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2.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91" r:id="rId3"/>
    <p:sldMasterId id="2147483705" r:id="rId4"/>
    <p:sldMasterId id="2147483719" r:id="rId5"/>
    <p:sldMasterId id="2147483735" r:id="rId6"/>
    <p:sldMasterId id="2147483747" r:id="rId7"/>
    <p:sldMasterId id="2147483760" r:id="rId8"/>
  </p:sldMasterIdLst>
  <p:notesMasterIdLst>
    <p:notesMasterId r:id="rId262"/>
  </p:notesMasterIdLst>
  <p:sldIdLst>
    <p:sldId id="256" r:id="rId9"/>
    <p:sldId id="296" r:id="rId10"/>
    <p:sldId id="262" r:id="rId11"/>
    <p:sldId id="263" r:id="rId12"/>
    <p:sldId id="300" r:id="rId13"/>
    <p:sldId id="264" r:id="rId14"/>
    <p:sldId id="257" r:id="rId15"/>
    <p:sldId id="258"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3" r:id="rId54"/>
    <p:sldId id="351" r:id="rId55"/>
    <p:sldId id="352" r:id="rId56"/>
    <p:sldId id="354" r:id="rId57"/>
    <p:sldId id="355" r:id="rId58"/>
    <p:sldId id="356" r:id="rId59"/>
    <p:sldId id="357" r:id="rId60"/>
    <p:sldId id="358" r:id="rId61"/>
    <p:sldId id="359" r:id="rId62"/>
    <p:sldId id="360" r:id="rId63"/>
    <p:sldId id="361" r:id="rId64"/>
    <p:sldId id="362" r:id="rId65"/>
    <p:sldId id="363" r:id="rId66"/>
    <p:sldId id="492" r:id="rId67"/>
    <p:sldId id="520" r:id="rId68"/>
    <p:sldId id="521" r:id="rId69"/>
    <p:sldId id="522" r:id="rId70"/>
    <p:sldId id="523" r:id="rId71"/>
    <p:sldId id="524" r:id="rId72"/>
    <p:sldId id="525" r:id="rId73"/>
    <p:sldId id="526" r:id="rId74"/>
    <p:sldId id="527" r:id="rId75"/>
    <p:sldId id="528" r:id="rId76"/>
    <p:sldId id="529" r:id="rId77"/>
    <p:sldId id="530" r:id="rId78"/>
    <p:sldId id="531" r:id="rId79"/>
    <p:sldId id="532" r:id="rId80"/>
    <p:sldId id="533" r:id="rId81"/>
    <p:sldId id="534" r:id="rId82"/>
    <p:sldId id="535" r:id="rId83"/>
    <p:sldId id="536" r:id="rId84"/>
    <p:sldId id="537" r:id="rId85"/>
    <p:sldId id="538" r:id="rId86"/>
    <p:sldId id="539" r:id="rId87"/>
    <p:sldId id="540" r:id="rId88"/>
    <p:sldId id="541" r:id="rId89"/>
    <p:sldId id="542" r:id="rId90"/>
    <p:sldId id="543" r:id="rId91"/>
    <p:sldId id="544" r:id="rId92"/>
    <p:sldId id="545" r:id="rId93"/>
    <p:sldId id="546" r:id="rId94"/>
    <p:sldId id="547" r:id="rId95"/>
    <p:sldId id="548" r:id="rId96"/>
    <p:sldId id="549" r:id="rId97"/>
    <p:sldId id="550" r:id="rId98"/>
    <p:sldId id="551" r:id="rId99"/>
    <p:sldId id="552" r:id="rId100"/>
    <p:sldId id="518" r:id="rId101"/>
    <p:sldId id="671" r:id="rId102"/>
    <p:sldId id="672" r:id="rId103"/>
    <p:sldId id="673" r:id="rId104"/>
    <p:sldId id="674" r:id="rId105"/>
    <p:sldId id="675" r:id="rId106"/>
    <p:sldId id="676" r:id="rId107"/>
    <p:sldId id="677" r:id="rId108"/>
    <p:sldId id="678" r:id="rId109"/>
    <p:sldId id="679" r:id="rId110"/>
    <p:sldId id="680" r:id="rId111"/>
    <p:sldId id="681" r:id="rId112"/>
    <p:sldId id="682" r:id="rId113"/>
    <p:sldId id="683" r:id="rId114"/>
    <p:sldId id="684" r:id="rId115"/>
    <p:sldId id="685" r:id="rId116"/>
    <p:sldId id="686" r:id="rId117"/>
    <p:sldId id="687" r:id="rId118"/>
    <p:sldId id="688" r:id="rId119"/>
    <p:sldId id="689" r:id="rId120"/>
    <p:sldId id="690" r:id="rId121"/>
    <p:sldId id="691" r:id="rId122"/>
    <p:sldId id="692" r:id="rId123"/>
    <p:sldId id="693" r:id="rId124"/>
    <p:sldId id="694" r:id="rId125"/>
    <p:sldId id="695" r:id="rId126"/>
    <p:sldId id="696" r:id="rId127"/>
    <p:sldId id="697" r:id="rId128"/>
    <p:sldId id="698" r:id="rId129"/>
    <p:sldId id="699" r:id="rId130"/>
    <p:sldId id="700" r:id="rId131"/>
    <p:sldId id="701" r:id="rId132"/>
    <p:sldId id="519" r:id="rId133"/>
    <p:sldId id="553" r:id="rId134"/>
    <p:sldId id="554" r:id="rId135"/>
    <p:sldId id="555" r:id="rId136"/>
    <p:sldId id="556" r:id="rId137"/>
    <p:sldId id="557" r:id="rId138"/>
    <p:sldId id="558" r:id="rId139"/>
    <p:sldId id="559" r:id="rId140"/>
    <p:sldId id="560" r:id="rId141"/>
    <p:sldId id="561" r:id="rId142"/>
    <p:sldId id="562" r:id="rId143"/>
    <p:sldId id="563" r:id="rId144"/>
    <p:sldId id="564" r:id="rId145"/>
    <p:sldId id="565" r:id="rId146"/>
    <p:sldId id="566" r:id="rId147"/>
    <p:sldId id="567" r:id="rId148"/>
    <p:sldId id="568" r:id="rId149"/>
    <p:sldId id="569" r:id="rId150"/>
    <p:sldId id="570" r:id="rId151"/>
    <p:sldId id="571" r:id="rId152"/>
    <p:sldId id="572" r:id="rId153"/>
    <p:sldId id="573" r:id="rId154"/>
    <p:sldId id="574" r:id="rId155"/>
    <p:sldId id="575" r:id="rId156"/>
    <p:sldId id="576" r:id="rId157"/>
    <p:sldId id="577" r:id="rId158"/>
    <p:sldId id="578" r:id="rId159"/>
    <p:sldId id="579" r:id="rId160"/>
    <p:sldId id="580" r:id="rId161"/>
    <p:sldId id="581" r:id="rId162"/>
    <p:sldId id="582" r:id="rId163"/>
    <p:sldId id="583" r:id="rId164"/>
    <p:sldId id="584" r:id="rId165"/>
    <p:sldId id="585" r:id="rId166"/>
    <p:sldId id="586" r:id="rId167"/>
    <p:sldId id="587" r:id="rId168"/>
    <p:sldId id="495" r:id="rId169"/>
    <p:sldId id="647" r:id="rId170"/>
    <p:sldId id="308" r:id="rId171"/>
    <p:sldId id="649" r:id="rId172"/>
    <p:sldId id="650" r:id="rId173"/>
    <p:sldId id="651" r:id="rId174"/>
    <p:sldId id="652" r:id="rId175"/>
    <p:sldId id="653" r:id="rId176"/>
    <p:sldId id="654" r:id="rId177"/>
    <p:sldId id="655" r:id="rId178"/>
    <p:sldId id="656" r:id="rId179"/>
    <p:sldId id="657" r:id="rId180"/>
    <p:sldId id="658" r:id="rId181"/>
    <p:sldId id="659" r:id="rId182"/>
    <p:sldId id="660" r:id="rId183"/>
    <p:sldId id="661" r:id="rId184"/>
    <p:sldId id="662" r:id="rId185"/>
    <p:sldId id="663" r:id="rId186"/>
    <p:sldId id="664" r:id="rId187"/>
    <p:sldId id="665" r:id="rId188"/>
    <p:sldId id="666" r:id="rId189"/>
    <p:sldId id="667" r:id="rId190"/>
    <p:sldId id="668" r:id="rId191"/>
    <p:sldId id="669" r:id="rId192"/>
    <p:sldId id="670" r:id="rId193"/>
    <p:sldId id="267" r:id="rId194"/>
    <p:sldId id="268" r:id="rId195"/>
    <p:sldId id="269" r:id="rId196"/>
    <p:sldId id="271" r:id="rId197"/>
    <p:sldId id="272" r:id="rId198"/>
    <p:sldId id="273" r:id="rId199"/>
    <p:sldId id="274" r:id="rId200"/>
    <p:sldId id="275" r:id="rId201"/>
    <p:sldId id="276" r:id="rId202"/>
    <p:sldId id="277" r:id="rId203"/>
    <p:sldId id="278" r:id="rId204"/>
    <p:sldId id="279" r:id="rId205"/>
    <p:sldId id="280" r:id="rId206"/>
    <p:sldId id="281" r:id="rId207"/>
    <p:sldId id="282" r:id="rId208"/>
    <p:sldId id="588" r:id="rId209"/>
    <p:sldId id="589" r:id="rId210"/>
    <p:sldId id="590" r:id="rId211"/>
    <p:sldId id="591" r:id="rId212"/>
    <p:sldId id="592" r:id="rId213"/>
    <p:sldId id="593" r:id="rId214"/>
    <p:sldId id="594" r:id="rId215"/>
    <p:sldId id="595" r:id="rId216"/>
    <p:sldId id="596" r:id="rId217"/>
    <p:sldId id="597" r:id="rId218"/>
    <p:sldId id="598" r:id="rId219"/>
    <p:sldId id="599" r:id="rId220"/>
    <p:sldId id="600" r:id="rId221"/>
    <p:sldId id="601" r:id="rId222"/>
    <p:sldId id="602" r:id="rId223"/>
    <p:sldId id="603" r:id="rId224"/>
    <p:sldId id="604" r:id="rId225"/>
    <p:sldId id="605" r:id="rId226"/>
    <p:sldId id="628" r:id="rId227"/>
    <p:sldId id="629" r:id="rId228"/>
    <p:sldId id="630" r:id="rId229"/>
    <p:sldId id="631" r:id="rId230"/>
    <p:sldId id="632" r:id="rId231"/>
    <p:sldId id="633" r:id="rId232"/>
    <p:sldId id="634" r:id="rId233"/>
    <p:sldId id="635" r:id="rId234"/>
    <p:sldId id="636" r:id="rId235"/>
    <p:sldId id="637" r:id="rId236"/>
    <p:sldId id="638" r:id="rId237"/>
    <p:sldId id="639" r:id="rId238"/>
    <p:sldId id="640" r:id="rId239"/>
    <p:sldId id="641" r:id="rId240"/>
    <p:sldId id="642" r:id="rId241"/>
    <p:sldId id="643" r:id="rId242"/>
    <p:sldId id="644" r:id="rId243"/>
    <p:sldId id="645" r:id="rId244"/>
    <p:sldId id="646" r:id="rId245"/>
    <p:sldId id="623" r:id="rId246"/>
    <p:sldId id="624" r:id="rId247"/>
    <p:sldId id="625" r:id="rId248"/>
    <p:sldId id="626" r:id="rId249"/>
    <p:sldId id="627" r:id="rId250"/>
    <p:sldId id="307" r:id="rId251"/>
    <p:sldId id="648" r:id="rId252"/>
    <p:sldId id="310" r:id="rId253"/>
    <p:sldId id="312" r:id="rId254"/>
    <p:sldId id="313" r:id="rId255"/>
    <p:sldId id="703" r:id="rId256"/>
    <p:sldId id="295" r:id="rId257"/>
    <p:sldId id="260" r:id="rId258"/>
    <p:sldId id="309" r:id="rId259"/>
    <p:sldId id="306" r:id="rId260"/>
    <p:sldId id="702" r:id="rId26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226" Type="http://schemas.openxmlformats.org/officeDocument/2006/relationships/slide" Target="slides/slide218.xml"/><Relationship Id="rId247" Type="http://schemas.openxmlformats.org/officeDocument/2006/relationships/slide" Target="slides/slide239.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37" Type="http://schemas.openxmlformats.org/officeDocument/2006/relationships/slide" Target="slides/slide229.xml"/><Relationship Id="rId258" Type="http://schemas.openxmlformats.org/officeDocument/2006/relationships/slide" Target="slides/slide250.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slide" Target="slides/slide219.xml"/><Relationship Id="rId248" Type="http://schemas.openxmlformats.org/officeDocument/2006/relationships/slide" Target="slides/slide240.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slide" Target="slides/slide251.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172" Type="http://schemas.openxmlformats.org/officeDocument/2006/relationships/slide" Target="slides/slide164.xml"/><Relationship Id="rId193" Type="http://schemas.openxmlformats.org/officeDocument/2006/relationships/slide" Target="slides/slide185.xml"/><Relationship Id="rId202" Type="http://schemas.openxmlformats.org/officeDocument/2006/relationships/slide" Target="slides/slide194.xml"/><Relationship Id="rId207" Type="http://schemas.openxmlformats.org/officeDocument/2006/relationships/slide" Target="slides/slide199.xml"/><Relationship Id="rId223" Type="http://schemas.openxmlformats.org/officeDocument/2006/relationships/slide" Target="slides/slide215.xml"/><Relationship Id="rId228" Type="http://schemas.openxmlformats.org/officeDocument/2006/relationships/slide" Target="slides/slide220.xml"/><Relationship Id="rId244" Type="http://schemas.openxmlformats.org/officeDocument/2006/relationships/slide" Target="slides/slide236.xml"/><Relationship Id="rId249" Type="http://schemas.openxmlformats.org/officeDocument/2006/relationships/slide" Target="slides/slide24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260" Type="http://schemas.openxmlformats.org/officeDocument/2006/relationships/slide" Target="slides/slide252.xml"/><Relationship Id="rId265" Type="http://schemas.openxmlformats.org/officeDocument/2006/relationships/theme" Target="theme/theme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13" Type="http://schemas.openxmlformats.org/officeDocument/2006/relationships/slide" Target="slides/slide205.xml"/><Relationship Id="rId218" Type="http://schemas.openxmlformats.org/officeDocument/2006/relationships/slide" Target="slides/slide210.xml"/><Relationship Id="rId234" Type="http://schemas.openxmlformats.org/officeDocument/2006/relationships/slide" Target="slides/slide226.xml"/><Relationship Id="rId239"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1.xml"/><Relationship Id="rId250" Type="http://schemas.openxmlformats.org/officeDocument/2006/relationships/slide" Target="slides/slide242.xml"/><Relationship Id="rId255" Type="http://schemas.openxmlformats.org/officeDocument/2006/relationships/slide" Target="slides/slide247.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slide" Target="slides/slide195.xml"/><Relationship Id="rId208" Type="http://schemas.openxmlformats.org/officeDocument/2006/relationships/slide" Target="slides/slide200.xml"/><Relationship Id="rId229" Type="http://schemas.openxmlformats.org/officeDocument/2006/relationships/slide" Target="slides/slide221.xml"/><Relationship Id="rId19" Type="http://schemas.openxmlformats.org/officeDocument/2006/relationships/slide" Target="slides/slide11.xml"/><Relationship Id="rId224" Type="http://schemas.openxmlformats.org/officeDocument/2006/relationships/slide" Target="slides/slide216.xml"/><Relationship Id="rId240" Type="http://schemas.openxmlformats.org/officeDocument/2006/relationships/slide" Target="slides/slide232.xml"/><Relationship Id="rId245" Type="http://schemas.openxmlformats.org/officeDocument/2006/relationships/slide" Target="slides/slide237.xml"/><Relationship Id="rId261" Type="http://schemas.openxmlformats.org/officeDocument/2006/relationships/slide" Target="slides/slide253.xml"/><Relationship Id="rId266" Type="http://schemas.openxmlformats.org/officeDocument/2006/relationships/tableStyles" Target="tableStyles.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219" Type="http://schemas.openxmlformats.org/officeDocument/2006/relationships/slide" Target="slides/slide211.xml"/><Relationship Id="rId3" Type="http://schemas.openxmlformats.org/officeDocument/2006/relationships/slideMaster" Target="slideMasters/slideMaster3.xml"/><Relationship Id="rId214" Type="http://schemas.openxmlformats.org/officeDocument/2006/relationships/slide" Target="slides/slide206.xml"/><Relationship Id="rId230" Type="http://schemas.openxmlformats.org/officeDocument/2006/relationships/slide" Target="slides/slide222.xml"/><Relationship Id="rId235" Type="http://schemas.openxmlformats.org/officeDocument/2006/relationships/slide" Target="slides/slide227.xml"/><Relationship Id="rId251" Type="http://schemas.openxmlformats.org/officeDocument/2006/relationships/slide" Target="slides/slide243.xml"/><Relationship Id="rId256" Type="http://schemas.openxmlformats.org/officeDocument/2006/relationships/slide" Target="slides/slide248.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220" Type="http://schemas.openxmlformats.org/officeDocument/2006/relationships/slide" Target="slides/slide212.xml"/><Relationship Id="rId225" Type="http://schemas.openxmlformats.org/officeDocument/2006/relationships/slide" Target="slides/slide217.xml"/><Relationship Id="rId241" Type="http://schemas.openxmlformats.org/officeDocument/2006/relationships/slide" Target="slides/slide233.xml"/><Relationship Id="rId246" Type="http://schemas.openxmlformats.org/officeDocument/2006/relationships/slide" Target="slides/slide238.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262"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slide" Target="slides/slide20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presProps" Target="presProps.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viewProps" Target="viewProps.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5.0626093613298513E-2"/>
          <c:y val="2.0347185768445616E-2"/>
          <c:w val="0.69309962817148507"/>
          <c:h val="0.82525182268883734"/>
        </c:manualLayout>
      </c:layout>
      <c:bar3DChart>
        <c:barDir val="col"/>
        <c:grouping val="standard"/>
        <c:varyColors val="0"/>
        <c:ser>
          <c:idx val="0"/>
          <c:order val="0"/>
          <c:tx>
            <c:strRef>
              <c:f>Foglio1!$B$1</c:f>
              <c:strCache>
                <c:ptCount val="1"/>
                <c:pt idx="0">
                  <c:v>profilo di rischio</c:v>
                </c:pt>
              </c:strCache>
            </c:strRef>
          </c:tx>
          <c:invertIfNegative val="0"/>
          <c:cat>
            <c:strRef>
              <c:f>Foglio1!$A$2:$A$5</c:f>
              <c:strCache>
                <c:ptCount val="4"/>
                <c:pt idx="0">
                  <c:v>artrosi</c:v>
                </c:pt>
                <c:pt idx="1">
                  <c:v>depressione</c:v>
                </c:pt>
                <c:pt idx="2">
                  <c:v>OP</c:v>
                </c:pt>
                <c:pt idx="3">
                  <c:v>RCV/DM2</c:v>
                </c:pt>
              </c:strCache>
            </c:strRef>
          </c:cat>
          <c:val>
            <c:numRef>
              <c:f>Foglio1!$B$2:$B$5</c:f>
              <c:numCache>
                <c:formatCode>General</c:formatCode>
                <c:ptCount val="4"/>
                <c:pt idx="0">
                  <c:v>3</c:v>
                </c:pt>
                <c:pt idx="1">
                  <c:v>4</c:v>
                </c:pt>
                <c:pt idx="2">
                  <c:v>6</c:v>
                </c:pt>
                <c:pt idx="3">
                  <c:v>8</c:v>
                </c:pt>
              </c:numCache>
            </c:numRef>
          </c:val>
        </c:ser>
        <c:ser>
          <c:idx val="1"/>
          <c:order val="1"/>
          <c:tx>
            <c:strRef>
              <c:f>Foglio1!$C$1</c:f>
              <c:strCache>
                <c:ptCount val="1"/>
                <c:pt idx="0">
                  <c:v>qualità di vita</c:v>
                </c:pt>
              </c:strCache>
            </c:strRef>
          </c:tx>
          <c:invertIfNegative val="0"/>
          <c:cat>
            <c:strRef>
              <c:f>Foglio1!$A$2:$A$5</c:f>
              <c:strCache>
                <c:ptCount val="4"/>
                <c:pt idx="0">
                  <c:v>artrosi</c:v>
                </c:pt>
                <c:pt idx="1">
                  <c:v>depressione</c:v>
                </c:pt>
                <c:pt idx="2">
                  <c:v>OP</c:v>
                </c:pt>
                <c:pt idx="3">
                  <c:v>RCV/DM2</c:v>
                </c:pt>
              </c:strCache>
            </c:strRef>
          </c:cat>
          <c:val>
            <c:numRef>
              <c:f>Foglio1!$C$2:$C$5</c:f>
              <c:numCache>
                <c:formatCode>General</c:formatCode>
                <c:ptCount val="4"/>
                <c:pt idx="0">
                  <c:v>10</c:v>
                </c:pt>
                <c:pt idx="1">
                  <c:v>8</c:v>
                </c:pt>
                <c:pt idx="2">
                  <c:v>1</c:v>
                </c:pt>
                <c:pt idx="3">
                  <c:v>1</c:v>
                </c:pt>
              </c:numCache>
            </c:numRef>
          </c:val>
        </c:ser>
        <c:dLbls>
          <c:showLegendKey val="0"/>
          <c:showVal val="0"/>
          <c:showCatName val="0"/>
          <c:showSerName val="0"/>
          <c:showPercent val="0"/>
          <c:showBubbleSize val="0"/>
        </c:dLbls>
        <c:gapWidth val="150"/>
        <c:shape val="cylinder"/>
        <c:axId val="150842368"/>
        <c:axId val="150848256"/>
        <c:axId val="149360128"/>
      </c:bar3DChart>
      <c:catAx>
        <c:axId val="150842368"/>
        <c:scaling>
          <c:orientation val="minMax"/>
        </c:scaling>
        <c:delete val="0"/>
        <c:axPos val="b"/>
        <c:majorTickMark val="out"/>
        <c:minorTickMark val="none"/>
        <c:tickLblPos val="nextTo"/>
        <c:crossAx val="150848256"/>
        <c:crosses val="autoZero"/>
        <c:auto val="1"/>
        <c:lblAlgn val="ctr"/>
        <c:lblOffset val="100"/>
        <c:noMultiLvlLbl val="0"/>
      </c:catAx>
      <c:valAx>
        <c:axId val="150848256"/>
        <c:scaling>
          <c:orientation val="minMax"/>
        </c:scaling>
        <c:delete val="0"/>
        <c:axPos val="l"/>
        <c:majorGridlines/>
        <c:numFmt formatCode="General" sourceLinked="1"/>
        <c:majorTickMark val="out"/>
        <c:minorTickMark val="none"/>
        <c:tickLblPos val="nextTo"/>
        <c:crossAx val="150842368"/>
        <c:crosses val="autoZero"/>
        <c:crossBetween val="between"/>
      </c:valAx>
      <c:serAx>
        <c:axId val="149360128"/>
        <c:scaling>
          <c:orientation val="minMax"/>
        </c:scaling>
        <c:delete val="0"/>
        <c:axPos val="b"/>
        <c:majorTickMark val="out"/>
        <c:minorTickMark val="none"/>
        <c:tickLblPos val="nextTo"/>
        <c:crossAx val="150848256"/>
        <c:crosses val="autoZero"/>
      </c:serAx>
    </c:plotArea>
    <c:legend>
      <c:legendPos val="r"/>
      <c:layout>
        <c:manualLayout>
          <c:xMode val="edge"/>
          <c:yMode val="edge"/>
          <c:x val="0.76724595363080117"/>
          <c:y val="1.5392242636337481E-3"/>
          <c:w val="0.23164238845144447"/>
          <c:h val="0.15419553805774291"/>
        </c:manualLayout>
      </c:layout>
      <c:overlay val="0"/>
    </c:legend>
    <c:plotVisOnly val="1"/>
    <c:dispBlanksAs val="gap"/>
    <c:showDLblsOverMax val="0"/>
  </c:chart>
  <c:txPr>
    <a:bodyPr/>
    <a:lstStyle/>
    <a:p>
      <a:pPr>
        <a:defRPr sz="1800"/>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5.0626093613298423E-2"/>
          <c:y val="2.0347185768445616E-2"/>
          <c:w val="0.69309962817148374"/>
          <c:h val="0.82525182268883757"/>
        </c:manualLayout>
      </c:layout>
      <c:bar3DChart>
        <c:barDir val="col"/>
        <c:grouping val="standard"/>
        <c:varyColors val="0"/>
        <c:ser>
          <c:idx val="0"/>
          <c:order val="0"/>
          <c:tx>
            <c:strRef>
              <c:f>Foglio1!$B$1</c:f>
              <c:strCache>
                <c:ptCount val="1"/>
                <c:pt idx="0">
                  <c:v>profilo di rischio</c:v>
                </c:pt>
              </c:strCache>
            </c:strRef>
          </c:tx>
          <c:invertIfNegative val="0"/>
          <c:cat>
            <c:strRef>
              <c:f>Foglio1!$A$2:$A$5</c:f>
              <c:strCache>
                <c:ptCount val="4"/>
                <c:pt idx="0">
                  <c:v>artrosi</c:v>
                </c:pt>
                <c:pt idx="1">
                  <c:v>depressione</c:v>
                </c:pt>
                <c:pt idx="2">
                  <c:v>OP</c:v>
                </c:pt>
                <c:pt idx="3">
                  <c:v>RCV/DM2</c:v>
                </c:pt>
              </c:strCache>
            </c:strRef>
          </c:cat>
          <c:val>
            <c:numRef>
              <c:f>Foglio1!$B$2:$B$5</c:f>
              <c:numCache>
                <c:formatCode>General</c:formatCode>
                <c:ptCount val="4"/>
                <c:pt idx="0">
                  <c:v>3</c:v>
                </c:pt>
                <c:pt idx="1">
                  <c:v>4</c:v>
                </c:pt>
                <c:pt idx="2">
                  <c:v>6</c:v>
                </c:pt>
                <c:pt idx="3">
                  <c:v>8</c:v>
                </c:pt>
              </c:numCache>
            </c:numRef>
          </c:val>
        </c:ser>
        <c:ser>
          <c:idx val="1"/>
          <c:order val="1"/>
          <c:tx>
            <c:strRef>
              <c:f>Foglio1!$C$1</c:f>
              <c:strCache>
                <c:ptCount val="1"/>
                <c:pt idx="0">
                  <c:v>valutazione funzionale</c:v>
                </c:pt>
              </c:strCache>
            </c:strRef>
          </c:tx>
          <c:spPr>
            <a:solidFill>
              <a:schemeClr val="accent3"/>
            </a:solidFill>
          </c:spPr>
          <c:invertIfNegative val="0"/>
          <c:cat>
            <c:strRef>
              <c:f>Foglio1!$A$2:$A$5</c:f>
              <c:strCache>
                <c:ptCount val="4"/>
                <c:pt idx="0">
                  <c:v>artrosi</c:v>
                </c:pt>
                <c:pt idx="1">
                  <c:v>depressione</c:v>
                </c:pt>
                <c:pt idx="2">
                  <c:v>OP</c:v>
                </c:pt>
                <c:pt idx="3">
                  <c:v>RCV/DM2</c:v>
                </c:pt>
              </c:strCache>
            </c:strRef>
          </c:cat>
          <c:val>
            <c:numRef>
              <c:f>Foglio1!$C$2:$C$5</c:f>
              <c:numCache>
                <c:formatCode>General</c:formatCode>
                <c:ptCount val="4"/>
                <c:pt idx="0">
                  <c:v>7</c:v>
                </c:pt>
                <c:pt idx="1">
                  <c:v>6</c:v>
                </c:pt>
                <c:pt idx="2">
                  <c:v>4</c:v>
                </c:pt>
                <c:pt idx="3">
                  <c:v>6</c:v>
                </c:pt>
              </c:numCache>
            </c:numRef>
          </c:val>
        </c:ser>
        <c:ser>
          <c:idx val="2"/>
          <c:order val="2"/>
          <c:tx>
            <c:strRef>
              <c:f>Foglio1!$D$1</c:f>
              <c:strCache>
                <c:ptCount val="1"/>
                <c:pt idx="0">
                  <c:v>qualità di vita</c:v>
                </c:pt>
              </c:strCache>
            </c:strRef>
          </c:tx>
          <c:spPr>
            <a:solidFill>
              <a:srgbClr val="C00000"/>
            </a:solidFill>
          </c:spPr>
          <c:invertIfNegative val="0"/>
          <c:cat>
            <c:strRef>
              <c:f>Foglio1!$A$2:$A$5</c:f>
              <c:strCache>
                <c:ptCount val="4"/>
                <c:pt idx="0">
                  <c:v>artrosi</c:v>
                </c:pt>
                <c:pt idx="1">
                  <c:v>depressione</c:v>
                </c:pt>
                <c:pt idx="2">
                  <c:v>OP</c:v>
                </c:pt>
                <c:pt idx="3">
                  <c:v>RCV/DM2</c:v>
                </c:pt>
              </c:strCache>
            </c:strRef>
          </c:cat>
          <c:val>
            <c:numRef>
              <c:f>Foglio1!$D$2:$D$5</c:f>
              <c:numCache>
                <c:formatCode>General</c:formatCode>
                <c:ptCount val="4"/>
                <c:pt idx="0">
                  <c:v>10</c:v>
                </c:pt>
                <c:pt idx="1">
                  <c:v>8</c:v>
                </c:pt>
                <c:pt idx="2">
                  <c:v>1</c:v>
                </c:pt>
                <c:pt idx="3">
                  <c:v>1</c:v>
                </c:pt>
              </c:numCache>
            </c:numRef>
          </c:val>
        </c:ser>
        <c:dLbls>
          <c:showLegendKey val="0"/>
          <c:showVal val="0"/>
          <c:showCatName val="0"/>
          <c:showSerName val="0"/>
          <c:showPercent val="0"/>
          <c:showBubbleSize val="0"/>
        </c:dLbls>
        <c:gapWidth val="150"/>
        <c:shape val="cylinder"/>
        <c:axId val="151951616"/>
        <c:axId val="151965696"/>
        <c:axId val="151925184"/>
      </c:bar3DChart>
      <c:catAx>
        <c:axId val="151951616"/>
        <c:scaling>
          <c:orientation val="minMax"/>
        </c:scaling>
        <c:delete val="0"/>
        <c:axPos val="b"/>
        <c:majorTickMark val="out"/>
        <c:minorTickMark val="none"/>
        <c:tickLblPos val="nextTo"/>
        <c:crossAx val="151965696"/>
        <c:crosses val="autoZero"/>
        <c:auto val="1"/>
        <c:lblAlgn val="ctr"/>
        <c:lblOffset val="100"/>
        <c:noMultiLvlLbl val="0"/>
      </c:catAx>
      <c:valAx>
        <c:axId val="151965696"/>
        <c:scaling>
          <c:orientation val="minMax"/>
        </c:scaling>
        <c:delete val="0"/>
        <c:axPos val="l"/>
        <c:majorGridlines/>
        <c:numFmt formatCode="General" sourceLinked="1"/>
        <c:majorTickMark val="out"/>
        <c:minorTickMark val="none"/>
        <c:tickLblPos val="nextTo"/>
        <c:crossAx val="151951616"/>
        <c:crosses val="autoZero"/>
        <c:crossBetween val="between"/>
      </c:valAx>
      <c:serAx>
        <c:axId val="151925184"/>
        <c:scaling>
          <c:orientation val="minMax"/>
        </c:scaling>
        <c:delete val="0"/>
        <c:axPos val="b"/>
        <c:majorTickMark val="out"/>
        <c:minorTickMark val="none"/>
        <c:tickLblPos val="nextTo"/>
        <c:crossAx val="151965696"/>
        <c:crosses val="autoZero"/>
      </c:serAx>
    </c:plotArea>
    <c:legend>
      <c:legendPos val="r"/>
      <c:layout>
        <c:manualLayout>
          <c:xMode val="edge"/>
          <c:yMode val="edge"/>
          <c:x val="0.73530150918635151"/>
          <c:y val="1.5392242636337481E-3"/>
          <c:w val="0.26358683289589002"/>
          <c:h val="0.15419553805774291"/>
        </c:manualLayout>
      </c:layout>
      <c:overlay val="0"/>
    </c:legend>
    <c:plotVisOnly val="1"/>
    <c:dispBlanksAs val="gap"/>
    <c:showDLblsOverMax val="0"/>
  </c:chart>
  <c:txPr>
    <a:bodyPr/>
    <a:lstStyle/>
    <a:p>
      <a:pPr>
        <a:defRPr sz="1800"/>
      </a:pPr>
      <a:endParaRPr lang="it-IT"/>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1EBD1B-66E6-4150-812C-D7908A3A778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it-IT"/>
        </a:p>
      </dgm:t>
    </dgm:pt>
    <dgm:pt modelId="{462D4D60-FC89-4AB3-A511-E246807CAE5C}">
      <dgm:prSet phldrT="[Testo]"/>
      <dgm:spPr/>
      <dgm:t>
        <a:bodyPr/>
        <a:lstStyle/>
        <a:p>
          <a:r>
            <a:rPr lang="it-IT" dirty="0" smtClean="0"/>
            <a:t>Diabete	</a:t>
          </a:r>
          <a:endParaRPr lang="it-IT" dirty="0"/>
        </a:p>
      </dgm:t>
    </dgm:pt>
    <dgm:pt modelId="{04AEE6E4-C8E8-4337-8D9E-64F3E2DEFC7A}" type="parTrans" cxnId="{4B08C502-8DAE-4D76-8C0C-712720E23812}">
      <dgm:prSet/>
      <dgm:spPr/>
      <dgm:t>
        <a:bodyPr/>
        <a:lstStyle/>
        <a:p>
          <a:endParaRPr lang="it-IT"/>
        </a:p>
      </dgm:t>
    </dgm:pt>
    <dgm:pt modelId="{67855B98-D0A4-4802-A946-1BD51BE79518}" type="sibTrans" cxnId="{4B08C502-8DAE-4D76-8C0C-712720E23812}">
      <dgm:prSet/>
      <dgm:spPr/>
      <dgm:t>
        <a:bodyPr/>
        <a:lstStyle/>
        <a:p>
          <a:endParaRPr lang="it-IT"/>
        </a:p>
      </dgm:t>
    </dgm:pt>
    <dgm:pt modelId="{67C7ED21-B3E1-4758-B33B-E1C43338DAFF}">
      <dgm:prSet phldrT="[Testo]"/>
      <dgm:spPr/>
      <dgm:t>
        <a:bodyPr/>
        <a:lstStyle/>
        <a:p>
          <a:r>
            <a:rPr lang="it-IT" dirty="0" smtClean="0"/>
            <a:t>BPCO</a:t>
          </a:r>
          <a:endParaRPr lang="it-IT" dirty="0"/>
        </a:p>
      </dgm:t>
    </dgm:pt>
    <dgm:pt modelId="{8E5DE036-BDED-49F1-A4B3-E73E917D6092}" type="parTrans" cxnId="{A2ECA283-471F-4116-989A-211D7BFB5B8F}">
      <dgm:prSet/>
      <dgm:spPr/>
      <dgm:t>
        <a:bodyPr/>
        <a:lstStyle/>
        <a:p>
          <a:endParaRPr lang="it-IT"/>
        </a:p>
      </dgm:t>
    </dgm:pt>
    <dgm:pt modelId="{D1BEDF7D-01BD-4ECE-A82C-75E1017364E3}" type="sibTrans" cxnId="{A2ECA283-471F-4116-989A-211D7BFB5B8F}">
      <dgm:prSet/>
      <dgm:spPr/>
      <dgm:t>
        <a:bodyPr/>
        <a:lstStyle/>
        <a:p>
          <a:endParaRPr lang="it-IT"/>
        </a:p>
      </dgm:t>
    </dgm:pt>
    <dgm:pt modelId="{5F7B6039-D6BF-4C08-87B3-D0E9C7456847}">
      <dgm:prSet phldrT="[Testo]"/>
      <dgm:spPr/>
      <dgm:t>
        <a:bodyPr/>
        <a:lstStyle/>
        <a:p>
          <a:r>
            <a:rPr lang="it-IT" dirty="0" smtClean="0"/>
            <a:t>Ipertensione</a:t>
          </a:r>
          <a:endParaRPr lang="it-IT" dirty="0"/>
        </a:p>
      </dgm:t>
    </dgm:pt>
    <dgm:pt modelId="{71993D75-B4B2-4F04-B850-26F1FA11C239}" type="parTrans" cxnId="{8580EC81-1830-4EBC-91C6-039E29AC1B92}">
      <dgm:prSet/>
      <dgm:spPr/>
      <dgm:t>
        <a:bodyPr/>
        <a:lstStyle/>
        <a:p>
          <a:endParaRPr lang="it-IT"/>
        </a:p>
      </dgm:t>
    </dgm:pt>
    <dgm:pt modelId="{7102633C-97E4-4D9B-896A-DF90742DEF08}" type="sibTrans" cxnId="{8580EC81-1830-4EBC-91C6-039E29AC1B92}">
      <dgm:prSet/>
      <dgm:spPr/>
      <dgm:t>
        <a:bodyPr/>
        <a:lstStyle/>
        <a:p>
          <a:endParaRPr lang="it-IT"/>
        </a:p>
      </dgm:t>
    </dgm:pt>
    <dgm:pt modelId="{EAECF905-DB2C-4246-9036-972F8B27D2E1}">
      <dgm:prSet phldrT="[Testo]"/>
      <dgm:spPr/>
      <dgm:t>
        <a:bodyPr/>
        <a:lstStyle/>
        <a:p>
          <a:r>
            <a:rPr lang="it-IT" dirty="0" smtClean="0"/>
            <a:t>Depressione</a:t>
          </a:r>
          <a:endParaRPr lang="it-IT" dirty="0"/>
        </a:p>
      </dgm:t>
    </dgm:pt>
    <dgm:pt modelId="{D7ABBFCB-DB6D-4AF2-BE4C-840862916083}" type="parTrans" cxnId="{C0E4ECC3-7814-47C8-BD98-F304970D654B}">
      <dgm:prSet/>
      <dgm:spPr/>
      <dgm:t>
        <a:bodyPr/>
        <a:lstStyle/>
        <a:p>
          <a:endParaRPr lang="it-IT"/>
        </a:p>
      </dgm:t>
    </dgm:pt>
    <dgm:pt modelId="{9C1EF8DD-D99C-4F48-8FB5-4632AA665F5E}" type="sibTrans" cxnId="{C0E4ECC3-7814-47C8-BD98-F304970D654B}">
      <dgm:prSet/>
      <dgm:spPr/>
      <dgm:t>
        <a:bodyPr/>
        <a:lstStyle/>
        <a:p>
          <a:endParaRPr lang="it-IT"/>
        </a:p>
      </dgm:t>
    </dgm:pt>
    <dgm:pt modelId="{7673E351-2A0F-496A-9274-664896EB0369}">
      <dgm:prSet phldrT="[Testo]"/>
      <dgm:spPr/>
      <dgm:t>
        <a:bodyPr/>
        <a:lstStyle/>
        <a:p>
          <a:r>
            <a:rPr lang="it-IT" dirty="0" smtClean="0"/>
            <a:t>Artrosi</a:t>
          </a:r>
          <a:endParaRPr lang="it-IT" dirty="0"/>
        </a:p>
      </dgm:t>
    </dgm:pt>
    <dgm:pt modelId="{F50F986A-5A5F-4782-B055-42B2F3819F41}" type="parTrans" cxnId="{8F9813EE-C8EC-45D5-BEDB-F8DE90E96FC0}">
      <dgm:prSet/>
      <dgm:spPr/>
      <dgm:t>
        <a:bodyPr/>
        <a:lstStyle/>
        <a:p>
          <a:endParaRPr lang="it-IT"/>
        </a:p>
      </dgm:t>
    </dgm:pt>
    <dgm:pt modelId="{177A6DBE-4A1F-48EF-B611-7D0DE51F18A0}" type="sibTrans" cxnId="{8F9813EE-C8EC-45D5-BEDB-F8DE90E96FC0}">
      <dgm:prSet/>
      <dgm:spPr/>
      <dgm:t>
        <a:bodyPr/>
        <a:lstStyle/>
        <a:p>
          <a:endParaRPr lang="it-IT"/>
        </a:p>
      </dgm:t>
    </dgm:pt>
    <dgm:pt modelId="{B4DC45A9-2ADD-4F01-A2A8-01705DE2BBC6}">
      <dgm:prSet phldrT="[Testo]"/>
      <dgm:spPr/>
      <dgm:t>
        <a:bodyPr/>
        <a:lstStyle/>
        <a:p>
          <a:r>
            <a:rPr lang="it-IT" dirty="0" smtClean="0"/>
            <a:t>Angina	</a:t>
          </a:r>
          <a:endParaRPr lang="it-IT" dirty="0"/>
        </a:p>
      </dgm:t>
    </dgm:pt>
    <dgm:pt modelId="{7A70FAB8-B44F-4157-8ED5-237D00551A26}" type="parTrans" cxnId="{272401EF-8B9A-4090-B46E-A5A3FAE16A6C}">
      <dgm:prSet/>
      <dgm:spPr/>
      <dgm:t>
        <a:bodyPr/>
        <a:lstStyle/>
        <a:p>
          <a:endParaRPr lang="it-IT"/>
        </a:p>
      </dgm:t>
    </dgm:pt>
    <dgm:pt modelId="{7CC004B8-7627-4D2D-B1BA-EE9A3CED2139}" type="sibTrans" cxnId="{272401EF-8B9A-4090-B46E-A5A3FAE16A6C}">
      <dgm:prSet/>
      <dgm:spPr/>
      <dgm:t>
        <a:bodyPr/>
        <a:lstStyle/>
        <a:p>
          <a:endParaRPr lang="it-IT"/>
        </a:p>
      </dgm:t>
    </dgm:pt>
    <dgm:pt modelId="{BAC314C1-A0DB-415C-A783-4B2CF95BEDE3}" type="pres">
      <dgm:prSet presAssocID="{251EBD1B-66E6-4150-812C-D7908A3A7781}" presName="cycle" presStyleCnt="0">
        <dgm:presLayoutVars>
          <dgm:dir/>
          <dgm:resizeHandles val="exact"/>
        </dgm:presLayoutVars>
      </dgm:prSet>
      <dgm:spPr/>
      <dgm:t>
        <a:bodyPr/>
        <a:lstStyle/>
        <a:p>
          <a:endParaRPr lang="it-IT"/>
        </a:p>
      </dgm:t>
    </dgm:pt>
    <dgm:pt modelId="{C6533EB3-28C9-4B9C-BA10-DC545939736B}" type="pres">
      <dgm:prSet presAssocID="{462D4D60-FC89-4AB3-A511-E246807CAE5C}" presName="node" presStyleLbl="node1" presStyleIdx="0" presStyleCnt="6">
        <dgm:presLayoutVars>
          <dgm:bulletEnabled val="1"/>
        </dgm:presLayoutVars>
      </dgm:prSet>
      <dgm:spPr/>
      <dgm:t>
        <a:bodyPr/>
        <a:lstStyle/>
        <a:p>
          <a:endParaRPr lang="it-IT"/>
        </a:p>
      </dgm:t>
    </dgm:pt>
    <dgm:pt modelId="{C1BEDFE8-8FC1-400C-8AE8-77279FB95A76}" type="pres">
      <dgm:prSet presAssocID="{462D4D60-FC89-4AB3-A511-E246807CAE5C}" presName="spNode" presStyleCnt="0"/>
      <dgm:spPr/>
    </dgm:pt>
    <dgm:pt modelId="{11561741-5F9B-4396-96A9-A37228B204B8}" type="pres">
      <dgm:prSet presAssocID="{67855B98-D0A4-4802-A946-1BD51BE79518}" presName="sibTrans" presStyleLbl="sibTrans1D1" presStyleIdx="0" presStyleCnt="6"/>
      <dgm:spPr/>
      <dgm:t>
        <a:bodyPr/>
        <a:lstStyle/>
        <a:p>
          <a:endParaRPr lang="it-IT"/>
        </a:p>
      </dgm:t>
    </dgm:pt>
    <dgm:pt modelId="{9A3117AC-6385-4715-A90E-D728BC9B2273}" type="pres">
      <dgm:prSet presAssocID="{67C7ED21-B3E1-4758-B33B-E1C43338DAFF}" presName="node" presStyleLbl="node1" presStyleIdx="1" presStyleCnt="6">
        <dgm:presLayoutVars>
          <dgm:bulletEnabled val="1"/>
        </dgm:presLayoutVars>
      </dgm:prSet>
      <dgm:spPr/>
      <dgm:t>
        <a:bodyPr/>
        <a:lstStyle/>
        <a:p>
          <a:endParaRPr lang="it-IT"/>
        </a:p>
      </dgm:t>
    </dgm:pt>
    <dgm:pt modelId="{85E180B4-0DC0-4F40-B39E-1BD21889AFEE}" type="pres">
      <dgm:prSet presAssocID="{67C7ED21-B3E1-4758-B33B-E1C43338DAFF}" presName="spNode" presStyleCnt="0"/>
      <dgm:spPr/>
    </dgm:pt>
    <dgm:pt modelId="{E4138CC9-69DB-4D93-9B35-D485B521891C}" type="pres">
      <dgm:prSet presAssocID="{D1BEDF7D-01BD-4ECE-A82C-75E1017364E3}" presName="sibTrans" presStyleLbl="sibTrans1D1" presStyleIdx="1" presStyleCnt="6"/>
      <dgm:spPr/>
      <dgm:t>
        <a:bodyPr/>
        <a:lstStyle/>
        <a:p>
          <a:endParaRPr lang="it-IT"/>
        </a:p>
      </dgm:t>
    </dgm:pt>
    <dgm:pt modelId="{D70BA4EE-6483-4D8D-B335-BF6F7F8BA374}" type="pres">
      <dgm:prSet presAssocID="{5F7B6039-D6BF-4C08-87B3-D0E9C7456847}" presName="node" presStyleLbl="node1" presStyleIdx="2" presStyleCnt="6">
        <dgm:presLayoutVars>
          <dgm:bulletEnabled val="1"/>
        </dgm:presLayoutVars>
      </dgm:prSet>
      <dgm:spPr/>
      <dgm:t>
        <a:bodyPr/>
        <a:lstStyle/>
        <a:p>
          <a:endParaRPr lang="it-IT"/>
        </a:p>
      </dgm:t>
    </dgm:pt>
    <dgm:pt modelId="{704D866E-7594-4C51-A980-55692C917CA5}" type="pres">
      <dgm:prSet presAssocID="{5F7B6039-D6BF-4C08-87B3-D0E9C7456847}" presName="spNode" presStyleCnt="0"/>
      <dgm:spPr/>
    </dgm:pt>
    <dgm:pt modelId="{E9906B82-C893-41CA-9E57-3CE7B29E3184}" type="pres">
      <dgm:prSet presAssocID="{7102633C-97E4-4D9B-896A-DF90742DEF08}" presName="sibTrans" presStyleLbl="sibTrans1D1" presStyleIdx="2" presStyleCnt="6"/>
      <dgm:spPr/>
      <dgm:t>
        <a:bodyPr/>
        <a:lstStyle/>
        <a:p>
          <a:endParaRPr lang="it-IT"/>
        </a:p>
      </dgm:t>
    </dgm:pt>
    <dgm:pt modelId="{382DAF96-59F8-4E28-9E4C-B7CC712572BC}" type="pres">
      <dgm:prSet presAssocID="{EAECF905-DB2C-4246-9036-972F8B27D2E1}" presName="node" presStyleLbl="node1" presStyleIdx="3" presStyleCnt="6">
        <dgm:presLayoutVars>
          <dgm:bulletEnabled val="1"/>
        </dgm:presLayoutVars>
      </dgm:prSet>
      <dgm:spPr/>
      <dgm:t>
        <a:bodyPr/>
        <a:lstStyle/>
        <a:p>
          <a:endParaRPr lang="it-IT"/>
        </a:p>
      </dgm:t>
    </dgm:pt>
    <dgm:pt modelId="{2E099C9B-8718-4C75-96F8-F51E6644854C}" type="pres">
      <dgm:prSet presAssocID="{EAECF905-DB2C-4246-9036-972F8B27D2E1}" presName="spNode" presStyleCnt="0"/>
      <dgm:spPr/>
    </dgm:pt>
    <dgm:pt modelId="{C6975F42-716E-452C-95B2-D24EF836A718}" type="pres">
      <dgm:prSet presAssocID="{9C1EF8DD-D99C-4F48-8FB5-4632AA665F5E}" presName="sibTrans" presStyleLbl="sibTrans1D1" presStyleIdx="3" presStyleCnt="6"/>
      <dgm:spPr/>
      <dgm:t>
        <a:bodyPr/>
        <a:lstStyle/>
        <a:p>
          <a:endParaRPr lang="it-IT"/>
        </a:p>
      </dgm:t>
    </dgm:pt>
    <dgm:pt modelId="{8C5CE397-4E32-4A20-A164-A8419628D0EF}" type="pres">
      <dgm:prSet presAssocID="{7673E351-2A0F-496A-9274-664896EB0369}" presName="node" presStyleLbl="node1" presStyleIdx="4" presStyleCnt="6">
        <dgm:presLayoutVars>
          <dgm:bulletEnabled val="1"/>
        </dgm:presLayoutVars>
      </dgm:prSet>
      <dgm:spPr/>
      <dgm:t>
        <a:bodyPr/>
        <a:lstStyle/>
        <a:p>
          <a:endParaRPr lang="it-IT"/>
        </a:p>
      </dgm:t>
    </dgm:pt>
    <dgm:pt modelId="{01F3EB2A-76B4-4959-A463-837CE27BAB31}" type="pres">
      <dgm:prSet presAssocID="{7673E351-2A0F-496A-9274-664896EB0369}" presName="spNode" presStyleCnt="0"/>
      <dgm:spPr/>
    </dgm:pt>
    <dgm:pt modelId="{25B09BAC-875B-465F-B0D1-06F760EC7713}" type="pres">
      <dgm:prSet presAssocID="{177A6DBE-4A1F-48EF-B611-7D0DE51F18A0}" presName="sibTrans" presStyleLbl="sibTrans1D1" presStyleIdx="4" presStyleCnt="6"/>
      <dgm:spPr/>
      <dgm:t>
        <a:bodyPr/>
        <a:lstStyle/>
        <a:p>
          <a:endParaRPr lang="it-IT"/>
        </a:p>
      </dgm:t>
    </dgm:pt>
    <dgm:pt modelId="{5CD2FFC5-8A16-40E5-94F1-EC25EB7C81B6}" type="pres">
      <dgm:prSet presAssocID="{B4DC45A9-2ADD-4F01-A2A8-01705DE2BBC6}" presName="node" presStyleLbl="node1" presStyleIdx="5" presStyleCnt="6">
        <dgm:presLayoutVars>
          <dgm:bulletEnabled val="1"/>
        </dgm:presLayoutVars>
      </dgm:prSet>
      <dgm:spPr/>
      <dgm:t>
        <a:bodyPr/>
        <a:lstStyle/>
        <a:p>
          <a:endParaRPr lang="it-IT"/>
        </a:p>
      </dgm:t>
    </dgm:pt>
    <dgm:pt modelId="{6CC249A5-6B62-4DB6-B2E7-60CA56A15FF0}" type="pres">
      <dgm:prSet presAssocID="{B4DC45A9-2ADD-4F01-A2A8-01705DE2BBC6}" presName="spNode" presStyleCnt="0"/>
      <dgm:spPr/>
    </dgm:pt>
    <dgm:pt modelId="{9245D077-7131-4377-9296-3A3887EDCD75}" type="pres">
      <dgm:prSet presAssocID="{7CC004B8-7627-4D2D-B1BA-EE9A3CED2139}" presName="sibTrans" presStyleLbl="sibTrans1D1" presStyleIdx="5" presStyleCnt="6"/>
      <dgm:spPr/>
      <dgm:t>
        <a:bodyPr/>
        <a:lstStyle/>
        <a:p>
          <a:endParaRPr lang="it-IT"/>
        </a:p>
      </dgm:t>
    </dgm:pt>
  </dgm:ptLst>
  <dgm:cxnLst>
    <dgm:cxn modelId="{C0E4ECC3-7814-47C8-BD98-F304970D654B}" srcId="{251EBD1B-66E6-4150-812C-D7908A3A7781}" destId="{EAECF905-DB2C-4246-9036-972F8B27D2E1}" srcOrd="3" destOrd="0" parTransId="{D7ABBFCB-DB6D-4AF2-BE4C-840862916083}" sibTransId="{9C1EF8DD-D99C-4F48-8FB5-4632AA665F5E}"/>
    <dgm:cxn modelId="{7CDB187F-FE38-44B4-B43F-B69222E3E72F}" type="presOf" srcId="{67855B98-D0A4-4802-A946-1BD51BE79518}" destId="{11561741-5F9B-4396-96A9-A37228B204B8}" srcOrd="0" destOrd="0" presId="urn:microsoft.com/office/officeart/2005/8/layout/cycle6"/>
    <dgm:cxn modelId="{4C461017-FB22-44FE-AA29-95D0A6D08D5E}" type="presOf" srcId="{67C7ED21-B3E1-4758-B33B-E1C43338DAFF}" destId="{9A3117AC-6385-4715-A90E-D728BC9B2273}" srcOrd="0" destOrd="0" presId="urn:microsoft.com/office/officeart/2005/8/layout/cycle6"/>
    <dgm:cxn modelId="{8F9813EE-C8EC-45D5-BEDB-F8DE90E96FC0}" srcId="{251EBD1B-66E6-4150-812C-D7908A3A7781}" destId="{7673E351-2A0F-496A-9274-664896EB0369}" srcOrd="4" destOrd="0" parTransId="{F50F986A-5A5F-4782-B055-42B2F3819F41}" sibTransId="{177A6DBE-4A1F-48EF-B611-7D0DE51F18A0}"/>
    <dgm:cxn modelId="{8580EC81-1830-4EBC-91C6-039E29AC1B92}" srcId="{251EBD1B-66E6-4150-812C-D7908A3A7781}" destId="{5F7B6039-D6BF-4C08-87B3-D0E9C7456847}" srcOrd="2" destOrd="0" parTransId="{71993D75-B4B2-4F04-B850-26F1FA11C239}" sibTransId="{7102633C-97E4-4D9B-896A-DF90742DEF08}"/>
    <dgm:cxn modelId="{725FF351-B705-4FBB-9F0B-AC3C5D06D7A7}" type="presOf" srcId="{5F7B6039-D6BF-4C08-87B3-D0E9C7456847}" destId="{D70BA4EE-6483-4D8D-B335-BF6F7F8BA374}" srcOrd="0" destOrd="0" presId="urn:microsoft.com/office/officeart/2005/8/layout/cycle6"/>
    <dgm:cxn modelId="{F66C4B6B-3698-4167-8746-3C84D67D91B5}" type="presOf" srcId="{251EBD1B-66E6-4150-812C-D7908A3A7781}" destId="{BAC314C1-A0DB-415C-A783-4B2CF95BEDE3}" srcOrd="0" destOrd="0" presId="urn:microsoft.com/office/officeart/2005/8/layout/cycle6"/>
    <dgm:cxn modelId="{37E557B7-DB85-479E-9DDA-2AA6E99EAC52}" type="presOf" srcId="{D1BEDF7D-01BD-4ECE-A82C-75E1017364E3}" destId="{E4138CC9-69DB-4D93-9B35-D485B521891C}" srcOrd="0" destOrd="0" presId="urn:microsoft.com/office/officeart/2005/8/layout/cycle6"/>
    <dgm:cxn modelId="{A2ECA283-471F-4116-989A-211D7BFB5B8F}" srcId="{251EBD1B-66E6-4150-812C-D7908A3A7781}" destId="{67C7ED21-B3E1-4758-B33B-E1C43338DAFF}" srcOrd="1" destOrd="0" parTransId="{8E5DE036-BDED-49F1-A4B3-E73E917D6092}" sibTransId="{D1BEDF7D-01BD-4ECE-A82C-75E1017364E3}"/>
    <dgm:cxn modelId="{66703189-F9A1-48FA-A9BB-AE25F77906AE}" type="presOf" srcId="{B4DC45A9-2ADD-4F01-A2A8-01705DE2BBC6}" destId="{5CD2FFC5-8A16-40E5-94F1-EC25EB7C81B6}" srcOrd="0" destOrd="0" presId="urn:microsoft.com/office/officeart/2005/8/layout/cycle6"/>
    <dgm:cxn modelId="{4FAB10AA-4900-4C8B-BE97-8D2ACC2A7980}" type="presOf" srcId="{7CC004B8-7627-4D2D-B1BA-EE9A3CED2139}" destId="{9245D077-7131-4377-9296-3A3887EDCD75}" srcOrd="0" destOrd="0" presId="urn:microsoft.com/office/officeart/2005/8/layout/cycle6"/>
    <dgm:cxn modelId="{EC095BCD-0DE5-4A19-98A5-3E61786E511C}" type="presOf" srcId="{177A6DBE-4A1F-48EF-B611-7D0DE51F18A0}" destId="{25B09BAC-875B-465F-B0D1-06F760EC7713}" srcOrd="0" destOrd="0" presId="urn:microsoft.com/office/officeart/2005/8/layout/cycle6"/>
    <dgm:cxn modelId="{1B098CB8-0CBB-4ECB-BD81-270BDA2B41C6}" type="presOf" srcId="{EAECF905-DB2C-4246-9036-972F8B27D2E1}" destId="{382DAF96-59F8-4E28-9E4C-B7CC712572BC}" srcOrd="0" destOrd="0" presId="urn:microsoft.com/office/officeart/2005/8/layout/cycle6"/>
    <dgm:cxn modelId="{B3DB9CCD-5B20-4F26-AD03-84826EA297D6}" type="presOf" srcId="{462D4D60-FC89-4AB3-A511-E246807CAE5C}" destId="{C6533EB3-28C9-4B9C-BA10-DC545939736B}" srcOrd="0" destOrd="0" presId="urn:microsoft.com/office/officeart/2005/8/layout/cycle6"/>
    <dgm:cxn modelId="{6E28CB22-A7D5-4870-8A5A-B306003F66FA}" type="presOf" srcId="{7673E351-2A0F-496A-9274-664896EB0369}" destId="{8C5CE397-4E32-4A20-A164-A8419628D0EF}" srcOrd="0" destOrd="0" presId="urn:microsoft.com/office/officeart/2005/8/layout/cycle6"/>
    <dgm:cxn modelId="{272401EF-8B9A-4090-B46E-A5A3FAE16A6C}" srcId="{251EBD1B-66E6-4150-812C-D7908A3A7781}" destId="{B4DC45A9-2ADD-4F01-A2A8-01705DE2BBC6}" srcOrd="5" destOrd="0" parTransId="{7A70FAB8-B44F-4157-8ED5-237D00551A26}" sibTransId="{7CC004B8-7627-4D2D-B1BA-EE9A3CED2139}"/>
    <dgm:cxn modelId="{4B08C502-8DAE-4D76-8C0C-712720E23812}" srcId="{251EBD1B-66E6-4150-812C-D7908A3A7781}" destId="{462D4D60-FC89-4AB3-A511-E246807CAE5C}" srcOrd="0" destOrd="0" parTransId="{04AEE6E4-C8E8-4337-8D9E-64F3E2DEFC7A}" sibTransId="{67855B98-D0A4-4802-A946-1BD51BE79518}"/>
    <dgm:cxn modelId="{59257332-8C80-4FF1-AEAF-29AF8D86256D}" type="presOf" srcId="{9C1EF8DD-D99C-4F48-8FB5-4632AA665F5E}" destId="{C6975F42-716E-452C-95B2-D24EF836A718}" srcOrd="0" destOrd="0" presId="urn:microsoft.com/office/officeart/2005/8/layout/cycle6"/>
    <dgm:cxn modelId="{43B89A6A-6B8B-456F-A751-633483232D11}" type="presOf" srcId="{7102633C-97E4-4D9B-896A-DF90742DEF08}" destId="{E9906B82-C893-41CA-9E57-3CE7B29E3184}" srcOrd="0" destOrd="0" presId="urn:microsoft.com/office/officeart/2005/8/layout/cycle6"/>
    <dgm:cxn modelId="{2D3231B5-DFA1-40B9-BA88-499823416521}" type="presParOf" srcId="{BAC314C1-A0DB-415C-A783-4B2CF95BEDE3}" destId="{C6533EB3-28C9-4B9C-BA10-DC545939736B}" srcOrd="0" destOrd="0" presId="urn:microsoft.com/office/officeart/2005/8/layout/cycle6"/>
    <dgm:cxn modelId="{38BF5354-BC2A-4019-939F-0CBE01CE8842}" type="presParOf" srcId="{BAC314C1-A0DB-415C-A783-4B2CF95BEDE3}" destId="{C1BEDFE8-8FC1-400C-8AE8-77279FB95A76}" srcOrd="1" destOrd="0" presId="urn:microsoft.com/office/officeart/2005/8/layout/cycle6"/>
    <dgm:cxn modelId="{76DCBB30-0219-4821-B271-C95C03236CDC}" type="presParOf" srcId="{BAC314C1-A0DB-415C-A783-4B2CF95BEDE3}" destId="{11561741-5F9B-4396-96A9-A37228B204B8}" srcOrd="2" destOrd="0" presId="urn:microsoft.com/office/officeart/2005/8/layout/cycle6"/>
    <dgm:cxn modelId="{858DAC0D-099F-4C95-89BC-2142269FC300}" type="presParOf" srcId="{BAC314C1-A0DB-415C-A783-4B2CF95BEDE3}" destId="{9A3117AC-6385-4715-A90E-D728BC9B2273}" srcOrd="3" destOrd="0" presId="urn:microsoft.com/office/officeart/2005/8/layout/cycle6"/>
    <dgm:cxn modelId="{760CA160-BE1C-4604-B660-E152C1881444}" type="presParOf" srcId="{BAC314C1-A0DB-415C-A783-4B2CF95BEDE3}" destId="{85E180B4-0DC0-4F40-B39E-1BD21889AFEE}" srcOrd="4" destOrd="0" presId="urn:microsoft.com/office/officeart/2005/8/layout/cycle6"/>
    <dgm:cxn modelId="{A4CA9B4A-65B8-43B3-B637-60B9B1FF5623}" type="presParOf" srcId="{BAC314C1-A0DB-415C-A783-4B2CF95BEDE3}" destId="{E4138CC9-69DB-4D93-9B35-D485B521891C}" srcOrd="5" destOrd="0" presId="urn:microsoft.com/office/officeart/2005/8/layout/cycle6"/>
    <dgm:cxn modelId="{5AB6CCB8-425B-4C2E-94E0-280CD248DAF4}" type="presParOf" srcId="{BAC314C1-A0DB-415C-A783-4B2CF95BEDE3}" destId="{D70BA4EE-6483-4D8D-B335-BF6F7F8BA374}" srcOrd="6" destOrd="0" presId="urn:microsoft.com/office/officeart/2005/8/layout/cycle6"/>
    <dgm:cxn modelId="{46B2963E-978E-4236-BA5C-AA72FABB121E}" type="presParOf" srcId="{BAC314C1-A0DB-415C-A783-4B2CF95BEDE3}" destId="{704D866E-7594-4C51-A980-55692C917CA5}" srcOrd="7" destOrd="0" presId="urn:microsoft.com/office/officeart/2005/8/layout/cycle6"/>
    <dgm:cxn modelId="{9CDDD1D1-8FD1-464D-BC6D-00EF19150212}" type="presParOf" srcId="{BAC314C1-A0DB-415C-A783-4B2CF95BEDE3}" destId="{E9906B82-C893-41CA-9E57-3CE7B29E3184}" srcOrd="8" destOrd="0" presId="urn:microsoft.com/office/officeart/2005/8/layout/cycle6"/>
    <dgm:cxn modelId="{3F06B32D-ABB5-4086-B384-0849737C93E7}" type="presParOf" srcId="{BAC314C1-A0DB-415C-A783-4B2CF95BEDE3}" destId="{382DAF96-59F8-4E28-9E4C-B7CC712572BC}" srcOrd="9" destOrd="0" presId="urn:microsoft.com/office/officeart/2005/8/layout/cycle6"/>
    <dgm:cxn modelId="{1B429A34-0065-4A7A-98C5-0DD14F42CCD2}" type="presParOf" srcId="{BAC314C1-A0DB-415C-A783-4B2CF95BEDE3}" destId="{2E099C9B-8718-4C75-96F8-F51E6644854C}" srcOrd="10" destOrd="0" presId="urn:microsoft.com/office/officeart/2005/8/layout/cycle6"/>
    <dgm:cxn modelId="{44376EC4-70BB-4F5C-A35B-E57E68F0867F}" type="presParOf" srcId="{BAC314C1-A0DB-415C-A783-4B2CF95BEDE3}" destId="{C6975F42-716E-452C-95B2-D24EF836A718}" srcOrd="11" destOrd="0" presId="urn:microsoft.com/office/officeart/2005/8/layout/cycle6"/>
    <dgm:cxn modelId="{3DC3ACE2-7527-4A43-8C11-FE494C6544E8}" type="presParOf" srcId="{BAC314C1-A0DB-415C-A783-4B2CF95BEDE3}" destId="{8C5CE397-4E32-4A20-A164-A8419628D0EF}" srcOrd="12" destOrd="0" presId="urn:microsoft.com/office/officeart/2005/8/layout/cycle6"/>
    <dgm:cxn modelId="{C61C8F23-A514-460D-B982-8250E1960B65}" type="presParOf" srcId="{BAC314C1-A0DB-415C-A783-4B2CF95BEDE3}" destId="{01F3EB2A-76B4-4959-A463-837CE27BAB31}" srcOrd="13" destOrd="0" presId="urn:microsoft.com/office/officeart/2005/8/layout/cycle6"/>
    <dgm:cxn modelId="{34ABD563-C805-423E-96D1-ED609FF73BCC}" type="presParOf" srcId="{BAC314C1-A0DB-415C-A783-4B2CF95BEDE3}" destId="{25B09BAC-875B-465F-B0D1-06F760EC7713}" srcOrd="14" destOrd="0" presId="urn:microsoft.com/office/officeart/2005/8/layout/cycle6"/>
    <dgm:cxn modelId="{0A2B341D-63CC-4D1C-AAB1-3A4B9A9F0162}" type="presParOf" srcId="{BAC314C1-A0DB-415C-A783-4B2CF95BEDE3}" destId="{5CD2FFC5-8A16-40E5-94F1-EC25EB7C81B6}" srcOrd="15" destOrd="0" presId="urn:microsoft.com/office/officeart/2005/8/layout/cycle6"/>
    <dgm:cxn modelId="{5A0DFDFA-E2DD-4118-86F6-A901D4079116}" type="presParOf" srcId="{BAC314C1-A0DB-415C-A783-4B2CF95BEDE3}" destId="{6CC249A5-6B62-4DB6-B2E7-60CA56A15FF0}" srcOrd="16" destOrd="0" presId="urn:microsoft.com/office/officeart/2005/8/layout/cycle6"/>
    <dgm:cxn modelId="{D3C138EE-CBC9-46EE-A897-2F7D3AD22640}" type="presParOf" srcId="{BAC314C1-A0DB-415C-A783-4B2CF95BEDE3}" destId="{9245D077-7131-4377-9296-3A3887EDCD75}"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E0A826-AC53-4EA1-8C59-A0A70D7812A3}" type="doc">
      <dgm:prSet loTypeId="urn:microsoft.com/office/officeart/2005/8/layout/orgChart1" loCatId="hierarchy" qsTypeId="urn:microsoft.com/office/officeart/2005/8/quickstyle/simple1" qsCatId="simple" csTypeId="urn:microsoft.com/office/officeart/2005/8/colors/accent1_2" csCatId="accent1"/>
      <dgm:spPr/>
    </dgm:pt>
    <dgm:pt modelId="{9F0F91CD-DD5D-4A76-9E98-1585687DCA2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Dispepsia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Colelitiasi</a:t>
          </a:r>
        </a:p>
      </dgm:t>
    </dgm:pt>
    <dgm:pt modelId="{D0591977-02AE-40C2-ACBE-030C7555A091}" type="parTrans" cxnId="{1C5E084C-DC63-406B-B1AC-AC5E2838E269}">
      <dgm:prSet/>
      <dgm:spPr/>
    </dgm:pt>
    <dgm:pt modelId="{A462C166-CB79-4F5D-9090-3078A5B0FC57}" type="sibTrans" cxnId="{1C5E084C-DC63-406B-B1AC-AC5E2838E269}">
      <dgm:prSet/>
      <dgm:spPr/>
    </dgm:pt>
    <dgm:pt modelId="{8D6D7E37-919E-4E29-A9F8-7791345F1280}">
      <dgm:prSet/>
      <dgm:spPr/>
      <dgm:t>
        <a:bodyPr/>
        <a:lstStyle/>
        <a:p>
          <a:endParaRPr lang="it-IT"/>
        </a:p>
      </dgm:t>
    </dgm:pt>
    <dgm:pt modelId="{EE625DD6-AEF0-49A5-B219-F58C8D71D060}" type="parTrans" cxnId="{D120D795-0E22-4B53-A776-A44AADF4EF3C}">
      <dgm:prSet/>
      <dgm:spPr/>
    </dgm:pt>
    <dgm:pt modelId="{0C93031B-A0BD-4AF7-B445-3A44399D96C2}" type="sibTrans" cxnId="{D120D795-0E22-4B53-A776-A44AADF4EF3C}">
      <dgm:prSet/>
      <dgm:spPr/>
    </dgm:pt>
    <dgm:pt modelId="{4104DF90-6EC9-4A63-BDEB-10071B569131}">
      <dgm:prSet/>
      <dgm:spPr/>
      <dgm:t>
        <a:bodyPr/>
        <a:lstStyle/>
        <a:p>
          <a:endParaRPr lang="it-IT"/>
        </a:p>
      </dgm:t>
    </dgm:pt>
    <dgm:pt modelId="{F345AEE9-11F8-4276-A3F1-F079F307CA87}" type="parTrans" cxnId="{88F8B258-0D5E-43D5-A6E2-EE7BD003F070}">
      <dgm:prSet/>
      <dgm:spPr/>
    </dgm:pt>
    <dgm:pt modelId="{8FA8CD54-1ED2-4F10-A8F1-6020F6E1B379}" type="sibTrans" cxnId="{88F8B258-0D5E-43D5-A6E2-EE7BD003F070}">
      <dgm:prSet/>
      <dgm:spPr/>
    </dgm:pt>
    <dgm:pt modelId="{129D38BC-ED74-4025-8DDC-61BBCF121841}">
      <dgm:prSet/>
      <dgm:spPr/>
      <dgm:t>
        <a:bodyPr/>
        <a:lstStyle/>
        <a:p>
          <a:endParaRPr lang="it-IT"/>
        </a:p>
      </dgm:t>
    </dgm:pt>
    <dgm:pt modelId="{F01BCAD7-2794-4AEE-8AAD-D3EF321AA47E}" type="parTrans" cxnId="{5177A098-54B5-49B0-82D0-2E242B351619}">
      <dgm:prSet/>
      <dgm:spPr/>
    </dgm:pt>
    <dgm:pt modelId="{EBE5708E-051C-4408-A96F-09DFD4E3F43E}" type="sibTrans" cxnId="{5177A098-54B5-49B0-82D0-2E242B351619}">
      <dgm:prSet/>
      <dgm:spPr/>
    </dgm:pt>
    <dgm:pt modelId="{4291CEF3-0168-4934-9FEC-DDD5B6F7E0BF}" type="pres">
      <dgm:prSet presAssocID="{52E0A826-AC53-4EA1-8C59-A0A70D7812A3}" presName="hierChild1" presStyleCnt="0">
        <dgm:presLayoutVars>
          <dgm:orgChart val="1"/>
          <dgm:chPref val="1"/>
          <dgm:dir/>
          <dgm:animOne val="branch"/>
          <dgm:animLvl val="lvl"/>
          <dgm:resizeHandles/>
        </dgm:presLayoutVars>
      </dgm:prSet>
      <dgm:spPr/>
    </dgm:pt>
    <dgm:pt modelId="{39C2A9E4-C74F-45EF-B2D0-3C3609617914}" type="pres">
      <dgm:prSet presAssocID="{9F0F91CD-DD5D-4A76-9E98-1585687DCA28}" presName="hierRoot1" presStyleCnt="0">
        <dgm:presLayoutVars>
          <dgm:hierBranch/>
        </dgm:presLayoutVars>
      </dgm:prSet>
      <dgm:spPr/>
    </dgm:pt>
    <dgm:pt modelId="{2018A5D4-7616-4CA2-A4AF-D386A7660C82}" type="pres">
      <dgm:prSet presAssocID="{9F0F91CD-DD5D-4A76-9E98-1585687DCA28}" presName="rootComposite1" presStyleCnt="0"/>
      <dgm:spPr/>
    </dgm:pt>
    <dgm:pt modelId="{4629E51B-6CC6-4B50-9396-DFB80F217CCF}" type="pres">
      <dgm:prSet presAssocID="{9F0F91CD-DD5D-4A76-9E98-1585687DCA28}" presName="rootText1" presStyleLbl="node0" presStyleIdx="0" presStyleCnt="1">
        <dgm:presLayoutVars>
          <dgm:chPref val="3"/>
        </dgm:presLayoutVars>
      </dgm:prSet>
      <dgm:spPr/>
      <dgm:t>
        <a:bodyPr/>
        <a:lstStyle/>
        <a:p>
          <a:endParaRPr lang="it-IT"/>
        </a:p>
      </dgm:t>
    </dgm:pt>
    <dgm:pt modelId="{065BD8B1-696A-49A9-B18B-7D438D849977}" type="pres">
      <dgm:prSet presAssocID="{9F0F91CD-DD5D-4A76-9E98-1585687DCA28}" presName="rootConnector1" presStyleLbl="node1" presStyleIdx="0" presStyleCnt="0"/>
      <dgm:spPr/>
      <dgm:t>
        <a:bodyPr/>
        <a:lstStyle/>
        <a:p>
          <a:endParaRPr lang="it-IT"/>
        </a:p>
      </dgm:t>
    </dgm:pt>
    <dgm:pt modelId="{8B06D1A0-8AB8-4477-A062-CFABD5CB3791}" type="pres">
      <dgm:prSet presAssocID="{9F0F91CD-DD5D-4A76-9E98-1585687DCA28}" presName="hierChild2" presStyleCnt="0"/>
      <dgm:spPr/>
    </dgm:pt>
    <dgm:pt modelId="{1B8E4072-B89B-4FB2-AD91-122F1C368582}" type="pres">
      <dgm:prSet presAssocID="{EE625DD6-AEF0-49A5-B219-F58C8D71D060}" presName="Name35" presStyleLbl="parChTrans1D2" presStyleIdx="0" presStyleCnt="2"/>
      <dgm:spPr/>
    </dgm:pt>
    <dgm:pt modelId="{EE1D481B-F025-402F-B46B-422900C5AA3B}" type="pres">
      <dgm:prSet presAssocID="{8D6D7E37-919E-4E29-A9F8-7791345F1280}" presName="hierRoot2" presStyleCnt="0">
        <dgm:presLayoutVars>
          <dgm:hierBranch/>
        </dgm:presLayoutVars>
      </dgm:prSet>
      <dgm:spPr/>
    </dgm:pt>
    <dgm:pt modelId="{320FB14B-CB30-4E7F-9695-B0E0B31F0AAA}" type="pres">
      <dgm:prSet presAssocID="{8D6D7E37-919E-4E29-A9F8-7791345F1280}" presName="rootComposite" presStyleCnt="0"/>
      <dgm:spPr/>
    </dgm:pt>
    <dgm:pt modelId="{D807E9E0-46A8-4578-A586-7DB17F9925F8}" type="pres">
      <dgm:prSet presAssocID="{8D6D7E37-919E-4E29-A9F8-7791345F1280}" presName="rootText" presStyleLbl="node2" presStyleIdx="0" presStyleCnt="2">
        <dgm:presLayoutVars>
          <dgm:chPref val="3"/>
        </dgm:presLayoutVars>
      </dgm:prSet>
      <dgm:spPr/>
      <dgm:t>
        <a:bodyPr/>
        <a:lstStyle/>
        <a:p>
          <a:endParaRPr lang="it-IT"/>
        </a:p>
      </dgm:t>
    </dgm:pt>
    <dgm:pt modelId="{446925FC-3451-439D-BB1F-8074A4EFCA8B}" type="pres">
      <dgm:prSet presAssocID="{8D6D7E37-919E-4E29-A9F8-7791345F1280}" presName="rootConnector" presStyleLbl="node2" presStyleIdx="0" presStyleCnt="2"/>
      <dgm:spPr/>
      <dgm:t>
        <a:bodyPr/>
        <a:lstStyle/>
        <a:p>
          <a:endParaRPr lang="it-IT"/>
        </a:p>
      </dgm:t>
    </dgm:pt>
    <dgm:pt modelId="{0F0E6062-5364-43B8-8C62-819409721D45}" type="pres">
      <dgm:prSet presAssocID="{8D6D7E37-919E-4E29-A9F8-7791345F1280}" presName="hierChild4" presStyleCnt="0"/>
      <dgm:spPr/>
    </dgm:pt>
    <dgm:pt modelId="{288FA76D-E730-41DE-B135-C9F92CA4DEA7}" type="pres">
      <dgm:prSet presAssocID="{8D6D7E37-919E-4E29-A9F8-7791345F1280}" presName="hierChild5" presStyleCnt="0"/>
      <dgm:spPr/>
    </dgm:pt>
    <dgm:pt modelId="{CEBFA3E2-E180-48C6-8F24-7BAE5C91569B}" type="pres">
      <dgm:prSet presAssocID="{F345AEE9-11F8-4276-A3F1-F079F307CA87}" presName="Name35" presStyleLbl="parChTrans1D2" presStyleIdx="1" presStyleCnt="2"/>
      <dgm:spPr/>
    </dgm:pt>
    <dgm:pt modelId="{19949AB8-D4F1-45B2-B381-6EA973EB076A}" type="pres">
      <dgm:prSet presAssocID="{4104DF90-6EC9-4A63-BDEB-10071B569131}" presName="hierRoot2" presStyleCnt="0">
        <dgm:presLayoutVars>
          <dgm:hierBranch/>
        </dgm:presLayoutVars>
      </dgm:prSet>
      <dgm:spPr/>
    </dgm:pt>
    <dgm:pt modelId="{715537CE-0E49-451E-9208-A504C6A312F5}" type="pres">
      <dgm:prSet presAssocID="{4104DF90-6EC9-4A63-BDEB-10071B569131}" presName="rootComposite" presStyleCnt="0"/>
      <dgm:spPr/>
    </dgm:pt>
    <dgm:pt modelId="{0EE8FCD4-8D82-4D66-94F4-85C481AA1E2B}" type="pres">
      <dgm:prSet presAssocID="{4104DF90-6EC9-4A63-BDEB-10071B569131}" presName="rootText" presStyleLbl="node2" presStyleIdx="1" presStyleCnt="2">
        <dgm:presLayoutVars>
          <dgm:chPref val="3"/>
        </dgm:presLayoutVars>
      </dgm:prSet>
      <dgm:spPr/>
      <dgm:t>
        <a:bodyPr/>
        <a:lstStyle/>
        <a:p>
          <a:endParaRPr lang="it-IT"/>
        </a:p>
      </dgm:t>
    </dgm:pt>
    <dgm:pt modelId="{56C0CEAC-CF89-46DF-9356-0C9F5FDFD573}" type="pres">
      <dgm:prSet presAssocID="{4104DF90-6EC9-4A63-BDEB-10071B569131}" presName="rootConnector" presStyleLbl="node2" presStyleIdx="1" presStyleCnt="2"/>
      <dgm:spPr/>
      <dgm:t>
        <a:bodyPr/>
        <a:lstStyle/>
        <a:p>
          <a:endParaRPr lang="it-IT"/>
        </a:p>
      </dgm:t>
    </dgm:pt>
    <dgm:pt modelId="{C6C6F03B-4193-4B90-8238-DB5121C0566F}" type="pres">
      <dgm:prSet presAssocID="{4104DF90-6EC9-4A63-BDEB-10071B569131}" presName="hierChild4" presStyleCnt="0"/>
      <dgm:spPr/>
    </dgm:pt>
    <dgm:pt modelId="{366291E7-6D65-4D64-8535-0F3C753180C5}" type="pres">
      <dgm:prSet presAssocID="{F01BCAD7-2794-4AEE-8AAD-D3EF321AA47E}" presName="Name35" presStyleLbl="parChTrans1D3" presStyleIdx="0" presStyleCnt="1"/>
      <dgm:spPr/>
    </dgm:pt>
    <dgm:pt modelId="{BD229D6F-133B-42B6-86CE-F6E23597E095}" type="pres">
      <dgm:prSet presAssocID="{129D38BC-ED74-4025-8DDC-61BBCF121841}" presName="hierRoot2" presStyleCnt="0">
        <dgm:presLayoutVars>
          <dgm:hierBranch val="r"/>
        </dgm:presLayoutVars>
      </dgm:prSet>
      <dgm:spPr/>
    </dgm:pt>
    <dgm:pt modelId="{FE2949F5-A8CC-4A78-9200-6FA6AF284D28}" type="pres">
      <dgm:prSet presAssocID="{129D38BC-ED74-4025-8DDC-61BBCF121841}" presName="rootComposite" presStyleCnt="0"/>
      <dgm:spPr/>
    </dgm:pt>
    <dgm:pt modelId="{46A621A0-ECB5-4D33-999C-31624557657D}" type="pres">
      <dgm:prSet presAssocID="{129D38BC-ED74-4025-8DDC-61BBCF121841}" presName="rootText" presStyleLbl="node3" presStyleIdx="0" presStyleCnt="1">
        <dgm:presLayoutVars>
          <dgm:chPref val="3"/>
        </dgm:presLayoutVars>
      </dgm:prSet>
      <dgm:spPr/>
      <dgm:t>
        <a:bodyPr/>
        <a:lstStyle/>
        <a:p>
          <a:endParaRPr lang="it-IT"/>
        </a:p>
      </dgm:t>
    </dgm:pt>
    <dgm:pt modelId="{CD84946E-20E3-45CC-B975-35B202296A9D}" type="pres">
      <dgm:prSet presAssocID="{129D38BC-ED74-4025-8DDC-61BBCF121841}" presName="rootConnector" presStyleLbl="node3" presStyleIdx="0" presStyleCnt="1"/>
      <dgm:spPr/>
      <dgm:t>
        <a:bodyPr/>
        <a:lstStyle/>
        <a:p>
          <a:endParaRPr lang="it-IT"/>
        </a:p>
      </dgm:t>
    </dgm:pt>
    <dgm:pt modelId="{8C36AB38-957E-47D8-B965-66B8C06B3E0F}" type="pres">
      <dgm:prSet presAssocID="{129D38BC-ED74-4025-8DDC-61BBCF121841}" presName="hierChild4" presStyleCnt="0"/>
      <dgm:spPr/>
    </dgm:pt>
    <dgm:pt modelId="{5B38D4D1-1A02-40CD-9E55-7DF405F3A9EC}" type="pres">
      <dgm:prSet presAssocID="{129D38BC-ED74-4025-8DDC-61BBCF121841}" presName="hierChild5" presStyleCnt="0"/>
      <dgm:spPr/>
    </dgm:pt>
    <dgm:pt modelId="{96658D8D-CCC4-438F-AA41-1CABB31FD2F2}" type="pres">
      <dgm:prSet presAssocID="{4104DF90-6EC9-4A63-BDEB-10071B569131}" presName="hierChild5" presStyleCnt="0"/>
      <dgm:spPr/>
    </dgm:pt>
    <dgm:pt modelId="{3B127B27-8010-4D8A-82DD-87B2EB2C754A}" type="pres">
      <dgm:prSet presAssocID="{9F0F91CD-DD5D-4A76-9E98-1585687DCA28}" presName="hierChild3" presStyleCnt="0"/>
      <dgm:spPr/>
    </dgm:pt>
  </dgm:ptLst>
  <dgm:cxnLst>
    <dgm:cxn modelId="{DB893429-DC72-45C3-92B5-E6F677036C96}" type="presOf" srcId="{EE625DD6-AEF0-49A5-B219-F58C8D71D060}" destId="{1B8E4072-B89B-4FB2-AD91-122F1C368582}" srcOrd="0" destOrd="0" presId="urn:microsoft.com/office/officeart/2005/8/layout/orgChart1"/>
    <dgm:cxn modelId="{3A41644E-3915-4028-9FC8-0658F7A378A2}" type="presOf" srcId="{8D6D7E37-919E-4E29-A9F8-7791345F1280}" destId="{446925FC-3451-439D-BB1F-8074A4EFCA8B}" srcOrd="1" destOrd="0" presId="urn:microsoft.com/office/officeart/2005/8/layout/orgChart1"/>
    <dgm:cxn modelId="{D41313E7-0304-4F89-BB7C-D0E46D1DD56C}" type="presOf" srcId="{9F0F91CD-DD5D-4A76-9E98-1585687DCA28}" destId="{065BD8B1-696A-49A9-B18B-7D438D849977}" srcOrd="1" destOrd="0" presId="urn:microsoft.com/office/officeart/2005/8/layout/orgChart1"/>
    <dgm:cxn modelId="{BE6B7D7A-F377-43AF-A211-0C67D5B1E672}" type="presOf" srcId="{8D6D7E37-919E-4E29-A9F8-7791345F1280}" destId="{D807E9E0-46A8-4578-A586-7DB17F9925F8}" srcOrd="0" destOrd="0" presId="urn:microsoft.com/office/officeart/2005/8/layout/orgChart1"/>
    <dgm:cxn modelId="{7012F849-5ABE-430B-8916-18422E6F0123}" type="presOf" srcId="{129D38BC-ED74-4025-8DDC-61BBCF121841}" destId="{46A621A0-ECB5-4D33-999C-31624557657D}" srcOrd="0" destOrd="0" presId="urn:microsoft.com/office/officeart/2005/8/layout/orgChart1"/>
    <dgm:cxn modelId="{4CB0C1B9-2C46-4E87-AA75-198310E0FCCF}" type="presOf" srcId="{F01BCAD7-2794-4AEE-8AAD-D3EF321AA47E}" destId="{366291E7-6D65-4D64-8535-0F3C753180C5}" srcOrd="0" destOrd="0" presId="urn:microsoft.com/office/officeart/2005/8/layout/orgChart1"/>
    <dgm:cxn modelId="{F4BB3875-C2AE-4169-B7D8-35F2AD3A00CC}" type="presOf" srcId="{4104DF90-6EC9-4A63-BDEB-10071B569131}" destId="{0EE8FCD4-8D82-4D66-94F4-85C481AA1E2B}" srcOrd="0" destOrd="0" presId="urn:microsoft.com/office/officeart/2005/8/layout/orgChart1"/>
    <dgm:cxn modelId="{83DC88A5-B893-4C39-8785-29B0A8DBCEA4}" type="presOf" srcId="{9F0F91CD-DD5D-4A76-9E98-1585687DCA28}" destId="{4629E51B-6CC6-4B50-9396-DFB80F217CCF}" srcOrd="0" destOrd="0" presId="urn:microsoft.com/office/officeart/2005/8/layout/orgChart1"/>
    <dgm:cxn modelId="{C5EF0C98-F701-43BD-ADB0-CADBFD4E933F}" type="presOf" srcId="{F345AEE9-11F8-4276-A3F1-F079F307CA87}" destId="{CEBFA3E2-E180-48C6-8F24-7BAE5C91569B}" srcOrd="0" destOrd="0" presId="urn:microsoft.com/office/officeart/2005/8/layout/orgChart1"/>
    <dgm:cxn modelId="{5177A098-54B5-49B0-82D0-2E242B351619}" srcId="{4104DF90-6EC9-4A63-BDEB-10071B569131}" destId="{129D38BC-ED74-4025-8DDC-61BBCF121841}" srcOrd="0" destOrd="0" parTransId="{F01BCAD7-2794-4AEE-8AAD-D3EF321AA47E}" sibTransId="{EBE5708E-051C-4408-A96F-09DFD4E3F43E}"/>
    <dgm:cxn modelId="{D120D795-0E22-4B53-A776-A44AADF4EF3C}" srcId="{9F0F91CD-DD5D-4A76-9E98-1585687DCA28}" destId="{8D6D7E37-919E-4E29-A9F8-7791345F1280}" srcOrd="0" destOrd="0" parTransId="{EE625DD6-AEF0-49A5-B219-F58C8D71D060}" sibTransId="{0C93031B-A0BD-4AF7-B445-3A44399D96C2}"/>
    <dgm:cxn modelId="{FCE44676-2E56-498C-A5F5-9C91F2C21D56}" type="presOf" srcId="{52E0A826-AC53-4EA1-8C59-A0A70D7812A3}" destId="{4291CEF3-0168-4934-9FEC-DDD5B6F7E0BF}" srcOrd="0" destOrd="0" presId="urn:microsoft.com/office/officeart/2005/8/layout/orgChart1"/>
    <dgm:cxn modelId="{1C5E084C-DC63-406B-B1AC-AC5E2838E269}" srcId="{52E0A826-AC53-4EA1-8C59-A0A70D7812A3}" destId="{9F0F91CD-DD5D-4A76-9E98-1585687DCA28}" srcOrd="0" destOrd="0" parTransId="{D0591977-02AE-40C2-ACBE-030C7555A091}" sibTransId="{A462C166-CB79-4F5D-9090-3078A5B0FC57}"/>
    <dgm:cxn modelId="{88F8B258-0D5E-43D5-A6E2-EE7BD003F070}" srcId="{9F0F91CD-DD5D-4A76-9E98-1585687DCA28}" destId="{4104DF90-6EC9-4A63-BDEB-10071B569131}" srcOrd="1" destOrd="0" parTransId="{F345AEE9-11F8-4276-A3F1-F079F307CA87}" sibTransId="{8FA8CD54-1ED2-4F10-A8F1-6020F6E1B379}"/>
    <dgm:cxn modelId="{A78717EE-3D8D-4323-AF5C-50E207E79C2C}" type="presOf" srcId="{4104DF90-6EC9-4A63-BDEB-10071B569131}" destId="{56C0CEAC-CF89-46DF-9356-0C9F5FDFD573}" srcOrd="1" destOrd="0" presId="urn:microsoft.com/office/officeart/2005/8/layout/orgChart1"/>
    <dgm:cxn modelId="{CE92B9F7-11F6-4AEB-B402-7510A07CB155}" type="presOf" srcId="{129D38BC-ED74-4025-8DDC-61BBCF121841}" destId="{CD84946E-20E3-45CC-B975-35B202296A9D}" srcOrd="1" destOrd="0" presId="urn:microsoft.com/office/officeart/2005/8/layout/orgChart1"/>
    <dgm:cxn modelId="{76A232CC-8FFD-48CF-B985-1AD4FD88B08E}" type="presParOf" srcId="{4291CEF3-0168-4934-9FEC-DDD5B6F7E0BF}" destId="{39C2A9E4-C74F-45EF-B2D0-3C3609617914}" srcOrd="0" destOrd="0" presId="urn:microsoft.com/office/officeart/2005/8/layout/orgChart1"/>
    <dgm:cxn modelId="{0A9AB1F6-4AE8-4E3C-BF62-533793A134EB}" type="presParOf" srcId="{39C2A9E4-C74F-45EF-B2D0-3C3609617914}" destId="{2018A5D4-7616-4CA2-A4AF-D386A7660C82}" srcOrd="0" destOrd="0" presId="urn:microsoft.com/office/officeart/2005/8/layout/orgChart1"/>
    <dgm:cxn modelId="{E7A80CB2-076D-4F08-9025-70EDBDBB5306}" type="presParOf" srcId="{2018A5D4-7616-4CA2-A4AF-D386A7660C82}" destId="{4629E51B-6CC6-4B50-9396-DFB80F217CCF}" srcOrd="0" destOrd="0" presId="urn:microsoft.com/office/officeart/2005/8/layout/orgChart1"/>
    <dgm:cxn modelId="{82BC51B8-3744-4D9E-93F2-11CA283956D9}" type="presParOf" srcId="{2018A5D4-7616-4CA2-A4AF-D386A7660C82}" destId="{065BD8B1-696A-49A9-B18B-7D438D849977}" srcOrd="1" destOrd="0" presId="urn:microsoft.com/office/officeart/2005/8/layout/orgChart1"/>
    <dgm:cxn modelId="{6C4603EF-CB2B-4F1E-B273-E3A729132CF4}" type="presParOf" srcId="{39C2A9E4-C74F-45EF-B2D0-3C3609617914}" destId="{8B06D1A0-8AB8-4477-A062-CFABD5CB3791}" srcOrd="1" destOrd="0" presId="urn:microsoft.com/office/officeart/2005/8/layout/orgChart1"/>
    <dgm:cxn modelId="{1551C1B5-B857-41AB-9A12-3C86615A391F}" type="presParOf" srcId="{8B06D1A0-8AB8-4477-A062-CFABD5CB3791}" destId="{1B8E4072-B89B-4FB2-AD91-122F1C368582}" srcOrd="0" destOrd="0" presId="urn:microsoft.com/office/officeart/2005/8/layout/orgChart1"/>
    <dgm:cxn modelId="{32B4E07A-BE94-4C7B-A0DD-686A24A44E3A}" type="presParOf" srcId="{8B06D1A0-8AB8-4477-A062-CFABD5CB3791}" destId="{EE1D481B-F025-402F-B46B-422900C5AA3B}" srcOrd="1" destOrd="0" presId="urn:microsoft.com/office/officeart/2005/8/layout/orgChart1"/>
    <dgm:cxn modelId="{50F23C86-B2FB-4F68-9D67-9CA27302E1D7}" type="presParOf" srcId="{EE1D481B-F025-402F-B46B-422900C5AA3B}" destId="{320FB14B-CB30-4E7F-9695-B0E0B31F0AAA}" srcOrd="0" destOrd="0" presId="urn:microsoft.com/office/officeart/2005/8/layout/orgChart1"/>
    <dgm:cxn modelId="{82204B7B-8271-4244-97C1-935AB0055172}" type="presParOf" srcId="{320FB14B-CB30-4E7F-9695-B0E0B31F0AAA}" destId="{D807E9E0-46A8-4578-A586-7DB17F9925F8}" srcOrd="0" destOrd="0" presId="urn:microsoft.com/office/officeart/2005/8/layout/orgChart1"/>
    <dgm:cxn modelId="{EE82C0B9-F896-42F8-AB6E-A64D395585B8}" type="presParOf" srcId="{320FB14B-CB30-4E7F-9695-B0E0B31F0AAA}" destId="{446925FC-3451-439D-BB1F-8074A4EFCA8B}" srcOrd="1" destOrd="0" presId="urn:microsoft.com/office/officeart/2005/8/layout/orgChart1"/>
    <dgm:cxn modelId="{260ACEF3-3E26-4C50-887B-BDC7FB3A08B3}" type="presParOf" srcId="{EE1D481B-F025-402F-B46B-422900C5AA3B}" destId="{0F0E6062-5364-43B8-8C62-819409721D45}" srcOrd="1" destOrd="0" presId="urn:microsoft.com/office/officeart/2005/8/layout/orgChart1"/>
    <dgm:cxn modelId="{676EAE74-780B-47D7-9D7F-C3E6F393F3B7}" type="presParOf" srcId="{EE1D481B-F025-402F-B46B-422900C5AA3B}" destId="{288FA76D-E730-41DE-B135-C9F92CA4DEA7}" srcOrd="2" destOrd="0" presId="urn:microsoft.com/office/officeart/2005/8/layout/orgChart1"/>
    <dgm:cxn modelId="{612D7599-47C1-496B-9B36-77D2205F3346}" type="presParOf" srcId="{8B06D1A0-8AB8-4477-A062-CFABD5CB3791}" destId="{CEBFA3E2-E180-48C6-8F24-7BAE5C91569B}" srcOrd="2" destOrd="0" presId="urn:microsoft.com/office/officeart/2005/8/layout/orgChart1"/>
    <dgm:cxn modelId="{5BE34ECB-6C5E-4191-B2A4-6AC8D9CA74CB}" type="presParOf" srcId="{8B06D1A0-8AB8-4477-A062-CFABD5CB3791}" destId="{19949AB8-D4F1-45B2-B381-6EA973EB076A}" srcOrd="3" destOrd="0" presId="urn:microsoft.com/office/officeart/2005/8/layout/orgChart1"/>
    <dgm:cxn modelId="{D5BED9A8-2715-4129-9C0C-B7EC8E0A3412}" type="presParOf" srcId="{19949AB8-D4F1-45B2-B381-6EA973EB076A}" destId="{715537CE-0E49-451E-9208-A504C6A312F5}" srcOrd="0" destOrd="0" presId="urn:microsoft.com/office/officeart/2005/8/layout/orgChart1"/>
    <dgm:cxn modelId="{2FC89E41-642A-4733-BD74-4C0A9262A09C}" type="presParOf" srcId="{715537CE-0E49-451E-9208-A504C6A312F5}" destId="{0EE8FCD4-8D82-4D66-94F4-85C481AA1E2B}" srcOrd="0" destOrd="0" presId="urn:microsoft.com/office/officeart/2005/8/layout/orgChart1"/>
    <dgm:cxn modelId="{4FADEB4C-F209-43B6-9467-8174CB9363F7}" type="presParOf" srcId="{715537CE-0E49-451E-9208-A504C6A312F5}" destId="{56C0CEAC-CF89-46DF-9356-0C9F5FDFD573}" srcOrd="1" destOrd="0" presId="urn:microsoft.com/office/officeart/2005/8/layout/orgChart1"/>
    <dgm:cxn modelId="{7658E8F7-87F0-44C6-B589-74042C59CC54}" type="presParOf" srcId="{19949AB8-D4F1-45B2-B381-6EA973EB076A}" destId="{C6C6F03B-4193-4B90-8238-DB5121C0566F}" srcOrd="1" destOrd="0" presId="urn:microsoft.com/office/officeart/2005/8/layout/orgChart1"/>
    <dgm:cxn modelId="{84473583-DD44-4626-918A-359F6169D7DE}" type="presParOf" srcId="{C6C6F03B-4193-4B90-8238-DB5121C0566F}" destId="{366291E7-6D65-4D64-8535-0F3C753180C5}" srcOrd="0" destOrd="0" presId="urn:microsoft.com/office/officeart/2005/8/layout/orgChart1"/>
    <dgm:cxn modelId="{03EAAF00-883B-4F2A-BD83-F38069A52443}" type="presParOf" srcId="{C6C6F03B-4193-4B90-8238-DB5121C0566F}" destId="{BD229D6F-133B-42B6-86CE-F6E23597E095}" srcOrd="1" destOrd="0" presId="urn:microsoft.com/office/officeart/2005/8/layout/orgChart1"/>
    <dgm:cxn modelId="{DBF0AC0A-9B59-42B8-96BD-AEF529987176}" type="presParOf" srcId="{BD229D6F-133B-42B6-86CE-F6E23597E095}" destId="{FE2949F5-A8CC-4A78-9200-6FA6AF284D28}" srcOrd="0" destOrd="0" presId="urn:microsoft.com/office/officeart/2005/8/layout/orgChart1"/>
    <dgm:cxn modelId="{259AA726-67DE-4825-B337-E66E6013C6AF}" type="presParOf" srcId="{FE2949F5-A8CC-4A78-9200-6FA6AF284D28}" destId="{46A621A0-ECB5-4D33-999C-31624557657D}" srcOrd="0" destOrd="0" presId="urn:microsoft.com/office/officeart/2005/8/layout/orgChart1"/>
    <dgm:cxn modelId="{221694F6-C04E-4F8E-A4CD-6A3FEDC86EFF}" type="presParOf" srcId="{FE2949F5-A8CC-4A78-9200-6FA6AF284D28}" destId="{CD84946E-20E3-45CC-B975-35B202296A9D}" srcOrd="1" destOrd="0" presId="urn:microsoft.com/office/officeart/2005/8/layout/orgChart1"/>
    <dgm:cxn modelId="{62BC176F-3B2C-4528-9139-DE84910C106B}" type="presParOf" srcId="{BD229D6F-133B-42B6-86CE-F6E23597E095}" destId="{8C36AB38-957E-47D8-B965-66B8C06B3E0F}" srcOrd="1" destOrd="0" presId="urn:microsoft.com/office/officeart/2005/8/layout/orgChart1"/>
    <dgm:cxn modelId="{D0C936AB-53A4-4B20-AA29-9A9F0573A80E}" type="presParOf" srcId="{BD229D6F-133B-42B6-86CE-F6E23597E095}" destId="{5B38D4D1-1A02-40CD-9E55-7DF405F3A9EC}" srcOrd="2" destOrd="0" presId="urn:microsoft.com/office/officeart/2005/8/layout/orgChart1"/>
    <dgm:cxn modelId="{A82FFC9F-7A3A-42E5-B56F-3A462DBEE235}" type="presParOf" srcId="{19949AB8-D4F1-45B2-B381-6EA973EB076A}" destId="{96658D8D-CCC4-438F-AA41-1CABB31FD2F2}" srcOrd="2" destOrd="0" presId="urn:microsoft.com/office/officeart/2005/8/layout/orgChart1"/>
    <dgm:cxn modelId="{A0D6AD37-88DB-4FA0-8A3A-9C4D5FEB3B5E}" type="presParOf" srcId="{39C2A9E4-C74F-45EF-B2D0-3C3609617914}" destId="{3B127B27-8010-4D8A-82DD-87B2EB2C754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40D460-8B6E-4906-951F-C9C722C5D6D9}" type="doc">
      <dgm:prSet loTypeId="urn:microsoft.com/office/officeart/2005/8/layout/orgChart1" loCatId="hierarchy" qsTypeId="urn:microsoft.com/office/officeart/2005/8/quickstyle/simple1" qsCatId="simple" csTypeId="urn:microsoft.com/office/officeart/2005/8/colors/accent1_2" csCatId="accent1"/>
      <dgm:spPr/>
    </dgm:pt>
    <dgm:pt modelId="{FBB429D3-1C47-4E93-815B-B8C6CACE82A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FF9966"/>
              </a:solidFill>
              <a:effectLst/>
              <a:latin typeface="Arial" charset="0"/>
              <a:cs typeface="Arial" charset="0"/>
            </a:rPr>
            <a:t>Dispepsia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Colelitiasi</a:t>
          </a:r>
        </a:p>
      </dgm:t>
    </dgm:pt>
    <dgm:pt modelId="{86B773C7-74DB-40A6-AEAF-9314918B1636}" type="parTrans" cxnId="{162C59E9-8C49-4CF5-996D-9BA538C441C5}">
      <dgm:prSet/>
      <dgm:spPr/>
    </dgm:pt>
    <dgm:pt modelId="{A1128FF0-2380-4729-96F4-A353E6445B06}" type="sibTrans" cxnId="{162C59E9-8C49-4CF5-996D-9BA538C441C5}">
      <dgm:prSet/>
      <dgm:spPr/>
    </dgm:pt>
    <dgm:pt modelId="{F26901C1-D764-43CF-8BB5-8C54A4107D7F}">
      <dgm:prSet/>
      <dgm:spPr/>
      <dgm:t>
        <a:bodyPr/>
        <a:lstStyle/>
        <a:p>
          <a:endParaRPr lang="it-IT"/>
        </a:p>
      </dgm:t>
    </dgm:pt>
    <dgm:pt modelId="{64E36A5B-2142-4D92-9A37-85B764C1ED05}" type="parTrans" cxnId="{F251B6DF-29E3-423D-B0A3-72CDC19AA056}">
      <dgm:prSet/>
      <dgm:spPr/>
    </dgm:pt>
    <dgm:pt modelId="{40CF69EE-3ED8-4A20-A60C-94BB8B2C30A1}" type="sibTrans" cxnId="{F251B6DF-29E3-423D-B0A3-72CDC19AA056}">
      <dgm:prSet/>
      <dgm:spPr/>
    </dgm:pt>
    <dgm:pt modelId="{B6DB3E78-ACC8-48FD-953F-39B759BE7A5B}">
      <dgm:prSet/>
      <dgm:spPr/>
      <dgm:t>
        <a:bodyPr/>
        <a:lstStyle/>
        <a:p>
          <a:endParaRPr lang="it-IT"/>
        </a:p>
      </dgm:t>
    </dgm:pt>
    <dgm:pt modelId="{93444466-5E2F-4F81-B860-4509A64A0673}" type="parTrans" cxnId="{68439104-3959-42A2-AAC1-27575848EBD2}">
      <dgm:prSet/>
      <dgm:spPr/>
    </dgm:pt>
    <dgm:pt modelId="{B7B7DC6A-741D-4526-B847-9A026F0184F8}" type="sibTrans" cxnId="{68439104-3959-42A2-AAC1-27575848EBD2}">
      <dgm:prSet/>
      <dgm:spPr/>
    </dgm:pt>
    <dgm:pt modelId="{8BD9E79B-C26C-4A85-8745-D4E87067B652}">
      <dgm:prSet/>
      <dgm:spPr/>
      <dgm:t>
        <a:bodyPr/>
        <a:lstStyle/>
        <a:p>
          <a:endParaRPr lang="it-IT"/>
        </a:p>
      </dgm:t>
    </dgm:pt>
    <dgm:pt modelId="{F6BE517C-C6FE-4E92-AC1E-7E48C4D39A15}" type="parTrans" cxnId="{2D6E9451-117C-41A4-9151-9F3B3C2F975E}">
      <dgm:prSet/>
      <dgm:spPr/>
    </dgm:pt>
    <dgm:pt modelId="{9496F8D9-41D4-4E4C-95D1-E4F99200BDEF}" type="sibTrans" cxnId="{2D6E9451-117C-41A4-9151-9F3B3C2F975E}">
      <dgm:prSet/>
      <dgm:spPr/>
    </dgm:pt>
    <dgm:pt modelId="{E71BD741-2EF0-4F21-A18E-526F69EF3A15}" type="pres">
      <dgm:prSet presAssocID="{BD40D460-8B6E-4906-951F-C9C722C5D6D9}" presName="hierChild1" presStyleCnt="0">
        <dgm:presLayoutVars>
          <dgm:orgChart val="1"/>
          <dgm:chPref val="1"/>
          <dgm:dir/>
          <dgm:animOne val="branch"/>
          <dgm:animLvl val="lvl"/>
          <dgm:resizeHandles/>
        </dgm:presLayoutVars>
      </dgm:prSet>
      <dgm:spPr/>
    </dgm:pt>
    <dgm:pt modelId="{0925C120-08D1-4E57-A1BE-C35EA96E4DAF}" type="pres">
      <dgm:prSet presAssocID="{FBB429D3-1C47-4E93-815B-B8C6CACE82AA}" presName="hierRoot1" presStyleCnt="0">
        <dgm:presLayoutVars>
          <dgm:hierBranch/>
        </dgm:presLayoutVars>
      </dgm:prSet>
      <dgm:spPr/>
    </dgm:pt>
    <dgm:pt modelId="{1441EA54-F15B-4F07-A590-9F1AF623038D}" type="pres">
      <dgm:prSet presAssocID="{FBB429D3-1C47-4E93-815B-B8C6CACE82AA}" presName="rootComposite1" presStyleCnt="0"/>
      <dgm:spPr/>
    </dgm:pt>
    <dgm:pt modelId="{D8C45BFB-3C72-4885-BBF6-41C84F151252}" type="pres">
      <dgm:prSet presAssocID="{FBB429D3-1C47-4E93-815B-B8C6CACE82AA}" presName="rootText1" presStyleLbl="node0" presStyleIdx="0" presStyleCnt="1">
        <dgm:presLayoutVars>
          <dgm:chPref val="3"/>
        </dgm:presLayoutVars>
      </dgm:prSet>
      <dgm:spPr/>
      <dgm:t>
        <a:bodyPr/>
        <a:lstStyle/>
        <a:p>
          <a:endParaRPr lang="it-IT"/>
        </a:p>
      </dgm:t>
    </dgm:pt>
    <dgm:pt modelId="{9552BB61-D6A4-4AE4-9A95-83E595B88B2A}" type="pres">
      <dgm:prSet presAssocID="{FBB429D3-1C47-4E93-815B-B8C6CACE82AA}" presName="rootConnector1" presStyleLbl="node1" presStyleIdx="0" presStyleCnt="0"/>
      <dgm:spPr/>
      <dgm:t>
        <a:bodyPr/>
        <a:lstStyle/>
        <a:p>
          <a:endParaRPr lang="it-IT"/>
        </a:p>
      </dgm:t>
    </dgm:pt>
    <dgm:pt modelId="{C4F3D7BC-FE5B-4EC4-8EE4-7A8AEEBFA7D6}" type="pres">
      <dgm:prSet presAssocID="{FBB429D3-1C47-4E93-815B-B8C6CACE82AA}" presName="hierChild2" presStyleCnt="0"/>
      <dgm:spPr/>
    </dgm:pt>
    <dgm:pt modelId="{9BDA563C-9BF7-4130-B045-ACC37565CE77}" type="pres">
      <dgm:prSet presAssocID="{64E36A5B-2142-4D92-9A37-85B764C1ED05}" presName="Name35" presStyleLbl="parChTrans1D2" presStyleIdx="0" presStyleCnt="2"/>
      <dgm:spPr/>
    </dgm:pt>
    <dgm:pt modelId="{C90E24C5-4B70-4587-B7E5-93C2FC376535}" type="pres">
      <dgm:prSet presAssocID="{F26901C1-D764-43CF-8BB5-8C54A4107D7F}" presName="hierRoot2" presStyleCnt="0">
        <dgm:presLayoutVars>
          <dgm:hierBranch/>
        </dgm:presLayoutVars>
      </dgm:prSet>
      <dgm:spPr/>
    </dgm:pt>
    <dgm:pt modelId="{2D9BEB66-C697-4529-B953-FD937331A477}" type="pres">
      <dgm:prSet presAssocID="{F26901C1-D764-43CF-8BB5-8C54A4107D7F}" presName="rootComposite" presStyleCnt="0"/>
      <dgm:spPr/>
    </dgm:pt>
    <dgm:pt modelId="{6C24A594-C9C0-4A9C-9C1D-04CEB238AE79}" type="pres">
      <dgm:prSet presAssocID="{F26901C1-D764-43CF-8BB5-8C54A4107D7F}" presName="rootText" presStyleLbl="node2" presStyleIdx="0" presStyleCnt="2">
        <dgm:presLayoutVars>
          <dgm:chPref val="3"/>
        </dgm:presLayoutVars>
      </dgm:prSet>
      <dgm:spPr/>
      <dgm:t>
        <a:bodyPr/>
        <a:lstStyle/>
        <a:p>
          <a:endParaRPr lang="it-IT"/>
        </a:p>
      </dgm:t>
    </dgm:pt>
    <dgm:pt modelId="{26A110FE-D097-4355-A81D-9EE7F56D3803}" type="pres">
      <dgm:prSet presAssocID="{F26901C1-D764-43CF-8BB5-8C54A4107D7F}" presName="rootConnector" presStyleLbl="node2" presStyleIdx="0" presStyleCnt="2"/>
      <dgm:spPr/>
      <dgm:t>
        <a:bodyPr/>
        <a:lstStyle/>
        <a:p>
          <a:endParaRPr lang="it-IT"/>
        </a:p>
      </dgm:t>
    </dgm:pt>
    <dgm:pt modelId="{3C2E546E-5D26-416F-A4DC-8B921373D369}" type="pres">
      <dgm:prSet presAssocID="{F26901C1-D764-43CF-8BB5-8C54A4107D7F}" presName="hierChild4" presStyleCnt="0"/>
      <dgm:spPr/>
    </dgm:pt>
    <dgm:pt modelId="{46F1ADC7-BB72-4904-BEC3-9640AEC61712}" type="pres">
      <dgm:prSet presAssocID="{F26901C1-D764-43CF-8BB5-8C54A4107D7F}" presName="hierChild5" presStyleCnt="0"/>
      <dgm:spPr/>
    </dgm:pt>
    <dgm:pt modelId="{F62E2AAF-B60F-45BF-AE65-33C535238EBD}" type="pres">
      <dgm:prSet presAssocID="{93444466-5E2F-4F81-B860-4509A64A0673}" presName="Name35" presStyleLbl="parChTrans1D2" presStyleIdx="1" presStyleCnt="2"/>
      <dgm:spPr/>
    </dgm:pt>
    <dgm:pt modelId="{E500D25F-2FF6-4694-A129-F5748B95EFAD}" type="pres">
      <dgm:prSet presAssocID="{B6DB3E78-ACC8-48FD-953F-39B759BE7A5B}" presName="hierRoot2" presStyleCnt="0">
        <dgm:presLayoutVars>
          <dgm:hierBranch/>
        </dgm:presLayoutVars>
      </dgm:prSet>
      <dgm:spPr/>
    </dgm:pt>
    <dgm:pt modelId="{65D92511-5511-4452-BF66-28F82476BA42}" type="pres">
      <dgm:prSet presAssocID="{B6DB3E78-ACC8-48FD-953F-39B759BE7A5B}" presName="rootComposite" presStyleCnt="0"/>
      <dgm:spPr/>
    </dgm:pt>
    <dgm:pt modelId="{EEDAD912-4105-457A-A7B4-D10F6F4D4953}" type="pres">
      <dgm:prSet presAssocID="{B6DB3E78-ACC8-48FD-953F-39B759BE7A5B}" presName="rootText" presStyleLbl="node2" presStyleIdx="1" presStyleCnt="2">
        <dgm:presLayoutVars>
          <dgm:chPref val="3"/>
        </dgm:presLayoutVars>
      </dgm:prSet>
      <dgm:spPr/>
      <dgm:t>
        <a:bodyPr/>
        <a:lstStyle/>
        <a:p>
          <a:endParaRPr lang="it-IT"/>
        </a:p>
      </dgm:t>
    </dgm:pt>
    <dgm:pt modelId="{A3A59C74-4C41-443A-B83F-5043B324FDD2}" type="pres">
      <dgm:prSet presAssocID="{B6DB3E78-ACC8-48FD-953F-39B759BE7A5B}" presName="rootConnector" presStyleLbl="node2" presStyleIdx="1" presStyleCnt="2"/>
      <dgm:spPr/>
      <dgm:t>
        <a:bodyPr/>
        <a:lstStyle/>
        <a:p>
          <a:endParaRPr lang="it-IT"/>
        </a:p>
      </dgm:t>
    </dgm:pt>
    <dgm:pt modelId="{75880AB2-505A-4178-A7BD-ED9E2E2E06B7}" type="pres">
      <dgm:prSet presAssocID="{B6DB3E78-ACC8-48FD-953F-39B759BE7A5B}" presName="hierChild4" presStyleCnt="0"/>
      <dgm:spPr/>
    </dgm:pt>
    <dgm:pt modelId="{7F4B2560-4B86-410A-B51B-8562C02DBC70}" type="pres">
      <dgm:prSet presAssocID="{F6BE517C-C6FE-4E92-AC1E-7E48C4D39A15}" presName="Name35" presStyleLbl="parChTrans1D3" presStyleIdx="0" presStyleCnt="1"/>
      <dgm:spPr/>
    </dgm:pt>
    <dgm:pt modelId="{D1630D11-3763-4FF3-BD69-ECF09DA51AE5}" type="pres">
      <dgm:prSet presAssocID="{8BD9E79B-C26C-4A85-8745-D4E87067B652}" presName="hierRoot2" presStyleCnt="0">
        <dgm:presLayoutVars>
          <dgm:hierBranch val="r"/>
        </dgm:presLayoutVars>
      </dgm:prSet>
      <dgm:spPr/>
    </dgm:pt>
    <dgm:pt modelId="{055CC162-652E-4A9C-B8C7-E69C9C9D575D}" type="pres">
      <dgm:prSet presAssocID="{8BD9E79B-C26C-4A85-8745-D4E87067B652}" presName="rootComposite" presStyleCnt="0"/>
      <dgm:spPr/>
    </dgm:pt>
    <dgm:pt modelId="{D42D6BD4-FCC1-4C39-B945-64C5F0693CE8}" type="pres">
      <dgm:prSet presAssocID="{8BD9E79B-C26C-4A85-8745-D4E87067B652}" presName="rootText" presStyleLbl="node3" presStyleIdx="0" presStyleCnt="1">
        <dgm:presLayoutVars>
          <dgm:chPref val="3"/>
        </dgm:presLayoutVars>
      </dgm:prSet>
      <dgm:spPr/>
      <dgm:t>
        <a:bodyPr/>
        <a:lstStyle/>
        <a:p>
          <a:endParaRPr lang="it-IT"/>
        </a:p>
      </dgm:t>
    </dgm:pt>
    <dgm:pt modelId="{3991B052-562C-48F4-8CDC-65100504DE5C}" type="pres">
      <dgm:prSet presAssocID="{8BD9E79B-C26C-4A85-8745-D4E87067B652}" presName="rootConnector" presStyleLbl="node3" presStyleIdx="0" presStyleCnt="1"/>
      <dgm:spPr/>
      <dgm:t>
        <a:bodyPr/>
        <a:lstStyle/>
        <a:p>
          <a:endParaRPr lang="it-IT"/>
        </a:p>
      </dgm:t>
    </dgm:pt>
    <dgm:pt modelId="{3EDCFDFE-1280-47EC-858B-76D27532B483}" type="pres">
      <dgm:prSet presAssocID="{8BD9E79B-C26C-4A85-8745-D4E87067B652}" presName="hierChild4" presStyleCnt="0"/>
      <dgm:spPr/>
    </dgm:pt>
    <dgm:pt modelId="{131ED742-2926-4DEC-A8D1-415C58A98B0F}" type="pres">
      <dgm:prSet presAssocID="{8BD9E79B-C26C-4A85-8745-D4E87067B652}" presName="hierChild5" presStyleCnt="0"/>
      <dgm:spPr/>
    </dgm:pt>
    <dgm:pt modelId="{417E47B0-5F69-4A39-9895-A54F5AA5E32F}" type="pres">
      <dgm:prSet presAssocID="{B6DB3E78-ACC8-48FD-953F-39B759BE7A5B}" presName="hierChild5" presStyleCnt="0"/>
      <dgm:spPr/>
    </dgm:pt>
    <dgm:pt modelId="{26659149-237C-4858-BF06-C0E71CD374B2}" type="pres">
      <dgm:prSet presAssocID="{FBB429D3-1C47-4E93-815B-B8C6CACE82AA}" presName="hierChild3" presStyleCnt="0"/>
      <dgm:spPr/>
    </dgm:pt>
  </dgm:ptLst>
  <dgm:cxnLst>
    <dgm:cxn modelId="{162C59E9-8C49-4CF5-996D-9BA538C441C5}" srcId="{BD40D460-8B6E-4906-951F-C9C722C5D6D9}" destId="{FBB429D3-1C47-4E93-815B-B8C6CACE82AA}" srcOrd="0" destOrd="0" parTransId="{86B773C7-74DB-40A6-AEAF-9314918B1636}" sibTransId="{A1128FF0-2380-4729-96F4-A353E6445B06}"/>
    <dgm:cxn modelId="{4B463038-6F8D-404D-BEA0-0C696CEE3483}" type="presOf" srcId="{93444466-5E2F-4F81-B860-4509A64A0673}" destId="{F62E2AAF-B60F-45BF-AE65-33C535238EBD}" srcOrd="0" destOrd="0" presId="urn:microsoft.com/office/officeart/2005/8/layout/orgChart1"/>
    <dgm:cxn modelId="{2D6E9451-117C-41A4-9151-9F3B3C2F975E}" srcId="{B6DB3E78-ACC8-48FD-953F-39B759BE7A5B}" destId="{8BD9E79B-C26C-4A85-8745-D4E87067B652}" srcOrd="0" destOrd="0" parTransId="{F6BE517C-C6FE-4E92-AC1E-7E48C4D39A15}" sibTransId="{9496F8D9-41D4-4E4C-95D1-E4F99200BDEF}"/>
    <dgm:cxn modelId="{F87D17A9-AE30-4317-B750-3878CDE45783}" type="presOf" srcId="{B6DB3E78-ACC8-48FD-953F-39B759BE7A5B}" destId="{A3A59C74-4C41-443A-B83F-5043B324FDD2}" srcOrd="1" destOrd="0" presId="urn:microsoft.com/office/officeart/2005/8/layout/orgChart1"/>
    <dgm:cxn modelId="{56601012-E2B6-41A9-BCCC-49EF804F695B}" type="presOf" srcId="{FBB429D3-1C47-4E93-815B-B8C6CACE82AA}" destId="{D8C45BFB-3C72-4885-BBF6-41C84F151252}" srcOrd="0" destOrd="0" presId="urn:microsoft.com/office/officeart/2005/8/layout/orgChart1"/>
    <dgm:cxn modelId="{5CA6EBC5-28C4-40A4-B5C2-264823E6C41D}" type="presOf" srcId="{BD40D460-8B6E-4906-951F-C9C722C5D6D9}" destId="{E71BD741-2EF0-4F21-A18E-526F69EF3A15}" srcOrd="0" destOrd="0" presId="urn:microsoft.com/office/officeart/2005/8/layout/orgChart1"/>
    <dgm:cxn modelId="{84C59739-5FAB-454A-A27A-8288C90C4E51}" type="presOf" srcId="{8BD9E79B-C26C-4A85-8745-D4E87067B652}" destId="{3991B052-562C-48F4-8CDC-65100504DE5C}" srcOrd="1" destOrd="0" presId="urn:microsoft.com/office/officeart/2005/8/layout/orgChart1"/>
    <dgm:cxn modelId="{F4A07E93-4CBC-4F31-BE75-F8B22231ACB9}" type="presOf" srcId="{8BD9E79B-C26C-4A85-8745-D4E87067B652}" destId="{D42D6BD4-FCC1-4C39-B945-64C5F0693CE8}" srcOrd="0" destOrd="0" presId="urn:microsoft.com/office/officeart/2005/8/layout/orgChart1"/>
    <dgm:cxn modelId="{F251B6DF-29E3-423D-B0A3-72CDC19AA056}" srcId="{FBB429D3-1C47-4E93-815B-B8C6CACE82AA}" destId="{F26901C1-D764-43CF-8BB5-8C54A4107D7F}" srcOrd="0" destOrd="0" parTransId="{64E36A5B-2142-4D92-9A37-85B764C1ED05}" sibTransId="{40CF69EE-3ED8-4A20-A60C-94BB8B2C30A1}"/>
    <dgm:cxn modelId="{92F2182B-4259-42F0-A7FF-A69491CA5CD0}" type="presOf" srcId="{FBB429D3-1C47-4E93-815B-B8C6CACE82AA}" destId="{9552BB61-D6A4-4AE4-9A95-83E595B88B2A}" srcOrd="1" destOrd="0" presId="urn:microsoft.com/office/officeart/2005/8/layout/orgChart1"/>
    <dgm:cxn modelId="{68439104-3959-42A2-AAC1-27575848EBD2}" srcId="{FBB429D3-1C47-4E93-815B-B8C6CACE82AA}" destId="{B6DB3E78-ACC8-48FD-953F-39B759BE7A5B}" srcOrd="1" destOrd="0" parTransId="{93444466-5E2F-4F81-B860-4509A64A0673}" sibTransId="{B7B7DC6A-741D-4526-B847-9A026F0184F8}"/>
    <dgm:cxn modelId="{79C22BB8-C5D3-4E3A-8CBC-F1B9946164A4}" type="presOf" srcId="{F6BE517C-C6FE-4E92-AC1E-7E48C4D39A15}" destId="{7F4B2560-4B86-410A-B51B-8562C02DBC70}" srcOrd="0" destOrd="0" presId="urn:microsoft.com/office/officeart/2005/8/layout/orgChart1"/>
    <dgm:cxn modelId="{2CF3EEF5-C8A9-4464-AC2C-5D7CF108F937}" type="presOf" srcId="{F26901C1-D764-43CF-8BB5-8C54A4107D7F}" destId="{6C24A594-C9C0-4A9C-9C1D-04CEB238AE79}" srcOrd="0" destOrd="0" presId="urn:microsoft.com/office/officeart/2005/8/layout/orgChart1"/>
    <dgm:cxn modelId="{51DEADF8-1034-474D-B464-46C6141827BF}" type="presOf" srcId="{F26901C1-D764-43CF-8BB5-8C54A4107D7F}" destId="{26A110FE-D097-4355-A81D-9EE7F56D3803}" srcOrd="1" destOrd="0" presId="urn:microsoft.com/office/officeart/2005/8/layout/orgChart1"/>
    <dgm:cxn modelId="{8ECAAF1C-0D2E-4EE8-8A4B-012053CDE7A9}" type="presOf" srcId="{B6DB3E78-ACC8-48FD-953F-39B759BE7A5B}" destId="{EEDAD912-4105-457A-A7B4-D10F6F4D4953}" srcOrd="0" destOrd="0" presId="urn:microsoft.com/office/officeart/2005/8/layout/orgChart1"/>
    <dgm:cxn modelId="{2136606E-9C98-4B0C-A9D5-E0103AD30E08}" type="presOf" srcId="{64E36A5B-2142-4D92-9A37-85B764C1ED05}" destId="{9BDA563C-9BF7-4130-B045-ACC37565CE77}" srcOrd="0" destOrd="0" presId="urn:microsoft.com/office/officeart/2005/8/layout/orgChart1"/>
    <dgm:cxn modelId="{0595951D-5841-4C1D-9AC5-5C53D0B1C8CB}" type="presParOf" srcId="{E71BD741-2EF0-4F21-A18E-526F69EF3A15}" destId="{0925C120-08D1-4E57-A1BE-C35EA96E4DAF}" srcOrd="0" destOrd="0" presId="urn:microsoft.com/office/officeart/2005/8/layout/orgChart1"/>
    <dgm:cxn modelId="{A3139557-9219-402B-8FD8-BEDDD624DF62}" type="presParOf" srcId="{0925C120-08D1-4E57-A1BE-C35EA96E4DAF}" destId="{1441EA54-F15B-4F07-A590-9F1AF623038D}" srcOrd="0" destOrd="0" presId="urn:microsoft.com/office/officeart/2005/8/layout/orgChart1"/>
    <dgm:cxn modelId="{AD977938-0FC7-4D46-8113-400A26705DAE}" type="presParOf" srcId="{1441EA54-F15B-4F07-A590-9F1AF623038D}" destId="{D8C45BFB-3C72-4885-BBF6-41C84F151252}" srcOrd="0" destOrd="0" presId="urn:microsoft.com/office/officeart/2005/8/layout/orgChart1"/>
    <dgm:cxn modelId="{4C8D9C08-79CD-4C03-BAC3-8E7284BD8274}" type="presParOf" srcId="{1441EA54-F15B-4F07-A590-9F1AF623038D}" destId="{9552BB61-D6A4-4AE4-9A95-83E595B88B2A}" srcOrd="1" destOrd="0" presId="urn:microsoft.com/office/officeart/2005/8/layout/orgChart1"/>
    <dgm:cxn modelId="{535108CB-0301-45BB-90CD-D3DC1DAC268B}" type="presParOf" srcId="{0925C120-08D1-4E57-A1BE-C35EA96E4DAF}" destId="{C4F3D7BC-FE5B-4EC4-8EE4-7A8AEEBFA7D6}" srcOrd="1" destOrd="0" presId="urn:microsoft.com/office/officeart/2005/8/layout/orgChart1"/>
    <dgm:cxn modelId="{EE7F6AF5-25CA-4BFF-8388-7C42A1ACFEB5}" type="presParOf" srcId="{C4F3D7BC-FE5B-4EC4-8EE4-7A8AEEBFA7D6}" destId="{9BDA563C-9BF7-4130-B045-ACC37565CE77}" srcOrd="0" destOrd="0" presId="urn:microsoft.com/office/officeart/2005/8/layout/orgChart1"/>
    <dgm:cxn modelId="{E326BC31-BA19-4949-9C4B-33654DA2880C}" type="presParOf" srcId="{C4F3D7BC-FE5B-4EC4-8EE4-7A8AEEBFA7D6}" destId="{C90E24C5-4B70-4587-B7E5-93C2FC376535}" srcOrd="1" destOrd="0" presId="urn:microsoft.com/office/officeart/2005/8/layout/orgChart1"/>
    <dgm:cxn modelId="{072E0B12-374F-427B-BA41-55717197C581}" type="presParOf" srcId="{C90E24C5-4B70-4587-B7E5-93C2FC376535}" destId="{2D9BEB66-C697-4529-B953-FD937331A477}" srcOrd="0" destOrd="0" presId="urn:microsoft.com/office/officeart/2005/8/layout/orgChart1"/>
    <dgm:cxn modelId="{A232FDFB-FD91-42B8-AC2F-6320F36D4870}" type="presParOf" srcId="{2D9BEB66-C697-4529-B953-FD937331A477}" destId="{6C24A594-C9C0-4A9C-9C1D-04CEB238AE79}" srcOrd="0" destOrd="0" presId="urn:microsoft.com/office/officeart/2005/8/layout/orgChart1"/>
    <dgm:cxn modelId="{73AF1D02-C3EB-45FB-B5BC-5B75A11BC5D8}" type="presParOf" srcId="{2D9BEB66-C697-4529-B953-FD937331A477}" destId="{26A110FE-D097-4355-A81D-9EE7F56D3803}" srcOrd="1" destOrd="0" presId="urn:microsoft.com/office/officeart/2005/8/layout/orgChart1"/>
    <dgm:cxn modelId="{5CFC17CC-3948-4A17-BF0D-F06B1F2329B7}" type="presParOf" srcId="{C90E24C5-4B70-4587-B7E5-93C2FC376535}" destId="{3C2E546E-5D26-416F-A4DC-8B921373D369}" srcOrd="1" destOrd="0" presId="urn:microsoft.com/office/officeart/2005/8/layout/orgChart1"/>
    <dgm:cxn modelId="{D9E291C7-8D6F-4046-8545-7CF49A70B4E3}" type="presParOf" srcId="{C90E24C5-4B70-4587-B7E5-93C2FC376535}" destId="{46F1ADC7-BB72-4904-BEC3-9640AEC61712}" srcOrd="2" destOrd="0" presId="urn:microsoft.com/office/officeart/2005/8/layout/orgChart1"/>
    <dgm:cxn modelId="{FB9B43F0-3050-4E2F-8EF5-A078095E342C}" type="presParOf" srcId="{C4F3D7BC-FE5B-4EC4-8EE4-7A8AEEBFA7D6}" destId="{F62E2AAF-B60F-45BF-AE65-33C535238EBD}" srcOrd="2" destOrd="0" presId="urn:microsoft.com/office/officeart/2005/8/layout/orgChart1"/>
    <dgm:cxn modelId="{4ABC8664-FC80-4BED-8664-F2BF01CDF071}" type="presParOf" srcId="{C4F3D7BC-FE5B-4EC4-8EE4-7A8AEEBFA7D6}" destId="{E500D25F-2FF6-4694-A129-F5748B95EFAD}" srcOrd="3" destOrd="0" presId="urn:microsoft.com/office/officeart/2005/8/layout/orgChart1"/>
    <dgm:cxn modelId="{C8CD4CE4-FF3F-4FF9-9FE5-CAAD076DDBA1}" type="presParOf" srcId="{E500D25F-2FF6-4694-A129-F5748B95EFAD}" destId="{65D92511-5511-4452-BF66-28F82476BA42}" srcOrd="0" destOrd="0" presId="urn:microsoft.com/office/officeart/2005/8/layout/orgChart1"/>
    <dgm:cxn modelId="{E8ED1C81-F232-47D2-9890-D0B3C9F10557}" type="presParOf" srcId="{65D92511-5511-4452-BF66-28F82476BA42}" destId="{EEDAD912-4105-457A-A7B4-D10F6F4D4953}" srcOrd="0" destOrd="0" presId="urn:microsoft.com/office/officeart/2005/8/layout/orgChart1"/>
    <dgm:cxn modelId="{998182D2-F58E-41BE-B921-0EEA8A5D9E84}" type="presParOf" srcId="{65D92511-5511-4452-BF66-28F82476BA42}" destId="{A3A59C74-4C41-443A-B83F-5043B324FDD2}" srcOrd="1" destOrd="0" presId="urn:microsoft.com/office/officeart/2005/8/layout/orgChart1"/>
    <dgm:cxn modelId="{3A9FFCDE-A1BE-45B0-89BF-7F1084B42A38}" type="presParOf" srcId="{E500D25F-2FF6-4694-A129-F5748B95EFAD}" destId="{75880AB2-505A-4178-A7BD-ED9E2E2E06B7}" srcOrd="1" destOrd="0" presId="urn:microsoft.com/office/officeart/2005/8/layout/orgChart1"/>
    <dgm:cxn modelId="{E3176535-9018-4CD4-9E1E-2D8C1E137949}" type="presParOf" srcId="{75880AB2-505A-4178-A7BD-ED9E2E2E06B7}" destId="{7F4B2560-4B86-410A-B51B-8562C02DBC70}" srcOrd="0" destOrd="0" presId="urn:microsoft.com/office/officeart/2005/8/layout/orgChart1"/>
    <dgm:cxn modelId="{F32D6EBD-8BA1-4F5C-A216-7B2734739BEB}" type="presParOf" srcId="{75880AB2-505A-4178-A7BD-ED9E2E2E06B7}" destId="{D1630D11-3763-4FF3-BD69-ECF09DA51AE5}" srcOrd="1" destOrd="0" presId="urn:microsoft.com/office/officeart/2005/8/layout/orgChart1"/>
    <dgm:cxn modelId="{D4F4C2B3-5AD1-4E29-9006-6D4BF3563402}" type="presParOf" srcId="{D1630D11-3763-4FF3-BD69-ECF09DA51AE5}" destId="{055CC162-652E-4A9C-B8C7-E69C9C9D575D}" srcOrd="0" destOrd="0" presId="urn:microsoft.com/office/officeart/2005/8/layout/orgChart1"/>
    <dgm:cxn modelId="{8965F71D-953B-4717-A843-A7976BD45CE3}" type="presParOf" srcId="{055CC162-652E-4A9C-B8C7-E69C9C9D575D}" destId="{D42D6BD4-FCC1-4C39-B945-64C5F0693CE8}" srcOrd="0" destOrd="0" presId="urn:microsoft.com/office/officeart/2005/8/layout/orgChart1"/>
    <dgm:cxn modelId="{04B48372-8B28-4E11-8072-C3775AC929E0}" type="presParOf" srcId="{055CC162-652E-4A9C-B8C7-E69C9C9D575D}" destId="{3991B052-562C-48F4-8CDC-65100504DE5C}" srcOrd="1" destOrd="0" presId="urn:microsoft.com/office/officeart/2005/8/layout/orgChart1"/>
    <dgm:cxn modelId="{1C7DB668-9382-429D-8784-E8148A908498}" type="presParOf" srcId="{D1630D11-3763-4FF3-BD69-ECF09DA51AE5}" destId="{3EDCFDFE-1280-47EC-858B-76D27532B483}" srcOrd="1" destOrd="0" presId="urn:microsoft.com/office/officeart/2005/8/layout/orgChart1"/>
    <dgm:cxn modelId="{D54C29DB-16C9-4B35-A34E-5B529DE1B91B}" type="presParOf" srcId="{D1630D11-3763-4FF3-BD69-ECF09DA51AE5}" destId="{131ED742-2926-4DEC-A8D1-415C58A98B0F}" srcOrd="2" destOrd="0" presId="urn:microsoft.com/office/officeart/2005/8/layout/orgChart1"/>
    <dgm:cxn modelId="{0220AB70-CB7C-4760-9F3A-31DAF1F1E7A4}" type="presParOf" srcId="{E500D25F-2FF6-4694-A129-F5748B95EFAD}" destId="{417E47B0-5F69-4A39-9895-A54F5AA5E32F}" srcOrd="2" destOrd="0" presId="urn:microsoft.com/office/officeart/2005/8/layout/orgChart1"/>
    <dgm:cxn modelId="{9EAF7077-1AA1-4444-A1D9-CB5687E100F1}" type="presParOf" srcId="{0925C120-08D1-4E57-A1BE-C35EA96E4DAF}" destId="{26659149-237C-4858-BF06-C0E71CD374B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3209DF-F3C5-4156-B2CA-D1E426FDBFC4}" type="doc">
      <dgm:prSet loTypeId="urn:microsoft.com/office/officeart/2005/8/layout/orgChart1" loCatId="hierarchy" qsTypeId="urn:microsoft.com/office/officeart/2005/8/quickstyle/simple1#3" qsCatId="simple" csTypeId="urn:microsoft.com/office/officeart/2005/8/colors/accent1_2#3" csCatId="accent1" phldr="1"/>
      <dgm:spPr/>
      <dgm:t>
        <a:bodyPr/>
        <a:lstStyle/>
        <a:p>
          <a:endParaRPr lang="it-IT"/>
        </a:p>
      </dgm:t>
    </dgm:pt>
    <dgm:pt modelId="{3C57AD3E-05FB-4171-92DA-4E49ECC5D84A}">
      <dgm:prSet phldrT="[Testo]" custT="1"/>
      <dgm:spPr/>
      <dgm:t>
        <a:bodyPr/>
        <a:lstStyle/>
        <a:p>
          <a:r>
            <a:rPr lang="it-IT" sz="1400" b="1" dirty="0" smtClean="0"/>
            <a:t>Dispepsia</a:t>
          </a:r>
        </a:p>
        <a:p>
          <a:r>
            <a:rPr lang="it-IT" sz="1400" b="1" dirty="0" smtClean="0"/>
            <a:t>cronica</a:t>
          </a:r>
          <a:endParaRPr lang="it-IT" sz="1400" b="1" dirty="0"/>
        </a:p>
      </dgm:t>
    </dgm:pt>
    <dgm:pt modelId="{7BDD4860-28F1-4475-89F7-9FA0B8E917C5}" type="parTrans" cxnId="{31646781-1DD1-4A81-963B-8559978B1C16}">
      <dgm:prSet/>
      <dgm:spPr/>
      <dgm:t>
        <a:bodyPr/>
        <a:lstStyle/>
        <a:p>
          <a:endParaRPr lang="it-IT" sz="1400" b="1"/>
        </a:p>
      </dgm:t>
    </dgm:pt>
    <dgm:pt modelId="{557EA40D-09FC-43AA-95AA-88863B99C7FB}" type="sibTrans" cxnId="{31646781-1DD1-4A81-963B-8559978B1C16}">
      <dgm:prSet/>
      <dgm:spPr/>
      <dgm:t>
        <a:bodyPr/>
        <a:lstStyle/>
        <a:p>
          <a:endParaRPr lang="it-IT" sz="1400" b="1"/>
        </a:p>
      </dgm:t>
    </dgm:pt>
    <dgm:pt modelId="{DAF09705-1815-4589-9398-CBB71BE3327F}">
      <dgm:prSet phldrT="[Testo]" custT="1"/>
      <dgm:spPr/>
      <dgm:t>
        <a:bodyPr/>
        <a:lstStyle/>
        <a:p>
          <a:r>
            <a:rPr lang="it-IT" sz="1400" b="1" dirty="0" smtClean="0">
              <a:solidFill>
                <a:srgbClr val="FFFF00"/>
              </a:solidFill>
            </a:rPr>
            <a:t>IPP</a:t>
          </a:r>
          <a:endParaRPr lang="it-IT" sz="1400" b="1" dirty="0">
            <a:solidFill>
              <a:srgbClr val="FFFF00"/>
            </a:solidFill>
          </a:endParaRPr>
        </a:p>
      </dgm:t>
    </dgm:pt>
    <dgm:pt modelId="{8FB393EC-1EAB-4D4A-BC73-9249AA27AE1C}" type="parTrans" cxnId="{C1BDD2B1-4BF8-4D0C-93C0-2B0F35080C60}">
      <dgm:prSet/>
      <dgm:spPr/>
      <dgm:t>
        <a:bodyPr/>
        <a:lstStyle/>
        <a:p>
          <a:endParaRPr lang="it-IT" sz="1400" b="1"/>
        </a:p>
      </dgm:t>
    </dgm:pt>
    <dgm:pt modelId="{18CCF81C-2667-41F2-8686-4D4D4E959DD0}" type="sibTrans" cxnId="{C1BDD2B1-4BF8-4D0C-93C0-2B0F35080C60}">
      <dgm:prSet/>
      <dgm:spPr/>
      <dgm:t>
        <a:bodyPr/>
        <a:lstStyle/>
        <a:p>
          <a:endParaRPr lang="it-IT" sz="1400" b="1"/>
        </a:p>
      </dgm:t>
    </dgm:pt>
    <dgm:pt modelId="{F4E05EA0-377B-4095-BF3C-DEFA378EF837}">
      <dgm:prSet custT="1"/>
      <dgm:spPr/>
      <dgm:t>
        <a:bodyPr/>
        <a:lstStyle/>
        <a:p>
          <a:r>
            <a:rPr lang="it-IT" sz="1400" b="1" dirty="0" smtClean="0">
              <a:solidFill>
                <a:srgbClr val="FF0000"/>
              </a:solidFill>
            </a:rPr>
            <a:t>Sintomi persistenti</a:t>
          </a:r>
        </a:p>
        <a:p>
          <a:r>
            <a:rPr lang="it-IT" sz="1400" b="1" dirty="0" smtClean="0">
              <a:solidFill>
                <a:srgbClr val="FF0000"/>
              </a:solidFill>
            </a:rPr>
            <a:t>90%</a:t>
          </a:r>
          <a:endParaRPr lang="it-IT" sz="1400" b="1" dirty="0">
            <a:solidFill>
              <a:srgbClr val="FF0000"/>
            </a:solidFill>
          </a:endParaRPr>
        </a:p>
      </dgm:t>
    </dgm:pt>
    <dgm:pt modelId="{28D6385B-5552-40CD-BDBF-36FAB3833AEE}" type="parTrans" cxnId="{5C9D3766-92CA-4A80-881E-4385C7FEDA7E}">
      <dgm:prSet/>
      <dgm:spPr/>
      <dgm:t>
        <a:bodyPr/>
        <a:lstStyle/>
        <a:p>
          <a:endParaRPr lang="it-IT" sz="1400" b="1"/>
        </a:p>
      </dgm:t>
    </dgm:pt>
    <dgm:pt modelId="{3AC0E259-0FA2-4692-9519-6C2D9321C2E8}" type="sibTrans" cxnId="{5C9D3766-92CA-4A80-881E-4385C7FEDA7E}">
      <dgm:prSet/>
      <dgm:spPr/>
      <dgm:t>
        <a:bodyPr/>
        <a:lstStyle/>
        <a:p>
          <a:endParaRPr lang="it-IT" sz="1400" b="1"/>
        </a:p>
      </dgm:t>
    </dgm:pt>
    <dgm:pt modelId="{4B166FA2-03B3-484C-AAA8-192202ED4949}" type="asst">
      <dgm:prSet custT="1"/>
      <dgm:spPr/>
      <dgm:t>
        <a:bodyPr/>
        <a:lstStyle/>
        <a:p>
          <a:r>
            <a:rPr lang="it-IT" sz="1400" b="1" dirty="0" smtClean="0">
              <a:solidFill>
                <a:srgbClr val="00B050"/>
              </a:solidFill>
            </a:rPr>
            <a:t>Sintomi risolti </a:t>
          </a:r>
        </a:p>
        <a:p>
          <a:r>
            <a:rPr lang="it-IT" sz="1400" b="1" dirty="0" smtClean="0">
              <a:solidFill>
                <a:srgbClr val="00B050"/>
              </a:solidFill>
            </a:rPr>
            <a:t>10%</a:t>
          </a:r>
          <a:endParaRPr lang="it-IT" sz="1400" b="1" dirty="0">
            <a:solidFill>
              <a:srgbClr val="00B050"/>
            </a:solidFill>
          </a:endParaRPr>
        </a:p>
      </dgm:t>
    </dgm:pt>
    <dgm:pt modelId="{1670724C-5220-4419-970A-22008A85827A}" type="parTrans" cxnId="{EE58F255-B28F-48B2-B863-DAA6C543B9EC}">
      <dgm:prSet/>
      <dgm:spPr/>
      <dgm:t>
        <a:bodyPr/>
        <a:lstStyle/>
        <a:p>
          <a:endParaRPr lang="it-IT" sz="1400" b="1"/>
        </a:p>
      </dgm:t>
    </dgm:pt>
    <dgm:pt modelId="{249BC520-05AA-4D30-B12D-E5E21B1500E8}" type="sibTrans" cxnId="{EE58F255-B28F-48B2-B863-DAA6C543B9EC}">
      <dgm:prSet/>
      <dgm:spPr/>
      <dgm:t>
        <a:bodyPr/>
        <a:lstStyle/>
        <a:p>
          <a:endParaRPr lang="it-IT" sz="1400" b="1"/>
        </a:p>
      </dgm:t>
    </dgm:pt>
    <dgm:pt modelId="{C2ECEE4F-77F1-4B8C-912F-61F153790E6D}">
      <dgm:prSet custT="1"/>
      <dgm:spPr/>
      <dgm:t>
        <a:bodyPr/>
        <a:lstStyle/>
        <a:p>
          <a:r>
            <a:rPr lang="it-IT" sz="1400" b="1" dirty="0" smtClean="0">
              <a:solidFill>
                <a:srgbClr val="FFFF00"/>
              </a:solidFill>
            </a:rPr>
            <a:t>antidepressivi</a:t>
          </a:r>
        </a:p>
        <a:p>
          <a:r>
            <a:rPr lang="it-IT" sz="1400" b="1" dirty="0" smtClean="0">
              <a:solidFill>
                <a:srgbClr val="FFFF00"/>
              </a:solidFill>
            </a:rPr>
            <a:t>TC</a:t>
          </a:r>
          <a:endParaRPr lang="it-IT" sz="1400" b="1" dirty="0">
            <a:solidFill>
              <a:srgbClr val="FFFF00"/>
            </a:solidFill>
          </a:endParaRPr>
        </a:p>
      </dgm:t>
    </dgm:pt>
    <dgm:pt modelId="{45D3A79D-65F3-4F5B-BF98-60062C7FB8EF}" type="parTrans" cxnId="{C96F79F3-C9D1-44AD-81D5-2935DC2D75E5}">
      <dgm:prSet/>
      <dgm:spPr/>
      <dgm:t>
        <a:bodyPr/>
        <a:lstStyle/>
        <a:p>
          <a:endParaRPr lang="it-IT" sz="1400" b="1"/>
        </a:p>
      </dgm:t>
    </dgm:pt>
    <dgm:pt modelId="{7C6751EF-AA94-4AC7-94E6-8F17BAF5D61C}" type="sibTrans" cxnId="{C96F79F3-C9D1-44AD-81D5-2935DC2D75E5}">
      <dgm:prSet/>
      <dgm:spPr/>
      <dgm:t>
        <a:bodyPr/>
        <a:lstStyle/>
        <a:p>
          <a:endParaRPr lang="it-IT" sz="1400" b="1"/>
        </a:p>
      </dgm:t>
    </dgm:pt>
    <dgm:pt modelId="{980248E7-BDFF-46E4-BF13-7209D612F3C6}">
      <dgm:prSet custT="1"/>
      <dgm:spPr/>
      <dgm:t>
        <a:bodyPr/>
        <a:lstStyle/>
        <a:p>
          <a:r>
            <a:rPr lang="it-IT" sz="1400" b="1" dirty="0" smtClean="0">
              <a:solidFill>
                <a:srgbClr val="00B050"/>
              </a:solidFill>
            </a:rPr>
            <a:t>Sintomi risolti</a:t>
          </a:r>
        </a:p>
        <a:p>
          <a:r>
            <a:rPr lang="it-IT" sz="1400" b="1" dirty="0" smtClean="0">
              <a:solidFill>
                <a:srgbClr val="00B050"/>
              </a:solidFill>
            </a:rPr>
            <a:t>64-70%</a:t>
          </a:r>
          <a:endParaRPr lang="it-IT" sz="1400" b="1" dirty="0">
            <a:solidFill>
              <a:srgbClr val="00B050"/>
            </a:solidFill>
          </a:endParaRPr>
        </a:p>
      </dgm:t>
    </dgm:pt>
    <dgm:pt modelId="{1F38DC85-E608-40A1-8955-36B6478B89A0}" type="parTrans" cxnId="{9AD1C461-79EF-4DD6-8274-18B6B538F93E}">
      <dgm:prSet/>
      <dgm:spPr/>
      <dgm:t>
        <a:bodyPr/>
        <a:lstStyle/>
        <a:p>
          <a:endParaRPr lang="it-IT" sz="1400" b="1"/>
        </a:p>
      </dgm:t>
    </dgm:pt>
    <dgm:pt modelId="{B0FAC576-B3FF-49E6-B07E-DE7062DD0107}" type="sibTrans" cxnId="{9AD1C461-79EF-4DD6-8274-18B6B538F93E}">
      <dgm:prSet/>
      <dgm:spPr/>
      <dgm:t>
        <a:bodyPr/>
        <a:lstStyle/>
        <a:p>
          <a:endParaRPr lang="it-IT" sz="1400" b="1"/>
        </a:p>
      </dgm:t>
    </dgm:pt>
    <dgm:pt modelId="{E0228C83-DCE2-4DDD-B7AD-607E3933AD9A}">
      <dgm:prSet custT="1"/>
      <dgm:spPr/>
      <dgm:t>
        <a:bodyPr/>
        <a:lstStyle/>
        <a:p>
          <a:r>
            <a:rPr lang="it-IT" sz="1400" b="1" dirty="0" smtClean="0">
              <a:solidFill>
                <a:srgbClr val="FF0000"/>
              </a:solidFill>
            </a:rPr>
            <a:t>Sintomi persistenti</a:t>
          </a:r>
        </a:p>
        <a:p>
          <a:r>
            <a:rPr lang="it-IT" sz="1400" b="1" dirty="0" smtClean="0">
              <a:solidFill>
                <a:srgbClr val="FF0000"/>
              </a:solidFill>
            </a:rPr>
            <a:t>36-30%</a:t>
          </a:r>
          <a:endParaRPr lang="it-IT" sz="1400" b="1" dirty="0">
            <a:solidFill>
              <a:srgbClr val="FF0000"/>
            </a:solidFill>
          </a:endParaRPr>
        </a:p>
      </dgm:t>
    </dgm:pt>
    <dgm:pt modelId="{76354EF6-582D-4321-BBE1-7C5881066902}" type="parTrans" cxnId="{A50EE985-EA1D-42A1-B534-B2AE462D68BE}">
      <dgm:prSet/>
      <dgm:spPr/>
      <dgm:t>
        <a:bodyPr/>
        <a:lstStyle/>
        <a:p>
          <a:endParaRPr lang="it-IT" sz="1400" b="1"/>
        </a:p>
      </dgm:t>
    </dgm:pt>
    <dgm:pt modelId="{EF54B45B-0F37-4D78-844F-E06AB7E7DB16}" type="sibTrans" cxnId="{A50EE985-EA1D-42A1-B534-B2AE462D68BE}">
      <dgm:prSet/>
      <dgm:spPr/>
      <dgm:t>
        <a:bodyPr/>
        <a:lstStyle/>
        <a:p>
          <a:endParaRPr lang="it-IT" sz="1400" b="1"/>
        </a:p>
      </dgm:t>
    </dgm:pt>
    <dgm:pt modelId="{65D61F75-CEB8-4765-96E1-284E16F1660D}">
      <dgm:prSet custT="1"/>
      <dgm:spPr/>
      <dgm:t>
        <a:bodyPr/>
        <a:lstStyle/>
        <a:p>
          <a:r>
            <a:rPr lang="it-IT" sz="1400" b="1" dirty="0" smtClean="0">
              <a:solidFill>
                <a:srgbClr val="FFFF00"/>
              </a:solidFill>
            </a:rPr>
            <a:t>Procinetici</a:t>
          </a:r>
        </a:p>
      </dgm:t>
    </dgm:pt>
    <dgm:pt modelId="{9FE64CB2-3393-4F2D-9815-7B68D7001DD4}" type="parTrans" cxnId="{3874D879-B840-4549-8EF4-547A9F50E9BE}">
      <dgm:prSet/>
      <dgm:spPr/>
      <dgm:t>
        <a:bodyPr/>
        <a:lstStyle/>
        <a:p>
          <a:endParaRPr lang="it-IT" sz="1400" b="1"/>
        </a:p>
      </dgm:t>
    </dgm:pt>
    <dgm:pt modelId="{2C33818F-C687-498D-AAD9-7A8978AC31DB}" type="sibTrans" cxnId="{3874D879-B840-4549-8EF4-547A9F50E9BE}">
      <dgm:prSet/>
      <dgm:spPr/>
      <dgm:t>
        <a:bodyPr/>
        <a:lstStyle/>
        <a:p>
          <a:endParaRPr lang="it-IT" sz="1400" b="1"/>
        </a:p>
      </dgm:t>
    </dgm:pt>
    <dgm:pt modelId="{E62443EC-BB23-415B-ADAF-365EB4A371F5}">
      <dgm:prSet/>
      <dgm:spPr/>
      <dgm:t>
        <a:bodyPr/>
        <a:lstStyle/>
        <a:p>
          <a:r>
            <a:rPr lang="it-IT" b="1" dirty="0" smtClean="0">
              <a:solidFill>
                <a:srgbClr val="FF0000"/>
              </a:solidFill>
            </a:rPr>
            <a:t>Sintomi persistenti</a:t>
          </a:r>
        </a:p>
        <a:p>
          <a:r>
            <a:rPr lang="it-IT" b="1" dirty="0" smtClean="0">
              <a:solidFill>
                <a:srgbClr val="FF0000"/>
              </a:solidFill>
            </a:rPr>
            <a:t>67%</a:t>
          </a:r>
          <a:endParaRPr lang="it-IT" dirty="0"/>
        </a:p>
      </dgm:t>
    </dgm:pt>
    <dgm:pt modelId="{EE80B1E8-95C8-450D-8852-DEBE3CBC331C}" type="parTrans" cxnId="{2141DAF1-C725-4453-B2B6-0F433AC74E57}">
      <dgm:prSet/>
      <dgm:spPr/>
    </dgm:pt>
    <dgm:pt modelId="{9BF9E308-9F29-45EE-82C0-E1424D38F708}" type="sibTrans" cxnId="{2141DAF1-C725-4453-B2B6-0F433AC74E57}">
      <dgm:prSet/>
      <dgm:spPr/>
    </dgm:pt>
    <dgm:pt modelId="{DE885567-180F-4074-824A-9F7DD7A7201C}" type="pres">
      <dgm:prSet presAssocID="{7E3209DF-F3C5-4156-B2CA-D1E426FDBFC4}" presName="hierChild1" presStyleCnt="0">
        <dgm:presLayoutVars>
          <dgm:orgChart val="1"/>
          <dgm:chPref val="1"/>
          <dgm:dir/>
          <dgm:animOne val="branch"/>
          <dgm:animLvl val="lvl"/>
          <dgm:resizeHandles/>
        </dgm:presLayoutVars>
      </dgm:prSet>
      <dgm:spPr/>
      <dgm:t>
        <a:bodyPr/>
        <a:lstStyle/>
        <a:p>
          <a:endParaRPr lang="it-IT"/>
        </a:p>
      </dgm:t>
    </dgm:pt>
    <dgm:pt modelId="{5C438177-6416-4511-BF3E-A90D997A5E1E}" type="pres">
      <dgm:prSet presAssocID="{3C57AD3E-05FB-4171-92DA-4E49ECC5D84A}" presName="hierRoot1" presStyleCnt="0">
        <dgm:presLayoutVars>
          <dgm:hierBranch val="init"/>
        </dgm:presLayoutVars>
      </dgm:prSet>
      <dgm:spPr/>
    </dgm:pt>
    <dgm:pt modelId="{52419F1C-9FBF-48A1-8230-826A7E6276A0}" type="pres">
      <dgm:prSet presAssocID="{3C57AD3E-05FB-4171-92DA-4E49ECC5D84A}" presName="rootComposite1" presStyleCnt="0"/>
      <dgm:spPr/>
    </dgm:pt>
    <dgm:pt modelId="{DCBA474B-784D-4B97-9185-52F5BFB08F3C}" type="pres">
      <dgm:prSet presAssocID="{3C57AD3E-05FB-4171-92DA-4E49ECC5D84A}" presName="rootText1" presStyleLbl="node0" presStyleIdx="0" presStyleCnt="1">
        <dgm:presLayoutVars>
          <dgm:chPref val="3"/>
        </dgm:presLayoutVars>
      </dgm:prSet>
      <dgm:spPr/>
      <dgm:t>
        <a:bodyPr/>
        <a:lstStyle/>
        <a:p>
          <a:endParaRPr lang="it-IT"/>
        </a:p>
      </dgm:t>
    </dgm:pt>
    <dgm:pt modelId="{8D786243-7F8B-4789-A9F7-C3D5364E62EA}" type="pres">
      <dgm:prSet presAssocID="{3C57AD3E-05FB-4171-92DA-4E49ECC5D84A}" presName="rootConnector1" presStyleLbl="node1" presStyleIdx="0" presStyleCnt="0"/>
      <dgm:spPr/>
      <dgm:t>
        <a:bodyPr/>
        <a:lstStyle/>
        <a:p>
          <a:endParaRPr lang="it-IT"/>
        </a:p>
      </dgm:t>
    </dgm:pt>
    <dgm:pt modelId="{ED43997B-0741-4845-8F00-20F022E69257}" type="pres">
      <dgm:prSet presAssocID="{3C57AD3E-05FB-4171-92DA-4E49ECC5D84A}" presName="hierChild2" presStyleCnt="0"/>
      <dgm:spPr/>
    </dgm:pt>
    <dgm:pt modelId="{6228F720-14A0-41B2-96C5-11C8CC0BE368}" type="pres">
      <dgm:prSet presAssocID="{8FB393EC-1EAB-4D4A-BC73-9249AA27AE1C}" presName="Name37" presStyleLbl="parChTrans1D2" presStyleIdx="0" presStyleCnt="1"/>
      <dgm:spPr/>
      <dgm:t>
        <a:bodyPr/>
        <a:lstStyle/>
        <a:p>
          <a:endParaRPr lang="it-IT"/>
        </a:p>
      </dgm:t>
    </dgm:pt>
    <dgm:pt modelId="{61AE7DBF-A0CA-4016-844D-13D0DAE95F09}" type="pres">
      <dgm:prSet presAssocID="{DAF09705-1815-4589-9398-CBB71BE3327F}" presName="hierRoot2" presStyleCnt="0">
        <dgm:presLayoutVars>
          <dgm:hierBranch val="init"/>
        </dgm:presLayoutVars>
      </dgm:prSet>
      <dgm:spPr/>
    </dgm:pt>
    <dgm:pt modelId="{68CD9BD3-C030-4F58-944B-206B5ABFEAE7}" type="pres">
      <dgm:prSet presAssocID="{DAF09705-1815-4589-9398-CBB71BE3327F}" presName="rootComposite" presStyleCnt="0"/>
      <dgm:spPr/>
    </dgm:pt>
    <dgm:pt modelId="{1294D928-47B0-4BE3-A41B-6417BD17F87F}" type="pres">
      <dgm:prSet presAssocID="{DAF09705-1815-4589-9398-CBB71BE3327F}" presName="rootText" presStyleLbl="node2" presStyleIdx="0" presStyleCnt="1" custLinFactNeighborX="2615" custLinFactNeighborY="7541">
        <dgm:presLayoutVars>
          <dgm:chPref val="3"/>
        </dgm:presLayoutVars>
      </dgm:prSet>
      <dgm:spPr/>
      <dgm:t>
        <a:bodyPr/>
        <a:lstStyle/>
        <a:p>
          <a:endParaRPr lang="it-IT"/>
        </a:p>
      </dgm:t>
    </dgm:pt>
    <dgm:pt modelId="{E5DB8C0D-FD09-4D83-BB65-1D49336C5E72}" type="pres">
      <dgm:prSet presAssocID="{DAF09705-1815-4589-9398-CBB71BE3327F}" presName="rootConnector" presStyleLbl="node2" presStyleIdx="0" presStyleCnt="1"/>
      <dgm:spPr/>
      <dgm:t>
        <a:bodyPr/>
        <a:lstStyle/>
        <a:p>
          <a:endParaRPr lang="it-IT"/>
        </a:p>
      </dgm:t>
    </dgm:pt>
    <dgm:pt modelId="{EBE5E1A3-98B8-43C0-98B4-EAB55B5862A0}" type="pres">
      <dgm:prSet presAssocID="{DAF09705-1815-4589-9398-CBB71BE3327F}" presName="hierChild4" presStyleCnt="0"/>
      <dgm:spPr/>
    </dgm:pt>
    <dgm:pt modelId="{6870AA94-BCFC-4D49-B176-A85B7FAD9773}" type="pres">
      <dgm:prSet presAssocID="{28D6385B-5552-40CD-BDBF-36FAB3833AEE}" presName="Name37" presStyleLbl="parChTrans1D3" presStyleIdx="0" presStyleCnt="2"/>
      <dgm:spPr/>
      <dgm:t>
        <a:bodyPr/>
        <a:lstStyle/>
        <a:p>
          <a:endParaRPr lang="it-IT"/>
        </a:p>
      </dgm:t>
    </dgm:pt>
    <dgm:pt modelId="{EDE131C8-AD9A-46B9-8662-ED6C9009D414}" type="pres">
      <dgm:prSet presAssocID="{F4E05EA0-377B-4095-BF3C-DEFA378EF837}" presName="hierRoot2" presStyleCnt="0">
        <dgm:presLayoutVars>
          <dgm:hierBranch val="init"/>
        </dgm:presLayoutVars>
      </dgm:prSet>
      <dgm:spPr/>
    </dgm:pt>
    <dgm:pt modelId="{02FDA93B-7224-472B-97E4-A6D0AEAB2D97}" type="pres">
      <dgm:prSet presAssocID="{F4E05EA0-377B-4095-BF3C-DEFA378EF837}" presName="rootComposite" presStyleCnt="0"/>
      <dgm:spPr/>
    </dgm:pt>
    <dgm:pt modelId="{34FB598D-A6DE-42C5-9F1D-AAD3666D200C}" type="pres">
      <dgm:prSet presAssocID="{F4E05EA0-377B-4095-BF3C-DEFA378EF837}" presName="rootText" presStyleLbl="node3" presStyleIdx="0" presStyleCnt="1" custLinFactY="-34884" custLinFactNeighborX="69697" custLinFactNeighborY="-100000">
        <dgm:presLayoutVars>
          <dgm:chPref val="3"/>
        </dgm:presLayoutVars>
      </dgm:prSet>
      <dgm:spPr/>
      <dgm:t>
        <a:bodyPr/>
        <a:lstStyle/>
        <a:p>
          <a:endParaRPr lang="it-IT"/>
        </a:p>
      </dgm:t>
    </dgm:pt>
    <dgm:pt modelId="{DE47D4C6-FB85-439A-8996-E233C70E8619}" type="pres">
      <dgm:prSet presAssocID="{F4E05EA0-377B-4095-BF3C-DEFA378EF837}" presName="rootConnector" presStyleLbl="node3" presStyleIdx="0" presStyleCnt="1"/>
      <dgm:spPr/>
      <dgm:t>
        <a:bodyPr/>
        <a:lstStyle/>
        <a:p>
          <a:endParaRPr lang="it-IT"/>
        </a:p>
      </dgm:t>
    </dgm:pt>
    <dgm:pt modelId="{AD506A45-D6FB-4ABD-A8E5-F2996650426D}" type="pres">
      <dgm:prSet presAssocID="{F4E05EA0-377B-4095-BF3C-DEFA378EF837}" presName="hierChild4" presStyleCnt="0"/>
      <dgm:spPr/>
    </dgm:pt>
    <dgm:pt modelId="{B90553BC-4BFA-4865-A045-943A994D1781}" type="pres">
      <dgm:prSet presAssocID="{45D3A79D-65F3-4F5B-BF98-60062C7FB8EF}" presName="Name37" presStyleLbl="parChTrans1D4" presStyleIdx="0" presStyleCnt="5"/>
      <dgm:spPr/>
      <dgm:t>
        <a:bodyPr/>
        <a:lstStyle/>
        <a:p>
          <a:endParaRPr lang="it-IT"/>
        </a:p>
      </dgm:t>
    </dgm:pt>
    <dgm:pt modelId="{3E4296E2-9AC9-4253-AFD5-477A2A50CE45}" type="pres">
      <dgm:prSet presAssocID="{C2ECEE4F-77F1-4B8C-912F-61F153790E6D}" presName="hierRoot2" presStyleCnt="0">
        <dgm:presLayoutVars>
          <dgm:hierBranch val="init"/>
        </dgm:presLayoutVars>
      </dgm:prSet>
      <dgm:spPr/>
    </dgm:pt>
    <dgm:pt modelId="{EA51E43E-DAC2-444E-9B26-E0FB88B22DF4}" type="pres">
      <dgm:prSet presAssocID="{C2ECEE4F-77F1-4B8C-912F-61F153790E6D}" presName="rootComposite" presStyleCnt="0"/>
      <dgm:spPr/>
    </dgm:pt>
    <dgm:pt modelId="{212D65F2-3161-4732-A5A0-3423CFFD3EA3}" type="pres">
      <dgm:prSet presAssocID="{C2ECEE4F-77F1-4B8C-912F-61F153790E6D}" presName="rootText" presStyleLbl="node4" presStyleIdx="0" presStyleCnt="5" custLinFactY="-22760" custLinFactNeighborX="70424" custLinFactNeighborY="-100000">
        <dgm:presLayoutVars>
          <dgm:chPref val="3"/>
        </dgm:presLayoutVars>
      </dgm:prSet>
      <dgm:spPr/>
      <dgm:t>
        <a:bodyPr/>
        <a:lstStyle/>
        <a:p>
          <a:endParaRPr lang="it-IT"/>
        </a:p>
      </dgm:t>
    </dgm:pt>
    <dgm:pt modelId="{DC5B4DED-F0BC-43FD-8FE3-B431ACD1A88C}" type="pres">
      <dgm:prSet presAssocID="{C2ECEE4F-77F1-4B8C-912F-61F153790E6D}" presName="rootConnector" presStyleLbl="node4" presStyleIdx="0" presStyleCnt="5"/>
      <dgm:spPr/>
      <dgm:t>
        <a:bodyPr/>
        <a:lstStyle/>
        <a:p>
          <a:endParaRPr lang="it-IT"/>
        </a:p>
      </dgm:t>
    </dgm:pt>
    <dgm:pt modelId="{E8AF1AEB-83ED-4009-9252-0C7502A4F86E}" type="pres">
      <dgm:prSet presAssocID="{C2ECEE4F-77F1-4B8C-912F-61F153790E6D}" presName="hierChild4" presStyleCnt="0"/>
      <dgm:spPr/>
    </dgm:pt>
    <dgm:pt modelId="{40A0B313-A2B5-464F-801F-C85F16933867}" type="pres">
      <dgm:prSet presAssocID="{1F38DC85-E608-40A1-8955-36B6478B89A0}" presName="Name37" presStyleLbl="parChTrans1D4" presStyleIdx="1" presStyleCnt="5"/>
      <dgm:spPr/>
      <dgm:t>
        <a:bodyPr/>
        <a:lstStyle/>
        <a:p>
          <a:endParaRPr lang="it-IT"/>
        </a:p>
      </dgm:t>
    </dgm:pt>
    <dgm:pt modelId="{EF6988BC-4EC2-4F2F-B1F5-FC0A6825CB31}" type="pres">
      <dgm:prSet presAssocID="{980248E7-BDFF-46E4-BF13-7209D612F3C6}" presName="hierRoot2" presStyleCnt="0">
        <dgm:presLayoutVars>
          <dgm:hierBranch val="init"/>
        </dgm:presLayoutVars>
      </dgm:prSet>
      <dgm:spPr/>
    </dgm:pt>
    <dgm:pt modelId="{ECE55BE3-A4B5-463F-84AB-2EAF8387BEE5}" type="pres">
      <dgm:prSet presAssocID="{980248E7-BDFF-46E4-BF13-7209D612F3C6}" presName="rootComposite" presStyleCnt="0"/>
      <dgm:spPr/>
    </dgm:pt>
    <dgm:pt modelId="{FCECFB47-3A47-4D16-92EB-DB1877060A74}" type="pres">
      <dgm:prSet presAssocID="{980248E7-BDFF-46E4-BF13-7209D612F3C6}" presName="rootText" presStyleLbl="node4" presStyleIdx="1" presStyleCnt="5" custLinFactNeighborX="-29245" custLinFactNeighborY="-98663">
        <dgm:presLayoutVars>
          <dgm:chPref val="3"/>
        </dgm:presLayoutVars>
      </dgm:prSet>
      <dgm:spPr/>
      <dgm:t>
        <a:bodyPr/>
        <a:lstStyle/>
        <a:p>
          <a:endParaRPr lang="it-IT"/>
        </a:p>
      </dgm:t>
    </dgm:pt>
    <dgm:pt modelId="{F3DBE90D-FB77-4763-989B-77C122E54ADE}" type="pres">
      <dgm:prSet presAssocID="{980248E7-BDFF-46E4-BF13-7209D612F3C6}" presName="rootConnector" presStyleLbl="node4" presStyleIdx="1" presStyleCnt="5"/>
      <dgm:spPr/>
      <dgm:t>
        <a:bodyPr/>
        <a:lstStyle/>
        <a:p>
          <a:endParaRPr lang="it-IT"/>
        </a:p>
      </dgm:t>
    </dgm:pt>
    <dgm:pt modelId="{D582D217-BFB9-47D3-9FE3-93443B6F4C60}" type="pres">
      <dgm:prSet presAssocID="{980248E7-BDFF-46E4-BF13-7209D612F3C6}" presName="hierChild4" presStyleCnt="0"/>
      <dgm:spPr/>
    </dgm:pt>
    <dgm:pt modelId="{725C248F-2B2B-4943-8727-3849B936543E}" type="pres">
      <dgm:prSet presAssocID="{980248E7-BDFF-46E4-BF13-7209D612F3C6}" presName="hierChild5" presStyleCnt="0"/>
      <dgm:spPr/>
    </dgm:pt>
    <dgm:pt modelId="{B7C3B175-8DA5-4A54-B691-B647EE7AB857}" type="pres">
      <dgm:prSet presAssocID="{76354EF6-582D-4321-BBE1-7C5881066902}" presName="Name37" presStyleLbl="parChTrans1D4" presStyleIdx="2" presStyleCnt="5"/>
      <dgm:spPr/>
      <dgm:t>
        <a:bodyPr/>
        <a:lstStyle/>
        <a:p>
          <a:endParaRPr lang="it-IT"/>
        </a:p>
      </dgm:t>
    </dgm:pt>
    <dgm:pt modelId="{97A3C54E-2C67-416D-B2DC-8AC0BE8D2416}" type="pres">
      <dgm:prSet presAssocID="{E0228C83-DCE2-4DDD-B7AD-607E3933AD9A}" presName="hierRoot2" presStyleCnt="0">
        <dgm:presLayoutVars>
          <dgm:hierBranch val="init"/>
        </dgm:presLayoutVars>
      </dgm:prSet>
      <dgm:spPr/>
    </dgm:pt>
    <dgm:pt modelId="{C48CD2FC-01AB-4901-B049-05DBC638785A}" type="pres">
      <dgm:prSet presAssocID="{E0228C83-DCE2-4DDD-B7AD-607E3933AD9A}" presName="rootComposite" presStyleCnt="0"/>
      <dgm:spPr/>
    </dgm:pt>
    <dgm:pt modelId="{2C93DE11-5843-4D18-9E15-3A924D17EDFF}" type="pres">
      <dgm:prSet presAssocID="{E0228C83-DCE2-4DDD-B7AD-607E3933AD9A}" presName="rootText" presStyleLbl="node4" presStyleIdx="2" presStyleCnt="5" custLinFactNeighborX="17440" custLinFactNeighborY="-98048">
        <dgm:presLayoutVars>
          <dgm:chPref val="3"/>
        </dgm:presLayoutVars>
      </dgm:prSet>
      <dgm:spPr/>
      <dgm:t>
        <a:bodyPr/>
        <a:lstStyle/>
        <a:p>
          <a:endParaRPr lang="it-IT"/>
        </a:p>
      </dgm:t>
    </dgm:pt>
    <dgm:pt modelId="{80D30B0F-738B-4350-A400-CCA0C9809349}" type="pres">
      <dgm:prSet presAssocID="{E0228C83-DCE2-4DDD-B7AD-607E3933AD9A}" presName="rootConnector" presStyleLbl="node4" presStyleIdx="2" presStyleCnt="5"/>
      <dgm:spPr/>
      <dgm:t>
        <a:bodyPr/>
        <a:lstStyle/>
        <a:p>
          <a:endParaRPr lang="it-IT"/>
        </a:p>
      </dgm:t>
    </dgm:pt>
    <dgm:pt modelId="{9D57D4C8-4302-4CBB-8372-F1C43207C70B}" type="pres">
      <dgm:prSet presAssocID="{E0228C83-DCE2-4DDD-B7AD-607E3933AD9A}" presName="hierChild4" presStyleCnt="0"/>
      <dgm:spPr/>
    </dgm:pt>
    <dgm:pt modelId="{B0814089-0578-4D80-9A1A-8D490184178D}" type="pres">
      <dgm:prSet presAssocID="{9FE64CB2-3393-4F2D-9815-7B68D7001DD4}" presName="Name37" presStyleLbl="parChTrans1D4" presStyleIdx="3" presStyleCnt="5"/>
      <dgm:spPr/>
      <dgm:t>
        <a:bodyPr/>
        <a:lstStyle/>
        <a:p>
          <a:endParaRPr lang="it-IT"/>
        </a:p>
      </dgm:t>
    </dgm:pt>
    <dgm:pt modelId="{31BD6ACE-760D-4C91-8865-3D2C1B2083DA}" type="pres">
      <dgm:prSet presAssocID="{65D61F75-CEB8-4765-96E1-284E16F1660D}" presName="hierRoot2" presStyleCnt="0">
        <dgm:presLayoutVars>
          <dgm:hierBranch val="init"/>
        </dgm:presLayoutVars>
      </dgm:prSet>
      <dgm:spPr/>
    </dgm:pt>
    <dgm:pt modelId="{B11D16CD-ADC2-4BFA-BE73-FC1A4E32DB6F}" type="pres">
      <dgm:prSet presAssocID="{65D61F75-CEB8-4765-96E1-284E16F1660D}" presName="rootComposite" presStyleCnt="0"/>
      <dgm:spPr/>
    </dgm:pt>
    <dgm:pt modelId="{7209DFF8-673D-449E-BAE2-186CB0A26465}" type="pres">
      <dgm:prSet presAssocID="{65D61F75-CEB8-4765-96E1-284E16F1660D}" presName="rootText" presStyleLbl="node4" presStyleIdx="3" presStyleCnt="5" custScaleX="120779" custScaleY="65755" custLinFactNeighborX="15362" custLinFactNeighborY="-99325">
        <dgm:presLayoutVars>
          <dgm:chPref val="3"/>
        </dgm:presLayoutVars>
      </dgm:prSet>
      <dgm:spPr/>
      <dgm:t>
        <a:bodyPr/>
        <a:lstStyle/>
        <a:p>
          <a:endParaRPr lang="it-IT"/>
        </a:p>
      </dgm:t>
    </dgm:pt>
    <dgm:pt modelId="{11F04270-F1F6-4BF8-A8F0-619008668FF9}" type="pres">
      <dgm:prSet presAssocID="{65D61F75-CEB8-4765-96E1-284E16F1660D}" presName="rootConnector" presStyleLbl="node4" presStyleIdx="3" presStyleCnt="5"/>
      <dgm:spPr/>
      <dgm:t>
        <a:bodyPr/>
        <a:lstStyle/>
        <a:p>
          <a:endParaRPr lang="it-IT"/>
        </a:p>
      </dgm:t>
    </dgm:pt>
    <dgm:pt modelId="{7E58F140-1512-40AA-8D18-0C6F75C9A93C}" type="pres">
      <dgm:prSet presAssocID="{65D61F75-CEB8-4765-96E1-284E16F1660D}" presName="hierChild4" presStyleCnt="0"/>
      <dgm:spPr/>
    </dgm:pt>
    <dgm:pt modelId="{6A48FBF4-7A11-4B49-924C-AD2EDCB4BDB3}" type="pres">
      <dgm:prSet presAssocID="{EE80B1E8-95C8-450D-8852-DEBE3CBC331C}" presName="Name37" presStyleLbl="parChTrans1D4" presStyleIdx="4" presStyleCnt="5"/>
      <dgm:spPr/>
    </dgm:pt>
    <dgm:pt modelId="{008D33AE-67D0-4C9F-B4CC-DF42C91F567E}" type="pres">
      <dgm:prSet presAssocID="{E62443EC-BB23-415B-ADAF-365EB4A371F5}" presName="hierRoot2" presStyleCnt="0">
        <dgm:presLayoutVars>
          <dgm:hierBranch val="init"/>
        </dgm:presLayoutVars>
      </dgm:prSet>
      <dgm:spPr/>
    </dgm:pt>
    <dgm:pt modelId="{1B9F0D83-E6A0-4B8B-A357-5E7E636F8185}" type="pres">
      <dgm:prSet presAssocID="{E62443EC-BB23-415B-ADAF-365EB4A371F5}" presName="rootComposite" presStyleCnt="0"/>
      <dgm:spPr/>
    </dgm:pt>
    <dgm:pt modelId="{96ADFF08-8CF1-4DA7-97DB-50BC9F41ECAB}" type="pres">
      <dgm:prSet presAssocID="{E62443EC-BB23-415B-ADAF-365EB4A371F5}" presName="rootText" presStyleLbl="node4" presStyleIdx="4" presStyleCnt="5" custLinFactNeighborX="1877" custLinFactNeighborY="-73401">
        <dgm:presLayoutVars>
          <dgm:chPref val="3"/>
        </dgm:presLayoutVars>
      </dgm:prSet>
      <dgm:spPr/>
      <dgm:t>
        <a:bodyPr/>
        <a:lstStyle/>
        <a:p>
          <a:endParaRPr lang="it-IT"/>
        </a:p>
      </dgm:t>
    </dgm:pt>
    <dgm:pt modelId="{9CF15E3B-5EAD-4686-9C85-CDDDBCB71C96}" type="pres">
      <dgm:prSet presAssocID="{E62443EC-BB23-415B-ADAF-365EB4A371F5}" presName="rootConnector" presStyleLbl="node4" presStyleIdx="4" presStyleCnt="5"/>
      <dgm:spPr/>
      <dgm:t>
        <a:bodyPr/>
        <a:lstStyle/>
        <a:p>
          <a:endParaRPr lang="it-IT"/>
        </a:p>
      </dgm:t>
    </dgm:pt>
    <dgm:pt modelId="{0B3F62F9-7975-4192-BD44-752D2BDE7844}" type="pres">
      <dgm:prSet presAssocID="{E62443EC-BB23-415B-ADAF-365EB4A371F5}" presName="hierChild4" presStyleCnt="0"/>
      <dgm:spPr/>
    </dgm:pt>
    <dgm:pt modelId="{DF0D07D1-489F-43D7-AE3C-7336E86768E0}" type="pres">
      <dgm:prSet presAssocID="{E62443EC-BB23-415B-ADAF-365EB4A371F5}" presName="hierChild5" presStyleCnt="0"/>
      <dgm:spPr/>
    </dgm:pt>
    <dgm:pt modelId="{46BE082D-8969-4599-BE26-6802A21086CA}" type="pres">
      <dgm:prSet presAssocID="{65D61F75-CEB8-4765-96E1-284E16F1660D}" presName="hierChild5" presStyleCnt="0"/>
      <dgm:spPr/>
    </dgm:pt>
    <dgm:pt modelId="{2B84695A-C6ED-4C5E-90B4-63762FECB734}" type="pres">
      <dgm:prSet presAssocID="{E0228C83-DCE2-4DDD-B7AD-607E3933AD9A}" presName="hierChild5" presStyleCnt="0"/>
      <dgm:spPr/>
    </dgm:pt>
    <dgm:pt modelId="{CC2B4D3B-75E4-45D3-99A2-2F4DB69BEBC9}" type="pres">
      <dgm:prSet presAssocID="{C2ECEE4F-77F1-4B8C-912F-61F153790E6D}" presName="hierChild5" presStyleCnt="0"/>
      <dgm:spPr/>
    </dgm:pt>
    <dgm:pt modelId="{4407BF0F-6352-4792-A147-63F71B03E4B0}" type="pres">
      <dgm:prSet presAssocID="{F4E05EA0-377B-4095-BF3C-DEFA378EF837}" presName="hierChild5" presStyleCnt="0"/>
      <dgm:spPr/>
    </dgm:pt>
    <dgm:pt modelId="{54B62761-3AD5-41F3-A761-B69202F26ACB}" type="pres">
      <dgm:prSet presAssocID="{DAF09705-1815-4589-9398-CBB71BE3327F}" presName="hierChild5" presStyleCnt="0"/>
      <dgm:spPr/>
    </dgm:pt>
    <dgm:pt modelId="{A6062011-418A-45F8-9B1D-5320E9601FEF}" type="pres">
      <dgm:prSet presAssocID="{1670724C-5220-4419-970A-22008A85827A}" presName="Name111" presStyleLbl="parChTrans1D3" presStyleIdx="1" presStyleCnt="2"/>
      <dgm:spPr/>
      <dgm:t>
        <a:bodyPr/>
        <a:lstStyle/>
        <a:p>
          <a:endParaRPr lang="it-IT"/>
        </a:p>
      </dgm:t>
    </dgm:pt>
    <dgm:pt modelId="{8595BF82-A12A-487F-8001-32B8D44DA338}" type="pres">
      <dgm:prSet presAssocID="{4B166FA2-03B3-484C-AAA8-192202ED4949}" presName="hierRoot3" presStyleCnt="0">
        <dgm:presLayoutVars>
          <dgm:hierBranch val="init"/>
        </dgm:presLayoutVars>
      </dgm:prSet>
      <dgm:spPr/>
    </dgm:pt>
    <dgm:pt modelId="{94C602E1-25D9-46A0-88C2-36B7C05AD12A}" type="pres">
      <dgm:prSet presAssocID="{4B166FA2-03B3-484C-AAA8-192202ED4949}" presName="rootComposite3" presStyleCnt="0"/>
      <dgm:spPr/>
    </dgm:pt>
    <dgm:pt modelId="{5C09A35B-4CED-48F0-9848-69CA34936CBC}" type="pres">
      <dgm:prSet presAssocID="{4B166FA2-03B3-484C-AAA8-192202ED4949}" presName="rootText3" presStyleLbl="asst2" presStyleIdx="0" presStyleCnt="1" custLinFactNeighborX="-34755" custLinFactNeighborY="7116">
        <dgm:presLayoutVars>
          <dgm:chPref val="3"/>
        </dgm:presLayoutVars>
      </dgm:prSet>
      <dgm:spPr/>
      <dgm:t>
        <a:bodyPr/>
        <a:lstStyle/>
        <a:p>
          <a:endParaRPr lang="it-IT"/>
        </a:p>
      </dgm:t>
    </dgm:pt>
    <dgm:pt modelId="{58FC4729-E989-47DA-8C33-6727D050001B}" type="pres">
      <dgm:prSet presAssocID="{4B166FA2-03B3-484C-AAA8-192202ED4949}" presName="rootConnector3" presStyleLbl="asst2" presStyleIdx="0" presStyleCnt="1"/>
      <dgm:spPr/>
      <dgm:t>
        <a:bodyPr/>
        <a:lstStyle/>
        <a:p>
          <a:endParaRPr lang="it-IT"/>
        </a:p>
      </dgm:t>
    </dgm:pt>
    <dgm:pt modelId="{C072E863-7918-4665-9468-C5BAF973302D}" type="pres">
      <dgm:prSet presAssocID="{4B166FA2-03B3-484C-AAA8-192202ED4949}" presName="hierChild6" presStyleCnt="0"/>
      <dgm:spPr/>
    </dgm:pt>
    <dgm:pt modelId="{C65BA7B3-ACFB-4A1E-A51A-4875AA1C4C9D}" type="pres">
      <dgm:prSet presAssocID="{4B166FA2-03B3-484C-AAA8-192202ED4949}" presName="hierChild7" presStyleCnt="0"/>
      <dgm:spPr/>
    </dgm:pt>
    <dgm:pt modelId="{3708837E-6CAA-469E-839A-BE917C3F6FD8}" type="pres">
      <dgm:prSet presAssocID="{3C57AD3E-05FB-4171-92DA-4E49ECC5D84A}" presName="hierChild3" presStyleCnt="0"/>
      <dgm:spPr/>
    </dgm:pt>
  </dgm:ptLst>
  <dgm:cxnLst>
    <dgm:cxn modelId="{CCFFF0D7-38F4-450B-A5BB-526328B12923}" type="presOf" srcId="{8FB393EC-1EAB-4D4A-BC73-9249AA27AE1C}" destId="{6228F720-14A0-41B2-96C5-11C8CC0BE368}" srcOrd="0" destOrd="0" presId="urn:microsoft.com/office/officeart/2005/8/layout/orgChart1"/>
    <dgm:cxn modelId="{57098473-CD8D-4862-9538-E5292EB55E09}" type="presOf" srcId="{65D61F75-CEB8-4765-96E1-284E16F1660D}" destId="{7209DFF8-673D-449E-BAE2-186CB0A26465}" srcOrd="0" destOrd="0" presId="urn:microsoft.com/office/officeart/2005/8/layout/orgChart1"/>
    <dgm:cxn modelId="{4D3E1281-965B-483F-9DB2-0C85FADCEEB4}" type="presOf" srcId="{E0228C83-DCE2-4DDD-B7AD-607E3933AD9A}" destId="{80D30B0F-738B-4350-A400-CCA0C9809349}" srcOrd="1" destOrd="0" presId="urn:microsoft.com/office/officeart/2005/8/layout/orgChart1"/>
    <dgm:cxn modelId="{B6AD12E7-4C0A-4766-B116-5C07AFAC6A2A}" type="presOf" srcId="{E62443EC-BB23-415B-ADAF-365EB4A371F5}" destId="{96ADFF08-8CF1-4DA7-97DB-50BC9F41ECAB}" srcOrd="0" destOrd="0" presId="urn:microsoft.com/office/officeart/2005/8/layout/orgChart1"/>
    <dgm:cxn modelId="{747A6C55-7563-4060-9A67-EC5077C53459}" type="presOf" srcId="{C2ECEE4F-77F1-4B8C-912F-61F153790E6D}" destId="{DC5B4DED-F0BC-43FD-8FE3-B431ACD1A88C}" srcOrd="1" destOrd="0" presId="urn:microsoft.com/office/officeart/2005/8/layout/orgChart1"/>
    <dgm:cxn modelId="{053F024F-1353-4074-A344-C795D9F36022}" type="presOf" srcId="{F4E05EA0-377B-4095-BF3C-DEFA378EF837}" destId="{34FB598D-A6DE-42C5-9F1D-AAD3666D200C}" srcOrd="0" destOrd="0" presId="urn:microsoft.com/office/officeart/2005/8/layout/orgChart1"/>
    <dgm:cxn modelId="{C1BDD2B1-4BF8-4D0C-93C0-2B0F35080C60}" srcId="{3C57AD3E-05FB-4171-92DA-4E49ECC5D84A}" destId="{DAF09705-1815-4589-9398-CBB71BE3327F}" srcOrd="0" destOrd="0" parTransId="{8FB393EC-1EAB-4D4A-BC73-9249AA27AE1C}" sibTransId="{18CCF81C-2667-41F2-8686-4D4D4E959DD0}"/>
    <dgm:cxn modelId="{3874D879-B840-4549-8EF4-547A9F50E9BE}" srcId="{E0228C83-DCE2-4DDD-B7AD-607E3933AD9A}" destId="{65D61F75-CEB8-4765-96E1-284E16F1660D}" srcOrd="0" destOrd="0" parTransId="{9FE64CB2-3393-4F2D-9815-7B68D7001DD4}" sibTransId="{2C33818F-C687-498D-AAD9-7A8978AC31DB}"/>
    <dgm:cxn modelId="{F03BAE47-2C38-4061-9A35-6BB8A7F1DF16}" type="presOf" srcId="{E62443EC-BB23-415B-ADAF-365EB4A371F5}" destId="{9CF15E3B-5EAD-4686-9C85-CDDDBCB71C96}" srcOrd="1" destOrd="0" presId="urn:microsoft.com/office/officeart/2005/8/layout/orgChart1"/>
    <dgm:cxn modelId="{EB0AAAE4-C31C-4946-A002-1C6BE3E08FBA}" type="presOf" srcId="{980248E7-BDFF-46E4-BF13-7209D612F3C6}" destId="{F3DBE90D-FB77-4763-989B-77C122E54ADE}" srcOrd="1" destOrd="0" presId="urn:microsoft.com/office/officeart/2005/8/layout/orgChart1"/>
    <dgm:cxn modelId="{A50EE985-EA1D-42A1-B534-B2AE462D68BE}" srcId="{C2ECEE4F-77F1-4B8C-912F-61F153790E6D}" destId="{E0228C83-DCE2-4DDD-B7AD-607E3933AD9A}" srcOrd="1" destOrd="0" parTransId="{76354EF6-582D-4321-BBE1-7C5881066902}" sibTransId="{EF54B45B-0F37-4D78-844F-E06AB7E7DB16}"/>
    <dgm:cxn modelId="{C96F79F3-C9D1-44AD-81D5-2935DC2D75E5}" srcId="{F4E05EA0-377B-4095-BF3C-DEFA378EF837}" destId="{C2ECEE4F-77F1-4B8C-912F-61F153790E6D}" srcOrd="0" destOrd="0" parTransId="{45D3A79D-65F3-4F5B-BF98-60062C7FB8EF}" sibTransId="{7C6751EF-AA94-4AC7-94E6-8F17BAF5D61C}"/>
    <dgm:cxn modelId="{31646781-1DD1-4A81-963B-8559978B1C16}" srcId="{7E3209DF-F3C5-4156-B2CA-D1E426FDBFC4}" destId="{3C57AD3E-05FB-4171-92DA-4E49ECC5D84A}" srcOrd="0" destOrd="0" parTransId="{7BDD4860-28F1-4475-89F7-9FA0B8E917C5}" sibTransId="{557EA40D-09FC-43AA-95AA-88863B99C7FB}"/>
    <dgm:cxn modelId="{EE58F255-B28F-48B2-B863-DAA6C543B9EC}" srcId="{DAF09705-1815-4589-9398-CBB71BE3327F}" destId="{4B166FA2-03B3-484C-AAA8-192202ED4949}" srcOrd="1" destOrd="0" parTransId="{1670724C-5220-4419-970A-22008A85827A}" sibTransId="{249BC520-05AA-4D30-B12D-E5E21B1500E8}"/>
    <dgm:cxn modelId="{FE9FD1B3-B173-4208-AD3D-44F19163392D}" type="presOf" srcId="{3C57AD3E-05FB-4171-92DA-4E49ECC5D84A}" destId="{8D786243-7F8B-4789-A9F7-C3D5364E62EA}" srcOrd="1" destOrd="0" presId="urn:microsoft.com/office/officeart/2005/8/layout/orgChart1"/>
    <dgm:cxn modelId="{3B3F6994-21CD-40AF-A8E2-5CE91D916CF6}" type="presOf" srcId="{65D61F75-CEB8-4765-96E1-284E16F1660D}" destId="{11F04270-F1F6-4BF8-A8F0-619008668FF9}" srcOrd="1" destOrd="0" presId="urn:microsoft.com/office/officeart/2005/8/layout/orgChart1"/>
    <dgm:cxn modelId="{0B95B967-B828-4FF4-A440-DD2247651F06}" type="presOf" srcId="{C2ECEE4F-77F1-4B8C-912F-61F153790E6D}" destId="{212D65F2-3161-4732-A5A0-3423CFFD3EA3}" srcOrd="0" destOrd="0" presId="urn:microsoft.com/office/officeart/2005/8/layout/orgChart1"/>
    <dgm:cxn modelId="{1F7F9B17-AF18-4F73-BF9C-EC01A416399E}" type="presOf" srcId="{E0228C83-DCE2-4DDD-B7AD-607E3933AD9A}" destId="{2C93DE11-5843-4D18-9E15-3A924D17EDFF}" srcOrd="0" destOrd="0" presId="urn:microsoft.com/office/officeart/2005/8/layout/orgChart1"/>
    <dgm:cxn modelId="{80BD8058-8FF5-4D46-9874-723566156745}" type="presOf" srcId="{3C57AD3E-05FB-4171-92DA-4E49ECC5D84A}" destId="{DCBA474B-784D-4B97-9185-52F5BFB08F3C}" srcOrd="0" destOrd="0" presId="urn:microsoft.com/office/officeart/2005/8/layout/orgChart1"/>
    <dgm:cxn modelId="{D2D6247F-CA9E-4C4D-87E3-E9FCB8A3F563}" type="presOf" srcId="{DAF09705-1815-4589-9398-CBB71BE3327F}" destId="{1294D928-47B0-4BE3-A41B-6417BD17F87F}" srcOrd="0" destOrd="0" presId="urn:microsoft.com/office/officeart/2005/8/layout/orgChart1"/>
    <dgm:cxn modelId="{5C9D3766-92CA-4A80-881E-4385C7FEDA7E}" srcId="{DAF09705-1815-4589-9398-CBB71BE3327F}" destId="{F4E05EA0-377B-4095-BF3C-DEFA378EF837}" srcOrd="0" destOrd="0" parTransId="{28D6385B-5552-40CD-BDBF-36FAB3833AEE}" sibTransId="{3AC0E259-0FA2-4692-9519-6C2D9321C2E8}"/>
    <dgm:cxn modelId="{2FB50096-E316-414B-83C3-650D4D1DF632}" type="presOf" srcId="{F4E05EA0-377B-4095-BF3C-DEFA378EF837}" destId="{DE47D4C6-FB85-439A-8996-E233C70E8619}" srcOrd="1" destOrd="0" presId="urn:microsoft.com/office/officeart/2005/8/layout/orgChart1"/>
    <dgm:cxn modelId="{33F76144-4689-43BE-BD72-C61576CE484A}" type="presOf" srcId="{4B166FA2-03B3-484C-AAA8-192202ED4949}" destId="{5C09A35B-4CED-48F0-9848-69CA34936CBC}" srcOrd="0" destOrd="0" presId="urn:microsoft.com/office/officeart/2005/8/layout/orgChart1"/>
    <dgm:cxn modelId="{9AD1C461-79EF-4DD6-8274-18B6B538F93E}" srcId="{C2ECEE4F-77F1-4B8C-912F-61F153790E6D}" destId="{980248E7-BDFF-46E4-BF13-7209D612F3C6}" srcOrd="0" destOrd="0" parTransId="{1F38DC85-E608-40A1-8955-36B6478B89A0}" sibTransId="{B0FAC576-B3FF-49E6-B07E-DE7062DD0107}"/>
    <dgm:cxn modelId="{E681E4D5-FED7-4989-9340-138145BCF05D}" type="presOf" srcId="{9FE64CB2-3393-4F2D-9815-7B68D7001DD4}" destId="{B0814089-0578-4D80-9A1A-8D490184178D}" srcOrd="0" destOrd="0" presId="urn:microsoft.com/office/officeart/2005/8/layout/orgChart1"/>
    <dgm:cxn modelId="{1D1D6A12-74F1-4986-B554-C8BA11FE0CF0}" type="presOf" srcId="{1670724C-5220-4419-970A-22008A85827A}" destId="{A6062011-418A-45F8-9B1D-5320E9601FEF}" srcOrd="0" destOrd="0" presId="urn:microsoft.com/office/officeart/2005/8/layout/orgChart1"/>
    <dgm:cxn modelId="{C1BD1954-67D3-46E7-B3F5-BCF7E210C25E}" type="presOf" srcId="{4B166FA2-03B3-484C-AAA8-192202ED4949}" destId="{58FC4729-E989-47DA-8C33-6727D050001B}" srcOrd="1" destOrd="0" presId="urn:microsoft.com/office/officeart/2005/8/layout/orgChart1"/>
    <dgm:cxn modelId="{AF757649-F966-4264-97F4-277CFCDCC09E}" type="presOf" srcId="{76354EF6-582D-4321-BBE1-7C5881066902}" destId="{B7C3B175-8DA5-4A54-B691-B647EE7AB857}" srcOrd="0" destOrd="0" presId="urn:microsoft.com/office/officeart/2005/8/layout/orgChart1"/>
    <dgm:cxn modelId="{2B1EEAB8-5D09-4941-B8AE-EDD285E88A90}" type="presOf" srcId="{7E3209DF-F3C5-4156-B2CA-D1E426FDBFC4}" destId="{DE885567-180F-4074-824A-9F7DD7A7201C}" srcOrd="0" destOrd="0" presId="urn:microsoft.com/office/officeart/2005/8/layout/orgChart1"/>
    <dgm:cxn modelId="{002D259C-401F-4C9C-A3BA-349D606196EB}" type="presOf" srcId="{980248E7-BDFF-46E4-BF13-7209D612F3C6}" destId="{FCECFB47-3A47-4D16-92EB-DB1877060A74}" srcOrd="0" destOrd="0" presId="urn:microsoft.com/office/officeart/2005/8/layout/orgChart1"/>
    <dgm:cxn modelId="{6935BCE7-6F59-4365-9508-6DDA8FDAFF11}" type="presOf" srcId="{45D3A79D-65F3-4F5B-BF98-60062C7FB8EF}" destId="{B90553BC-4BFA-4865-A045-943A994D1781}" srcOrd="0" destOrd="0" presId="urn:microsoft.com/office/officeart/2005/8/layout/orgChart1"/>
    <dgm:cxn modelId="{4EA8F213-48C9-4AC6-8511-B5ED1D7D34D3}" type="presOf" srcId="{DAF09705-1815-4589-9398-CBB71BE3327F}" destId="{E5DB8C0D-FD09-4D83-BB65-1D49336C5E72}" srcOrd="1" destOrd="0" presId="urn:microsoft.com/office/officeart/2005/8/layout/orgChart1"/>
    <dgm:cxn modelId="{28CB0558-A857-4B1D-88D9-BD5FBA008D88}" type="presOf" srcId="{EE80B1E8-95C8-450D-8852-DEBE3CBC331C}" destId="{6A48FBF4-7A11-4B49-924C-AD2EDCB4BDB3}" srcOrd="0" destOrd="0" presId="urn:microsoft.com/office/officeart/2005/8/layout/orgChart1"/>
    <dgm:cxn modelId="{7EF2E5AA-460C-4827-BFBD-B4A0870BE3FB}" type="presOf" srcId="{28D6385B-5552-40CD-BDBF-36FAB3833AEE}" destId="{6870AA94-BCFC-4D49-B176-A85B7FAD9773}" srcOrd="0" destOrd="0" presId="urn:microsoft.com/office/officeart/2005/8/layout/orgChart1"/>
    <dgm:cxn modelId="{185A34D0-D4B3-4289-AEB6-6E138E0AE480}" type="presOf" srcId="{1F38DC85-E608-40A1-8955-36B6478B89A0}" destId="{40A0B313-A2B5-464F-801F-C85F16933867}" srcOrd="0" destOrd="0" presId="urn:microsoft.com/office/officeart/2005/8/layout/orgChart1"/>
    <dgm:cxn modelId="{2141DAF1-C725-4453-B2B6-0F433AC74E57}" srcId="{65D61F75-CEB8-4765-96E1-284E16F1660D}" destId="{E62443EC-BB23-415B-ADAF-365EB4A371F5}" srcOrd="0" destOrd="0" parTransId="{EE80B1E8-95C8-450D-8852-DEBE3CBC331C}" sibTransId="{9BF9E308-9F29-45EE-82C0-E1424D38F708}"/>
    <dgm:cxn modelId="{CFA05981-8040-4F32-A24D-24BBF1292246}" type="presParOf" srcId="{DE885567-180F-4074-824A-9F7DD7A7201C}" destId="{5C438177-6416-4511-BF3E-A90D997A5E1E}" srcOrd="0" destOrd="0" presId="urn:microsoft.com/office/officeart/2005/8/layout/orgChart1"/>
    <dgm:cxn modelId="{AE9048A2-9E3B-4EBE-BC4C-6E195866DA24}" type="presParOf" srcId="{5C438177-6416-4511-BF3E-A90D997A5E1E}" destId="{52419F1C-9FBF-48A1-8230-826A7E6276A0}" srcOrd="0" destOrd="0" presId="urn:microsoft.com/office/officeart/2005/8/layout/orgChart1"/>
    <dgm:cxn modelId="{B5748C91-9734-41A1-A1B5-47565D40107D}" type="presParOf" srcId="{52419F1C-9FBF-48A1-8230-826A7E6276A0}" destId="{DCBA474B-784D-4B97-9185-52F5BFB08F3C}" srcOrd="0" destOrd="0" presId="urn:microsoft.com/office/officeart/2005/8/layout/orgChart1"/>
    <dgm:cxn modelId="{0CAB55B1-6C37-44D7-8B9E-829FB61DCB9B}" type="presParOf" srcId="{52419F1C-9FBF-48A1-8230-826A7E6276A0}" destId="{8D786243-7F8B-4789-A9F7-C3D5364E62EA}" srcOrd="1" destOrd="0" presId="urn:microsoft.com/office/officeart/2005/8/layout/orgChart1"/>
    <dgm:cxn modelId="{BC48D4C1-FF7C-4D4B-9C63-6F4E47D5BE75}" type="presParOf" srcId="{5C438177-6416-4511-BF3E-A90D997A5E1E}" destId="{ED43997B-0741-4845-8F00-20F022E69257}" srcOrd="1" destOrd="0" presId="urn:microsoft.com/office/officeart/2005/8/layout/orgChart1"/>
    <dgm:cxn modelId="{E3BCB20B-3A80-44D5-BA8C-81B54A1AB31E}" type="presParOf" srcId="{ED43997B-0741-4845-8F00-20F022E69257}" destId="{6228F720-14A0-41B2-96C5-11C8CC0BE368}" srcOrd="0" destOrd="0" presId="urn:microsoft.com/office/officeart/2005/8/layout/orgChart1"/>
    <dgm:cxn modelId="{87ABE1C7-996C-47A1-BF3F-0DBCEB6680BD}" type="presParOf" srcId="{ED43997B-0741-4845-8F00-20F022E69257}" destId="{61AE7DBF-A0CA-4016-844D-13D0DAE95F09}" srcOrd="1" destOrd="0" presId="urn:microsoft.com/office/officeart/2005/8/layout/orgChart1"/>
    <dgm:cxn modelId="{8EDAC310-E432-40EA-AB82-FEB1FFCEC576}" type="presParOf" srcId="{61AE7DBF-A0CA-4016-844D-13D0DAE95F09}" destId="{68CD9BD3-C030-4F58-944B-206B5ABFEAE7}" srcOrd="0" destOrd="0" presId="urn:microsoft.com/office/officeart/2005/8/layout/orgChart1"/>
    <dgm:cxn modelId="{6306F634-7D8D-414C-91D9-E4FB0EAAD227}" type="presParOf" srcId="{68CD9BD3-C030-4F58-944B-206B5ABFEAE7}" destId="{1294D928-47B0-4BE3-A41B-6417BD17F87F}" srcOrd="0" destOrd="0" presId="urn:microsoft.com/office/officeart/2005/8/layout/orgChart1"/>
    <dgm:cxn modelId="{F4251CD5-15CD-4DD7-BEB5-0A02A4E54E46}" type="presParOf" srcId="{68CD9BD3-C030-4F58-944B-206B5ABFEAE7}" destId="{E5DB8C0D-FD09-4D83-BB65-1D49336C5E72}" srcOrd="1" destOrd="0" presId="urn:microsoft.com/office/officeart/2005/8/layout/orgChart1"/>
    <dgm:cxn modelId="{3EE58ED9-B063-4680-814F-96CD159CBCAA}" type="presParOf" srcId="{61AE7DBF-A0CA-4016-844D-13D0DAE95F09}" destId="{EBE5E1A3-98B8-43C0-98B4-EAB55B5862A0}" srcOrd="1" destOrd="0" presId="urn:microsoft.com/office/officeart/2005/8/layout/orgChart1"/>
    <dgm:cxn modelId="{F394DB17-E481-4339-8D6F-563E73F84756}" type="presParOf" srcId="{EBE5E1A3-98B8-43C0-98B4-EAB55B5862A0}" destId="{6870AA94-BCFC-4D49-B176-A85B7FAD9773}" srcOrd="0" destOrd="0" presId="urn:microsoft.com/office/officeart/2005/8/layout/orgChart1"/>
    <dgm:cxn modelId="{52D69C48-4F04-401A-B38F-E6122944E970}" type="presParOf" srcId="{EBE5E1A3-98B8-43C0-98B4-EAB55B5862A0}" destId="{EDE131C8-AD9A-46B9-8662-ED6C9009D414}" srcOrd="1" destOrd="0" presId="urn:microsoft.com/office/officeart/2005/8/layout/orgChart1"/>
    <dgm:cxn modelId="{98E75208-4EBA-4C0C-ACA2-1DE4915E7701}" type="presParOf" srcId="{EDE131C8-AD9A-46B9-8662-ED6C9009D414}" destId="{02FDA93B-7224-472B-97E4-A6D0AEAB2D97}" srcOrd="0" destOrd="0" presId="urn:microsoft.com/office/officeart/2005/8/layout/orgChart1"/>
    <dgm:cxn modelId="{11209561-4252-4B04-A387-9EE6DD19EF90}" type="presParOf" srcId="{02FDA93B-7224-472B-97E4-A6D0AEAB2D97}" destId="{34FB598D-A6DE-42C5-9F1D-AAD3666D200C}" srcOrd="0" destOrd="0" presId="urn:microsoft.com/office/officeart/2005/8/layout/orgChart1"/>
    <dgm:cxn modelId="{87657FF8-67D6-487F-A2DE-CCB0C7BE34FA}" type="presParOf" srcId="{02FDA93B-7224-472B-97E4-A6D0AEAB2D97}" destId="{DE47D4C6-FB85-439A-8996-E233C70E8619}" srcOrd="1" destOrd="0" presId="urn:microsoft.com/office/officeart/2005/8/layout/orgChart1"/>
    <dgm:cxn modelId="{3274E0AC-B2FE-46A2-8509-06A4CAC5D012}" type="presParOf" srcId="{EDE131C8-AD9A-46B9-8662-ED6C9009D414}" destId="{AD506A45-D6FB-4ABD-A8E5-F2996650426D}" srcOrd="1" destOrd="0" presId="urn:microsoft.com/office/officeart/2005/8/layout/orgChart1"/>
    <dgm:cxn modelId="{212BC8D1-69BC-43E4-8D47-350D89F4B086}" type="presParOf" srcId="{AD506A45-D6FB-4ABD-A8E5-F2996650426D}" destId="{B90553BC-4BFA-4865-A045-943A994D1781}" srcOrd="0" destOrd="0" presId="urn:microsoft.com/office/officeart/2005/8/layout/orgChart1"/>
    <dgm:cxn modelId="{0D3622CC-91FF-4BC7-9706-515D97779462}" type="presParOf" srcId="{AD506A45-D6FB-4ABD-A8E5-F2996650426D}" destId="{3E4296E2-9AC9-4253-AFD5-477A2A50CE45}" srcOrd="1" destOrd="0" presId="urn:microsoft.com/office/officeart/2005/8/layout/orgChart1"/>
    <dgm:cxn modelId="{C575E036-B9B6-407A-8408-9BD0CB363D8C}" type="presParOf" srcId="{3E4296E2-9AC9-4253-AFD5-477A2A50CE45}" destId="{EA51E43E-DAC2-444E-9B26-E0FB88B22DF4}" srcOrd="0" destOrd="0" presId="urn:microsoft.com/office/officeart/2005/8/layout/orgChart1"/>
    <dgm:cxn modelId="{709FFD45-F04D-4C45-AE83-87E0A718D732}" type="presParOf" srcId="{EA51E43E-DAC2-444E-9B26-E0FB88B22DF4}" destId="{212D65F2-3161-4732-A5A0-3423CFFD3EA3}" srcOrd="0" destOrd="0" presId="urn:microsoft.com/office/officeart/2005/8/layout/orgChart1"/>
    <dgm:cxn modelId="{3DE5E561-A6BF-4ED3-972F-ADA21CCBE3D7}" type="presParOf" srcId="{EA51E43E-DAC2-444E-9B26-E0FB88B22DF4}" destId="{DC5B4DED-F0BC-43FD-8FE3-B431ACD1A88C}" srcOrd="1" destOrd="0" presId="urn:microsoft.com/office/officeart/2005/8/layout/orgChart1"/>
    <dgm:cxn modelId="{A12FE58F-63B5-4AB2-9600-23AED11B1C8E}" type="presParOf" srcId="{3E4296E2-9AC9-4253-AFD5-477A2A50CE45}" destId="{E8AF1AEB-83ED-4009-9252-0C7502A4F86E}" srcOrd="1" destOrd="0" presId="urn:microsoft.com/office/officeart/2005/8/layout/orgChart1"/>
    <dgm:cxn modelId="{8DC0FF8B-906B-48EF-A66F-EA8340923039}" type="presParOf" srcId="{E8AF1AEB-83ED-4009-9252-0C7502A4F86E}" destId="{40A0B313-A2B5-464F-801F-C85F16933867}" srcOrd="0" destOrd="0" presId="urn:microsoft.com/office/officeart/2005/8/layout/orgChart1"/>
    <dgm:cxn modelId="{F78ABE25-74DC-4950-BF29-0825E8FE03DE}" type="presParOf" srcId="{E8AF1AEB-83ED-4009-9252-0C7502A4F86E}" destId="{EF6988BC-4EC2-4F2F-B1F5-FC0A6825CB31}" srcOrd="1" destOrd="0" presId="urn:microsoft.com/office/officeart/2005/8/layout/orgChart1"/>
    <dgm:cxn modelId="{54ED3705-542C-4B39-8A30-45A5C1DC1D34}" type="presParOf" srcId="{EF6988BC-4EC2-4F2F-B1F5-FC0A6825CB31}" destId="{ECE55BE3-A4B5-463F-84AB-2EAF8387BEE5}" srcOrd="0" destOrd="0" presId="urn:microsoft.com/office/officeart/2005/8/layout/orgChart1"/>
    <dgm:cxn modelId="{80202F71-E518-4E7B-9386-E6FD3CEFD582}" type="presParOf" srcId="{ECE55BE3-A4B5-463F-84AB-2EAF8387BEE5}" destId="{FCECFB47-3A47-4D16-92EB-DB1877060A74}" srcOrd="0" destOrd="0" presId="urn:microsoft.com/office/officeart/2005/8/layout/orgChart1"/>
    <dgm:cxn modelId="{F415E9CF-2218-4B03-8DEA-F5EB109227BA}" type="presParOf" srcId="{ECE55BE3-A4B5-463F-84AB-2EAF8387BEE5}" destId="{F3DBE90D-FB77-4763-989B-77C122E54ADE}" srcOrd="1" destOrd="0" presId="urn:microsoft.com/office/officeart/2005/8/layout/orgChart1"/>
    <dgm:cxn modelId="{B9F8F320-CFBE-4FC7-BB3B-2AF48DA23E55}" type="presParOf" srcId="{EF6988BC-4EC2-4F2F-B1F5-FC0A6825CB31}" destId="{D582D217-BFB9-47D3-9FE3-93443B6F4C60}" srcOrd="1" destOrd="0" presId="urn:microsoft.com/office/officeart/2005/8/layout/orgChart1"/>
    <dgm:cxn modelId="{093D1B3F-942E-49E1-B2F1-F83557E4D258}" type="presParOf" srcId="{EF6988BC-4EC2-4F2F-B1F5-FC0A6825CB31}" destId="{725C248F-2B2B-4943-8727-3849B936543E}" srcOrd="2" destOrd="0" presId="urn:microsoft.com/office/officeart/2005/8/layout/orgChart1"/>
    <dgm:cxn modelId="{77B457A2-C06B-496F-AFDB-97343A996BF4}" type="presParOf" srcId="{E8AF1AEB-83ED-4009-9252-0C7502A4F86E}" destId="{B7C3B175-8DA5-4A54-B691-B647EE7AB857}" srcOrd="2" destOrd="0" presId="urn:microsoft.com/office/officeart/2005/8/layout/orgChart1"/>
    <dgm:cxn modelId="{8C76124C-7179-4CDD-A7AF-EF1964BC27C0}" type="presParOf" srcId="{E8AF1AEB-83ED-4009-9252-0C7502A4F86E}" destId="{97A3C54E-2C67-416D-B2DC-8AC0BE8D2416}" srcOrd="3" destOrd="0" presId="urn:microsoft.com/office/officeart/2005/8/layout/orgChart1"/>
    <dgm:cxn modelId="{7603BBBE-F812-4518-811D-2698368B08FF}" type="presParOf" srcId="{97A3C54E-2C67-416D-B2DC-8AC0BE8D2416}" destId="{C48CD2FC-01AB-4901-B049-05DBC638785A}" srcOrd="0" destOrd="0" presId="urn:microsoft.com/office/officeart/2005/8/layout/orgChart1"/>
    <dgm:cxn modelId="{BB1C4F6E-57FB-49D4-9634-F8D20CAB5A1E}" type="presParOf" srcId="{C48CD2FC-01AB-4901-B049-05DBC638785A}" destId="{2C93DE11-5843-4D18-9E15-3A924D17EDFF}" srcOrd="0" destOrd="0" presId="urn:microsoft.com/office/officeart/2005/8/layout/orgChart1"/>
    <dgm:cxn modelId="{08189995-E63D-4645-8C37-E339763F0FAA}" type="presParOf" srcId="{C48CD2FC-01AB-4901-B049-05DBC638785A}" destId="{80D30B0F-738B-4350-A400-CCA0C9809349}" srcOrd="1" destOrd="0" presId="urn:microsoft.com/office/officeart/2005/8/layout/orgChart1"/>
    <dgm:cxn modelId="{2F0C6A40-B6BA-412F-9FD9-9480626EA721}" type="presParOf" srcId="{97A3C54E-2C67-416D-B2DC-8AC0BE8D2416}" destId="{9D57D4C8-4302-4CBB-8372-F1C43207C70B}" srcOrd="1" destOrd="0" presId="urn:microsoft.com/office/officeart/2005/8/layout/orgChart1"/>
    <dgm:cxn modelId="{9C13141D-89BC-49CF-9FDA-C2C087369A7F}" type="presParOf" srcId="{9D57D4C8-4302-4CBB-8372-F1C43207C70B}" destId="{B0814089-0578-4D80-9A1A-8D490184178D}" srcOrd="0" destOrd="0" presId="urn:microsoft.com/office/officeart/2005/8/layout/orgChart1"/>
    <dgm:cxn modelId="{4429EAD7-BADA-4CE7-BD18-8224DC44747F}" type="presParOf" srcId="{9D57D4C8-4302-4CBB-8372-F1C43207C70B}" destId="{31BD6ACE-760D-4C91-8865-3D2C1B2083DA}" srcOrd="1" destOrd="0" presId="urn:microsoft.com/office/officeart/2005/8/layout/orgChart1"/>
    <dgm:cxn modelId="{66CACC88-0946-4D23-9DEC-AF84417DF47B}" type="presParOf" srcId="{31BD6ACE-760D-4C91-8865-3D2C1B2083DA}" destId="{B11D16CD-ADC2-4BFA-BE73-FC1A4E32DB6F}" srcOrd="0" destOrd="0" presId="urn:microsoft.com/office/officeart/2005/8/layout/orgChart1"/>
    <dgm:cxn modelId="{11EA5628-E1BF-4A45-B558-2DDF3854DFD9}" type="presParOf" srcId="{B11D16CD-ADC2-4BFA-BE73-FC1A4E32DB6F}" destId="{7209DFF8-673D-449E-BAE2-186CB0A26465}" srcOrd="0" destOrd="0" presId="urn:microsoft.com/office/officeart/2005/8/layout/orgChart1"/>
    <dgm:cxn modelId="{D19ADF32-DC65-4856-9175-E70EBF053DA5}" type="presParOf" srcId="{B11D16CD-ADC2-4BFA-BE73-FC1A4E32DB6F}" destId="{11F04270-F1F6-4BF8-A8F0-619008668FF9}" srcOrd="1" destOrd="0" presId="urn:microsoft.com/office/officeart/2005/8/layout/orgChart1"/>
    <dgm:cxn modelId="{94D6113B-A1D6-4DDF-95C3-7911D44EFCBD}" type="presParOf" srcId="{31BD6ACE-760D-4C91-8865-3D2C1B2083DA}" destId="{7E58F140-1512-40AA-8D18-0C6F75C9A93C}" srcOrd="1" destOrd="0" presId="urn:microsoft.com/office/officeart/2005/8/layout/orgChart1"/>
    <dgm:cxn modelId="{731C9E5F-4453-49E3-864F-684921D08F75}" type="presParOf" srcId="{7E58F140-1512-40AA-8D18-0C6F75C9A93C}" destId="{6A48FBF4-7A11-4B49-924C-AD2EDCB4BDB3}" srcOrd="0" destOrd="0" presId="urn:microsoft.com/office/officeart/2005/8/layout/orgChart1"/>
    <dgm:cxn modelId="{C818ADAD-4817-4BB1-B1DE-832B5779B392}" type="presParOf" srcId="{7E58F140-1512-40AA-8D18-0C6F75C9A93C}" destId="{008D33AE-67D0-4C9F-B4CC-DF42C91F567E}" srcOrd="1" destOrd="0" presId="urn:microsoft.com/office/officeart/2005/8/layout/orgChart1"/>
    <dgm:cxn modelId="{04D0A140-767E-4CF9-AFA5-0EF22B3AC8A8}" type="presParOf" srcId="{008D33AE-67D0-4C9F-B4CC-DF42C91F567E}" destId="{1B9F0D83-E6A0-4B8B-A357-5E7E636F8185}" srcOrd="0" destOrd="0" presId="urn:microsoft.com/office/officeart/2005/8/layout/orgChart1"/>
    <dgm:cxn modelId="{3E3A9B57-95FB-4EB9-BD6D-45088572505B}" type="presParOf" srcId="{1B9F0D83-E6A0-4B8B-A357-5E7E636F8185}" destId="{96ADFF08-8CF1-4DA7-97DB-50BC9F41ECAB}" srcOrd="0" destOrd="0" presId="urn:microsoft.com/office/officeart/2005/8/layout/orgChart1"/>
    <dgm:cxn modelId="{6F6A2E31-14F6-4880-A529-48DFC3477554}" type="presParOf" srcId="{1B9F0D83-E6A0-4B8B-A357-5E7E636F8185}" destId="{9CF15E3B-5EAD-4686-9C85-CDDDBCB71C96}" srcOrd="1" destOrd="0" presId="urn:microsoft.com/office/officeart/2005/8/layout/orgChart1"/>
    <dgm:cxn modelId="{13B719A8-1AB3-4C95-8FA9-1C5B0727FD3B}" type="presParOf" srcId="{008D33AE-67D0-4C9F-B4CC-DF42C91F567E}" destId="{0B3F62F9-7975-4192-BD44-752D2BDE7844}" srcOrd="1" destOrd="0" presId="urn:microsoft.com/office/officeart/2005/8/layout/orgChart1"/>
    <dgm:cxn modelId="{7FA1CD6F-8B86-47D7-9678-38C8BA44DFF1}" type="presParOf" srcId="{008D33AE-67D0-4C9F-B4CC-DF42C91F567E}" destId="{DF0D07D1-489F-43D7-AE3C-7336E86768E0}" srcOrd="2" destOrd="0" presId="urn:microsoft.com/office/officeart/2005/8/layout/orgChart1"/>
    <dgm:cxn modelId="{0A056A3C-784B-4A06-B484-013B8868083C}" type="presParOf" srcId="{31BD6ACE-760D-4C91-8865-3D2C1B2083DA}" destId="{46BE082D-8969-4599-BE26-6802A21086CA}" srcOrd="2" destOrd="0" presId="urn:microsoft.com/office/officeart/2005/8/layout/orgChart1"/>
    <dgm:cxn modelId="{401E44D0-BDD3-4B48-B79F-EA50FAD95CE4}" type="presParOf" srcId="{97A3C54E-2C67-416D-B2DC-8AC0BE8D2416}" destId="{2B84695A-C6ED-4C5E-90B4-63762FECB734}" srcOrd="2" destOrd="0" presId="urn:microsoft.com/office/officeart/2005/8/layout/orgChart1"/>
    <dgm:cxn modelId="{DB537891-0A1F-4FA6-BAD5-FA5E8D964BC0}" type="presParOf" srcId="{3E4296E2-9AC9-4253-AFD5-477A2A50CE45}" destId="{CC2B4D3B-75E4-45D3-99A2-2F4DB69BEBC9}" srcOrd="2" destOrd="0" presId="urn:microsoft.com/office/officeart/2005/8/layout/orgChart1"/>
    <dgm:cxn modelId="{868E0BCE-29D2-4F1E-8E4F-53D0CCE75E56}" type="presParOf" srcId="{EDE131C8-AD9A-46B9-8662-ED6C9009D414}" destId="{4407BF0F-6352-4792-A147-63F71B03E4B0}" srcOrd="2" destOrd="0" presId="urn:microsoft.com/office/officeart/2005/8/layout/orgChart1"/>
    <dgm:cxn modelId="{8AC2BD6B-97C7-41DF-89D4-881F267C6497}" type="presParOf" srcId="{61AE7DBF-A0CA-4016-844D-13D0DAE95F09}" destId="{54B62761-3AD5-41F3-A761-B69202F26ACB}" srcOrd="2" destOrd="0" presId="urn:microsoft.com/office/officeart/2005/8/layout/orgChart1"/>
    <dgm:cxn modelId="{7A78C337-C6E3-4591-9FD9-4F80D20B913D}" type="presParOf" srcId="{54B62761-3AD5-41F3-A761-B69202F26ACB}" destId="{A6062011-418A-45F8-9B1D-5320E9601FEF}" srcOrd="0" destOrd="0" presId="urn:microsoft.com/office/officeart/2005/8/layout/orgChart1"/>
    <dgm:cxn modelId="{B477924A-DE96-4454-A460-33F2F2AB2B4F}" type="presParOf" srcId="{54B62761-3AD5-41F3-A761-B69202F26ACB}" destId="{8595BF82-A12A-487F-8001-32B8D44DA338}" srcOrd="1" destOrd="0" presId="urn:microsoft.com/office/officeart/2005/8/layout/orgChart1"/>
    <dgm:cxn modelId="{24361D79-7E63-4E7F-9DB3-48C4ABD2BBE6}" type="presParOf" srcId="{8595BF82-A12A-487F-8001-32B8D44DA338}" destId="{94C602E1-25D9-46A0-88C2-36B7C05AD12A}" srcOrd="0" destOrd="0" presId="urn:microsoft.com/office/officeart/2005/8/layout/orgChart1"/>
    <dgm:cxn modelId="{9C37DABF-AAEC-4CE7-BA1C-CA6AA10ABFBF}" type="presParOf" srcId="{94C602E1-25D9-46A0-88C2-36B7C05AD12A}" destId="{5C09A35B-4CED-48F0-9848-69CA34936CBC}" srcOrd="0" destOrd="0" presId="urn:microsoft.com/office/officeart/2005/8/layout/orgChart1"/>
    <dgm:cxn modelId="{FEB24B9C-1C15-4A48-9EA5-95D47BC2CDA1}" type="presParOf" srcId="{94C602E1-25D9-46A0-88C2-36B7C05AD12A}" destId="{58FC4729-E989-47DA-8C33-6727D050001B}" srcOrd="1" destOrd="0" presId="urn:microsoft.com/office/officeart/2005/8/layout/orgChart1"/>
    <dgm:cxn modelId="{D69565CB-FCA5-436B-B812-ECBD02E11E03}" type="presParOf" srcId="{8595BF82-A12A-487F-8001-32B8D44DA338}" destId="{C072E863-7918-4665-9468-C5BAF973302D}" srcOrd="1" destOrd="0" presId="urn:microsoft.com/office/officeart/2005/8/layout/orgChart1"/>
    <dgm:cxn modelId="{C3FB9362-7E75-49DC-A10A-A07CE2482223}" type="presParOf" srcId="{8595BF82-A12A-487F-8001-32B8D44DA338}" destId="{C65BA7B3-ACFB-4A1E-A51A-4875AA1C4C9D}" srcOrd="2" destOrd="0" presId="urn:microsoft.com/office/officeart/2005/8/layout/orgChart1"/>
    <dgm:cxn modelId="{36469BCF-39C0-4069-824C-3DD5772C6AD9}" type="presParOf" srcId="{5C438177-6416-4511-BF3E-A90D997A5E1E}" destId="{3708837E-6CAA-469E-839A-BE917C3F6FD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840CC9-9740-44D7-AFBA-D2229669CC2E}" type="doc">
      <dgm:prSet loTypeId="urn:microsoft.com/office/officeart/2005/8/layout/orgChart1" loCatId="hierarchy" qsTypeId="urn:microsoft.com/office/officeart/2005/8/quickstyle/simple1#4" qsCatId="simple" csTypeId="urn:microsoft.com/office/officeart/2005/8/colors/accent1_2#4" csCatId="accent1" phldr="1"/>
      <dgm:spPr/>
    </dgm:pt>
    <dgm:pt modelId="{E8FBB40B-A83A-435C-A03C-FC4A5156321B}">
      <dgm:prSet/>
      <dgm:spPr/>
      <dgm:t>
        <a:bodyPr/>
        <a:lstStyle/>
        <a:p>
          <a:endParaRPr lang="it-IT" dirty="0"/>
        </a:p>
      </dgm:t>
    </dgm:pt>
    <dgm:pt modelId="{D04236F0-7917-4CAF-9461-A48ED4AEC296}" type="parTrans" cxnId="{CB1436C3-3815-4E3D-8EFB-48F11A2EA78E}">
      <dgm:prSet/>
      <dgm:spPr/>
      <dgm:t>
        <a:bodyPr/>
        <a:lstStyle/>
        <a:p>
          <a:endParaRPr lang="it-IT"/>
        </a:p>
      </dgm:t>
    </dgm:pt>
    <dgm:pt modelId="{6FC9D5A5-A74D-47EC-A76F-639A7247EF4E}" type="sibTrans" cxnId="{CB1436C3-3815-4E3D-8EFB-48F11A2EA78E}">
      <dgm:prSet/>
      <dgm:spPr/>
      <dgm:t>
        <a:bodyPr/>
        <a:lstStyle/>
        <a:p>
          <a:endParaRPr lang="it-IT"/>
        </a:p>
      </dgm:t>
    </dgm:pt>
    <dgm:pt modelId="{A841F092-ADE7-4999-A3A0-4BEFF69F72DE}">
      <dgm:prSet/>
      <dgm:spPr/>
      <dgm:t>
        <a:bodyPr/>
        <a:lstStyle/>
        <a:p>
          <a:r>
            <a:rPr lang="it-IT" dirty="0" smtClean="0"/>
            <a:t>IPP</a:t>
          </a:r>
          <a:endParaRPr lang="it-IT" dirty="0"/>
        </a:p>
      </dgm:t>
    </dgm:pt>
    <dgm:pt modelId="{44BF437D-33F9-40EF-88D5-59273DCC63FC}" type="parTrans" cxnId="{4665EF8E-50F0-493A-833A-8FA9BB339D83}">
      <dgm:prSet/>
      <dgm:spPr/>
      <dgm:t>
        <a:bodyPr/>
        <a:lstStyle/>
        <a:p>
          <a:endParaRPr lang="it-IT"/>
        </a:p>
      </dgm:t>
    </dgm:pt>
    <dgm:pt modelId="{9A8A548A-8FA7-4530-8F3D-96203066DA27}" type="sibTrans" cxnId="{4665EF8E-50F0-493A-833A-8FA9BB339D83}">
      <dgm:prSet/>
      <dgm:spPr/>
      <dgm:t>
        <a:bodyPr/>
        <a:lstStyle/>
        <a:p>
          <a:endParaRPr lang="it-IT"/>
        </a:p>
      </dgm:t>
    </dgm:pt>
    <dgm:pt modelId="{00B1A6A0-8502-4309-AB17-5AD6E0EFEB0C}">
      <dgm:prSet/>
      <dgm:spPr/>
      <dgm:t>
        <a:bodyPr/>
        <a:lstStyle/>
        <a:p>
          <a:endParaRPr lang="it-IT" dirty="0"/>
        </a:p>
      </dgm:t>
    </dgm:pt>
    <dgm:pt modelId="{E2C7144C-D5E6-4904-962E-EAB1BA8A74CD}" type="parTrans" cxnId="{8C3D6DEE-AEEE-4A70-9473-825F2FF95FEF}">
      <dgm:prSet/>
      <dgm:spPr/>
      <dgm:t>
        <a:bodyPr/>
        <a:lstStyle/>
        <a:p>
          <a:endParaRPr lang="it-IT"/>
        </a:p>
      </dgm:t>
    </dgm:pt>
    <dgm:pt modelId="{97E2350E-D148-4594-981C-3C811E48B499}" type="sibTrans" cxnId="{8C3D6DEE-AEEE-4A70-9473-825F2FF95FEF}">
      <dgm:prSet/>
      <dgm:spPr/>
      <dgm:t>
        <a:bodyPr/>
        <a:lstStyle/>
        <a:p>
          <a:endParaRPr lang="it-IT"/>
        </a:p>
      </dgm:t>
    </dgm:pt>
    <dgm:pt modelId="{61CAB380-7CA5-4B98-BA75-B5AE5187FA7C}">
      <dgm:prSet/>
      <dgm:spPr/>
      <dgm:t>
        <a:bodyPr/>
        <a:lstStyle/>
        <a:p>
          <a:endParaRPr lang="it-IT" dirty="0"/>
        </a:p>
      </dgm:t>
    </dgm:pt>
    <dgm:pt modelId="{774CC40A-93D2-4070-B5C4-4EACDC40504C}" type="parTrans" cxnId="{35E84752-C159-4FC9-9E82-FA99A19DAD0F}">
      <dgm:prSet/>
      <dgm:spPr/>
      <dgm:t>
        <a:bodyPr/>
        <a:lstStyle/>
        <a:p>
          <a:endParaRPr lang="it-IT"/>
        </a:p>
      </dgm:t>
    </dgm:pt>
    <dgm:pt modelId="{23659807-12FB-4145-B24E-0CD3BF3C6F86}" type="sibTrans" cxnId="{35E84752-C159-4FC9-9E82-FA99A19DAD0F}">
      <dgm:prSet/>
      <dgm:spPr/>
      <dgm:t>
        <a:bodyPr/>
        <a:lstStyle/>
        <a:p>
          <a:endParaRPr lang="it-IT"/>
        </a:p>
      </dgm:t>
    </dgm:pt>
    <dgm:pt modelId="{5618EFA7-FFDE-4472-8449-C0916C87438D}">
      <dgm:prSet/>
      <dgm:spPr/>
      <dgm:t>
        <a:bodyPr/>
        <a:lstStyle/>
        <a:p>
          <a:endParaRPr lang="it-IT" dirty="0"/>
        </a:p>
      </dgm:t>
    </dgm:pt>
    <dgm:pt modelId="{7EFC4E0A-9609-41E9-8733-30C80CF3F54F}" type="parTrans" cxnId="{09602C1C-7D54-476E-9240-4B8E133050A4}">
      <dgm:prSet/>
      <dgm:spPr/>
      <dgm:t>
        <a:bodyPr/>
        <a:lstStyle/>
        <a:p>
          <a:endParaRPr lang="it-IT"/>
        </a:p>
      </dgm:t>
    </dgm:pt>
    <dgm:pt modelId="{8363E30B-07A2-47CF-8CBA-754BD2BFB19C}" type="sibTrans" cxnId="{09602C1C-7D54-476E-9240-4B8E133050A4}">
      <dgm:prSet/>
      <dgm:spPr/>
      <dgm:t>
        <a:bodyPr/>
        <a:lstStyle/>
        <a:p>
          <a:endParaRPr lang="it-IT"/>
        </a:p>
      </dgm:t>
    </dgm:pt>
    <dgm:pt modelId="{4F1AC740-DA61-4D88-BAB4-B43B740AD7D2}" type="pres">
      <dgm:prSet presAssocID="{30840CC9-9740-44D7-AFBA-D2229669CC2E}" presName="hierChild1" presStyleCnt="0">
        <dgm:presLayoutVars>
          <dgm:orgChart val="1"/>
          <dgm:chPref val="1"/>
          <dgm:dir/>
          <dgm:animOne val="branch"/>
          <dgm:animLvl val="lvl"/>
          <dgm:resizeHandles/>
        </dgm:presLayoutVars>
      </dgm:prSet>
      <dgm:spPr/>
    </dgm:pt>
    <dgm:pt modelId="{17C2136E-ECA4-4EFA-B5D5-8042D8A27922}" type="pres">
      <dgm:prSet presAssocID="{E8FBB40B-A83A-435C-A03C-FC4A5156321B}" presName="hierRoot1" presStyleCnt="0">
        <dgm:presLayoutVars>
          <dgm:hierBranch/>
        </dgm:presLayoutVars>
      </dgm:prSet>
      <dgm:spPr/>
    </dgm:pt>
    <dgm:pt modelId="{1AFD4546-E9FE-4BE2-947E-8D72F1CD0D4C}" type="pres">
      <dgm:prSet presAssocID="{E8FBB40B-A83A-435C-A03C-FC4A5156321B}" presName="rootComposite1" presStyleCnt="0"/>
      <dgm:spPr/>
    </dgm:pt>
    <dgm:pt modelId="{421C7A78-A0F1-4018-B639-73D6F9A35543}" type="pres">
      <dgm:prSet presAssocID="{E8FBB40B-A83A-435C-A03C-FC4A5156321B}" presName="rootText1" presStyleLbl="node0" presStyleIdx="0" presStyleCnt="1">
        <dgm:presLayoutVars>
          <dgm:chPref val="3"/>
        </dgm:presLayoutVars>
      </dgm:prSet>
      <dgm:spPr/>
      <dgm:t>
        <a:bodyPr/>
        <a:lstStyle/>
        <a:p>
          <a:endParaRPr lang="it-IT"/>
        </a:p>
      </dgm:t>
    </dgm:pt>
    <dgm:pt modelId="{663E1140-983B-4FA1-AE48-C97B4C88F4CC}" type="pres">
      <dgm:prSet presAssocID="{E8FBB40B-A83A-435C-A03C-FC4A5156321B}" presName="rootConnector1" presStyleLbl="node1" presStyleIdx="0" presStyleCnt="0"/>
      <dgm:spPr/>
      <dgm:t>
        <a:bodyPr/>
        <a:lstStyle/>
        <a:p>
          <a:endParaRPr lang="it-IT"/>
        </a:p>
      </dgm:t>
    </dgm:pt>
    <dgm:pt modelId="{BCB4207C-8421-4328-AF7D-FF95036E5BC4}" type="pres">
      <dgm:prSet presAssocID="{E8FBB40B-A83A-435C-A03C-FC4A5156321B}" presName="hierChild2" presStyleCnt="0"/>
      <dgm:spPr/>
    </dgm:pt>
    <dgm:pt modelId="{795ED67E-5FE0-40E3-8A48-46951616240D}" type="pres">
      <dgm:prSet presAssocID="{44BF437D-33F9-40EF-88D5-59273DCC63FC}" presName="Name35" presStyleLbl="parChTrans1D2" presStyleIdx="0" presStyleCnt="2"/>
      <dgm:spPr/>
      <dgm:t>
        <a:bodyPr/>
        <a:lstStyle/>
        <a:p>
          <a:endParaRPr lang="it-IT"/>
        </a:p>
      </dgm:t>
    </dgm:pt>
    <dgm:pt modelId="{D434FCBF-6A68-4CD6-81BD-46C434FBFB0A}" type="pres">
      <dgm:prSet presAssocID="{A841F092-ADE7-4999-A3A0-4BEFF69F72DE}" presName="hierRoot2" presStyleCnt="0">
        <dgm:presLayoutVars>
          <dgm:hierBranch/>
        </dgm:presLayoutVars>
      </dgm:prSet>
      <dgm:spPr/>
    </dgm:pt>
    <dgm:pt modelId="{DD4260F0-81FB-4803-8834-CBA2CF3E1A63}" type="pres">
      <dgm:prSet presAssocID="{A841F092-ADE7-4999-A3A0-4BEFF69F72DE}" presName="rootComposite" presStyleCnt="0"/>
      <dgm:spPr/>
    </dgm:pt>
    <dgm:pt modelId="{937DC117-7F89-42DA-980B-9B92501E1319}" type="pres">
      <dgm:prSet presAssocID="{A841F092-ADE7-4999-A3A0-4BEFF69F72DE}" presName="rootText" presStyleLbl="node2" presStyleIdx="0" presStyleCnt="2" custScaleX="234135" custScaleY="331066">
        <dgm:presLayoutVars>
          <dgm:chPref val="3"/>
        </dgm:presLayoutVars>
      </dgm:prSet>
      <dgm:spPr/>
      <dgm:t>
        <a:bodyPr/>
        <a:lstStyle/>
        <a:p>
          <a:endParaRPr lang="it-IT"/>
        </a:p>
      </dgm:t>
    </dgm:pt>
    <dgm:pt modelId="{90A50F2C-FD55-4392-86BD-427BA97EFDD2}" type="pres">
      <dgm:prSet presAssocID="{A841F092-ADE7-4999-A3A0-4BEFF69F72DE}" presName="rootConnector" presStyleLbl="node2" presStyleIdx="0" presStyleCnt="2"/>
      <dgm:spPr/>
      <dgm:t>
        <a:bodyPr/>
        <a:lstStyle/>
        <a:p>
          <a:endParaRPr lang="it-IT"/>
        </a:p>
      </dgm:t>
    </dgm:pt>
    <dgm:pt modelId="{51FD6710-9CD8-4D6A-9663-6B19D1B6C080}" type="pres">
      <dgm:prSet presAssocID="{A841F092-ADE7-4999-A3A0-4BEFF69F72DE}" presName="hierChild4" presStyleCnt="0"/>
      <dgm:spPr/>
    </dgm:pt>
    <dgm:pt modelId="{80870B65-DE35-4B38-8FF5-5CFDA8A5F9FF}" type="pres">
      <dgm:prSet presAssocID="{E2C7144C-D5E6-4904-962E-EAB1BA8A74CD}" presName="Name35" presStyleLbl="parChTrans1D3" presStyleIdx="0" presStyleCnt="2"/>
      <dgm:spPr/>
      <dgm:t>
        <a:bodyPr/>
        <a:lstStyle/>
        <a:p>
          <a:endParaRPr lang="it-IT"/>
        </a:p>
      </dgm:t>
    </dgm:pt>
    <dgm:pt modelId="{8BB1E1D1-B4BD-41E3-9239-873AF5F1C8C6}" type="pres">
      <dgm:prSet presAssocID="{00B1A6A0-8502-4309-AB17-5AD6E0EFEB0C}" presName="hierRoot2" presStyleCnt="0">
        <dgm:presLayoutVars>
          <dgm:hierBranch val="r"/>
        </dgm:presLayoutVars>
      </dgm:prSet>
      <dgm:spPr/>
    </dgm:pt>
    <dgm:pt modelId="{4EBD74A7-F68B-4ADC-8B1A-F60FE6E7FEFD}" type="pres">
      <dgm:prSet presAssocID="{00B1A6A0-8502-4309-AB17-5AD6E0EFEB0C}" presName="rootComposite" presStyleCnt="0"/>
      <dgm:spPr/>
    </dgm:pt>
    <dgm:pt modelId="{0163886F-F90A-40C4-98BA-181E4B1983A4}" type="pres">
      <dgm:prSet presAssocID="{00B1A6A0-8502-4309-AB17-5AD6E0EFEB0C}" presName="rootText" presStyleLbl="node3" presStyleIdx="0" presStyleCnt="2">
        <dgm:presLayoutVars>
          <dgm:chPref val="3"/>
        </dgm:presLayoutVars>
      </dgm:prSet>
      <dgm:spPr/>
      <dgm:t>
        <a:bodyPr/>
        <a:lstStyle/>
        <a:p>
          <a:endParaRPr lang="it-IT"/>
        </a:p>
      </dgm:t>
    </dgm:pt>
    <dgm:pt modelId="{91246693-5BFA-4846-AD5B-85B6289FECE4}" type="pres">
      <dgm:prSet presAssocID="{00B1A6A0-8502-4309-AB17-5AD6E0EFEB0C}" presName="rootConnector" presStyleLbl="node3" presStyleIdx="0" presStyleCnt="2"/>
      <dgm:spPr/>
      <dgm:t>
        <a:bodyPr/>
        <a:lstStyle/>
        <a:p>
          <a:endParaRPr lang="it-IT"/>
        </a:p>
      </dgm:t>
    </dgm:pt>
    <dgm:pt modelId="{A49CC326-8734-49B4-A3E3-053293134116}" type="pres">
      <dgm:prSet presAssocID="{00B1A6A0-8502-4309-AB17-5AD6E0EFEB0C}" presName="hierChild4" presStyleCnt="0"/>
      <dgm:spPr/>
    </dgm:pt>
    <dgm:pt modelId="{5F390C65-BA03-4015-A60D-8BB4A5BE4FA4}" type="pres">
      <dgm:prSet presAssocID="{00B1A6A0-8502-4309-AB17-5AD6E0EFEB0C}" presName="hierChild5" presStyleCnt="0"/>
      <dgm:spPr/>
    </dgm:pt>
    <dgm:pt modelId="{5655D235-7E8D-48E8-8331-13DFD6A5E1B6}" type="pres">
      <dgm:prSet presAssocID="{A841F092-ADE7-4999-A3A0-4BEFF69F72DE}" presName="hierChild5" presStyleCnt="0"/>
      <dgm:spPr/>
    </dgm:pt>
    <dgm:pt modelId="{8FD10421-D5FD-460E-89B7-C9EBF042D8FB}" type="pres">
      <dgm:prSet presAssocID="{774CC40A-93D2-4070-B5C4-4EACDC40504C}" presName="Name35" presStyleLbl="parChTrans1D2" presStyleIdx="1" presStyleCnt="2"/>
      <dgm:spPr/>
      <dgm:t>
        <a:bodyPr/>
        <a:lstStyle/>
        <a:p>
          <a:endParaRPr lang="it-IT"/>
        </a:p>
      </dgm:t>
    </dgm:pt>
    <dgm:pt modelId="{2FD24D9D-A14C-4F52-BDF4-BEF78BFC178D}" type="pres">
      <dgm:prSet presAssocID="{61CAB380-7CA5-4B98-BA75-B5AE5187FA7C}" presName="hierRoot2" presStyleCnt="0">
        <dgm:presLayoutVars>
          <dgm:hierBranch/>
        </dgm:presLayoutVars>
      </dgm:prSet>
      <dgm:spPr/>
    </dgm:pt>
    <dgm:pt modelId="{66559ED1-335F-4595-B10A-CFBBE0369D5D}" type="pres">
      <dgm:prSet presAssocID="{61CAB380-7CA5-4B98-BA75-B5AE5187FA7C}" presName="rootComposite" presStyleCnt="0"/>
      <dgm:spPr/>
    </dgm:pt>
    <dgm:pt modelId="{2380AF99-6EC8-4C7D-AD14-57BB47581D4F}" type="pres">
      <dgm:prSet presAssocID="{61CAB380-7CA5-4B98-BA75-B5AE5187FA7C}" presName="rootText" presStyleLbl="node2" presStyleIdx="1" presStyleCnt="2">
        <dgm:presLayoutVars>
          <dgm:chPref val="3"/>
        </dgm:presLayoutVars>
      </dgm:prSet>
      <dgm:spPr/>
      <dgm:t>
        <a:bodyPr/>
        <a:lstStyle/>
        <a:p>
          <a:endParaRPr lang="it-IT"/>
        </a:p>
      </dgm:t>
    </dgm:pt>
    <dgm:pt modelId="{D85F9AD0-6285-435C-B8E2-D392D12DCFBB}" type="pres">
      <dgm:prSet presAssocID="{61CAB380-7CA5-4B98-BA75-B5AE5187FA7C}" presName="rootConnector" presStyleLbl="node2" presStyleIdx="1" presStyleCnt="2"/>
      <dgm:spPr/>
      <dgm:t>
        <a:bodyPr/>
        <a:lstStyle/>
        <a:p>
          <a:endParaRPr lang="it-IT"/>
        </a:p>
      </dgm:t>
    </dgm:pt>
    <dgm:pt modelId="{C457DFDA-520A-4A00-9264-067870B9A243}" type="pres">
      <dgm:prSet presAssocID="{61CAB380-7CA5-4B98-BA75-B5AE5187FA7C}" presName="hierChild4" presStyleCnt="0"/>
      <dgm:spPr/>
    </dgm:pt>
    <dgm:pt modelId="{33020AFF-157D-406D-BD51-514520EF27BA}" type="pres">
      <dgm:prSet presAssocID="{7EFC4E0A-9609-41E9-8733-30C80CF3F54F}" presName="Name35" presStyleLbl="parChTrans1D3" presStyleIdx="1" presStyleCnt="2"/>
      <dgm:spPr/>
      <dgm:t>
        <a:bodyPr/>
        <a:lstStyle/>
        <a:p>
          <a:endParaRPr lang="it-IT"/>
        </a:p>
      </dgm:t>
    </dgm:pt>
    <dgm:pt modelId="{6747B6D7-7E4B-4319-9D42-8FD526C5BB5D}" type="pres">
      <dgm:prSet presAssocID="{5618EFA7-FFDE-4472-8449-C0916C87438D}" presName="hierRoot2" presStyleCnt="0">
        <dgm:presLayoutVars>
          <dgm:hierBranch val="r"/>
        </dgm:presLayoutVars>
      </dgm:prSet>
      <dgm:spPr/>
    </dgm:pt>
    <dgm:pt modelId="{1AD573DB-567C-4129-8C0E-2FE3A0273D90}" type="pres">
      <dgm:prSet presAssocID="{5618EFA7-FFDE-4472-8449-C0916C87438D}" presName="rootComposite" presStyleCnt="0"/>
      <dgm:spPr/>
    </dgm:pt>
    <dgm:pt modelId="{DEAFCD40-4DD3-4ED1-BC98-2AEA4C9AD2E7}" type="pres">
      <dgm:prSet presAssocID="{5618EFA7-FFDE-4472-8449-C0916C87438D}" presName="rootText" presStyleLbl="node3" presStyleIdx="1" presStyleCnt="2">
        <dgm:presLayoutVars>
          <dgm:chPref val="3"/>
        </dgm:presLayoutVars>
      </dgm:prSet>
      <dgm:spPr/>
      <dgm:t>
        <a:bodyPr/>
        <a:lstStyle/>
        <a:p>
          <a:endParaRPr lang="it-IT"/>
        </a:p>
      </dgm:t>
    </dgm:pt>
    <dgm:pt modelId="{C0DCDDD3-8A24-479A-8948-C34FE6063779}" type="pres">
      <dgm:prSet presAssocID="{5618EFA7-FFDE-4472-8449-C0916C87438D}" presName="rootConnector" presStyleLbl="node3" presStyleIdx="1" presStyleCnt="2"/>
      <dgm:spPr/>
      <dgm:t>
        <a:bodyPr/>
        <a:lstStyle/>
        <a:p>
          <a:endParaRPr lang="it-IT"/>
        </a:p>
      </dgm:t>
    </dgm:pt>
    <dgm:pt modelId="{B8EC4262-4244-4E3D-B230-364DB6ED3D70}" type="pres">
      <dgm:prSet presAssocID="{5618EFA7-FFDE-4472-8449-C0916C87438D}" presName="hierChild4" presStyleCnt="0"/>
      <dgm:spPr/>
    </dgm:pt>
    <dgm:pt modelId="{AB1DF9D2-A219-4741-B12A-44566F3E50B6}" type="pres">
      <dgm:prSet presAssocID="{5618EFA7-FFDE-4472-8449-C0916C87438D}" presName="hierChild5" presStyleCnt="0"/>
      <dgm:spPr/>
    </dgm:pt>
    <dgm:pt modelId="{E3BB35E4-1F63-4089-A174-D05689DA5E45}" type="pres">
      <dgm:prSet presAssocID="{61CAB380-7CA5-4B98-BA75-B5AE5187FA7C}" presName="hierChild5" presStyleCnt="0"/>
      <dgm:spPr/>
    </dgm:pt>
    <dgm:pt modelId="{3F62654A-F3F6-49B6-A4AA-7562436AA7E6}" type="pres">
      <dgm:prSet presAssocID="{E8FBB40B-A83A-435C-A03C-FC4A5156321B}" presName="hierChild3" presStyleCnt="0"/>
      <dgm:spPr/>
    </dgm:pt>
  </dgm:ptLst>
  <dgm:cxnLst>
    <dgm:cxn modelId="{09602C1C-7D54-476E-9240-4B8E133050A4}" srcId="{61CAB380-7CA5-4B98-BA75-B5AE5187FA7C}" destId="{5618EFA7-FFDE-4472-8449-C0916C87438D}" srcOrd="0" destOrd="0" parTransId="{7EFC4E0A-9609-41E9-8733-30C80CF3F54F}" sibTransId="{8363E30B-07A2-47CF-8CBA-754BD2BFB19C}"/>
    <dgm:cxn modelId="{75D7C236-09DF-46A4-9E76-C827D46B22A0}" type="presOf" srcId="{7EFC4E0A-9609-41E9-8733-30C80CF3F54F}" destId="{33020AFF-157D-406D-BD51-514520EF27BA}" srcOrd="0" destOrd="0" presId="urn:microsoft.com/office/officeart/2005/8/layout/orgChart1"/>
    <dgm:cxn modelId="{31D666BC-0CA2-44A7-9BF6-CE2093571094}" type="presOf" srcId="{5618EFA7-FFDE-4472-8449-C0916C87438D}" destId="{DEAFCD40-4DD3-4ED1-BC98-2AEA4C9AD2E7}" srcOrd="0" destOrd="0" presId="urn:microsoft.com/office/officeart/2005/8/layout/orgChart1"/>
    <dgm:cxn modelId="{5F15AB96-CB13-4F31-AE89-628673ED7E95}" type="presOf" srcId="{774CC40A-93D2-4070-B5C4-4EACDC40504C}" destId="{8FD10421-D5FD-460E-89B7-C9EBF042D8FB}" srcOrd="0" destOrd="0" presId="urn:microsoft.com/office/officeart/2005/8/layout/orgChart1"/>
    <dgm:cxn modelId="{8C3D6DEE-AEEE-4A70-9473-825F2FF95FEF}" srcId="{A841F092-ADE7-4999-A3A0-4BEFF69F72DE}" destId="{00B1A6A0-8502-4309-AB17-5AD6E0EFEB0C}" srcOrd="0" destOrd="0" parTransId="{E2C7144C-D5E6-4904-962E-EAB1BA8A74CD}" sibTransId="{97E2350E-D148-4594-981C-3C811E48B499}"/>
    <dgm:cxn modelId="{C437D74B-54EA-40F8-999F-AB367F35A835}" type="presOf" srcId="{E2C7144C-D5E6-4904-962E-EAB1BA8A74CD}" destId="{80870B65-DE35-4B38-8FF5-5CFDA8A5F9FF}" srcOrd="0" destOrd="0" presId="urn:microsoft.com/office/officeart/2005/8/layout/orgChart1"/>
    <dgm:cxn modelId="{C8E540E4-7D0D-44D8-9A7E-DFC6DFB65FD1}" type="presOf" srcId="{61CAB380-7CA5-4B98-BA75-B5AE5187FA7C}" destId="{D85F9AD0-6285-435C-B8E2-D392D12DCFBB}" srcOrd="1" destOrd="0" presId="urn:microsoft.com/office/officeart/2005/8/layout/orgChart1"/>
    <dgm:cxn modelId="{4665EF8E-50F0-493A-833A-8FA9BB339D83}" srcId="{E8FBB40B-A83A-435C-A03C-FC4A5156321B}" destId="{A841F092-ADE7-4999-A3A0-4BEFF69F72DE}" srcOrd="0" destOrd="0" parTransId="{44BF437D-33F9-40EF-88D5-59273DCC63FC}" sibTransId="{9A8A548A-8FA7-4530-8F3D-96203066DA27}"/>
    <dgm:cxn modelId="{6C98D802-B4F3-4E86-821C-1F1A11903A83}" type="presOf" srcId="{A841F092-ADE7-4999-A3A0-4BEFF69F72DE}" destId="{937DC117-7F89-42DA-980B-9B92501E1319}" srcOrd="0" destOrd="0" presId="urn:microsoft.com/office/officeart/2005/8/layout/orgChart1"/>
    <dgm:cxn modelId="{795DB11B-5144-4455-BF05-A657E4912E5B}" type="presOf" srcId="{30840CC9-9740-44D7-AFBA-D2229669CC2E}" destId="{4F1AC740-DA61-4D88-BAB4-B43B740AD7D2}" srcOrd="0" destOrd="0" presId="urn:microsoft.com/office/officeart/2005/8/layout/orgChart1"/>
    <dgm:cxn modelId="{CEFF639C-450D-41CA-964D-BAE329DA48E5}" type="presOf" srcId="{5618EFA7-FFDE-4472-8449-C0916C87438D}" destId="{C0DCDDD3-8A24-479A-8948-C34FE6063779}" srcOrd="1" destOrd="0" presId="urn:microsoft.com/office/officeart/2005/8/layout/orgChart1"/>
    <dgm:cxn modelId="{6BE52E05-FF18-4046-BC11-DD140257F8E7}" type="presOf" srcId="{A841F092-ADE7-4999-A3A0-4BEFF69F72DE}" destId="{90A50F2C-FD55-4392-86BD-427BA97EFDD2}" srcOrd="1" destOrd="0" presId="urn:microsoft.com/office/officeart/2005/8/layout/orgChart1"/>
    <dgm:cxn modelId="{A6A5342D-1822-4A16-9D57-79D3A23754B7}" type="presOf" srcId="{00B1A6A0-8502-4309-AB17-5AD6E0EFEB0C}" destId="{91246693-5BFA-4846-AD5B-85B6289FECE4}" srcOrd="1" destOrd="0" presId="urn:microsoft.com/office/officeart/2005/8/layout/orgChart1"/>
    <dgm:cxn modelId="{652B269D-90F9-4C78-98C5-60F73B68C8FD}" type="presOf" srcId="{E8FBB40B-A83A-435C-A03C-FC4A5156321B}" destId="{421C7A78-A0F1-4018-B639-73D6F9A35543}" srcOrd="0" destOrd="0" presId="urn:microsoft.com/office/officeart/2005/8/layout/orgChart1"/>
    <dgm:cxn modelId="{09A385CB-67C4-4374-A612-3E0311BB2104}" type="presOf" srcId="{E8FBB40B-A83A-435C-A03C-FC4A5156321B}" destId="{663E1140-983B-4FA1-AE48-C97B4C88F4CC}" srcOrd="1" destOrd="0" presId="urn:microsoft.com/office/officeart/2005/8/layout/orgChart1"/>
    <dgm:cxn modelId="{8CCEA4E2-EDAF-41C2-9B4D-76C5443EC568}" type="presOf" srcId="{44BF437D-33F9-40EF-88D5-59273DCC63FC}" destId="{795ED67E-5FE0-40E3-8A48-46951616240D}" srcOrd="0" destOrd="0" presId="urn:microsoft.com/office/officeart/2005/8/layout/orgChart1"/>
    <dgm:cxn modelId="{B0CDAC97-AEA5-4964-BB29-1BD0C6E00664}" type="presOf" srcId="{00B1A6A0-8502-4309-AB17-5AD6E0EFEB0C}" destId="{0163886F-F90A-40C4-98BA-181E4B1983A4}" srcOrd="0" destOrd="0" presId="urn:microsoft.com/office/officeart/2005/8/layout/orgChart1"/>
    <dgm:cxn modelId="{35E84752-C159-4FC9-9E82-FA99A19DAD0F}" srcId="{E8FBB40B-A83A-435C-A03C-FC4A5156321B}" destId="{61CAB380-7CA5-4B98-BA75-B5AE5187FA7C}" srcOrd="1" destOrd="0" parTransId="{774CC40A-93D2-4070-B5C4-4EACDC40504C}" sibTransId="{23659807-12FB-4145-B24E-0CD3BF3C6F86}"/>
    <dgm:cxn modelId="{CB1436C3-3815-4E3D-8EFB-48F11A2EA78E}" srcId="{30840CC9-9740-44D7-AFBA-D2229669CC2E}" destId="{E8FBB40B-A83A-435C-A03C-FC4A5156321B}" srcOrd="0" destOrd="0" parTransId="{D04236F0-7917-4CAF-9461-A48ED4AEC296}" sibTransId="{6FC9D5A5-A74D-47EC-A76F-639A7247EF4E}"/>
    <dgm:cxn modelId="{A5B67165-033F-44F3-A43D-C8A545C96FEB}" type="presOf" srcId="{61CAB380-7CA5-4B98-BA75-B5AE5187FA7C}" destId="{2380AF99-6EC8-4C7D-AD14-57BB47581D4F}" srcOrd="0" destOrd="0" presId="urn:microsoft.com/office/officeart/2005/8/layout/orgChart1"/>
    <dgm:cxn modelId="{AE4B36FE-0E10-4735-9ECC-0FD192A86240}" type="presParOf" srcId="{4F1AC740-DA61-4D88-BAB4-B43B740AD7D2}" destId="{17C2136E-ECA4-4EFA-B5D5-8042D8A27922}" srcOrd="0" destOrd="0" presId="urn:microsoft.com/office/officeart/2005/8/layout/orgChart1"/>
    <dgm:cxn modelId="{21FF1578-804A-432F-B1A4-94092869A68E}" type="presParOf" srcId="{17C2136E-ECA4-4EFA-B5D5-8042D8A27922}" destId="{1AFD4546-E9FE-4BE2-947E-8D72F1CD0D4C}" srcOrd="0" destOrd="0" presId="urn:microsoft.com/office/officeart/2005/8/layout/orgChart1"/>
    <dgm:cxn modelId="{57FEFC0E-BF77-45B0-A0C1-E047DEA62734}" type="presParOf" srcId="{1AFD4546-E9FE-4BE2-947E-8D72F1CD0D4C}" destId="{421C7A78-A0F1-4018-B639-73D6F9A35543}" srcOrd="0" destOrd="0" presId="urn:microsoft.com/office/officeart/2005/8/layout/orgChart1"/>
    <dgm:cxn modelId="{8B912DFE-3763-4644-BB85-7CEFDCFAF479}" type="presParOf" srcId="{1AFD4546-E9FE-4BE2-947E-8D72F1CD0D4C}" destId="{663E1140-983B-4FA1-AE48-C97B4C88F4CC}" srcOrd="1" destOrd="0" presId="urn:microsoft.com/office/officeart/2005/8/layout/orgChart1"/>
    <dgm:cxn modelId="{E0A95D28-57EE-4B33-A3D6-4FD5272636BD}" type="presParOf" srcId="{17C2136E-ECA4-4EFA-B5D5-8042D8A27922}" destId="{BCB4207C-8421-4328-AF7D-FF95036E5BC4}" srcOrd="1" destOrd="0" presId="urn:microsoft.com/office/officeart/2005/8/layout/orgChart1"/>
    <dgm:cxn modelId="{CDCB1182-68F0-43A5-9F2A-3291FF942A25}" type="presParOf" srcId="{BCB4207C-8421-4328-AF7D-FF95036E5BC4}" destId="{795ED67E-5FE0-40E3-8A48-46951616240D}" srcOrd="0" destOrd="0" presId="urn:microsoft.com/office/officeart/2005/8/layout/orgChart1"/>
    <dgm:cxn modelId="{3B482E3A-13FE-4058-9EDF-BBAE56ACD2F8}" type="presParOf" srcId="{BCB4207C-8421-4328-AF7D-FF95036E5BC4}" destId="{D434FCBF-6A68-4CD6-81BD-46C434FBFB0A}" srcOrd="1" destOrd="0" presId="urn:microsoft.com/office/officeart/2005/8/layout/orgChart1"/>
    <dgm:cxn modelId="{F29316B6-1339-464E-BFBA-FCF561913AE3}" type="presParOf" srcId="{D434FCBF-6A68-4CD6-81BD-46C434FBFB0A}" destId="{DD4260F0-81FB-4803-8834-CBA2CF3E1A63}" srcOrd="0" destOrd="0" presId="urn:microsoft.com/office/officeart/2005/8/layout/orgChart1"/>
    <dgm:cxn modelId="{EF17E2D5-7C3C-4EE7-96CF-7E75048EAAEA}" type="presParOf" srcId="{DD4260F0-81FB-4803-8834-CBA2CF3E1A63}" destId="{937DC117-7F89-42DA-980B-9B92501E1319}" srcOrd="0" destOrd="0" presId="urn:microsoft.com/office/officeart/2005/8/layout/orgChart1"/>
    <dgm:cxn modelId="{80025318-4182-42F4-A06E-12282DD64F18}" type="presParOf" srcId="{DD4260F0-81FB-4803-8834-CBA2CF3E1A63}" destId="{90A50F2C-FD55-4392-86BD-427BA97EFDD2}" srcOrd="1" destOrd="0" presId="urn:microsoft.com/office/officeart/2005/8/layout/orgChart1"/>
    <dgm:cxn modelId="{A78EE8A8-314F-406B-9CEA-FD8C796C8F5D}" type="presParOf" srcId="{D434FCBF-6A68-4CD6-81BD-46C434FBFB0A}" destId="{51FD6710-9CD8-4D6A-9663-6B19D1B6C080}" srcOrd="1" destOrd="0" presId="urn:microsoft.com/office/officeart/2005/8/layout/orgChart1"/>
    <dgm:cxn modelId="{980B8251-2292-4D7B-BA78-51AA9C954C97}" type="presParOf" srcId="{51FD6710-9CD8-4D6A-9663-6B19D1B6C080}" destId="{80870B65-DE35-4B38-8FF5-5CFDA8A5F9FF}" srcOrd="0" destOrd="0" presId="urn:microsoft.com/office/officeart/2005/8/layout/orgChart1"/>
    <dgm:cxn modelId="{2D806886-EB3B-4956-B00E-0F68F1239EFB}" type="presParOf" srcId="{51FD6710-9CD8-4D6A-9663-6B19D1B6C080}" destId="{8BB1E1D1-B4BD-41E3-9239-873AF5F1C8C6}" srcOrd="1" destOrd="0" presId="urn:microsoft.com/office/officeart/2005/8/layout/orgChart1"/>
    <dgm:cxn modelId="{BA1D1FCD-63B2-48FB-BFCE-257C44D951EA}" type="presParOf" srcId="{8BB1E1D1-B4BD-41E3-9239-873AF5F1C8C6}" destId="{4EBD74A7-F68B-4ADC-8B1A-F60FE6E7FEFD}" srcOrd="0" destOrd="0" presId="urn:microsoft.com/office/officeart/2005/8/layout/orgChart1"/>
    <dgm:cxn modelId="{5F528315-71D5-42C0-AFE3-86B9FC89303A}" type="presParOf" srcId="{4EBD74A7-F68B-4ADC-8B1A-F60FE6E7FEFD}" destId="{0163886F-F90A-40C4-98BA-181E4B1983A4}" srcOrd="0" destOrd="0" presId="urn:microsoft.com/office/officeart/2005/8/layout/orgChart1"/>
    <dgm:cxn modelId="{0B899182-0DE0-48A9-AA87-CDF570C5882F}" type="presParOf" srcId="{4EBD74A7-F68B-4ADC-8B1A-F60FE6E7FEFD}" destId="{91246693-5BFA-4846-AD5B-85B6289FECE4}" srcOrd="1" destOrd="0" presId="urn:microsoft.com/office/officeart/2005/8/layout/orgChart1"/>
    <dgm:cxn modelId="{AFC16B5C-747F-4B95-BB11-20BA7AA87AEA}" type="presParOf" srcId="{8BB1E1D1-B4BD-41E3-9239-873AF5F1C8C6}" destId="{A49CC326-8734-49B4-A3E3-053293134116}" srcOrd="1" destOrd="0" presId="urn:microsoft.com/office/officeart/2005/8/layout/orgChart1"/>
    <dgm:cxn modelId="{EC69250A-812B-4181-BA6D-1CE9C8FC1F6A}" type="presParOf" srcId="{8BB1E1D1-B4BD-41E3-9239-873AF5F1C8C6}" destId="{5F390C65-BA03-4015-A60D-8BB4A5BE4FA4}" srcOrd="2" destOrd="0" presId="urn:microsoft.com/office/officeart/2005/8/layout/orgChart1"/>
    <dgm:cxn modelId="{7818EC0F-65FA-473D-BC7F-CE6B45ABC81F}" type="presParOf" srcId="{D434FCBF-6A68-4CD6-81BD-46C434FBFB0A}" destId="{5655D235-7E8D-48E8-8331-13DFD6A5E1B6}" srcOrd="2" destOrd="0" presId="urn:microsoft.com/office/officeart/2005/8/layout/orgChart1"/>
    <dgm:cxn modelId="{FCA004E9-92D8-423F-B4DB-CDA646DAD4F0}" type="presParOf" srcId="{BCB4207C-8421-4328-AF7D-FF95036E5BC4}" destId="{8FD10421-D5FD-460E-89B7-C9EBF042D8FB}" srcOrd="2" destOrd="0" presId="urn:microsoft.com/office/officeart/2005/8/layout/orgChart1"/>
    <dgm:cxn modelId="{95F84DA4-2045-4956-9161-88B4D17B6A98}" type="presParOf" srcId="{BCB4207C-8421-4328-AF7D-FF95036E5BC4}" destId="{2FD24D9D-A14C-4F52-BDF4-BEF78BFC178D}" srcOrd="3" destOrd="0" presId="urn:microsoft.com/office/officeart/2005/8/layout/orgChart1"/>
    <dgm:cxn modelId="{B3CEA620-0ACF-4E84-A1BD-363F67A3BDA9}" type="presParOf" srcId="{2FD24D9D-A14C-4F52-BDF4-BEF78BFC178D}" destId="{66559ED1-335F-4595-B10A-CFBBE0369D5D}" srcOrd="0" destOrd="0" presId="urn:microsoft.com/office/officeart/2005/8/layout/orgChart1"/>
    <dgm:cxn modelId="{5FADA2E3-9C78-413E-B6B1-14A3109ABE88}" type="presParOf" srcId="{66559ED1-335F-4595-B10A-CFBBE0369D5D}" destId="{2380AF99-6EC8-4C7D-AD14-57BB47581D4F}" srcOrd="0" destOrd="0" presId="urn:microsoft.com/office/officeart/2005/8/layout/orgChart1"/>
    <dgm:cxn modelId="{569BCD20-08D5-41CC-B47B-77A57F6CBCDD}" type="presParOf" srcId="{66559ED1-335F-4595-B10A-CFBBE0369D5D}" destId="{D85F9AD0-6285-435C-B8E2-D392D12DCFBB}" srcOrd="1" destOrd="0" presId="urn:microsoft.com/office/officeart/2005/8/layout/orgChart1"/>
    <dgm:cxn modelId="{EEF12917-E8DF-4E58-A0CD-AF43F5016774}" type="presParOf" srcId="{2FD24D9D-A14C-4F52-BDF4-BEF78BFC178D}" destId="{C457DFDA-520A-4A00-9264-067870B9A243}" srcOrd="1" destOrd="0" presId="urn:microsoft.com/office/officeart/2005/8/layout/orgChart1"/>
    <dgm:cxn modelId="{787275F3-25AE-4E3C-8BEB-659D1BEF460F}" type="presParOf" srcId="{C457DFDA-520A-4A00-9264-067870B9A243}" destId="{33020AFF-157D-406D-BD51-514520EF27BA}" srcOrd="0" destOrd="0" presId="urn:microsoft.com/office/officeart/2005/8/layout/orgChart1"/>
    <dgm:cxn modelId="{BF00F92D-A72B-4CB4-9436-408A53409602}" type="presParOf" srcId="{C457DFDA-520A-4A00-9264-067870B9A243}" destId="{6747B6D7-7E4B-4319-9D42-8FD526C5BB5D}" srcOrd="1" destOrd="0" presId="urn:microsoft.com/office/officeart/2005/8/layout/orgChart1"/>
    <dgm:cxn modelId="{4E63577D-FF37-40A3-B8C2-FB98F2458658}" type="presParOf" srcId="{6747B6D7-7E4B-4319-9D42-8FD526C5BB5D}" destId="{1AD573DB-567C-4129-8C0E-2FE3A0273D90}" srcOrd="0" destOrd="0" presId="urn:microsoft.com/office/officeart/2005/8/layout/orgChart1"/>
    <dgm:cxn modelId="{3A965433-EDC1-4F2C-B1DD-49A0041A30AF}" type="presParOf" srcId="{1AD573DB-567C-4129-8C0E-2FE3A0273D90}" destId="{DEAFCD40-4DD3-4ED1-BC98-2AEA4C9AD2E7}" srcOrd="0" destOrd="0" presId="urn:microsoft.com/office/officeart/2005/8/layout/orgChart1"/>
    <dgm:cxn modelId="{BE1C2AC7-71A7-4A0E-9308-051D78F6A98F}" type="presParOf" srcId="{1AD573DB-567C-4129-8C0E-2FE3A0273D90}" destId="{C0DCDDD3-8A24-479A-8948-C34FE6063779}" srcOrd="1" destOrd="0" presId="urn:microsoft.com/office/officeart/2005/8/layout/orgChart1"/>
    <dgm:cxn modelId="{BDD9D00C-F949-442F-A38E-3119246CA993}" type="presParOf" srcId="{6747B6D7-7E4B-4319-9D42-8FD526C5BB5D}" destId="{B8EC4262-4244-4E3D-B230-364DB6ED3D70}" srcOrd="1" destOrd="0" presId="urn:microsoft.com/office/officeart/2005/8/layout/orgChart1"/>
    <dgm:cxn modelId="{AE7EB70B-75C8-44FF-9EEE-551C27E5B00C}" type="presParOf" srcId="{6747B6D7-7E4B-4319-9D42-8FD526C5BB5D}" destId="{AB1DF9D2-A219-4741-B12A-44566F3E50B6}" srcOrd="2" destOrd="0" presId="urn:microsoft.com/office/officeart/2005/8/layout/orgChart1"/>
    <dgm:cxn modelId="{E8698E77-E2AE-49C8-9450-DA1ABB71D3B7}" type="presParOf" srcId="{2FD24D9D-A14C-4F52-BDF4-BEF78BFC178D}" destId="{E3BB35E4-1F63-4089-A174-D05689DA5E45}" srcOrd="2" destOrd="0" presId="urn:microsoft.com/office/officeart/2005/8/layout/orgChart1"/>
    <dgm:cxn modelId="{B2F2AB30-0208-4675-AACD-00C45403DB27}" type="presParOf" srcId="{17C2136E-ECA4-4EFA-B5D5-8042D8A27922}" destId="{3F62654A-F3F6-49B6-A4AA-7562436AA7E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840CC9-9740-44D7-AFBA-D2229669CC2E}" type="doc">
      <dgm:prSet loTypeId="urn:microsoft.com/office/officeart/2005/8/layout/orgChart1" loCatId="hierarchy" qsTypeId="urn:microsoft.com/office/officeart/2005/8/quickstyle/simple1#5" qsCatId="simple" csTypeId="urn:microsoft.com/office/officeart/2005/8/colors/accent1_2#5" csCatId="accent1" phldr="1"/>
      <dgm:spPr/>
    </dgm:pt>
    <dgm:pt modelId="{E8FBB40B-A83A-435C-A03C-FC4A5156321B}">
      <dgm:prSet/>
      <dgm:spPr/>
      <dgm:t>
        <a:bodyPr/>
        <a:lstStyle/>
        <a:p>
          <a:endParaRPr lang="it-IT" dirty="0"/>
        </a:p>
      </dgm:t>
    </dgm:pt>
    <dgm:pt modelId="{D04236F0-7917-4CAF-9461-A48ED4AEC296}" type="parTrans" cxnId="{CB1436C3-3815-4E3D-8EFB-48F11A2EA78E}">
      <dgm:prSet/>
      <dgm:spPr/>
      <dgm:t>
        <a:bodyPr/>
        <a:lstStyle/>
        <a:p>
          <a:endParaRPr lang="it-IT"/>
        </a:p>
      </dgm:t>
    </dgm:pt>
    <dgm:pt modelId="{6FC9D5A5-A74D-47EC-A76F-639A7247EF4E}" type="sibTrans" cxnId="{CB1436C3-3815-4E3D-8EFB-48F11A2EA78E}">
      <dgm:prSet/>
      <dgm:spPr/>
      <dgm:t>
        <a:bodyPr/>
        <a:lstStyle/>
        <a:p>
          <a:endParaRPr lang="it-IT"/>
        </a:p>
      </dgm:t>
    </dgm:pt>
    <dgm:pt modelId="{A841F092-ADE7-4999-A3A0-4BEFF69F72DE}">
      <dgm:prSet/>
      <dgm:spPr/>
      <dgm:t>
        <a:bodyPr/>
        <a:lstStyle/>
        <a:p>
          <a:r>
            <a:rPr lang="it-IT" dirty="0" smtClean="0"/>
            <a:t>Procinetici</a:t>
          </a:r>
          <a:endParaRPr lang="it-IT" dirty="0"/>
        </a:p>
      </dgm:t>
    </dgm:pt>
    <dgm:pt modelId="{44BF437D-33F9-40EF-88D5-59273DCC63FC}" type="parTrans" cxnId="{4665EF8E-50F0-493A-833A-8FA9BB339D83}">
      <dgm:prSet/>
      <dgm:spPr/>
      <dgm:t>
        <a:bodyPr/>
        <a:lstStyle/>
        <a:p>
          <a:endParaRPr lang="it-IT"/>
        </a:p>
      </dgm:t>
    </dgm:pt>
    <dgm:pt modelId="{9A8A548A-8FA7-4530-8F3D-96203066DA27}" type="sibTrans" cxnId="{4665EF8E-50F0-493A-833A-8FA9BB339D83}">
      <dgm:prSet/>
      <dgm:spPr/>
      <dgm:t>
        <a:bodyPr/>
        <a:lstStyle/>
        <a:p>
          <a:endParaRPr lang="it-IT"/>
        </a:p>
      </dgm:t>
    </dgm:pt>
    <dgm:pt modelId="{00B1A6A0-8502-4309-AB17-5AD6E0EFEB0C}">
      <dgm:prSet/>
      <dgm:spPr/>
      <dgm:t>
        <a:bodyPr/>
        <a:lstStyle/>
        <a:p>
          <a:endParaRPr lang="it-IT" dirty="0"/>
        </a:p>
      </dgm:t>
    </dgm:pt>
    <dgm:pt modelId="{E2C7144C-D5E6-4904-962E-EAB1BA8A74CD}" type="parTrans" cxnId="{8C3D6DEE-AEEE-4A70-9473-825F2FF95FEF}">
      <dgm:prSet/>
      <dgm:spPr/>
      <dgm:t>
        <a:bodyPr/>
        <a:lstStyle/>
        <a:p>
          <a:endParaRPr lang="it-IT"/>
        </a:p>
      </dgm:t>
    </dgm:pt>
    <dgm:pt modelId="{97E2350E-D148-4594-981C-3C811E48B499}" type="sibTrans" cxnId="{8C3D6DEE-AEEE-4A70-9473-825F2FF95FEF}">
      <dgm:prSet/>
      <dgm:spPr/>
      <dgm:t>
        <a:bodyPr/>
        <a:lstStyle/>
        <a:p>
          <a:endParaRPr lang="it-IT"/>
        </a:p>
      </dgm:t>
    </dgm:pt>
    <dgm:pt modelId="{61CAB380-7CA5-4B98-BA75-B5AE5187FA7C}">
      <dgm:prSet/>
      <dgm:spPr/>
      <dgm:t>
        <a:bodyPr/>
        <a:lstStyle/>
        <a:p>
          <a:endParaRPr lang="it-IT" dirty="0"/>
        </a:p>
      </dgm:t>
    </dgm:pt>
    <dgm:pt modelId="{774CC40A-93D2-4070-B5C4-4EACDC40504C}" type="parTrans" cxnId="{35E84752-C159-4FC9-9E82-FA99A19DAD0F}">
      <dgm:prSet/>
      <dgm:spPr/>
      <dgm:t>
        <a:bodyPr/>
        <a:lstStyle/>
        <a:p>
          <a:endParaRPr lang="it-IT"/>
        </a:p>
      </dgm:t>
    </dgm:pt>
    <dgm:pt modelId="{23659807-12FB-4145-B24E-0CD3BF3C6F86}" type="sibTrans" cxnId="{35E84752-C159-4FC9-9E82-FA99A19DAD0F}">
      <dgm:prSet/>
      <dgm:spPr/>
      <dgm:t>
        <a:bodyPr/>
        <a:lstStyle/>
        <a:p>
          <a:endParaRPr lang="it-IT"/>
        </a:p>
      </dgm:t>
    </dgm:pt>
    <dgm:pt modelId="{5618EFA7-FFDE-4472-8449-C0916C87438D}">
      <dgm:prSet/>
      <dgm:spPr/>
      <dgm:t>
        <a:bodyPr/>
        <a:lstStyle/>
        <a:p>
          <a:endParaRPr lang="it-IT" dirty="0"/>
        </a:p>
      </dgm:t>
    </dgm:pt>
    <dgm:pt modelId="{7EFC4E0A-9609-41E9-8733-30C80CF3F54F}" type="parTrans" cxnId="{09602C1C-7D54-476E-9240-4B8E133050A4}">
      <dgm:prSet/>
      <dgm:spPr/>
      <dgm:t>
        <a:bodyPr/>
        <a:lstStyle/>
        <a:p>
          <a:endParaRPr lang="it-IT"/>
        </a:p>
      </dgm:t>
    </dgm:pt>
    <dgm:pt modelId="{8363E30B-07A2-47CF-8CBA-754BD2BFB19C}" type="sibTrans" cxnId="{09602C1C-7D54-476E-9240-4B8E133050A4}">
      <dgm:prSet/>
      <dgm:spPr/>
      <dgm:t>
        <a:bodyPr/>
        <a:lstStyle/>
        <a:p>
          <a:endParaRPr lang="it-IT"/>
        </a:p>
      </dgm:t>
    </dgm:pt>
    <dgm:pt modelId="{4F1AC740-DA61-4D88-BAB4-B43B740AD7D2}" type="pres">
      <dgm:prSet presAssocID="{30840CC9-9740-44D7-AFBA-D2229669CC2E}" presName="hierChild1" presStyleCnt="0">
        <dgm:presLayoutVars>
          <dgm:orgChart val="1"/>
          <dgm:chPref val="1"/>
          <dgm:dir/>
          <dgm:animOne val="branch"/>
          <dgm:animLvl val="lvl"/>
          <dgm:resizeHandles/>
        </dgm:presLayoutVars>
      </dgm:prSet>
      <dgm:spPr/>
    </dgm:pt>
    <dgm:pt modelId="{17C2136E-ECA4-4EFA-B5D5-8042D8A27922}" type="pres">
      <dgm:prSet presAssocID="{E8FBB40B-A83A-435C-A03C-FC4A5156321B}" presName="hierRoot1" presStyleCnt="0">
        <dgm:presLayoutVars>
          <dgm:hierBranch/>
        </dgm:presLayoutVars>
      </dgm:prSet>
      <dgm:spPr/>
    </dgm:pt>
    <dgm:pt modelId="{1AFD4546-E9FE-4BE2-947E-8D72F1CD0D4C}" type="pres">
      <dgm:prSet presAssocID="{E8FBB40B-A83A-435C-A03C-FC4A5156321B}" presName="rootComposite1" presStyleCnt="0"/>
      <dgm:spPr/>
    </dgm:pt>
    <dgm:pt modelId="{421C7A78-A0F1-4018-B639-73D6F9A35543}" type="pres">
      <dgm:prSet presAssocID="{E8FBB40B-A83A-435C-A03C-FC4A5156321B}" presName="rootText1" presStyleLbl="node0" presStyleIdx="0" presStyleCnt="1">
        <dgm:presLayoutVars>
          <dgm:chPref val="3"/>
        </dgm:presLayoutVars>
      </dgm:prSet>
      <dgm:spPr/>
      <dgm:t>
        <a:bodyPr/>
        <a:lstStyle/>
        <a:p>
          <a:endParaRPr lang="it-IT"/>
        </a:p>
      </dgm:t>
    </dgm:pt>
    <dgm:pt modelId="{663E1140-983B-4FA1-AE48-C97B4C88F4CC}" type="pres">
      <dgm:prSet presAssocID="{E8FBB40B-A83A-435C-A03C-FC4A5156321B}" presName="rootConnector1" presStyleLbl="node1" presStyleIdx="0" presStyleCnt="0"/>
      <dgm:spPr/>
      <dgm:t>
        <a:bodyPr/>
        <a:lstStyle/>
        <a:p>
          <a:endParaRPr lang="it-IT"/>
        </a:p>
      </dgm:t>
    </dgm:pt>
    <dgm:pt modelId="{BCB4207C-8421-4328-AF7D-FF95036E5BC4}" type="pres">
      <dgm:prSet presAssocID="{E8FBB40B-A83A-435C-A03C-FC4A5156321B}" presName="hierChild2" presStyleCnt="0"/>
      <dgm:spPr/>
    </dgm:pt>
    <dgm:pt modelId="{795ED67E-5FE0-40E3-8A48-46951616240D}" type="pres">
      <dgm:prSet presAssocID="{44BF437D-33F9-40EF-88D5-59273DCC63FC}" presName="Name35" presStyleLbl="parChTrans1D2" presStyleIdx="0" presStyleCnt="2"/>
      <dgm:spPr/>
      <dgm:t>
        <a:bodyPr/>
        <a:lstStyle/>
        <a:p>
          <a:endParaRPr lang="it-IT"/>
        </a:p>
      </dgm:t>
    </dgm:pt>
    <dgm:pt modelId="{D434FCBF-6A68-4CD6-81BD-46C434FBFB0A}" type="pres">
      <dgm:prSet presAssocID="{A841F092-ADE7-4999-A3A0-4BEFF69F72DE}" presName="hierRoot2" presStyleCnt="0">
        <dgm:presLayoutVars>
          <dgm:hierBranch/>
        </dgm:presLayoutVars>
      </dgm:prSet>
      <dgm:spPr/>
    </dgm:pt>
    <dgm:pt modelId="{DD4260F0-81FB-4803-8834-CBA2CF3E1A63}" type="pres">
      <dgm:prSet presAssocID="{A841F092-ADE7-4999-A3A0-4BEFF69F72DE}" presName="rootComposite" presStyleCnt="0"/>
      <dgm:spPr/>
    </dgm:pt>
    <dgm:pt modelId="{937DC117-7F89-42DA-980B-9B92501E1319}" type="pres">
      <dgm:prSet presAssocID="{A841F092-ADE7-4999-A3A0-4BEFF69F72DE}" presName="rootText" presStyleLbl="node2" presStyleIdx="0" presStyleCnt="2" custScaleX="140871" custScaleY="268891">
        <dgm:presLayoutVars>
          <dgm:chPref val="3"/>
        </dgm:presLayoutVars>
      </dgm:prSet>
      <dgm:spPr/>
      <dgm:t>
        <a:bodyPr/>
        <a:lstStyle/>
        <a:p>
          <a:endParaRPr lang="it-IT"/>
        </a:p>
      </dgm:t>
    </dgm:pt>
    <dgm:pt modelId="{90A50F2C-FD55-4392-86BD-427BA97EFDD2}" type="pres">
      <dgm:prSet presAssocID="{A841F092-ADE7-4999-A3A0-4BEFF69F72DE}" presName="rootConnector" presStyleLbl="node2" presStyleIdx="0" presStyleCnt="2"/>
      <dgm:spPr/>
      <dgm:t>
        <a:bodyPr/>
        <a:lstStyle/>
        <a:p>
          <a:endParaRPr lang="it-IT"/>
        </a:p>
      </dgm:t>
    </dgm:pt>
    <dgm:pt modelId="{51FD6710-9CD8-4D6A-9663-6B19D1B6C080}" type="pres">
      <dgm:prSet presAssocID="{A841F092-ADE7-4999-A3A0-4BEFF69F72DE}" presName="hierChild4" presStyleCnt="0"/>
      <dgm:spPr/>
    </dgm:pt>
    <dgm:pt modelId="{80870B65-DE35-4B38-8FF5-5CFDA8A5F9FF}" type="pres">
      <dgm:prSet presAssocID="{E2C7144C-D5E6-4904-962E-EAB1BA8A74CD}" presName="Name35" presStyleLbl="parChTrans1D3" presStyleIdx="0" presStyleCnt="2"/>
      <dgm:spPr/>
      <dgm:t>
        <a:bodyPr/>
        <a:lstStyle/>
        <a:p>
          <a:endParaRPr lang="it-IT"/>
        </a:p>
      </dgm:t>
    </dgm:pt>
    <dgm:pt modelId="{8BB1E1D1-B4BD-41E3-9239-873AF5F1C8C6}" type="pres">
      <dgm:prSet presAssocID="{00B1A6A0-8502-4309-AB17-5AD6E0EFEB0C}" presName="hierRoot2" presStyleCnt="0">
        <dgm:presLayoutVars>
          <dgm:hierBranch val="r"/>
        </dgm:presLayoutVars>
      </dgm:prSet>
      <dgm:spPr/>
    </dgm:pt>
    <dgm:pt modelId="{4EBD74A7-F68B-4ADC-8B1A-F60FE6E7FEFD}" type="pres">
      <dgm:prSet presAssocID="{00B1A6A0-8502-4309-AB17-5AD6E0EFEB0C}" presName="rootComposite" presStyleCnt="0"/>
      <dgm:spPr/>
    </dgm:pt>
    <dgm:pt modelId="{0163886F-F90A-40C4-98BA-181E4B1983A4}" type="pres">
      <dgm:prSet presAssocID="{00B1A6A0-8502-4309-AB17-5AD6E0EFEB0C}" presName="rootText" presStyleLbl="node3" presStyleIdx="0" presStyleCnt="2">
        <dgm:presLayoutVars>
          <dgm:chPref val="3"/>
        </dgm:presLayoutVars>
      </dgm:prSet>
      <dgm:spPr/>
      <dgm:t>
        <a:bodyPr/>
        <a:lstStyle/>
        <a:p>
          <a:endParaRPr lang="it-IT"/>
        </a:p>
      </dgm:t>
    </dgm:pt>
    <dgm:pt modelId="{91246693-5BFA-4846-AD5B-85B6289FECE4}" type="pres">
      <dgm:prSet presAssocID="{00B1A6A0-8502-4309-AB17-5AD6E0EFEB0C}" presName="rootConnector" presStyleLbl="node3" presStyleIdx="0" presStyleCnt="2"/>
      <dgm:spPr/>
      <dgm:t>
        <a:bodyPr/>
        <a:lstStyle/>
        <a:p>
          <a:endParaRPr lang="it-IT"/>
        </a:p>
      </dgm:t>
    </dgm:pt>
    <dgm:pt modelId="{A49CC326-8734-49B4-A3E3-053293134116}" type="pres">
      <dgm:prSet presAssocID="{00B1A6A0-8502-4309-AB17-5AD6E0EFEB0C}" presName="hierChild4" presStyleCnt="0"/>
      <dgm:spPr/>
    </dgm:pt>
    <dgm:pt modelId="{5F390C65-BA03-4015-A60D-8BB4A5BE4FA4}" type="pres">
      <dgm:prSet presAssocID="{00B1A6A0-8502-4309-AB17-5AD6E0EFEB0C}" presName="hierChild5" presStyleCnt="0"/>
      <dgm:spPr/>
    </dgm:pt>
    <dgm:pt modelId="{5655D235-7E8D-48E8-8331-13DFD6A5E1B6}" type="pres">
      <dgm:prSet presAssocID="{A841F092-ADE7-4999-A3A0-4BEFF69F72DE}" presName="hierChild5" presStyleCnt="0"/>
      <dgm:spPr/>
    </dgm:pt>
    <dgm:pt modelId="{8FD10421-D5FD-460E-89B7-C9EBF042D8FB}" type="pres">
      <dgm:prSet presAssocID="{774CC40A-93D2-4070-B5C4-4EACDC40504C}" presName="Name35" presStyleLbl="parChTrans1D2" presStyleIdx="1" presStyleCnt="2"/>
      <dgm:spPr/>
      <dgm:t>
        <a:bodyPr/>
        <a:lstStyle/>
        <a:p>
          <a:endParaRPr lang="it-IT"/>
        </a:p>
      </dgm:t>
    </dgm:pt>
    <dgm:pt modelId="{2FD24D9D-A14C-4F52-BDF4-BEF78BFC178D}" type="pres">
      <dgm:prSet presAssocID="{61CAB380-7CA5-4B98-BA75-B5AE5187FA7C}" presName="hierRoot2" presStyleCnt="0">
        <dgm:presLayoutVars>
          <dgm:hierBranch/>
        </dgm:presLayoutVars>
      </dgm:prSet>
      <dgm:spPr/>
    </dgm:pt>
    <dgm:pt modelId="{66559ED1-335F-4595-B10A-CFBBE0369D5D}" type="pres">
      <dgm:prSet presAssocID="{61CAB380-7CA5-4B98-BA75-B5AE5187FA7C}" presName="rootComposite" presStyleCnt="0"/>
      <dgm:spPr/>
    </dgm:pt>
    <dgm:pt modelId="{2380AF99-6EC8-4C7D-AD14-57BB47581D4F}" type="pres">
      <dgm:prSet presAssocID="{61CAB380-7CA5-4B98-BA75-B5AE5187FA7C}" presName="rootText" presStyleLbl="node2" presStyleIdx="1" presStyleCnt="2">
        <dgm:presLayoutVars>
          <dgm:chPref val="3"/>
        </dgm:presLayoutVars>
      </dgm:prSet>
      <dgm:spPr/>
      <dgm:t>
        <a:bodyPr/>
        <a:lstStyle/>
        <a:p>
          <a:endParaRPr lang="it-IT"/>
        </a:p>
      </dgm:t>
    </dgm:pt>
    <dgm:pt modelId="{D85F9AD0-6285-435C-B8E2-D392D12DCFBB}" type="pres">
      <dgm:prSet presAssocID="{61CAB380-7CA5-4B98-BA75-B5AE5187FA7C}" presName="rootConnector" presStyleLbl="node2" presStyleIdx="1" presStyleCnt="2"/>
      <dgm:spPr/>
      <dgm:t>
        <a:bodyPr/>
        <a:lstStyle/>
        <a:p>
          <a:endParaRPr lang="it-IT"/>
        </a:p>
      </dgm:t>
    </dgm:pt>
    <dgm:pt modelId="{C457DFDA-520A-4A00-9264-067870B9A243}" type="pres">
      <dgm:prSet presAssocID="{61CAB380-7CA5-4B98-BA75-B5AE5187FA7C}" presName="hierChild4" presStyleCnt="0"/>
      <dgm:spPr/>
    </dgm:pt>
    <dgm:pt modelId="{33020AFF-157D-406D-BD51-514520EF27BA}" type="pres">
      <dgm:prSet presAssocID="{7EFC4E0A-9609-41E9-8733-30C80CF3F54F}" presName="Name35" presStyleLbl="parChTrans1D3" presStyleIdx="1" presStyleCnt="2"/>
      <dgm:spPr/>
      <dgm:t>
        <a:bodyPr/>
        <a:lstStyle/>
        <a:p>
          <a:endParaRPr lang="it-IT"/>
        </a:p>
      </dgm:t>
    </dgm:pt>
    <dgm:pt modelId="{6747B6D7-7E4B-4319-9D42-8FD526C5BB5D}" type="pres">
      <dgm:prSet presAssocID="{5618EFA7-FFDE-4472-8449-C0916C87438D}" presName="hierRoot2" presStyleCnt="0">
        <dgm:presLayoutVars>
          <dgm:hierBranch val="r"/>
        </dgm:presLayoutVars>
      </dgm:prSet>
      <dgm:spPr/>
    </dgm:pt>
    <dgm:pt modelId="{1AD573DB-567C-4129-8C0E-2FE3A0273D90}" type="pres">
      <dgm:prSet presAssocID="{5618EFA7-FFDE-4472-8449-C0916C87438D}" presName="rootComposite" presStyleCnt="0"/>
      <dgm:spPr/>
    </dgm:pt>
    <dgm:pt modelId="{DEAFCD40-4DD3-4ED1-BC98-2AEA4C9AD2E7}" type="pres">
      <dgm:prSet presAssocID="{5618EFA7-FFDE-4472-8449-C0916C87438D}" presName="rootText" presStyleLbl="node3" presStyleIdx="1" presStyleCnt="2">
        <dgm:presLayoutVars>
          <dgm:chPref val="3"/>
        </dgm:presLayoutVars>
      </dgm:prSet>
      <dgm:spPr/>
      <dgm:t>
        <a:bodyPr/>
        <a:lstStyle/>
        <a:p>
          <a:endParaRPr lang="it-IT"/>
        </a:p>
      </dgm:t>
    </dgm:pt>
    <dgm:pt modelId="{C0DCDDD3-8A24-479A-8948-C34FE6063779}" type="pres">
      <dgm:prSet presAssocID="{5618EFA7-FFDE-4472-8449-C0916C87438D}" presName="rootConnector" presStyleLbl="node3" presStyleIdx="1" presStyleCnt="2"/>
      <dgm:spPr/>
      <dgm:t>
        <a:bodyPr/>
        <a:lstStyle/>
        <a:p>
          <a:endParaRPr lang="it-IT"/>
        </a:p>
      </dgm:t>
    </dgm:pt>
    <dgm:pt modelId="{B8EC4262-4244-4E3D-B230-364DB6ED3D70}" type="pres">
      <dgm:prSet presAssocID="{5618EFA7-FFDE-4472-8449-C0916C87438D}" presName="hierChild4" presStyleCnt="0"/>
      <dgm:spPr/>
    </dgm:pt>
    <dgm:pt modelId="{AB1DF9D2-A219-4741-B12A-44566F3E50B6}" type="pres">
      <dgm:prSet presAssocID="{5618EFA7-FFDE-4472-8449-C0916C87438D}" presName="hierChild5" presStyleCnt="0"/>
      <dgm:spPr/>
    </dgm:pt>
    <dgm:pt modelId="{E3BB35E4-1F63-4089-A174-D05689DA5E45}" type="pres">
      <dgm:prSet presAssocID="{61CAB380-7CA5-4B98-BA75-B5AE5187FA7C}" presName="hierChild5" presStyleCnt="0"/>
      <dgm:spPr/>
    </dgm:pt>
    <dgm:pt modelId="{3F62654A-F3F6-49B6-A4AA-7562436AA7E6}" type="pres">
      <dgm:prSet presAssocID="{E8FBB40B-A83A-435C-A03C-FC4A5156321B}" presName="hierChild3" presStyleCnt="0"/>
      <dgm:spPr/>
    </dgm:pt>
  </dgm:ptLst>
  <dgm:cxnLst>
    <dgm:cxn modelId="{9FC7352C-FC63-4922-8B13-9C51042E9B94}" type="presOf" srcId="{61CAB380-7CA5-4B98-BA75-B5AE5187FA7C}" destId="{2380AF99-6EC8-4C7D-AD14-57BB47581D4F}" srcOrd="0" destOrd="0" presId="urn:microsoft.com/office/officeart/2005/8/layout/orgChart1"/>
    <dgm:cxn modelId="{A5CF93AF-AC5A-4FFA-8EC3-D3425FE6226E}" type="presOf" srcId="{5618EFA7-FFDE-4472-8449-C0916C87438D}" destId="{DEAFCD40-4DD3-4ED1-BC98-2AEA4C9AD2E7}" srcOrd="0" destOrd="0" presId="urn:microsoft.com/office/officeart/2005/8/layout/orgChart1"/>
    <dgm:cxn modelId="{CB1436C3-3815-4E3D-8EFB-48F11A2EA78E}" srcId="{30840CC9-9740-44D7-AFBA-D2229669CC2E}" destId="{E8FBB40B-A83A-435C-A03C-FC4A5156321B}" srcOrd="0" destOrd="0" parTransId="{D04236F0-7917-4CAF-9461-A48ED4AEC296}" sibTransId="{6FC9D5A5-A74D-47EC-A76F-639A7247EF4E}"/>
    <dgm:cxn modelId="{D7E1700E-1CFA-4753-BD0C-13AF255CC21C}" type="presOf" srcId="{A841F092-ADE7-4999-A3A0-4BEFF69F72DE}" destId="{90A50F2C-FD55-4392-86BD-427BA97EFDD2}" srcOrd="1" destOrd="0" presId="urn:microsoft.com/office/officeart/2005/8/layout/orgChart1"/>
    <dgm:cxn modelId="{DD4486B9-40A1-494C-9960-205838A666E6}" type="presOf" srcId="{A841F092-ADE7-4999-A3A0-4BEFF69F72DE}" destId="{937DC117-7F89-42DA-980B-9B92501E1319}" srcOrd="0" destOrd="0" presId="urn:microsoft.com/office/officeart/2005/8/layout/orgChart1"/>
    <dgm:cxn modelId="{4665EF8E-50F0-493A-833A-8FA9BB339D83}" srcId="{E8FBB40B-A83A-435C-A03C-FC4A5156321B}" destId="{A841F092-ADE7-4999-A3A0-4BEFF69F72DE}" srcOrd="0" destOrd="0" parTransId="{44BF437D-33F9-40EF-88D5-59273DCC63FC}" sibTransId="{9A8A548A-8FA7-4530-8F3D-96203066DA27}"/>
    <dgm:cxn modelId="{35E84752-C159-4FC9-9E82-FA99A19DAD0F}" srcId="{E8FBB40B-A83A-435C-A03C-FC4A5156321B}" destId="{61CAB380-7CA5-4B98-BA75-B5AE5187FA7C}" srcOrd="1" destOrd="0" parTransId="{774CC40A-93D2-4070-B5C4-4EACDC40504C}" sibTransId="{23659807-12FB-4145-B24E-0CD3BF3C6F86}"/>
    <dgm:cxn modelId="{25A00D1F-B913-40F3-8BB1-3238B19F0341}" type="presOf" srcId="{00B1A6A0-8502-4309-AB17-5AD6E0EFEB0C}" destId="{91246693-5BFA-4846-AD5B-85B6289FECE4}" srcOrd="1" destOrd="0" presId="urn:microsoft.com/office/officeart/2005/8/layout/orgChart1"/>
    <dgm:cxn modelId="{8C3D6DEE-AEEE-4A70-9473-825F2FF95FEF}" srcId="{A841F092-ADE7-4999-A3A0-4BEFF69F72DE}" destId="{00B1A6A0-8502-4309-AB17-5AD6E0EFEB0C}" srcOrd="0" destOrd="0" parTransId="{E2C7144C-D5E6-4904-962E-EAB1BA8A74CD}" sibTransId="{97E2350E-D148-4594-981C-3C811E48B499}"/>
    <dgm:cxn modelId="{B75694B6-C467-4EEB-B16E-B0B5421187CA}" type="presOf" srcId="{E8FBB40B-A83A-435C-A03C-FC4A5156321B}" destId="{663E1140-983B-4FA1-AE48-C97B4C88F4CC}" srcOrd="1" destOrd="0" presId="urn:microsoft.com/office/officeart/2005/8/layout/orgChart1"/>
    <dgm:cxn modelId="{C1FC76B9-5AF3-4B0A-8E4D-920AB58A0AB0}" type="presOf" srcId="{30840CC9-9740-44D7-AFBA-D2229669CC2E}" destId="{4F1AC740-DA61-4D88-BAB4-B43B740AD7D2}" srcOrd="0" destOrd="0" presId="urn:microsoft.com/office/officeart/2005/8/layout/orgChart1"/>
    <dgm:cxn modelId="{5E4C8EAD-E633-4BF2-8F0E-D9B15A120061}" type="presOf" srcId="{44BF437D-33F9-40EF-88D5-59273DCC63FC}" destId="{795ED67E-5FE0-40E3-8A48-46951616240D}" srcOrd="0" destOrd="0" presId="urn:microsoft.com/office/officeart/2005/8/layout/orgChart1"/>
    <dgm:cxn modelId="{7EAAA5AA-6FB5-45B8-B35E-052E96441853}" type="presOf" srcId="{00B1A6A0-8502-4309-AB17-5AD6E0EFEB0C}" destId="{0163886F-F90A-40C4-98BA-181E4B1983A4}" srcOrd="0" destOrd="0" presId="urn:microsoft.com/office/officeart/2005/8/layout/orgChart1"/>
    <dgm:cxn modelId="{09602C1C-7D54-476E-9240-4B8E133050A4}" srcId="{61CAB380-7CA5-4B98-BA75-B5AE5187FA7C}" destId="{5618EFA7-FFDE-4472-8449-C0916C87438D}" srcOrd="0" destOrd="0" parTransId="{7EFC4E0A-9609-41E9-8733-30C80CF3F54F}" sibTransId="{8363E30B-07A2-47CF-8CBA-754BD2BFB19C}"/>
    <dgm:cxn modelId="{380617BB-EA77-42CA-A988-49F02644D10F}" type="presOf" srcId="{E2C7144C-D5E6-4904-962E-EAB1BA8A74CD}" destId="{80870B65-DE35-4B38-8FF5-5CFDA8A5F9FF}" srcOrd="0" destOrd="0" presId="urn:microsoft.com/office/officeart/2005/8/layout/orgChart1"/>
    <dgm:cxn modelId="{3D2CDACE-36ED-41B7-A131-EEE786E959EA}" type="presOf" srcId="{E8FBB40B-A83A-435C-A03C-FC4A5156321B}" destId="{421C7A78-A0F1-4018-B639-73D6F9A35543}" srcOrd="0" destOrd="0" presId="urn:microsoft.com/office/officeart/2005/8/layout/orgChart1"/>
    <dgm:cxn modelId="{A9048D4A-B3B2-4A89-A887-85108A60B836}" type="presOf" srcId="{774CC40A-93D2-4070-B5C4-4EACDC40504C}" destId="{8FD10421-D5FD-460E-89B7-C9EBF042D8FB}" srcOrd="0" destOrd="0" presId="urn:microsoft.com/office/officeart/2005/8/layout/orgChart1"/>
    <dgm:cxn modelId="{392B6365-B34C-4EB2-A116-BCD5633B16D9}" type="presOf" srcId="{61CAB380-7CA5-4B98-BA75-B5AE5187FA7C}" destId="{D85F9AD0-6285-435C-B8E2-D392D12DCFBB}" srcOrd="1" destOrd="0" presId="urn:microsoft.com/office/officeart/2005/8/layout/orgChart1"/>
    <dgm:cxn modelId="{3FC8BDF0-75B0-4289-9B81-2AF38821F5CC}" type="presOf" srcId="{5618EFA7-FFDE-4472-8449-C0916C87438D}" destId="{C0DCDDD3-8A24-479A-8948-C34FE6063779}" srcOrd="1" destOrd="0" presId="urn:microsoft.com/office/officeart/2005/8/layout/orgChart1"/>
    <dgm:cxn modelId="{B0C66D2B-B303-419F-B725-175CD070FA1A}" type="presOf" srcId="{7EFC4E0A-9609-41E9-8733-30C80CF3F54F}" destId="{33020AFF-157D-406D-BD51-514520EF27BA}" srcOrd="0" destOrd="0" presId="urn:microsoft.com/office/officeart/2005/8/layout/orgChart1"/>
    <dgm:cxn modelId="{09D21466-4FCA-4A8E-989C-B45708CEE344}" type="presParOf" srcId="{4F1AC740-DA61-4D88-BAB4-B43B740AD7D2}" destId="{17C2136E-ECA4-4EFA-B5D5-8042D8A27922}" srcOrd="0" destOrd="0" presId="urn:microsoft.com/office/officeart/2005/8/layout/orgChart1"/>
    <dgm:cxn modelId="{47BEC71C-1936-41A4-B05B-E7BD8C3769D7}" type="presParOf" srcId="{17C2136E-ECA4-4EFA-B5D5-8042D8A27922}" destId="{1AFD4546-E9FE-4BE2-947E-8D72F1CD0D4C}" srcOrd="0" destOrd="0" presId="urn:microsoft.com/office/officeart/2005/8/layout/orgChart1"/>
    <dgm:cxn modelId="{DABE795C-AD96-4FCC-A8E8-845CD98F93DC}" type="presParOf" srcId="{1AFD4546-E9FE-4BE2-947E-8D72F1CD0D4C}" destId="{421C7A78-A0F1-4018-B639-73D6F9A35543}" srcOrd="0" destOrd="0" presId="urn:microsoft.com/office/officeart/2005/8/layout/orgChart1"/>
    <dgm:cxn modelId="{E6096575-9EBA-4E69-9AF6-181E3FB2F42C}" type="presParOf" srcId="{1AFD4546-E9FE-4BE2-947E-8D72F1CD0D4C}" destId="{663E1140-983B-4FA1-AE48-C97B4C88F4CC}" srcOrd="1" destOrd="0" presId="urn:microsoft.com/office/officeart/2005/8/layout/orgChart1"/>
    <dgm:cxn modelId="{21433D60-21A7-4B4F-B081-FF349A82A316}" type="presParOf" srcId="{17C2136E-ECA4-4EFA-B5D5-8042D8A27922}" destId="{BCB4207C-8421-4328-AF7D-FF95036E5BC4}" srcOrd="1" destOrd="0" presId="urn:microsoft.com/office/officeart/2005/8/layout/orgChart1"/>
    <dgm:cxn modelId="{C4EDF017-56BD-4FEB-A3FA-2850A2958B3B}" type="presParOf" srcId="{BCB4207C-8421-4328-AF7D-FF95036E5BC4}" destId="{795ED67E-5FE0-40E3-8A48-46951616240D}" srcOrd="0" destOrd="0" presId="urn:microsoft.com/office/officeart/2005/8/layout/orgChart1"/>
    <dgm:cxn modelId="{002E470B-BD50-41C3-B2AB-E5759F809D89}" type="presParOf" srcId="{BCB4207C-8421-4328-AF7D-FF95036E5BC4}" destId="{D434FCBF-6A68-4CD6-81BD-46C434FBFB0A}" srcOrd="1" destOrd="0" presId="urn:microsoft.com/office/officeart/2005/8/layout/orgChart1"/>
    <dgm:cxn modelId="{F9A0EE39-FCD4-4DA3-85DD-AB649B6C4014}" type="presParOf" srcId="{D434FCBF-6A68-4CD6-81BD-46C434FBFB0A}" destId="{DD4260F0-81FB-4803-8834-CBA2CF3E1A63}" srcOrd="0" destOrd="0" presId="urn:microsoft.com/office/officeart/2005/8/layout/orgChart1"/>
    <dgm:cxn modelId="{400D722C-9623-4AC9-B421-75B77AE64DEB}" type="presParOf" srcId="{DD4260F0-81FB-4803-8834-CBA2CF3E1A63}" destId="{937DC117-7F89-42DA-980B-9B92501E1319}" srcOrd="0" destOrd="0" presId="urn:microsoft.com/office/officeart/2005/8/layout/orgChart1"/>
    <dgm:cxn modelId="{C0207AF2-08DD-4C1A-B894-C67C5F331427}" type="presParOf" srcId="{DD4260F0-81FB-4803-8834-CBA2CF3E1A63}" destId="{90A50F2C-FD55-4392-86BD-427BA97EFDD2}" srcOrd="1" destOrd="0" presId="urn:microsoft.com/office/officeart/2005/8/layout/orgChart1"/>
    <dgm:cxn modelId="{2CAC896A-5F66-4BFD-9CB8-8C0B96CAE38C}" type="presParOf" srcId="{D434FCBF-6A68-4CD6-81BD-46C434FBFB0A}" destId="{51FD6710-9CD8-4D6A-9663-6B19D1B6C080}" srcOrd="1" destOrd="0" presId="urn:microsoft.com/office/officeart/2005/8/layout/orgChart1"/>
    <dgm:cxn modelId="{8F54C852-3D4A-470D-B5F9-5B176EFA41B7}" type="presParOf" srcId="{51FD6710-9CD8-4D6A-9663-6B19D1B6C080}" destId="{80870B65-DE35-4B38-8FF5-5CFDA8A5F9FF}" srcOrd="0" destOrd="0" presId="urn:microsoft.com/office/officeart/2005/8/layout/orgChart1"/>
    <dgm:cxn modelId="{241E989B-B5F0-4CD1-92F3-2004E442A553}" type="presParOf" srcId="{51FD6710-9CD8-4D6A-9663-6B19D1B6C080}" destId="{8BB1E1D1-B4BD-41E3-9239-873AF5F1C8C6}" srcOrd="1" destOrd="0" presId="urn:microsoft.com/office/officeart/2005/8/layout/orgChart1"/>
    <dgm:cxn modelId="{C503C19D-4813-4717-8EF8-901E010FC209}" type="presParOf" srcId="{8BB1E1D1-B4BD-41E3-9239-873AF5F1C8C6}" destId="{4EBD74A7-F68B-4ADC-8B1A-F60FE6E7FEFD}" srcOrd="0" destOrd="0" presId="urn:microsoft.com/office/officeart/2005/8/layout/orgChart1"/>
    <dgm:cxn modelId="{2884449F-36C4-44B8-A44B-6C24AC10DF29}" type="presParOf" srcId="{4EBD74A7-F68B-4ADC-8B1A-F60FE6E7FEFD}" destId="{0163886F-F90A-40C4-98BA-181E4B1983A4}" srcOrd="0" destOrd="0" presId="urn:microsoft.com/office/officeart/2005/8/layout/orgChart1"/>
    <dgm:cxn modelId="{DE30C51D-091B-4AB4-B2C1-66380693D970}" type="presParOf" srcId="{4EBD74A7-F68B-4ADC-8B1A-F60FE6E7FEFD}" destId="{91246693-5BFA-4846-AD5B-85B6289FECE4}" srcOrd="1" destOrd="0" presId="urn:microsoft.com/office/officeart/2005/8/layout/orgChart1"/>
    <dgm:cxn modelId="{85D703B9-B76D-4BEA-9090-610BA74F6B5D}" type="presParOf" srcId="{8BB1E1D1-B4BD-41E3-9239-873AF5F1C8C6}" destId="{A49CC326-8734-49B4-A3E3-053293134116}" srcOrd="1" destOrd="0" presId="urn:microsoft.com/office/officeart/2005/8/layout/orgChart1"/>
    <dgm:cxn modelId="{59628501-BB70-42C5-811E-FB269EE45FDA}" type="presParOf" srcId="{8BB1E1D1-B4BD-41E3-9239-873AF5F1C8C6}" destId="{5F390C65-BA03-4015-A60D-8BB4A5BE4FA4}" srcOrd="2" destOrd="0" presId="urn:microsoft.com/office/officeart/2005/8/layout/orgChart1"/>
    <dgm:cxn modelId="{06645F2F-4B9A-420C-9084-8CCC9D83524F}" type="presParOf" srcId="{D434FCBF-6A68-4CD6-81BD-46C434FBFB0A}" destId="{5655D235-7E8D-48E8-8331-13DFD6A5E1B6}" srcOrd="2" destOrd="0" presId="urn:microsoft.com/office/officeart/2005/8/layout/orgChart1"/>
    <dgm:cxn modelId="{25AA436E-0D0E-44E7-82AB-2EF0393AFC12}" type="presParOf" srcId="{BCB4207C-8421-4328-AF7D-FF95036E5BC4}" destId="{8FD10421-D5FD-460E-89B7-C9EBF042D8FB}" srcOrd="2" destOrd="0" presId="urn:microsoft.com/office/officeart/2005/8/layout/orgChart1"/>
    <dgm:cxn modelId="{0FE5D45E-2F57-4FFC-A289-0CDE79574D1E}" type="presParOf" srcId="{BCB4207C-8421-4328-AF7D-FF95036E5BC4}" destId="{2FD24D9D-A14C-4F52-BDF4-BEF78BFC178D}" srcOrd="3" destOrd="0" presId="urn:microsoft.com/office/officeart/2005/8/layout/orgChart1"/>
    <dgm:cxn modelId="{11FF3BC0-98F9-42F0-A66C-DD717EF675FA}" type="presParOf" srcId="{2FD24D9D-A14C-4F52-BDF4-BEF78BFC178D}" destId="{66559ED1-335F-4595-B10A-CFBBE0369D5D}" srcOrd="0" destOrd="0" presId="urn:microsoft.com/office/officeart/2005/8/layout/orgChart1"/>
    <dgm:cxn modelId="{E4ECC57A-1636-44EB-BEF7-410336543E4D}" type="presParOf" srcId="{66559ED1-335F-4595-B10A-CFBBE0369D5D}" destId="{2380AF99-6EC8-4C7D-AD14-57BB47581D4F}" srcOrd="0" destOrd="0" presId="urn:microsoft.com/office/officeart/2005/8/layout/orgChart1"/>
    <dgm:cxn modelId="{0E41D143-331B-40F0-BBC6-39DA35BC98A3}" type="presParOf" srcId="{66559ED1-335F-4595-B10A-CFBBE0369D5D}" destId="{D85F9AD0-6285-435C-B8E2-D392D12DCFBB}" srcOrd="1" destOrd="0" presId="urn:microsoft.com/office/officeart/2005/8/layout/orgChart1"/>
    <dgm:cxn modelId="{054295D5-CD85-4CA3-A343-11F32D975BF4}" type="presParOf" srcId="{2FD24D9D-A14C-4F52-BDF4-BEF78BFC178D}" destId="{C457DFDA-520A-4A00-9264-067870B9A243}" srcOrd="1" destOrd="0" presId="urn:microsoft.com/office/officeart/2005/8/layout/orgChart1"/>
    <dgm:cxn modelId="{9F0E58B1-7A27-4933-846B-E47F87EFFEC1}" type="presParOf" srcId="{C457DFDA-520A-4A00-9264-067870B9A243}" destId="{33020AFF-157D-406D-BD51-514520EF27BA}" srcOrd="0" destOrd="0" presId="urn:microsoft.com/office/officeart/2005/8/layout/orgChart1"/>
    <dgm:cxn modelId="{21F8A8BC-46C2-4074-9CDF-594742F2E04C}" type="presParOf" srcId="{C457DFDA-520A-4A00-9264-067870B9A243}" destId="{6747B6D7-7E4B-4319-9D42-8FD526C5BB5D}" srcOrd="1" destOrd="0" presId="urn:microsoft.com/office/officeart/2005/8/layout/orgChart1"/>
    <dgm:cxn modelId="{0B008699-1081-410A-B04C-C47F9DE4F2CA}" type="presParOf" srcId="{6747B6D7-7E4B-4319-9D42-8FD526C5BB5D}" destId="{1AD573DB-567C-4129-8C0E-2FE3A0273D90}" srcOrd="0" destOrd="0" presId="urn:microsoft.com/office/officeart/2005/8/layout/orgChart1"/>
    <dgm:cxn modelId="{1A3AECD9-08DB-4B14-BBEE-2D25FD8204DF}" type="presParOf" srcId="{1AD573DB-567C-4129-8C0E-2FE3A0273D90}" destId="{DEAFCD40-4DD3-4ED1-BC98-2AEA4C9AD2E7}" srcOrd="0" destOrd="0" presId="urn:microsoft.com/office/officeart/2005/8/layout/orgChart1"/>
    <dgm:cxn modelId="{ACC37AFE-5B98-48B8-96A1-BD6BA58CAE9F}" type="presParOf" srcId="{1AD573DB-567C-4129-8C0E-2FE3A0273D90}" destId="{C0DCDDD3-8A24-479A-8948-C34FE6063779}" srcOrd="1" destOrd="0" presId="urn:microsoft.com/office/officeart/2005/8/layout/orgChart1"/>
    <dgm:cxn modelId="{51FFFCB7-2EFC-4F43-B16A-73F719FA3D16}" type="presParOf" srcId="{6747B6D7-7E4B-4319-9D42-8FD526C5BB5D}" destId="{B8EC4262-4244-4E3D-B230-364DB6ED3D70}" srcOrd="1" destOrd="0" presId="urn:microsoft.com/office/officeart/2005/8/layout/orgChart1"/>
    <dgm:cxn modelId="{97CE38C1-11EB-4D20-A758-A0DB2E868BA7}" type="presParOf" srcId="{6747B6D7-7E4B-4319-9D42-8FD526C5BB5D}" destId="{AB1DF9D2-A219-4741-B12A-44566F3E50B6}" srcOrd="2" destOrd="0" presId="urn:microsoft.com/office/officeart/2005/8/layout/orgChart1"/>
    <dgm:cxn modelId="{FF16F714-FAC5-4936-932D-94F3015752AB}" type="presParOf" srcId="{2FD24D9D-A14C-4F52-BDF4-BEF78BFC178D}" destId="{E3BB35E4-1F63-4089-A174-D05689DA5E45}" srcOrd="2" destOrd="0" presId="urn:microsoft.com/office/officeart/2005/8/layout/orgChart1"/>
    <dgm:cxn modelId="{2A1246B6-CE92-4286-9198-0B23C84E392F}" type="presParOf" srcId="{17C2136E-ECA4-4EFA-B5D5-8042D8A27922}" destId="{3F62654A-F3F6-49B6-A4AA-7562436AA7E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5AC9CC-C94C-4BE1-8EF2-B46A0CE070B7}" type="doc">
      <dgm:prSet loTypeId="urn:microsoft.com/office/officeart/2005/8/layout/orgChart1" loCatId="hierarchy" qsTypeId="urn:microsoft.com/office/officeart/2005/8/quickstyle/simple1#6" qsCatId="simple" csTypeId="urn:microsoft.com/office/officeart/2005/8/colors/accent1_2#6" csCatId="accent1" phldr="1"/>
      <dgm:spPr/>
    </dgm:pt>
    <dgm:pt modelId="{3A5B7086-95FB-46CC-98AC-DC49EFB8F905}">
      <dgm:prSet/>
      <dgm:spPr/>
      <dgm:t>
        <a:bodyPr/>
        <a:lstStyle/>
        <a:p>
          <a:r>
            <a:rPr lang="it-IT" dirty="0" smtClean="0"/>
            <a:t>Dispepsia</a:t>
          </a:r>
          <a:endParaRPr lang="it-IT" dirty="0"/>
        </a:p>
      </dgm:t>
    </dgm:pt>
    <dgm:pt modelId="{135970E9-A94B-4420-892D-D717D710C9C8}" type="parTrans" cxnId="{61CD24FE-F062-4515-97B5-3F5502EB98B9}">
      <dgm:prSet/>
      <dgm:spPr/>
      <dgm:t>
        <a:bodyPr/>
        <a:lstStyle/>
        <a:p>
          <a:endParaRPr lang="it-IT"/>
        </a:p>
      </dgm:t>
    </dgm:pt>
    <dgm:pt modelId="{F732BB4C-785C-46E7-8494-55D6E56F4819}" type="sibTrans" cxnId="{61CD24FE-F062-4515-97B5-3F5502EB98B9}">
      <dgm:prSet/>
      <dgm:spPr/>
      <dgm:t>
        <a:bodyPr/>
        <a:lstStyle/>
        <a:p>
          <a:endParaRPr lang="it-IT"/>
        </a:p>
      </dgm:t>
    </dgm:pt>
    <dgm:pt modelId="{6B828C86-C477-4D56-B9A3-A61E144CD091}">
      <dgm:prSet/>
      <dgm:spPr/>
      <dgm:t>
        <a:bodyPr/>
        <a:lstStyle/>
        <a:p>
          <a:endParaRPr lang="it-IT" dirty="0">
            <a:solidFill>
              <a:srgbClr val="FF0000"/>
            </a:solidFill>
          </a:endParaRPr>
        </a:p>
      </dgm:t>
    </dgm:pt>
    <dgm:pt modelId="{3B354AD1-3CF5-4234-8E63-B256A824F3CA}" type="parTrans" cxnId="{259D4E8B-0A20-4563-914E-35C2652352D5}">
      <dgm:prSet/>
      <dgm:spPr/>
      <dgm:t>
        <a:bodyPr/>
        <a:lstStyle/>
        <a:p>
          <a:endParaRPr lang="it-IT"/>
        </a:p>
      </dgm:t>
    </dgm:pt>
    <dgm:pt modelId="{41E2529A-F0C2-41C1-947D-D22688338F36}" type="sibTrans" cxnId="{259D4E8B-0A20-4563-914E-35C2652352D5}">
      <dgm:prSet/>
      <dgm:spPr/>
      <dgm:t>
        <a:bodyPr/>
        <a:lstStyle/>
        <a:p>
          <a:endParaRPr lang="it-IT"/>
        </a:p>
      </dgm:t>
    </dgm:pt>
    <dgm:pt modelId="{BD2DFECF-55F5-4BFE-AB4E-B4347B4483ED}">
      <dgm:prSet/>
      <dgm:spPr/>
      <dgm:t>
        <a:bodyPr/>
        <a:lstStyle/>
        <a:p>
          <a:endParaRPr lang="it-IT" dirty="0"/>
        </a:p>
      </dgm:t>
    </dgm:pt>
    <dgm:pt modelId="{FB3DB1FF-2D94-4782-95D6-C0D68B267399}" type="parTrans" cxnId="{8FCF1BB3-EF1D-431D-BFE4-20E7887CF3A4}">
      <dgm:prSet/>
      <dgm:spPr/>
      <dgm:t>
        <a:bodyPr/>
        <a:lstStyle/>
        <a:p>
          <a:endParaRPr lang="it-IT"/>
        </a:p>
      </dgm:t>
    </dgm:pt>
    <dgm:pt modelId="{A42C4548-1122-49E4-9FC2-220D4522156A}" type="sibTrans" cxnId="{8FCF1BB3-EF1D-431D-BFE4-20E7887CF3A4}">
      <dgm:prSet/>
      <dgm:spPr/>
      <dgm:t>
        <a:bodyPr/>
        <a:lstStyle/>
        <a:p>
          <a:endParaRPr lang="it-IT"/>
        </a:p>
      </dgm:t>
    </dgm:pt>
    <dgm:pt modelId="{4493F2D6-E42A-4209-B997-D78FB772A05A}">
      <dgm:prSet/>
      <dgm:spPr/>
      <dgm:t>
        <a:bodyPr/>
        <a:lstStyle/>
        <a:p>
          <a:endParaRPr lang="it-IT" dirty="0">
            <a:solidFill>
              <a:srgbClr val="FF0000"/>
            </a:solidFill>
          </a:endParaRPr>
        </a:p>
      </dgm:t>
    </dgm:pt>
    <dgm:pt modelId="{E11B1E68-9FC6-41E0-AD48-6FFCABF1FA2F}" type="parTrans" cxnId="{C3AC86AD-68D9-4DC3-9908-318B126EB379}">
      <dgm:prSet/>
      <dgm:spPr/>
      <dgm:t>
        <a:bodyPr/>
        <a:lstStyle/>
        <a:p>
          <a:endParaRPr lang="it-IT"/>
        </a:p>
      </dgm:t>
    </dgm:pt>
    <dgm:pt modelId="{912252CB-BB12-4475-AD9E-6E0C7219985C}" type="sibTrans" cxnId="{C3AC86AD-68D9-4DC3-9908-318B126EB379}">
      <dgm:prSet/>
      <dgm:spPr/>
      <dgm:t>
        <a:bodyPr/>
        <a:lstStyle/>
        <a:p>
          <a:endParaRPr lang="it-IT"/>
        </a:p>
      </dgm:t>
    </dgm:pt>
    <dgm:pt modelId="{93542B6F-E2D0-49D9-9300-E2A9D609A9A5}">
      <dgm:prSet/>
      <dgm:spPr/>
      <dgm:t>
        <a:bodyPr/>
        <a:lstStyle/>
        <a:p>
          <a:endParaRPr lang="it-IT" dirty="0"/>
        </a:p>
      </dgm:t>
    </dgm:pt>
    <dgm:pt modelId="{EF812BD3-8B70-419A-B8CB-E4826115C0E4}" type="parTrans" cxnId="{7303DDB3-4524-4FF4-B22A-899D4989701F}">
      <dgm:prSet/>
      <dgm:spPr/>
      <dgm:t>
        <a:bodyPr/>
        <a:lstStyle/>
        <a:p>
          <a:endParaRPr lang="it-IT"/>
        </a:p>
      </dgm:t>
    </dgm:pt>
    <dgm:pt modelId="{B9347F98-445B-4D8F-9174-A7E5D8C83A40}" type="sibTrans" cxnId="{7303DDB3-4524-4FF4-B22A-899D4989701F}">
      <dgm:prSet/>
      <dgm:spPr/>
      <dgm:t>
        <a:bodyPr/>
        <a:lstStyle/>
        <a:p>
          <a:endParaRPr lang="it-IT"/>
        </a:p>
      </dgm:t>
    </dgm:pt>
    <dgm:pt modelId="{43232B5F-67A4-495F-8F95-FADC97E6B04F}" type="pres">
      <dgm:prSet presAssocID="{C25AC9CC-C94C-4BE1-8EF2-B46A0CE070B7}" presName="hierChild1" presStyleCnt="0">
        <dgm:presLayoutVars>
          <dgm:orgChart val="1"/>
          <dgm:chPref val="1"/>
          <dgm:dir/>
          <dgm:animOne val="branch"/>
          <dgm:animLvl val="lvl"/>
          <dgm:resizeHandles/>
        </dgm:presLayoutVars>
      </dgm:prSet>
      <dgm:spPr/>
    </dgm:pt>
    <dgm:pt modelId="{B238C0C6-6625-4020-A6FF-DE287DD99B59}" type="pres">
      <dgm:prSet presAssocID="{3A5B7086-95FB-46CC-98AC-DC49EFB8F905}" presName="hierRoot1" presStyleCnt="0">
        <dgm:presLayoutVars>
          <dgm:hierBranch/>
        </dgm:presLayoutVars>
      </dgm:prSet>
      <dgm:spPr/>
    </dgm:pt>
    <dgm:pt modelId="{7108FC23-D625-44C6-BE10-E6187BA3CEC5}" type="pres">
      <dgm:prSet presAssocID="{3A5B7086-95FB-46CC-98AC-DC49EFB8F905}" presName="rootComposite1" presStyleCnt="0"/>
      <dgm:spPr/>
    </dgm:pt>
    <dgm:pt modelId="{2EA834F0-129A-4B41-BA50-19FE2F6975A1}" type="pres">
      <dgm:prSet presAssocID="{3A5B7086-95FB-46CC-98AC-DC49EFB8F905}" presName="rootText1" presStyleLbl="node0" presStyleIdx="0" presStyleCnt="1">
        <dgm:presLayoutVars>
          <dgm:chPref val="3"/>
        </dgm:presLayoutVars>
      </dgm:prSet>
      <dgm:spPr/>
      <dgm:t>
        <a:bodyPr/>
        <a:lstStyle/>
        <a:p>
          <a:endParaRPr lang="it-IT"/>
        </a:p>
      </dgm:t>
    </dgm:pt>
    <dgm:pt modelId="{D955B69A-2047-4ED0-96E8-A4FC1EAA4893}" type="pres">
      <dgm:prSet presAssocID="{3A5B7086-95FB-46CC-98AC-DC49EFB8F905}" presName="rootConnector1" presStyleLbl="node1" presStyleIdx="0" presStyleCnt="0"/>
      <dgm:spPr/>
      <dgm:t>
        <a:bodyPr/>
        <a:lstStyle/>
        <a:p>
          <a:endParaRPr lang="it-IT"/>
        </a:p>
      </dgm:t>
    </dgm:pt>
    <dgm:pt modelId="{EE062077-8CC3-40A4-B2DB-DA0BFE3794F6}" type="pres">
      <dgm:prSet presAssocID="{3A5B7086-95FB-46CC-98AC-DC49EFB8F905}" presName="hierChild2" presStyleCnt="0"/>
      <dgm:spPr/>
    </dgm:pt>
    <dgm:pt modelId="{315637F2-5FB9-40E2-9659-D21AB2AAB78B}" type="pres">
      <dgm:prSet presAssocID="{3B354AD1-3CF5-4234-8E63-B256A824F3CA}" presName="Name35" presStyleLbl="parChTrans1D2" presStyleIdx="0" presStyleCnt="2"/>
      <dgm:spPr/>
      <dgm:t>
        <a:bodyPr/>
        <a:lstStyle/>
        <a:p>
          <a:endParaRPr lang="it-IT"/>
        </a:p>
      </dgm:t>
    </dgm:pt>
    <dgm:pt modelId="{ED3F2E6C-D316-4845-AA4E-DBEA41891C16}" type="pres">
      <dgm:prSet presAssocID="{6B828C86-C477-4D56-B9A3-A61E144CD091}" presName="hierRoot2" presStyleCnt="0">
        <dgm:presLayoutVars>
          <dgm:hierBranch/>
        </dgm:presLayoutVars>
      </dgm:prSet>
      <dgm:spPr/>
    </dgm:pt>
    <dgm:pt modelId="{3945525F-CBC4-4CA8-8AA2-E6D2F1CEFAB2}" type="pres">
      <dgm:prSet presAssocID="{6B828C86-C477-4D56-B9A3-A61E144CD091}" presName="rootComposite" presStyleCnt="0"/>
      <dgm:spPr/>
    </dgm:pt>
    <dgm:pt modelId="{90F16EA2-4A98-4581-9931-FA6B02335DBE}" type="pres">
      <dgm:prSet presAssocID="{6B828C86-C477-4D56-B9A3-A61E144CD091}" presName="rootText" presStyleLbl="node2" presStyleIdx="0" presStyleCnt="2">
        <dgm:presLayoutVars>
          <dgm:chPref val="3"/>
        </dgm:presLayoutVars>
      </dgm:prSet>
      <dgm:spPr/>
      <dgm:t>
        <a:bodyPr/>
        <a:lstStyle/>
        <a:p>
          <a:endParaRPr lang="it-IT"/>
        </a:p>
      </dgm:t>
    </dgm:pt>
    <dgm:pt modelId="{334A1DAD-35FE-4F8A-8E4E-E26E5C262325}" type="pres">
      <dgm:prSet presAssocID="{6B828C86-C477-4D56-B9A3-A61E144CD091}" presName="rootConnector" presStyleLbl="node2" presStyleIdx="0" presStyleCnt="2"/>
      <dgm:spPr/>
      <dgm:t>
        <a:bodyPr/>
        <a:lstStyle/>
        <a:p>
          <a:endParaRPr lang="it-IT"/>
        </a:p>
      </dgm:t>
    </dgm:pt>
    <dgm:pt modelId="{F9F4A6C4-D81D-4D56-B8C4-4EAF86DA3F83}" type="pres">
      <dgm:prSet presAssocID="{6B828C86-C477-4D56-B9A3-A61E144CD091}" presName="hierChild4" presStyleCnt="0"/>
      <dgm:spPr/>
    </dgm:pt>
    <dgm:pt modelId="{6BD68224-5C72-4AC3-81A6-EE39C18F3A9D}" type="pres">
      <dgm:prSet presAssocID="{FB3DB1FF-2D94-4782-95D6-C0D68B267399}" presName="Name35" presStyleLbl="parChTrans1D3" presStyleIdx="0" presStyleCnt="2"/>
      <dgm:spPr/>
      <dgm:t>
        <a:bodyPr/>
        <a:lstStyle/>
        <a:p>
          <a:endParaRPr lang="it-IT"/>
        </a:p>
      </dgm:t>
    </dgm:pt>
    <dgm:pt modelId="{FD15C1DB-FA06-44EF-81D7-76657D497F38}" type="pres">
      <dgm:prSet presAssocID="{BD2DFECF-55F5-4BFE-AB4E-B4347B4483ED}" presName="hierRoot2" presStyleCnt="0">
        <dgm:presLayoutVars>
          <dgm:hierBranch val="r"/>
        </dgm:presLayoutVars>
      </dgm:prSet>
      <dgm:spPr/>
    </dgm:pt>
    <dgm:pt modelId="{7F34BE73-A695-4BDE-B7D6-8E45A867E01A}" type="pres">
      <dgm:prSet presAssocID="{BD2DFECF-55F5-4BFE-AB4E-B4347B4483ED}" presName="rootComposite" presStyleCnt="0"/>
      <dgm:spPr/>
    </dgm:pt>
    <dgm:pt modelId="{423C14B0-9B3A-410F-A013-02864983B25B}" type="pres">
      <dgm:prSet presAssocID="{BD2DFECF-55F5-4BFE-AB4E-B4347B4483ED}" presName="rootText" presStyleLbl="node3" presStyleIdx="0" presStyleCnt="2">
        <dgm:presLayoutVars>
          <dgm:chPref val="3"/>
        </dgm:presLayoutVars>
      </dgm:prSet>
      <dgm:spPr/>
      <dgm:t>
        <a:bodyPr/>
        <a:lstStyle/>
        <a:p>
          <a:endParaRPr lang="it-IT"/>
        </a:p>
      </dgm:t>
    </dgm:pt>
    <dgm:pt modelId="{8E30470C-1630-4CA6-8783-A0DBF3F6B827}" type="pres">
      <dgm:prSet presAssocID="{BD2DFECF-55F5-4BFE-AB4E-B4347B4483ED}" presName="rootConnector" presStyleLbl="node3" presStyleIdx="0" presStyleCnt="2"/>
      <dgm:spPr/>
      <dgm:t>
        <a:bodyPr/>
        <a:lstStyle/>
        <a:p>
          <a:endParaRPr lang="it-IT"/>
        </a:p>
      </dgm:t>
    </dgm:pt>
    <dgm:pt modelId="{096696A3-F5EB-4CA9-BFBE-39454A522297}" type="pres">
      <dgm:prSet presAssocID="{BD2DFECF-55F5-4BFE-AB4E-B4347B4483ED}" presName="hierChild4" presStyleCnt="0"/>
      <dgm:spPr/>
    </dgm:pt>
    <dgm:pt modelId="{DD874312-E9A4-4999-83CB-2C8F651E2B11}" type="pres">
      <dgm:prSet presAssocID="{BD2DFECF-55F5-4BFE-AB4E-B4347B4483ED}" presName="hierChild5" presStyleCnt="0"/>
      <dgm:spPr/>
    </dgm:pt>
    <dgm:pt modelId="{3A97461A-46E6-458D-966B-2B8B037FA143}" type="pres">
      <dgm:prSet presAssocID="{6B828C86-C477-4D56-B9A3-A61E144CD091}" presName="hierChild5" presStyleCnt="0"/>
      <dgm:spPr/>
    </dgm:pt>
    <dgm:pt modelId="{C3B64CB4-D25C-4FF6-A9F2-62995763A45D}" type="pres">
      <dgm:prSet presAssocID="{E11B1E68-9FC6-41E0-AD48-6FFCABF1FA2F}" presName="Name35" presStyleLbl="parChTrans1D2" presStyleIdx="1" presStyleCnt="2"/>
      <dgm:spPr/>
      <dgm:t>
        <a:bodyPr/>
        <a:lstStyle/>
        <a:p>
          <a:endParaRPr lang="it-IT"/>
        </a:p>
      </dgm:t>
    </dgm:pt>
    <dgm:pt modelId="{168B61AA-C5C4-4FA7-9A09-34EF9B27C413}" type="pres">
      <dgm:prSet presAssocID="{4493F2D6-E42A-4209-B997-D78FB772A05A}" presName="hierRoot2" presStyleCnt="0">
        <dgm:presLayoutVars>
          <dgm:hierBranch/>
        </dgm:presLayoutVars>
      </dgm:prSet>
      <dgm:spPr/>
    </dgm:pt>
    <dgm:pt modelId="{D32C9052-A432-4028-BDAB-990D108FB30E}" type="pres">
      <dgm:prSet presAssocID="{4493F2D6-E42A-4209-B997-D78FB772A05A}" presName="rootComposite" presStyleCnt="0"/>
      <dgm:spPr/>
    </dgm:pt>
    <dgm:pt modelId="{7A29ED12-2D22-4540-829A-97F564287BE6}" type="pres">
      <dgm:prSet presAssocID="{4493F2D6-E42A-4209-B997-D78FB772A05A}" presName="rootText" presStyleLbl="node2" presStyleIdx="1" presStyleCnt="2">
        <dgm:presLayoutVars>
          <dgm:chPref val="3"/>
        </dgm:presLayoutVars>
      </dgm:prSet>
      <dgm:spPr/>
      <dgm:t>
        <a:bodyPr/>
        <a:lstStyle/>
        <a:p>
          <a:endParaRPr lang="it-IT"/>
        </a:p>
      </dgm:t>
    </dgm:pt>
    <dgm:pt modelId="{77C27DA2-6801-4A9E-AA3D-6FFF451C516E}" type="pres">
      <dgm:prSet presAssocID="{4493F2D6-E42A-4209-B997-D78FB772A05A}" presName="rootConnector" presStyleLbl="node2" presStyleIdx="1" presStyleCnt="2"/>
      <dgm:spPr/>
      <dgm:t>
        <a:bodyPr/>
        <a:lstStyle/>
        <a:p>
          <a:endParaRPr lang="it-IT"/>
        </a:p>
      </dgm:t>
    </dgm:pt>
    <dgm:pt modelId="{DE6D188E-57D2-46A4-9C40-52F9865BB3FF}" type="pres">
      <dgm:prSet presAssocID="{4493F2D6-E42A-4209-B997-D78FB772A05A}" presName="hierChild4" presStyleCnt="0"/>
      <dgm:spPr/>
    </dgm:pt>
    <dgm:pt modelId="{38AE4E23-C675-43A2-8B35-0310F5D18CA8}" type="pres">
      <dgm:prSet presAssocID="{EF812BD3-8B70-419A-B8CB-E4826115C0E4}" presName="Name35" presStyleLbl="parChTrans1D3" presStyleIdx="1" presStyleCnt="2"/>
      <dgm:spPr/>
      <dgm:t>
        <a:bodyPr/>
        <a:lstStyle/>
        <a:p>
          <a:endParaRPr lang="it-IT"/>
        </a:p>
      </dgm:t>
    </dgm:pt>
    <dgm:pt modelId="{6574BDD0-0AA5-4944-BE5D-00B8148578D6}" type="pres">
      <dgm:prSet presAssocID="{93542B6F-E2D0-49D9-9300-E2A9D609A9A5}" presName="hierRoot2" presStyleCnt="0">
        <dgm:presLayoutVars>
          <dgm:hierBranch val="r"/>
        </dgm:presLayoutVars>
      </dgm:prSet>
      <dgm:spPr/>
    </dgm:pt>
    <dgm:pt modelId="{2C731CC7-CEE0-4930-9008-10B4993DABB3}" type="pres">
      <dgm:prSet presAssocID="{93542B6F-E2D0-49D9-9300-E2A9D609A9A5}" presName="rootComposite" presStyleCnt="0"/>
      <dgm:spPr/>
    </dgm:pt>
    <dgm:pt modelId="{25689208-3383-47C5-A260-8D3BAF048228}" type="pres">
      <dgm:prSet presAssocID="{93542B6F-E2D0-49D9-9300-E2A9D609A9A5}" presName="rootText" presStyleLbl="node3" presStyleIdx="1" presStyleCnt="2">
        <dgm:presLayoutVars>
          <dgm:chPref val="3"/>
        </dgm:presLayoutVars>
      </dgm:prSet>
      <dgm:spPr/>
      <dgm:t>
        <a:bodyPr/>
        <a:lstStyle/>
        <a:p>
          <a:endParaRPr lang="it-IT"/>
        </a:p>
      </dgm:t>
    </dgm:pt>
    <dgm:pt modelId="{5074320C-3360-46B1-973A-F7829D1442A9}" type="pres">
      <dgm:prSet presAssocID="{93542B6F-E2D0-49D9-9300-E2A9D609A9A5}" presName="rootConnector" presStyleLbl="node3" presStyleIdx="1" presStyleCnt="2"/>
      <dgm:spPr/>
      <dgm:t>
        <a:bodyPr/>
        <a:lstStyle/>
        <a:p>
          <a:endParaRPr lang="it-IT"/>
        </a:p>
      </dgm:t>
    </dgm:pt>
    <dgm:pt modelId="{4AC3EB69-BEA9-408D-8C4C-9FBBF300EA66}" type="pres">
      <dgm:prSet presAssocID="{93542B6F-E2D0-49D9-9300-E2A9D609A9A5}" presName="hierChild4" presStyleCnt="0"/>
      <dgm:spPr/>
    </dgm:pt>
    <dgm:pt modelId="{271045BD-9587-4135-A0D3-C01B20597749}" type="pres">
      <dgm:prSet presAssocID="{93542B6F-E2D0-49D9-9300-E2A9D609A9A5}" presName="hierChild5" presStyleCnt="0"/>
      <dgm:spPr/>
    </dgm:pt>
    <dgm:pt modelId="{15B0E4E3-C9E5-4ED0-9446-159C8EE88365}" type="pres">
      <dgm:prSet presAssocID="{4493F2D6-E42A-4209-B997-D78FB772A05A}" presName="hierChild5" presStyleCnt="0"/>
      <dgm:spPr/>
    </dgm:pt>
    <dgm:pt modelId="{8952DB14-00C1-4F73-8F80-1744888A5150}" type="pres">
      <dgm:prSet presAssocID="{3A5B7086-95FB-46CC-98AC-DC49EFB8F905}" presName="hierChild3" presStyleCnt="0"/>
      <dgm:spPr/>
    </dgm:pt>
  </dgm:ptLst>
  <dgm:cxnLst>
    <dgm:cxn modelId="{259D4E8B-0A20-4563-914E-35C2652352D5}" srcId="{3A5B7086-95FB-46CC-98AC-DC49EFB8F905}" destId="{6B828C86-C477-4D56-B9A3-A61E144CD091}" srcOrd="0" destOrd="0" parTransId="{3B354AD1-3CF5-4234-8E63-B256A824F3CA}" sibTransId="{41E2529A-F0C2-41C1-947D-D22688338F36}"/>
    <dgm:cxn modelId="{C96B9434-EBBA-48B1-924C-4DB66A653CB7}" type="presOf" srcId="{3B354AD1-3CF5-4234-8E63-B256A824F3CA}" destId="{315637F2-5FB9-40E2-9659-D21AB2AAB78B}" srcOrd="0" destOrd="0" presId="urn:microsoft.com/office/officeart/2005/8/layout/orgChart1"/>
    <dgm:cxn modelId="{EFB08EAB-5AB6-4160-A665-F6C7E961FAB5}" type="presOf" srcId="{C25AC9CC-C94C-4BE1-8EF2-B46A0CE070B7}" destId="{43232B5F-67A4-495F-8F95-FADC97E6B04F}" srcOrd="0" destOrd="0" presId="urn:microsoft.com/office/officeart/2005/8/layout/orgChart1"/>
    <dgm:cxn modelId="{C3AC86AD-68D9-4DC3-9908-318B126EB379}" srcId="{3A5B7086-95FB-46CC-98AC-DC49EFB8F905}" destId="{4493F2D6-E42A-4209-B997-D78FB772A05A}" srcOrd="1" destOrd="0" parTransId="{E11B1E68-9FC6-41E0-AD48-6FFCABF1FA2F}" sibTransId="{912252CB-BB12-4475-AD9E-6E0C7219985C}"/>
    <dgm:cxn modelId="{605BB3FE-7CD5-411A-8D03-9C43590BCB38}" type="presOf" srcId="{93542B6F-E2D0-49D9-9300-E2A9D609A9A5}" destId="{5074320C-3360-46B1-973A-F7829D1442A9}" srcOrd="1" destOrd="0" presId="urn:microsoft.com/office/officeart/2005/8/layout/orgChart1"/>
    <dgm:cxn modelId="{1766401C-53CA-4377-AABD-1FDDB0CC977D}" type="presOf" srcId="{BD2DFECF-55F5-4BFE-AB4E-B4347B4483ED}" destId="{423C14B0-9B3A-410F-A013-02864983B25B}" srcOrd="0" destOrd="0" presId="urn:microsoft.com/office/officeart/2005/8/layout/orgChart1"/>
    <dgm:cxn modelId="{61CD24FE-F062-4515-97B5-3F5502EB98B9}" srcId="{C25AC9CC-C94C-4BE1-8EF2-B46A0CE070B7}" destId="{3A5B7086-95FB-46CC-98AC-DC49EFB8F905}" srcOrd="0" destOrd="0" parTransId="{135970E9-A94B-4420-892D-D717D710C9C8}" sibTransId="{F732BB4C-785C-46E7-8494-55D6E56F4819}"/>
    <dgm:cxn modelId="{8FCF1BB3-EF1D-431D-BFE4-20E7887CF3A4}" srcId="{6B828C86-C477-4D56-B9A3-A61E144CD091}" destId="{BD2DFECF-55F5-4BFE-AB4E-B4347B4483ED}" srcOrd="0" destOrd="0" parTransId="{FB3DB1FF-2D94-4782-95D6-C0D68B267399}" sibTransId="{A42C4548-1122-49E4-9FC2-220D4522156A}"/>
    <dgm:cxn modelId="{7303DDB3-4524-4FF4-B22A-899D4989701F}" srcId="{4493F2D6-E42A-4209-B997-D78FB772A05A}" destId="{93542B6F-E2D0-49D9-9300-E2A9D609A9A5}" srcOrd="0" destOrd="0" parTransId="{EF812BD3-8B70-419A-B8CB-E4826115C0E4}" sibTransId="{B9347F98-445B-4D8F-9174-A7E5D8C83A40}"/>
    <dgm:cxn modelId="{3B0B968B-70DB-4F27-BEE1-8D4AD67A0185}" type="presOf" srcId="{3A5B7086-95FB-46CC-98AC-DC49EFB8F905}" destId="{2EA834F0-129A-4B41-BA50-19FE2F6975A1}" srcOrd="0" destOrd="0" presId="urn:microsoft.com/office/officeart/2005/8/layout/orgChart1"/>
    <dgm:cxn modelId="{C9798CAE-6763-49B9-942E-7AE000DD0427}" type="presOf" srcId="{4493F2D6-E42A-4209-B997-D78FB772A05A}" destId="{77C27DA2-6801-4A9E-AA3D-6FFF451C516E}" srcOrd="1" destOrd="0" presId="urn:microsoft.com/office/officeart/2005/8/layout/orgChart1"/>
    <dgm:cxn modelId="{C9E516AE-AFDF-4FB7-8389-9E2CA98F0D58}" type="presOf" srcId="{6B828C86-C477-4D56-B9A3-A61E144CD091}" destId="{90F16EA2-4A98-4581-9931-FA6B02335DBE}" srcOrd="0" destOrd="0" presId="urn:microsoft.com/office/officeart/2005/8/layout/orgChart1"/>
    <dgm:cxn modelId="{6E854C0B-CB90-4082-A268-5B186769B072}" type="presOf" srcId="{BD2DFECF-55F5-4BFE-AB4E-B4347B4483ED}" destId="{8E30470C-1630-4CA6-8783-A0DBF3F6B827}" srcOrd="1" destOrd="0" presId="urn:microsoft.com/office/officeart/2005/8/layout/orgChart1"/>
    <dgm:cxn modelId="{2BCFF405-D690-446A-91D4-E78D3E4A813E}" type="presOf" srcId="{E11B1E68-9FC6-41E0-AD48-6FFCABF1FA2F}" destId="{C3B64CB4-D25C-4FF6-A9F2-62995763A45D}" srcOrd="0" destOrd="0" presId="urn:microsoft.com/office/officeart/2005/8/layout/orgChart1"/>
    <dgm:cxn modelId="{84F84D7F-CD2C-42E4-9D51-2217BA56F1B4}" type="presOf" srcId="{3A5B7086-95FB-46CC-98AC-DC49EFB8F905}" destId="{D955B69A-2047-4ED0-96E8-A4FC1EAA4893}" srcOrd="1" destOrd="0" presId="urn:microsoft.com/office/officeart/2005/8/layout/orgChart1"/>
    <dgm:cxn modelId="{E4F9EFE8-9D0D-4FD4-B6FA-232D0D22B5CD}" type="presOf" srcId="{EF812BD3-8B70-419A-B8CB-E4826115C0E4}" destId="{38AE4E23-C675-43A2-8B35-0310F5D18CA8}" srcOrd="0" destOrd="0" presId="urn:microsoft.com/office/officeart/2005/8/layout/orgChart1"/>
    <dgm:cxn modelId="{813C2D2C-ECDA-4D0B-813A-F280F852A55E}" type="presOf" srcId="{6B828C86-C477-4D56-B9A3-A61E144CD091}" destId="{334A1DAD-35FE-4F8A-8E4E-E26E5C262325}" srcOrd="1" destOrd="0" presId="urn:microsoft.com/office/officeart/2005/8/layout/orgChart1"/>
    <dgm:cxn modelId="{A5AEE08E-6E86-43CF-B352-BDC19F29F5C2}" type="presOf" srcId="{FB3DB1FF-2D94-4782-95D6-C0D68B267399}" destId="{6BD68224-5C72-4AC3-81A6-EE39C18F3A9D}" srcOrd="0" destOrd="0" presId="urn:microsoft.com/office/officeart/2005/8/layout/orgChart1"/>
    <dgm:cxn modelId="{C44CF292-284B-457F-AE0B-DCB18680B9A5}" type="presOf" srcId="{93542B6F-E2D0-49D9-9300-E2A9D609A9A5}" destId="{25689208-3383-47C5-A260-8D3BAF048228}" srcOrd="0" destOrd="0" presId="urn:microsoft.com/office/officeart/2005/8/layout/orgChart1"/>
    <dgm:cxn modelId="{7C3E039E-669E-4749-9A3F-5B7209349FED}" type="presOf" srcId="{4493F2D6-E42A-4209-B997-D78FB772A05A}" destId="{7A29ED12-2D22-4540-829A-97F564287BE6}" srcOrd="0" destOrd="0" presId="urn:microsoft.com/office/officeart/2005/8/layout/orgChart1"/>
    <dgm:cxn modelId="{06693DBB-33AE-44BE-A9A8-45DCF547F6FA}" type="presParOf" srcId="{43232B5F-67A4-495F-8F95-FADC97E6B04F}" destId="{B238C0C6-6625-4020-A6FF-DE287DD99B59}" srcOrd="0" destOrd="0" presId="urn:microsoft.com/office/officeart/2005/8/layout/orgChart1"/>
    <dgm:cxn modelId="{02EDB0CA-D07F-4502-ADA8-E8E7A2171D55}" type="presParOf" srcId="{B238C0C6-6625-4020-A6FF-DE287DD99B59}" destId="{7108FC23-D625-44C6-BE10-E6187BA3CEC5}" srcOrd="0" destOrd="0" presId="urn:microsoft.com/office/officeart/2005/8/layout/orgChart1"/>
    <dgm:cxn modelId="{136D007B-581E-4CEA-8868-0DDFD662F04D}" type="presParOf" srcId="{7108FC23-D625-44C6-BE10-E6187BA3CEC5}" destId="{2EA834F0-129A-4B41-BA50-19FE2F6975A1}" srcOrd="0" destOrd="0" presId="urn:microsoft.com/office/officeart/2005/8/layout/orgChart1"/>
    <dgm:cxn modelId="{EAFAE58F-A6A3-479B-9E88-2CC7C1F8CD27}" type="presParOf" srcId="{7108FC23-D625-44C6-BE10-E6187BA3CEC5}" destId="{D955B69A-2047-4ED0-96E8-A4FC1EAA4893}" srcOrd="1" destOrd="0" presId="urn:microsoft.com/office/officeart/2005/8/layout/orgChart1"/>
    <dgm:cxn modelId="{0249515C-7C68-4241-8D95-021709029DE2}" type="presParOf" srcId="{B238C0C6-6625-4020-A6FF-DE287DD99B59}" destId="{EE062077-8CC3-40A4-B2DB-DA0BFE3794F6}" srcOrd="1" destOrd="0" presId="urn:microsoft.com/office/officeart/2005/8/layout/orgChart1"/>
    <dgm:cxn modelId="{F8B8DA80-E199-4356-89F8-70DE87707FB0}" type="presParOf" srcId="{EE062077-8CC3-40A4-B2DB-DA0BFE3794F6}" destId="{315637F2-5FB9-40E2-9659-D21AB2AAB78B}" srcOrd="0" destOrd="0" presId="urn:microsoft.com/office/officeart/2005/8/layout/orgChart1"/>
    <dgm:cxn modelId="{709B1E8E-B6C6-4E0F-81FC-FCA816E87A0E}" type="presParOf" srcId="{EE062077-8CC3-40A4-B2DB-DA0BFE3794F6}" destId="{ED3F2E6C-D316-4845-AA4E-DBEA41891C16}" srcOrd="1" destOrd="0" presId="urn:microsoft.com/office/officeart/2005/8/layout/orgChart1"/>
    <dgm:cxn modelId="{7B8F0A3E-7689-43CB-8C74-F1A449BA7D82}" type="presParOf" srcId="{ED3F2E6C-D316-4845-AA4E-DBEA41891C16}" destId="{3945525F-CBC4-4CA8-8AA2-E6D2F1CEFAB2}" srcOrd="0" destOrd="0" presId="urn:microsoft.com/office/officeart/2005/8/layout/orgChart1"/>
    <dgm:cxn modelId="{5C10E991-3B8E-4537-AC62-AF805D34E358}" type="presParOf" srcId="{3945525F-CBC4-4CA8-8AA2-E6D2F1CEFAB2}" destId="{90F16EA2-4A98-4581-9931-FA6B02335DBE}" srcOrd="0" destOrd="0" presId="urn:microsoft.com/office/officeart/2005/8/layout/orgChart1"/>
    <dgm:cxn modelId="{BFC7C0FB-85D0-44ED-9240-F72E6D34BAD7}" type="presParOf" srcId="{3945525F-CBC4-4CA8-8AA2-E6D2F1CEFAB2}" destId="{334A1DAD-35FE-4F8A-8E4E-E26E5C262325}" srcOrd="1" destOrd="0" presId="urn:microsoft.com/office/officeart/2005/8/layout/orgChart1"/>
    <dgm:cxn modelId="{E003958B-F56B-4B79-836F-9271DC1B266B}" type="presParOf" srcId="{ED3F2E6C-D316-4845-AA4E-DBEA41891C16}" destId="{F9F4A6C4-D81D-4D56-B8C4-4EAF86DA3F83}" srcOrd="1" destOrd="0" presId="urn:microsoft.com/office/officeart/2005/8/layout/orgChart1"/>
    <dgm:cxn modelId="{2451F8AC-9890-42CB-B6C2-D6C2C5BEB1B9}" type="presParOf" srcId="{F9F4A6C4-D81D-4D56-B8C4-4EAF86DA3F83}" destId="{6BD68224-5C72-4AC3-81A6-EE39C18F3A9D}" srcOrd="0" destOrd="0" presId="urn:microsoft.com/office/officeart/2005/8/layout/orgChart1"/>
    <dgm:cxn modelId="{13FC3239-39B2-4990-B50C-98EB04A85CDD}" type="presParOf" srcId="{F9F4A6C4-D81D-4D56-B8C4-4EAF86DA3F83}" destId="{FD15C1DB-FA06-44EF-81D7-76657D497F38}" srcOrd="1" destOrd="0" presId="urn:microsoft.com/office/officeart/2005/8/layout/orgChart1"/>
    <dgm:cxn modelId="{4FFAF446-1FA5-408E-8F50-048E79B4F68C}" type="presParOf" srcId="{FD15C1DB-FA06-44EF-81D7-76657D497F38}" destId="{7F34BE73-A695-4BDE-B7D6-8E45A867E01A}" srcOrd="0" destOrd="0" presId="urn:microsoft.com/office/officeart/2005/8/layout/orgChart1"/>
    <dgm:cxn modelId="{87D5DFCC-DC40-49EF-BBC6-3A6F2C106535}" type="presParOf" srcId="{7F34BE73-A695-4BDE-B7D6-8E45A867E01A}" destId="{423C14B0-9B3A-410F-A013-02864983B25B}" srcOrd="0" destOrd="0" presId="urn:microsoft.com/office/officeart/2005/8/layout/orgChart1"/>
    <dgm:cxn modelId="{1A11D83D-D767-420B-962B-F1DCF00BC892}" type="presParOf" srcId="{7F34BE73-A695-4BDE-B7D6-8E45A867E01A}" destId="{8E30470C-1630-4CA6-8783-A0DBF3F6B827}" srcOrd="1" destOrd="0" presId="urn:microsoft.com/office/officeart/2005/8/layout/orgChart1"/>
    <dgm:cxn modelId="{EBFC5AAA-3AB5-4F77-A21B-292F285196E3}" type="presParOf" srcId="{FD15C1DB-FA06-44EF-81D7-76657D497F38}" destId="{096696A3-F5EB-4CA9-BFBE-39454A522297}" srcOrd="1" destOrd="0" presId="urn:microsoft.com/office/officeart/2005/8/layout/orgChart1"/>
    <dgm:cxn modelId="{01C87511-8C87-438B-AE3D-CD4173630771}" type="presParOf" srcId="{FD15C1DB-FA06-44EF-81D7-76657D497F38}" destId="{DD874312-E9A4-4999-83CB-2C8F651E2B11}" srcOrd="2" destOrd="0" presId="urn:microsoft.com/office/officeart/2005/8/layout/orgChart1"/>
    <dgm:cxn modelId="{677203E1-C580-4298-A652-9454982574E5}" type="presParOf" srcId="{ED3F2E6C-D316-4845-AA4E-DBEA41891C16}" destId="{3A97461A-46E6-458D-966B-2B8B037FA143}" srcOrd="2" destOrd="0" presId="urn:microsoft.com/office/officeart/2005/8/layout/orgChart1"/>
    <dgm:cxn modelId="{774AAAAC-2218-4536-BC7A-EFCF32FB6FF6}" type="presParOf" srcId="{EE062077-8CC3-40A4-B2DB-DA0BFE3794F6}" destId="{C3B64CB4-D25C-4FF6-A9F2-62995763A45D}" srcOrd="2" destOrd="0" presId="urn:microsoft.com/office/officeart/2005/8/layout/orgChart1"/>
    <dgm:cxn modelId="{04A2C740-B496-447C-AA41-6560BD29EA75}" type="presParOf" srcId="{EE062077-8CC3-40A4-B2DB-DA0BFE3794F6}" destId="{168B61AA-C5C4-4FA7-9A09-34EF9B27C413}" srcOrd="3" destOrd="0" presId="urn:microsoft.com/office/officeart/2005/8/layout/orgChart1"/>
    <dgm:cxn modelId="{9F8A1EB6-3FF2-4882-83FA-B4A81A1A7583}" type="presParOf" srcId="{168B61AA-C5C4-4FA7-9A09-34EF9B27C413}" destId="{D32C9052-A432-4028-BDAB-990D108FB30E}" srcOrd="0" destOrd="0" presId="urn:microsoft.com/office/officeart/2005/8/layout/orgChart1"/>
    <dgm:cxn modelId="{92A96F42-2FCC-465B-ADEC-F5FDDEFF8079}" type="presParOf" srcId="{D32C9052-A432-4028-BDAB-990D108FB30E}" destId="{7A29ED12-2D22-4540-829A-97F564287BE6}" srcOrd="0" destOrd="0" presId="urn:microsoft.com/office/officeart/2005/8/layout/orgChart1"/>
    <dgm:cxn modelId="{16E54ECB-CA7D-4C44-B98D-B9445A521D15}" type="presParOf" srcId="{D32C9052-A432-4028-BDAB-990D108FB30E}" destId="{77C27DA2-6801-4A9E-AA3D-6FFF451C516E}" srcOrd="1" destOrd="0" presId="urn:microsoft.com/office/officeart/2005/8/layout/orgChart1"/>
    <dgm:cxn modelId="{E6091E92-156B-428C-BF23-939BDCCEC7C9}" type="presParOf" srcId="{168B61AA-C5C4-4FA7-9A09-34EF9B27C413}" destId="{DE6D188E-57D2-46A4-9C40-52F9865BB3FF}" srcOrd="1" destOrd="0" presId="urn:microsoft.com/office/officeart/2005/8/layout/orgChart1"/>
    <dgm:cxn modelId="{4B4E6037-75E7-4812-9A06-96A4172BAC10}" type="presParOf" srcId="{DE6D188E-57D2-46A4-9C40-52F9865BB3FF}" destId="{38AE4E23-C675-43A2-8B35-0310F5D18CA8}" srcOrd="0" destOrd="0" presId="urn:microsoft.com/office/officeart/2005/8/layout/orgChart1"/>
    <dgm:cxn modelId="{43823150-5E76-4291-B808-C388EAD2FA5E}" type="presParOf" srcId="{DE6D188E-57D2-46A4-9C40-52F9865BB3FF}" destId="{6574BDD0-0AA5-4944-BE5D-00B8148578D6}" srcOrd="1" destOrd="0" presId="urn:microsoft.com/office/officeart/2005/8/layout/orgChart1"/>
    <dgm:cxn modelId="{A852AD52-056B-4074-A885-69F0B4EB1607}" type="presParOf" srcId="{6574BDD0-0AA5-4944-BE5D-00B8148578D6}" destId="{2C731CC7-CEE0-4930-9008-10B4993DABB3}" srcOrd="0" destOrd="0" presId="urn:microsoft.com/office/officeart/2005/8/layout/orgChart1"/>
    <dgm:cxn modelId="{184B25D6-D8FC-4D75-B6E7-684CD0E6E95D}" type="presParOf" srcId="{2C731CC7-CEE0-4930-9008-10B4993DABB3}" destId="{25689208-3383-47C5-A260-8D3BAF048228}" srcOrd="0" destOrd="0" presId="urn:microsoft.com/office/officeart/2005/8/layout/orgChart1"/>
    <dgm:cxn modelId="{43F6715A-D636-45B0-941F-688739FBDE11}" type="presParOf" srcId="{2C731CC7-CEE0-4930-9008-10B4993DABB3}" destId="{5074320C-3360-46B1-973A-F7829D1442A9}" srcOrd="1" destOrd="0" presId="urn:microsoft.com/office/officeart/2005/8/layout/orgChart1"/>
    <dgm:cxn modelId="{16C788BB-E9E7-4381-A158-F2A98AAB83C8}" type="presParOf" srcId="{6574BDD0-0AA5-4944-BE5D-00B8148578D6}" destId="{4AC3EB69-BEA9-408D-8C4C-9FBBF300EA66}" srcOrd="1" destOrd="0" presId="urn:microsoft.com/office/officeart/2005/8/layout/orgChart1"/>
    <dgm:cxn modelId="{B0E0B75C-9E53-4DB3-9BB3-E2F517AD0588}" type="presParOf" srcId="{6574BDD0-0AA5-4944-BE5D-00B8148578D6}" destId="{271045BD-9587-4135-A0D3-C01B20597749}" srcOrd="2" destOrd="0" presId="urn:microsoft.com/office/officeart/2005/8/layout/orgChart1"/>
    <dgm:cxn modelId="{A75CD912-12F8-48AA-9CF4-415129FFE83F}" type="presParOf" srcId="{168B61AA-C5C4-4FA7-9A09-34EF9B27C413}" destId="{15B0E4E3-C9E5-4ED0-9446-159C8EE88365}" srcOrd="2" destOrd="0" presId="urn:microsoft.com/office/officeart/2005/8/layout/orgChart1"/>
    <dgm:cxn modelId="{7D943857-29AB-4C1A-A20D-ECB78B0084AA}" type="presParOf" srcId="{B238C0C6-6625-4020-A6FF-DE287DD99B59}" destId="{8952DB14-00C1-4F73-8F80-1744888A515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613EF2-A107-4091-86D0-92402E761C46}" type="doc">
      <dgm:prSet loTypeId="urn:microsoft.com/office/officeart/2005/8/layout/arrow3" loCatId="relationship" qsTypeId="urn:microsoft.com/office/officeart/2005/8/quickstyle/3d7" qsCatId="3D" csTypeId="urn:microsoft.com/office/officeart/2005/8/colors/colorful1#1" csCatId="colorful" phldr="1"/>
      <dgm:spPr/>
      <dgm:t>
        <a:bodyPr/>
        <a:lstStyle/>
        <a:p>
          <a:endParaRPr lang="it-IT"/>
        </a:p>
      </dgm:t>
    </dgm:pt>
    <dgm:pt modelId="{98A02DC0-8F12-47F2-8970-055E92A66149}">
      <dgm:prSet phldrT="[Testo]"/>
      <dgm:spPr/>
      <dgm:t>
        <a:bodyPr/>
        <a:lstStyle/>
        <a:p>
          <a:r>
            <a:rPr lang="it-IT" b="1" dirty="0" smtClean="0"/>
            <a:t>Profilo di rischio</a:t>
          </a:r>
          <a:endParaRPr lang="it-IT" b="1" dirty="0"/>
        </a:p>
      </dgm:t>
    </dgm:pt>
    <dgm:pt modelId="{208DCA4B-BCF2-43A5-BB3B-34B847AE60D6}" type="parTrans" cxnId="{6EEAB9E4-A94A-432A-BC86-F45FE8F04188}">
      <dgm:prSet/>
      <dgm:spPr/>
      <dgm:t>
        <a:bodyPr/>
        <a:lstStyle/>
        <a:p>
          <a:endParaRPr lang="it-IT"/>
        </a:p>
      </dgm:t>
    </dgm:pt>
    <dgm:pt modelId="{0C9370B8-77BF-469A-8FE1-6D07DF409BD3}" type="sibTrans" cxnId="{6EEAB9E4-A94A-432A-BC86-F45FE8F04188}">
      <dgm:prSet/>
      <dgm:spPr/>
      <dgm:t>
        <a:bodyPr/>
        <a:lstStyle/>
        <a:p>
          <a:endParaRPr lang="it-IT"/>
        </a:p>
      </dgm:t>
    </dgm:pt>
    <dgm:pt modelId="{01024C21-6D5D-4510-92EF-B2F65DDCB593}">
      <dgm:prSet phldrT="[Testo]"/>
      <dgm:spPr/>
      <dgm:t>
        <a:bodyPr/>
        <a:lstStyle/>
        <a:p>
          <a:r>
            <a:rPr lang="it-IT" b="1" dirty="0" smtClean="0"/>
            <a:t>Qualità di vita</a:t>
          </a:r>
          <a:endParaRPr lang="it-IT" b="1" dirty="0"/>
        </a:p>
      </dgm:t>
    </dgm:pt>
    <dgm:pt modelId="{EFBF4589-7359-4BD0-95AB-572D4FC569CF}" type="parTrans" cxnId="{937FA255-4C69-45AC-9D23-FC0558DEF36B}">
      <dgm:prSet/>
      <dgm:spPr/>
      <dgm:t>
        <a:bodyPr/>
        <a:lstStyle/>
        <a:p>
          <a:endParaRPr lang="it-IT"/>
        </a:p>
      </dgm:t>
    </dgm:pt>
    <dgm:pt modelId="{76DBDE74-887B-4E3B-82AD-43CF3B1E7F60}" type="sibTrans" cxnId="{937FA255-4C69-45AC-9D23-FC0558DEF36B}">
      <dgm:prSet/>
      <dgm:spPr/>
      <dgm:t>
        <a:bodyPr/>
        <a:lstStyle/>
        <a:p>
          <a:endParaRPr lang="it-IT"/>
        </a:p>
      </dgm:t>
    </dgm:pt>
    <dgm:pt modelId="{A4E499A6-72E6-410C-BE0F-B89572E30BC9}" type="pres">
      <dgm:prSet presAssocID="{78613EF2-A107-4091-86D0-92402E761C46}" presName="compositeShape" presStyleCnt="0">
        <dgm:presLayoutVars>
          <dgm:chMax val="2"/>
          <dgm:dir/>
          <dgm:resizeHandles val="exact"/>
        </dgm:presLayoutVars>
      </dgm:prSet>
      <dgm:spPr/>
      <dgm:t>
        <a:bodyPr/>
        <a:lstStyle/>
        <a:p>
          <a:endParaRPr lang="it-IT"/>
        </a:p>
      </dgm:t>
    </dgm:pt>
    <dgm:pt modelId="{4DB6F3CF-66AB-432E-8344-8438D801C39F}" type="pres">
      <dgm:prSet presAssocID="{78613EF2-A107-4091-86D0-92402E761C46}" presName="divider" presStyleLbl="fgShp" presStyleIdx="0" presStyleCnt="1"/>
      <dgm:spPr/>
    </dgm:pt>
    <dgm:pt modelId="{6B6FC596-452E-4A01-929D-4580F3E4A9F8}" type="pres">
      <dgm:prSet presAssocID="{98A02DC0-8F12-47F2-8970-055E92A66149}" presName="downArrow" presStyleLbl="node1" presStyleIdx="0" presStyleCnt="2"/>
      <dgm:spPr/>
    </dgm:pt>
    <dgm:pt modelId="{30E24525-AF93-4FC3-9920-5BB5FD77709A}" type="pres">
      <dgm:prSet presAssocID="{98A02DC0-8F12-47F2-8970-055E92A66149}" presName="downArrowText" presStyleLbl="revTx" presStyleIdx="0" presStyleCnt="2">
        <dgm:presLayoutVars>
          <dgm:bulletEnabled val="1"/>
        </dgm:presLayoutVars>
      </dgm:prSet>
      <dgm:spPr/>
      <dgm:t>
        <a:bodyPr/>
        <a:lstStyle/>
        <a:p>
          <a:endParaRPr lang="it-IT"/>
        </a:p>
      </dgm:t>
    </dgm:pt>
    <dgm:pt modelId="{3050F521-325E-441A-887F-1ACF07B25DE5}" type="pres">
      <dgm:prSet presAssocID="{01024C21-6D5D-4510-92EF-B2F65DDCB593}" presName="upArrow" presStyleLbl="node1" presStyleIdx="1" presStyleCnt="2"/>
      <dgm:spPr/>
    </dgm:pt>
    <dgm:pt modelId="{93E7A905-0B75-4718-8C48-447E0C3B9E39}" type="pres">
      <dgm:prSet presAssocID="{01024C21-6D5D-4510-92EF-B2F65DDCB593}" presName="upArrowText" presStyleLbl="revTx" presStyleIdx="1" presStyleCnt="2">
        <dgm:presLayoutVars>
          <dgm:bulletEnabled val="1"/>
        </dgm:presLayoutVars>
      </dgm:prSet>
      <dgm:spPr/>
      <dgm:t>
        <a:bodyPr/>
        <a:lstStyle/>
        <a:p>
          <a:endParaRPr lang="it-IT"/>
        </a:p>
      </dgm:t>
    </dgm:pt>
  </dgm:ptLst>
  <dgm:cxnLst>
    <dgm:cxn modelId="{937FA255-4C69-45AC-9D23-FC0558DEF36B}" srcId="{78613EF2-A107-4091-86D0-92402E761C46}" destId="{01024C21-6D5D-4510-92EF-B2F65DDCB593}" srcOrd="1" destOrd="0" parTransId="{EFBF4589-7359-4BD0-95AB-572D4FC569CF}" sibTransId="{76DBDE74-887B-4E3B-82AD-43CF3B1E7F60}"/>
    <dgm:cxn modelId="{8EB437F0-CA76-47F1-A762-77B7B19788AF}" type="presOf" srcId="{78613EF2-A107-4091-86D0-92402E761C46}" destId="{A4E499A6-72E6-410C-BE0F-B89572E30BC9}" srcOrd="0" destOrd="0" presId="urn:microsoft.com/office/officeart/2005/8/layout/arrow3"/>
    <dgm:cxn modelId="{B760B814-899D-415C-9421-5B7DF9105D1A}" type="presOf" srcId="{98A02DC0-8F12-47F2-8970-055E92A66149}" destId="{30E24525-AF93-4FC3-9920-5BB5FD77709A}" srcOrd="0" destOrd="0" presId="urn:microsoft.com/office/officeart/2005/8/layout/arrow3"/>
    <dgm:cxn modelId="{88B5FD54-D5CD-4DCB-9437-2BFB3154EFC9}" type="presOf" srcId="{01024C21-6D5D-4510-92EF-B2F65DDCB593}" destId="{93E7A905-0B75-4718-8C48-447E0C3B9E39}" srcOrd="0" destOrd="0" presId="urn:microsoft.com/office/officeart/2005/8/layout/arrow3"/>
    <dgm:cxn modelId="{6EEAB9E4-A94A-432A-BC86-F45FE8F04188}" srcId="{78613EF2-A107-4091-86D0-92402E761C46}" destId="{98A02DC0-8F12-47F2-8970-055E92A66149}" srcOrd="0" destOrd="0" parTransId="{208DCA4B-BCF2-43A5-BB3B-34B847AE60D6}" sibTransId="{0C9370B8-77BF-469A-8FE1-6D07DF409BD3}"/>
    <dgm:cxn modelId="{0873EEE8-8134-4765-A8E6-02B6713BA0E4}" type="presParOf" srcId="{A4E499A6-72E6-410C-BE0F-B89572E30BC9}" destId="{4DB6F3CF-66AB-432E-8344-8438D801C39F}" srcOrd="0" destOrd="0" presId="urn:microsoft.com/office/officeart/2005/8/layout/arrow3"/>
    <dgm:cxn modelId="{208916B9-5EB5-45B5-B5BE-DD14A6FCA9F7}" type="presParOf" srcId="{A4E499A6-72E6-410C-BE0F-B89572E30BC9}" destId="{6B6FC596-452E-4A01-929D-4580F3E4A9F8}" srcOrd="1" destOrd="0" presId="urn:microsoft.com/office/officeart/2005/8/layout/arrow3"/>
    <dgm:cxn modelId="{D20453DF-A52D-4698-8B0F-64696A8E363E}" type="presParOf" srcId="{A4E499A6-72E6-410C-BE0F-B89572E30BC9}" destId="{30E24525-AF93-4FC3-9920-5BB5FD77709A}" srcOrd="2" destOrd="0" presId="urn:microsoft.com/office/officeart/2005/8/layout/arrow3"/>
    <dgm:cxn modelId="{6701489B-881D-4907-A392-B349E94B6442}" type="presParOf" srcId="{A4E499A6-72E6-410C-BE0F-B89572E30BC9}" destId="{3050F521-325E-441A-887F-1ACF07B25DE5}" srcOrd="3" destOrd="0" presId="urn:microsoft.com/office/officeart/2005/8/layout/arrow3"/>
    <dgm:cxn modelId="{587AFD24-6F1E-4715-9B31-4BE1B1C9E78F}" type="presParOf" srcId="{A4E499A6-72E6-410C-BE0F-B89572E30BC9}" destId="{93E7A905-0B75-4718-8C48-447E0C3B9E39}"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33EB3-28C9-4B9C-BA10-DC545939736B}">
      <dsp:nvSpPr>
        <dsp:cNvPr id="0" name=""/>
        <dsp:cNvSpPr/>
      </dsp:nvSpPr>
      <dsp:spPr>
        <a:xfrm>
          <a:off x="2501056" y="1965"/>
          <a:ext cx="1093886" cy="711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smtClean="0"/>
            <a:t>Diabete	</a:t>
          </a:r>
          <a:endParaRPr lang="it-IT" sz="1400" kern="1200" dirty="0"/>
        </a:p>
      </dsp:txBody>
      <dsp:txXfrm>
        <a:off x="2535765" y="36674"/>
        <a:ext cx="1024468" cy="641608"/>
      </dsp:txXfrm>
    </dsp:sp>
    <dsp:sp modelId="{11561741-5F9B-4396-96A9-A37228B204B8}">
      <dsp:nvSpPr>
        <dsp:cNvPr id="0" name=""/>
        <dsp:cNvSpPr/>
      </dsp:nvSpPr>
      <dsp:spPr>
        <a:xfrm>
          <a:off x="1373478" y="357478"/>
          <a:ext cx="3349042" cy="3349042"/>
        </a:xfrm>
        <a:custGeom>
          <a:avLst/>
          <a:gdLst/>
          <a:ahLst/>
          <a:cxnLst/>
          <a:rect l="0" t="0" r="0" b="0"/>
          <a:pathLst>
            <a:path>
              <a:moveTo>
                <a:pt x="2228448" y="94272"/>
              </a:moveTo>
              <a:arcTo wR="1674521" hR="1674521" stAng="17359031"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A3117AC-6385-4715-A90E-D728BC9B2273}">
      <dsp:nvSpPr>
        <dsp:cNvPr id="0" name=""/>
        <dsp:cNvSpPr/>
      </dsp:nvSpPr>
      <dsp:spPr>
        <a:xfrm>
          <a:off x="3951234" y="839226"/>
          <a:ext cx="1093886" cy="711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smtClean="0"/>
            <a:t>BPCO</a:t>
          </a:r>
          <a:endParaRPr lang="it-IT" sz="1400" kern="1200" dirty="0"/>
        </a:p>
      </dsp:txBody>
      <dsp:txXfrm>
        <a:off x="3985943" y="873935"/>
        <a:ext cx="1024468" cy="641608"/>
      </dsp:txXfrm>
    </dsp:sp>
    <dsp:sp modelId="{E4138CC9-69DB-4D93-9B35-D485B521891C}">
      <dsp:nvSpPr>
        <dsp:cNvPr id="0" name=""/>
        <dsp:cNvSpPr/>
      </dsp:nvSpPr>
      <dsp:spPr>
        <a:xfrm>
          <a:off x="1373478" y="357478"/>
          <a:ext cx="3349042" cy="3349042"/>
        </a:xfrm>
        <a:custGeom>
          <a:avLst/>
          <a:gdLst/>
          <a:ahLst/>
          <a:cxnLst/>
          <a:rect l="0" t="0" r="0" b="0"/>
          <a:pathLst>
            <a:path>
              <a:moveTo>
                <a:pt x="3280993" y="1202009"/>
              </a:moveTo>
              <a:arcTo wR="1674521" hR="1674521" stAng="20616588" swAng="196682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0BA4EE-6483-4D8D-B335-BF6F7F8BA374}">
      <dsp:nvSpPr>
        <dsp:cNvPr id="0" name=""/>
        <dsp:cNvSpPr/>
      </dsp:nvSpPr>
      <dsp:spPr>
        <a:xfrm>
          <a:off x="3951234" y="2513747"/>
          <a:ext cx="1093886" cy="711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smtClean="0"/>
            <a:t>Ipertensione</a:t>
          </a:r>
          <a:endParaRPr lang="it-IT" sz="1400" kern="1200" dirty="0"/>
        </a:p>
      </dsp:txBody>
      <dsp:txXfrm>
        <a:off x="3985943" y="2548456"/>
        <a:ext cx="1024468" cy="641608"/>
      </dsp:txXfrm>
    </dsp:sp>
    <dsp:sp modelId="{E9906B82-C893-41CA-9E57-3CE7B29E3184}">
      <dsp:nvSpPr>
        <dsp:cNvPr id="0" name=""/>
        <dsp:cNvSpPr/>
      </dsp:nvSpPr>
      <dsp:spPr>
        <a:xfrm>
          <a:off x="1373478" y="357478"/>
          <a:ext cx="3349042" cy="3349042"/>
        </a:xfrm>
        <a:custGeom>
          <a:avLst/>
          <a:gdLst/>
          <a:ahLst/>
          <a:cxnLst/>
          <a:rect l="0" t="0" r="0" b="0"/>
          <a:pathLst>
            <a:path>
              <a:moveTo>
                <a:pt x="2844534" y="2872473"/>
              </a:moveTo>
              <a:arcTo wR="1674521" hR="1674521" stAng="2740559"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2DAF96-59F8-4E28-9E4C-B7CC712572BC}">
      <dsp:nvSpPr>
        <dsp:cNvPr id="0" name=""/>
        <dsp:cNvSpPr/>
      </dsp:nvSpPr>
      <dsp:spPr>
        <a:xfrm>
          <a:off x="2501056" y="3351008"/>
          <a:ext cx="1093886" cy="711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smtClean="0"/>
            <a:t>Depressione</a:t>
          </a:r>
          <a:endParaRPr lang="it-IT" sz="1400" kern="1200" dirty="0"/>
        </a:p>
      </dsp:txBody>
      <dsp:txXfrm>
        <a:off x="2535765" y="3385717"/>
        <a:ext cx="1024468" cy="641608"/>
      </dsp:txXfrm>
    </dsp:sp>
    <dsp:sp modelId="{C6975F42-716E-452C-95B2-D24EF836A718}">
      <dsp:nvSpPr>
        <dsp:cNvPr id="0" name=""/>
        <dsp:cNvSpPr/>
      </dsp:nvSpPr>
      <dsp:spPr>
        <a:xfrm>
          <a:off x="1373478" y="357478"/>
          <a:ext cx="3349042" cy="3349042"/>
        </a:xfrm>
        <a:custGeom>
          <a:avLst/>
          <a:gdLst/>
          <a:ahLst/>
          <a:cxnLst/>
          <a:rect l="0" t="0" r="0" b="0"/>
          <a:pathLst>
            <a:path>
              <a:moveTo>
                <a:pt x="1120593" y="3254769"/>
              </a:moveTo>
              <a:arcTo wR="1674521" hR="1674521" stAng="6559031"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C5CE397-4E32-4A20-A164-A8419628D0EF}">
      <dsp:nvSpPr>
        <dsp:cNvPr id="0" name=""/>
        <dsp:cNvSpPr/>
      </dsp:nvSpPr>
      <dsp:spPr>
        <a:xfrm>
          <a:off x="1050878" y="2513747"/>
          <a:ext cx="1093886" cy="711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smtClean="0"/>
            <a:t>Artrosi</a:t>
          </a:r>
          <a:endParaRPr lang="it-IT" sz="1400" kern="1200" dirty="0"/>
        </a:p>
      </dsp:txBody>
      <dsp:txXfrm>
        <a:off x="1085587" y="2548456"/>
        <a:ext cx="1024468" cy="641608"/>
      </dsp:txXfrm>
    </dsp:sp>
    <dsp:sp modelId="{25B09BAC-875B-465F-B0D1-06F760EC7713}">
      <dsp:nvSpPr>
        <dsp:cNvPr id="0" name=""/>
        <dsp:cNvSpPr/>
      </dsp:nvSpPr>
      <dsp:spPr>
        <a:xfrm>
          <a:off x="1373478" y="357478"/>
          <a:ext cx="3349042" cy="3349042"/>
        </a:xfrm>
        <a:custGeom>
          <a:avLst/>
          <a:gdLst/>
          <a:ahLst/>
          <a:cxnLst/>
          <a:rect l="0" t="0" r="0" b="0"/>
          <a:pathLst>
            <a:path>
              <a:moveTo>
                <a:pt x="68048" y="2147033"/>
              </a:moveTo>
              <a:arcTo wR="1674521" hR="1674521" stAng="9816588" swAng="196682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D2FFC5-8A16-40E5-94F1-EC25EB7C81B6}">
      <dsp:nvSpPr>
        <dsp:cNvPr id="0" name=""/>
        <dsp:cNvSpPr/>
      </dsp:nvSpPr>
      <dsp:spPr>
        <a:xfrm>
          <a:off x="1050878" y="839226"/>
          <a:ext cx="1093886" cy="711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smtClean="0"/>
            <a:t>Angina	</a:t>
          </a:r>
          <a:endParaRPr lang="it-IT" sz="1400" kern="1200" dirty="0"/>
        </a:p>
      </dsp:txBody>
      <dsp:txXfrm>
        <a:off x="1085587" y="873935"/>
        <a:ext cx="1024468" cy="641608"/>
      </dsp:txXfrm>
    </dsp:sp>
    <dsp:sp modelId="{9245D077-7131-4377-9296-3A3887EDCD75}">
      <dsp:nvSpPr>
        <dsp:cNvPr id="0" name=""/>
        <dsp:cNvSpPr/>
      </dsp:nvSpPr>
      <dsp:spPr>
        <a:xfrm>
          <a:off x="1373478" y="357478"/>
          <a:ext cx="3349042" cy="3349042"/>
        </a:xfrm>
        <a:custGeom>
          <a:avLst/>
          <a:gdLst/>
          <a:ahLst/>
          <a:cxnLst/>
          <a:rect l="0" t="0" r="0" b="0"/>
          <a:pathLst>
            <a:path>
              <a:moveTo>
                <a:pt x="504507" y="476568"/>
              </a:moveTo>
              <a:arcTo wR="1674521" hR="1674521" stAng="13540559"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291E7-6D65-4D64-8535-0F3C753180C5}">
      <dsp:nvSpPr>
        <dsp:cNvPr id="0" name=""/>
        <dsp:cNvSpPr/>
      </dsp:nvSpPr>
      <dsp:spPr>
        <a:xfrm>
          <a:off x="2470965" y="1678554"/>
          <a:ext cx="91440" cy="291179"/>
        </a:xfrm>
        <a:custGeom>
          <a:avLst/>
          <a:gdLst/>
          <a:ahLst/>
          <a:cxnLst/>
          <a:rect l="0" t="0" r="0" b="0"/>
          <a:pathLst>
            <a:path>
              <a:moveTo>
                <a:pt x="45720" y="0"/>
              </a:moveTo>
              <a:lnTo>
                <a:pt x="45720" y="2911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BFA3E2-E180-48C6-8F24-7BAE5C91569B}">
      <dsp:nvSpPr>
        <dsp:cNvPr id="0" name=""/>
        <dsp:cNvSpPr/>
      </dsp:nvSpPr>
      <dsp:spPr>
        <a:xfrm>
          <a:off x="1677811" y="694090"/>
          <a:ext cx="838874" cy="291179"/>
        </a:xfrm>
        <a:custGeom>
          <a:avLst/>
          <a:gdLst/>
          <a:ahLst/>
          <a:cxnLst/>
          <a:rect l="0" t="0" r="0" b="0"/>
          <a:pathLst>
            <a:path>
              <a:moveTo>
                <a:pt x="0" y="0"/>
              </a:moveTo>
              <a:lnTo>
                <a:pt x="0" y="145589"/>
              </a:lnTo>
              <a:lnTo>
                <a:pt x="838874" y="145589"/>
              </a:lnTo>
              <a:lnTo>
                <a:pt x="838874" y="2911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8E4072-B89B-4FB2-AD91-122F1C368582}">
      <dsp:nvSpPr>
        <dsp:cNvPr id="0" name=""/>
        <dsp:cNvSpPr/>
      </dsp:nvSpPr>
      <dsp:spPr>
        <a:xfrm>
          <a:off x="838936" y="694090"/>
          <a:ext cx="838874" cy="291179"/>
        </a:xfrm>
        <a:custGeom>
          <a:avLst/>
          <a:gdLst/>
          <a:ahLst/>
          <a:cxnLst/>
          <a:rect l="0" t="0" r="0" b="0"/>
          <a:pathLst>
            <a:path>
              <a:moveTo>
                <a:pt x="838874" y="0"/>
              </a:moveTo>
              <a:lnTo>
                <a:pt x="838874" y="145589"/>
              </a:lnTo>
              <a:lnTo>
                <a:pt x="0" y="145589"/>
              </a:lnTo>
              <a:lnTo>
                <a:pt x="0" y="2911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29E51B-6CC6-4B50-9396-DFB80F217CCF}">
      <dsp:nvSpPr>
        <dsp:cNvPr id="0" name=""/>
        <dsp:cNvSpPr/>
      </dsp:nvSpPr>
      <dsp:spPr>
        <a:xfrm>
          <a:off x="984526" y="805"/>
          <a:ext cx="1386569" cy="6932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kern="1200" cap="none" normalizeH="0" baseline="0" smtClean="0">
              <a:ln>
                <a:noFill/>
              </a:ln>
              <a:solidFill>
                <a:schemeClr val="tx1"/>
              </a:solidFill>
              <a:effectLst/>
              <a:latin typeface="Arial" charset="0"/>
              <a:cs typeface="Arial" charset="0"/>
            </a:rPr>
            <a:t>Dispepsia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kern="1200" cap="none" normalizeH="0" baseline="0" smtClean="0">
              <a:ln>
                <a:noFill/>
              </a:ln>
              <a:solidFill>
                <a:schemeClr val="tx1"/>
              </a:solidFill>
              <a:effectLst/>
              <a:latin typeface="Arial" charset="0"/>
              <a:cs typeface="Arial" charset="0"/>
            </a:rPr>
            <a:t>Colelitiasi</a:t>
          </a:r>
        </a:p>
      </dsp:txBody>
      <dsp:txXfrm>
        <a:off x="984526" y="805"/>
        <a:ext cx="1386569" cy="693284"/>
      </dsp:txXfrm>
    </dsp:sp>
    <dsp:sp modelId="{D807E9E0-46A8-4578-A586-7DB17F9925F8}">
      <dsp:nvSpPr>
        <dsp:cNvPr id="0" name=""/>
        <dsp:cNvSpPr/>
      </dsp:nvSpPr>
      <dsp:spPr>
        <a:xfrm>
          <a:off x="145651" y="985270"/>
          <a:ext cx="1386569" cy="6932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it-IT" sz="2200" kern="1200"/>
        </a:p>
      </dsp:txBody>
      <dsp:txXfrm>
        <a:off x="145651" y="985270"/>
        <a:ext cx="1386569" cy="693284"/>
      </dsp:txXfrm>
    </dsp:sp>
    <dsp:sp modelId="{0EE8FCD4-8D82-4D66-94F4-85C481AA1E2B}">
      <dsp:nvSpPr>
        <dsp:cNvPr id="0" name=""/>
        <dsp:cNvSpPr/>
      </dsp:nvSpPr>
      <dsp:spPr>
        <a:xfrm>
          <a:off x="1823400" y="985270"/>
          <a:ext cx="1386569" cy="6932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it-IT" sz="2200" kern="1200"/>
        </a:p>
      </dsp:txBody>
      <dsp:txXfrm>
        <a:off x="1823400" y="985270"/>
        <a:ext cx="1386569" cy="693284"/>
      </dsp:txXfrm>
    </dsp:sp>
    <dsp:sp modelId="{46A621A0-ECB5-4D33-999C-31624557657D}">
      <dsp:nvSpPr>
        <dsp:cNvPr id="0" name=""/>
        <dsp:cNvSpPr/>
      </dsp:nvSpPr>
      <dsp:spPr>
        <a:xfrm>
          <a:off x="1823400" y="1969734"/>
          <a:ext cx="1386569" cy="6932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it-IT" sz="2200" kern="1200"/>
        </a:p>
      </dsp:txBody>
      <dsp:txXfrm>
        <a:off x="1823400" y="1969734"/>
        <a:ext cx="1386569" cy="6932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B2560-4B86-410A-B51B-8562C02DBC70}">
      <dsp:nvSpPr>
        <dsp:cNvPr id="0" name=""/>
        <dsp:cNvSpPr/>
      </dsp:nvSpPr>
      <dsp:spPr>
        <a:xfrm>
          <a:off x="2470965" y="1678554"/>
          <a:ext cx="91440" cy="291179"/>
        </a:xfrm>
        <a:custGeom>
          <a:avLst/>
          <a:gdLst/>
          <a:ahLst/>
          <a:cxnLst/>
          <a:rect l="0" t="0" r="0" b="0"/>
          <a:pathLst>
            <a:path>
              <a:moveTo>
                <a:pt x="45720" y="0"/>
              </a:moveTo>
              <a:lnTo>
                <a:pt x="45720" y="2911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2E2AAF-B60F-45BF-AE65-33C535238EBD}">
      <dsp:nvSpPr>
        <dsp:cNvPr id="0" name=""/>
        <dsp:cNvSpPr/>
      </dsp:nvSpPr>
      <dsp:spPr>
        <a:xfrm>
          <a:off x="1677811" y="694090"/>
          <a:ext cx="838874" cy="291179"/>
        </a:xfrm>
        <a:custGeom>
          <a:avLst/>
          <a:gdLst/>
          <a:ahLst/>
          <a:cxnLst/>
          <a:rect l="0" t="0" r="0" b="0"/>
          <a:pathLst>
            <a:path>
              <a:moveTo>
                <a:pt x="0" y="0"/>
              </a:moveTo>
              <a:lnTo>
                <a:pt x="0" y="145589"/>
              </a:lnTo>
              <a:lnTo>
                <a:pt x="838874" y="145589"/>
              </a:lnTo>
              <a:lnTo>
                <a:pt x="838874" y="2911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DA563C-9BF7-4130-B045-ACC37565CE77}">
      <dsp:nvSpPr>
        <dsp:cNvPr id="0" name=""/>
        <dsp:cNvSpPr/>
      </dsp:nvSpPr>
      <dsp:spPr>
        <a:xfrm>
          <a:off x="838936" y="694090"/>
          <a:ext cx="838874" cy="291179"/>
        </a:xfrm>
        <a:custGeom>
          <a:avLst/>
          <a:gdLst/>
          <a:ahLst/>
          <a:cxnLst/>
          <a:rect l="0" t="0" r="0" b="0"/>
          <a:pathLst>
            <a:path>
              <a:moveTo>
                <a:pt x="838874" y="0"/>
              </a:moveTo>
              <a:lnTo>
                <a:pt x="838874" y="145589"/>
              </a:lnTo>
              <a:lnTo>
                <a:pt x="0" y="145589"/>
              </a:lnTo>
              <a:lnTo>
                <a:pt x="0" y="2911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C45BFB-3C72-4885-BBF6-41C84F151252}">
      <dsp:nvSpPr>
        <dsp:cNvPr id="0" name=""/>
        <dsp:cNvSpPr/>
      </dsp:nvSpPr>
      <dsp:spPr>
        <a:xfrm>
          <a:off x="984526" y="805"/>
          <a:ext cx="1386569" cy="6932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kern="1200" cap="none" normalizeH="0" baseline="0" smtClean="0">
              <a:ln>
                <a:noFill/>
              </a:ln>
              <a:solidFill>
                <a:srgbClr val="FF9966"/>
              </a:solidFill>
              <a:effectLst/>
              <a:latin typeface="Arial" charset="0"/>
              <a:cs typeface="Arial" charset="0"/>
            </a:rPr>
            <a:t>Dispepsia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kern="1200" cap="none" normalizeH="0" baseline="0" smtClean="0">
              <a:ln>
                <a:noFill/>
              </a:ln>
              <a:solidFill>
                <a:schemeClr val="tx1"/>
              </a:solidFill>
              <a:effectLst/>
              <a:latin typeface="Arial" charset="0"/>
              <a:cs typeface="Arial" charset="0"/>
            </a:rPr>
            <a:t>Colelitiasi</a:t>
          </a:r>
        </a:p>
      </dsp:txBody>
      <dsp:txXfrm>
        <a:off x="984526" y="805"/>
        <a:ext cx="1386569" cy="693284"/>
      </dsp:txXfrm>
    </dsp:sp>
    <dsp:sp modelId="{6C24A594-C9C0-4A9C-9C1D-04CEB238AE79}">
      <dsp:nvSpPr>
        <dsp:cNvPr id="0" name=""/>
        <dsp:cNvSpPr/>
      </dsp:nvSpPr>
      <dsp:spPr>
        <a:xfrm>
          <a:off x="145651" y="985270"/>
          <a:ext cx="1386569" cy="6932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it-IT" sz="2200" kern="1200"/>
        </a:p>
      </dsp:txBody>
      <dsp:txXfrm>
        <a:off x="145651" y="985270"/>
        <a:ext cx="1386569" cy="693284"/>
      </dsp:txXfrm>
    </dsp:sp>
    <dsp:sp modelId="{EEDAD912-4105-457A-A7B4-D10F6F4D4953}">
      <dsp:nvSpPr>
        <dsp:cNvPr id="0" name=""/>
        <dsp:cNvSpPr/>
      </dsp:nvSpPr>
      <dsp:spPr>
        <a:xfrm>
          <a:off x="1823400" y="985270"/>
          <a:ext cx="1386569" cy="6932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it-IT" sz="2200" kern="1200"/>
        </a:p>
      </dsp:txBody>
      <dsp:txXfrm>
        <a:off x="1823400" y="985270"/>
        <a:ext cx="1386569" cy="693284"/>
      </dsp:txXfrm>
    </dsp:sp>
    <dsp:sp modelId="{D42D6BD4-FCC1-4C39-B945-64C5F0693CE8}">
      <dsp:nvSpPr>
        <dsp:cNvPr id="0" name=""/>
        <dsp:cNvSpPr/>
      </dsp:nvSpPr>
      <dsp:spPr>
        <a:xfrm>
          <a:off x="1823400" y="1969734"/>
          <a:ext cx="1386569" cy="6932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it-IT" sz="2200" kern="1200"/>
        </a:p>
      </dsp:txBody>
      <dsp:txXfrm>
        <a:off x="1823400" y="1969734"/>
        <a:ext cx="1386569" cy="6932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62011-418A-45F8-9B1D-5320E9601FEF}">
      <dsp:nvSpPr>
        <dsp:cNvPr id="0" name=""/>
        <dsp:cNvSpPr/>
      </dsp:nvSpPr>
      <dsp:spPr>
        <a:xfrm>
          <a:off x="1654689" y="1615646"/>
          <a:ext cx="619293" cy="592352"/>
        </a:xfrm>
        <a:custGeom>
          <a:avLst/>
          <a:gdLst/>
          <a:ahLst/>
          <a:cxnLst/>
          <a:rect l="0" t="0" r="0" b="0"/>
          <a:pathLst>
            <a:path>
              <a:moveTo>
                <a:pt x="619293" y="0"/>
              </a:moveTo>
              <a:lnTo>
                <a:pt x="619293" y="592352"/>
              </a:lnTo>
              <a:lnTo>
                <a:pt x="0" y="5923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48FBF4-7A11-4B49-924C-AD2EDCB4BDB3}">
      <dsp:nvSpPr>
        <dsp:cNvPr id="0" name=""/>
        <dsp:cNvSpPr/>
      </dsp:nvSpPr>
      <dsp:spPr>
        <a:xfrm>
          <a:off x="2550851" y="5295499"/>
          <a:ext cx="91440" cy="762790"/>
        </a:xfrm>
        <a:custGeom>
          <a:avLst/>
          <a:gdLst/>
          <a:ahLst/>
          <a:cxnLst/>
          <a:rect l="0" t="0" r="0" b="0"/>
          <a:pathLst>
            <a:path>
              <a:moveTo>
                <a:pt x="45720" y="0"/>
              </a:moveTo>
              <a:lnTo>
                <a:pt x="45720" y="762790"/>
              </a:lnTo>
              <a:lnTo>
                <a:pt x="105642" y="7627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814089-0578-4D80-9A1A-8D490184178D}">
      <dsp:nvSpPr>
        <dsp:cNvPr id="0" name=""/>
        <dsp:cNvSpPr/>
      </dsp:nvSpPr>
      <dsp:spPr>
        <a:xfrm>
          <a:off x="3175857" y="4606747"/>
          <a:ext cx="91440" cy="263416"/>
        </a:xfrm>
        <a:custGeom>
          <a:avLst/>
          <a:gdLst/>
          <a:ahLst/>
          <a:cxnLst/>
          <a:rect l="0" t="0" r="0" b="0"/>
          <a:pathLst>
            <a:path>
              <a:moveTo>
                <a:pt x="72603" y="0"/>
              </a:moveTo>
              <a:lnTo>
                <a:pt x="72603" y="127578"/>
              </a:lnTo>
              <a:lnTo>
                <a:pt x="45720" y="127578"/>
              </a:lnTo>
              <a:lnTo>
                <a:pt x="45720" y="2634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C3B175-8DA5-4A54-B691-B647EE7AB857}">
      <dsp:nvSpPr>
        <dsp:cNvPr id="0" name=""/>
        <dsp:cNvSpPr/>
      </dsp:nvSpPr>
      <dsp:spPr>
        <a:xfrm>
          <a:off x="3151226" y="3528372"/>
          <a:ext cx="97234" cy="431525"/>
        </a:xfrm>
        <a:custGeom>
          <a:avLst/>
          <a:gdLst/>
          <a:ahLst/>
          <a:cxnLst/>
          <a:rect l="0" t="0" r="0" b="0"/>
          <a:pathLst>
            <a:path>
              <a:moveTo>
                <a:pt x="0" y="0"/>
              </a:moveTo>
              <a:lnTo>
                <a:pt x="0" y="295687"/>
              </a:lnTo>
              <a:lnTo>
                <a:pt x="97234" y="295687"/>
              </a:lnTo>
              <a:lnTo>
                <a:pt x="97234" y="4315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A0B313-A2B5-464F-801F-C85F16933867}">
      <dsp:nvSpPr>
        <dsp:cNvPr id="0" name=""/>
        <dsp:cNvSpPr/>
      </dsp:nvSpPr>
      <dsp:spPr>
        <a:xfrm>
          <a:off x="1079123" y="3528372"/>
          <a:ext cx="2072103" cy="427547"/>
        </a:xfrm>
        <a:custGeom>
          <a:avLst/>
          <a:gdLst/>
          <a:ahLst/>
          <a:cxnLst/>
          <a:rect l="0" t="0" r="0" b="0"/>
          <a:pathLst>
            <a:path>
              <a:moveTo>
                <a:pt x="2072103" y="0"/>
              </a:moveTo>
              <a:lnTo>
                <a:pt x="2072103" y="291709"/>
              </a:lnTo>
              <a:lnTo>
                <a:pt x="0" y="291709"/>
              </a:lnTo>
              <a:lnTo>
                <a:pt x="0" y="42754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0553BC-4BFA-4865-A045-943A994D1781}">
      <dsp:nvSpPr>
        <dsp:cNvPr id="0" name=""/>
        <dsp:cNvSpPr/>
      </dsp:nvSpPr>
      <dsp:spPr>
        <a:xfrm>
          <a:off x="3096101" y="2531422"/>
          <a:ext cx="91440" cy="350100"/>
        </a:xfrm>
        <a:custGeom>
          <a:avLst/>
          <a:gdLst/>
          <a:ahLst/>
          <a:cxnLst/>
          <a:rect l="0" t="0" r="0" b="0"/>
          <a:pathLst>
            <a:path>
              <a:moveTo>
                <a:pt x="45720" y="0"/>
              </a:moveTo>
              <a:lnTo>
                <a:pt x="45720" y="214262"/>
              </a:lnTo>
              <a:lnTo>
                <a:pt x="55125" y="214262"/>
              </a:lnTo>
              <a:lnTo>
                <a:pt x="55125" y="3501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70AA94-BCFC-4D49-B176-A85B7FAD9773}">
      <dsp:nvSpPr>
        <dsp:cNvPr id="0" name=""/>
        <dsp:cNvSpPr/>
      </dsp:nvSpPr>
      <dsp:spPr>
        <a:xfrm>
          <a:off x="2273982" y="1615646"/>
          <a:ext cx="867838" cy="268927"/>
        </a:xfrm>
        <a:custGeom>
          <a:avLst/>
          <a:gdLst/>
          <a:ahLst/>
          <a:cxnLst/>
          <a:rect l="0" t="0" r="0" b="0"/>
          <a:pathLst>
            <a:path>
              <a:moveTo>
                <a:pt x="0" y="0"/>
              </a:moveTo>
              <a:lnTo>
                <a:pt x="0" y="133089"/>
              </a:lnTo>
              <a:lnTo>
                <a:pt x="867838" y="133089"/>
              </a:lnTo>
              <a:lnTo>
                <a:pt x="867838" y="2689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28F720-14A0-41B2-96C5-11C8CC0BE368}">
      <dsp:nvSpPr>
        <dsp:cNvPr id="0" name=""/>
        <dsp:cNvSpPr/>
      </dsp:nvSpPr>
      <dsp:spPr>
        <a:xfrm>
          <a:off x="2194432" y="648341"/>
          <a:ext cx="91440" cy="320455"/>
        </a:xfrm>
        <a:custGeom>
          <a:avLst/>
          <a:gdLst/>
          <a:ahLst/>
          <a:cxnLst/>
          <a:rect l="0" t="0" r="0" b="0"/>
          <a:pathLst>
            <a:path>
              <a:moveTo>
                <a:pt x="45720" y="0"/>
              </a:moveTo>
              <a:lnTo>
                <a:pt x="45720" y="184617"/>
              </a:lnTo>
              <a:lnTo>
                <a:pt x="79550" y="184617"/>
              </a:lnTo>
              <a:lnTo>
                <a:pt x="79550" y="3204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A474B-784D-4B97-9185-52F5BFB08F3C}">
      <dsp:nvSpPr>
        <dsp:cNvPr id="0" name=""/>
        <dsp:cNvSpPr/>
      </dsp:nvSpPr>
      <dsp:spPr>
        <a:xfrm>
          <a:off x="1593303" y="1492"/>
          <a:ext cx="1293698" cy="646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b="1" kern="1200" dirty="0" smtClean="0"/>
            <a:t>Dispepsia</a:t>
          </a:r>
        </a:p>
        <a:p>
          <a:pPr lvl="0" algn="ctr" defTabSz="622300">
            <a:lnSpc>
              <a:spcPct val="90000"/>
            </a:lnSpc>
            <a:spcBef>
              <a:spcPct val="0"/>
            </a:spcBef>
            <a:spcAft>
              <a:spcPct val="35000"/>
            </a:spcAft>
          </a:pPr>
          <a:r>
            <a:rPr lang="it-IT" sz="1400" b="1" kern="1200" dirty="0" smtClean="0"/>
            <a:t>cronica</a:t>
          </a:r>
          <a:endParaRPr lang="it-IT" sz="1400" b="1" kern="1200" dirty="0"/>
        </a:p>
      </dsp:txBody>
      <dsp:txXfrm>
        <a:off x="1593303" y="1492"/>
        <a:ext cx="1293698" cy="646849"/>
      </dsp:txXfrm>
    </dsp:sp>
    <dsp:sp modelId="{1294D928-47B0-4BE3-A41B-6417BD17F87F}">
      <dsp:nvSpPr>
        <dsp:cNvPr id="0" name=""/>
        <dsp:cNvSpPr/>
      </dsp:nvSpPr>
      <dsp:spPr>
        <a:xfrm>
          <a:off x="1627133" y="968796"/>
          <a:ext cx="1293698" cy="646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b="1" kern="1200" dirty="0" smtClean="0">
              <a:solidFill>
                <a:srgbClr val="FFFF00"/>
              </a:solidFill>
            </a:rPr>
            <a:t>IPP</a:t>
          </a:r>
          <a:endParaRPr lang="it-IT" sz="1400" b="1" kern="1200" dirty="0">
            <a:solidFill>
              <a:srgbClr val="FFFF00"/>
            </a:solidFill>
          </a:endParaRPr>
        </a:p>
      </dsp:txBody>
      <dsp:txXfrm>
        <a:off x="1627133" y="968796"/>
        <a:ext cx="1293698" cy="646849"/>
      </dsp:txXfrm>
    </dsp:sp>
    <dsp:sp modelId="{34FB598D-A6DE-42C5-9F1D-AAD3666D200C}">
      <dsp:nvSpPr>
        <dsp:cNvPr id="0" name=""/>
        <dsp:cNvSpPr/>
      </dsp:nvSpPr>
      <dsp:spPr>
        <a:xfrm>
          <a:off x="2494972" y="1884573"/>
          <a:ext cx="1293698" cy="646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b="1" kern="1200" dirty="0" smtClean="0">
              <a:solidFill>
                <a:srgbClr val="FF0000"/>
              </a:solidFill>
            </a:rPr>
            <a:t>Sintomi persistenti</a:t>
          </a:r>
        </a:p>
        <a:p>
          <a:pPr lvl="0" algn="ctr" defTabSz="622300">
            <a:lnSpc>
              <a:spcPct val="90000"/>
            </a:lnSpc>
            <a:spcBef>
              <a:spcPct val="0"/>
            </a:spcBef>
            <a:spcAft>
              <a:spcPct val="35000"/>
            </a:spcAft>
          </a:pPr>
          <a:r>
            <a:rPr lang="it-IT" sz="1400" b="1" kern="1200" dirty="0" smtClean="0">
              <a:solidFill>
                <a:srgbClr val="FF0000"/>
              </a:solidFill>
            </a:rPr>
            <a:t>90%</a:t>
          </a:r>
          <a:endParaRPr lang="it-IT" sz="1400" b="1" kern="1200" dirty="0">
            <a:solidFill>
              <a:srgbClr val="FF0000"/>
            </a:solidFill>
          </a:endParaRPr>
        </a:p>
      </dsp:txBody>
      <dsp:txXfrm>
        <a:off x="2494972" y="1884573"/>
        <a:ext cx="1293698" cy="646849"/>
      </dsp:txXfrm>
    </dsp:sp>
    <dsp:sp modelId="{212D65F2-3161-4732-A5A0-3423CFFD3EA3}">
      <dsp:nvSpPr>
        <dsp:cNvPr id="0" name=""/>
        <dsp:cNvSpPr/>
      </dsp:nvSpPr>
      <dsp:spPr>
        <a:xfrm>
          <a:off x="2504377" y="2881523"/>
          <a:ext cx="1293698" cy="646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b="1" kern="1200" dirty="0" smtClean="0">
              <a:solidFill>
                <a:srgbClr val="FFFF00"/>
              </a:solidFill>
            </a:rPr>
            <a:t>antidepressivi</a:t>
          </a:r>
        </a:p>
        <a:p>
          <a:pPr lvl="0" algn="ctr" defTabSz="622300">
            <a:lnSpc>
              <a:spcPct val="90000"/>
            </a:lnSpc>
            <a:spcBef>
              <a:spcPct val="0"/>
            </a:spcBef>
            <a:spcAft>
              <a:spcPct val="35000"/>
            </a:spcAft>
          </a:pPr>
          <a:r>
            <a:rPr lang="it-IT" sz="1400" b="1" kern="1200" dirty="0" smtClean="0">
              <a:solidFill>
                <a:srgbClr val="FFFF00"/>
              </a:solidFill>
            </a:rPr>
            <a:t>TC</a:t>
          </a:r>
          <a:endParaRPr lang="it-IT" sz="1400" b="1" kern="1200" dirty="0">
            <a:solidFill>
              <a:srgbClr val="FFFF00"/>
            </a:solidFill>
          </a:endParaRPr>
        </a:p>
      </dsp:txBody>
      <dsp:txXfrm>
        <a:off x="2504377" y="2881523"/>
        <a:ext cx="1293698" cy="646849"/>
      </dsp:txXfrm>
    </dsp:sp>
    <dsp:sp modelId="{FCECFB47-3A47-4D16-92EB-DB1877060A74}">
      <dsp:nvSpPr>
        <dsp:cNvPr id="0" name=""/>
        <dsp:cNvSpPr/>
      </dsp:nvSpPr>
      <dsp:spPr>
        <a:xfrm>
          <a:off x="432274" y="3955919"/>
          <a:ext cx="1293698" cy="646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b="1" kern="1200" dirty="0" smtClean="0">
              <a:solidFill>
                <a:srgbClr val="00B050"/>
              </a:solidFill>
            </a:rPr>
            <a:t>Sintomi risolti</a:t>
          </a:r>
        </a:p>
        <a:p>
          <a:pPr lvl="0" algn="ctr" defTabSz="622300">
            <a:lnSpc>
              <a:spcPct val="90000"/>
            </a:lnSpc>
            <a:spcBef>
              <a:spcPct val="0"/>
            </a:spcBef>
            <a:spcAft>
              <a:spcPct val="35000"/>
            </a:spcAft>
          </a:pPr>
          <a:r>
            <a:rPr lang="it-IT" sz="1400" b="1" kern="1200" dirty="0" smtClean="0">
              <a:solidFill>
                <a:srgbClr val="00B050"/>
              </a:solidFill>
            </a:rPr>
            <a:t>64-70%</a:t>
          </a:r>
          <a:endParaRPr lang="it-IT" sz="1400" b="1" kern="1200" dirty="0">
            <a:solidFill>
              <a:srgbClr val="00B050"/>
            </a:solidFill>
          </a:endParaRPr>
        </a:p>
      </dsp:txBody>
      <dsp:txXfrm>
        <a:off x="432274" y="3955919"/>
        <a:ext cx="1293698" cy="646849"/>
      </dsp:txXfrm>
    </dsp:sp>
    <dsp:sp modelId="{2C93DE11-5843-4D18-9E15-3A924D17EDFF}">
      <dsp:nvSpPr>
        <dsp:cNvPr id="0" name=""/>
        <dsp:cNvSpPr/>
      </dsp:nvSpPr>
      <dsp:spPr>
        <a:xfrm>
          <a:off x="2601611" y="3959898"/>
          <a:ext cx="1293698" cy="646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b="1" kern="1200" dirty="0" smtClean="0">
              <a:solidFill>
                <a:srgbClr val="FF0000"/>
              </a:solidFill>
            </a:rPr>
            <a:t>Sintomi persistenti</a:t>
          </a:r>
        </a:p>
        <a:p>
          <a:pPr lvl="0" algn="ctr" defTabSz="622300">
            <a:lnSpc>
              <a:spcPct val="90000"/>
            </a:lnSpc>
            <a:spcBef>
              <a:spcPct val="0"/>
            </a:spcBef>
            <a:spcAft>
              <a:spcPct val="35000"/>
            </a:spcAft>
          </a:pPr>
          <a:r>
            <a:rPr lang="it-IT" sz="1400" b="1" kern="1200" dirty="0" smtClean="0">
              <a:solidFill>
                <a:srgbClr val="FF0000"/>
              </a:solidFill>
            </a:rPr>
            <a:t>36-30%</a:t>
          </a:r>
          <a:endParaRPr lang="it-IT" sz="1400" b="1" kern="1200" dirty="0">
            <a:solidFill>
              <a:srgbClr val="FF0000"/>
            </a:solidFill>
          </a:endParaRPr>
        </a:p>
      </dsp:txBody>
      <dsp:txXfrm>
        <a:off x="2601611" y="3959898"/>
        <a:ext cx="1293698" cy="646849"/>
      </dsp:txXfrm>
    </dsp:sp>
    <dsp:sp modelId="{7209DFF8-673D-449E-BAE2-186CB0A26465}">
      <dsp:nvSpPr>
        <dsp:cNvPr id="0" name=""/>
        <dsp:cNvSpPr/>
      </dsp:nvSpPr>
      <dsp:spPr>
        <a:xfrm>
          <a:off x="2440319" y="4870163"/>
          <a:ext cx="1562515" cy="4253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b="1" kern="1200" dirty="0" smtClean="0">
              <a:solidFill>
                <a:srgbClr val="FFFF00"/>
              </a:solidFill>
            </a:rPr>
            <a:t>Procinetici</a:t>
          </a:r>
        </a:p>
      </dsp:txBody>
      <dsp:txXfrm>
        <a:off x="2440319" y="4870163"/>
        <a:ext cx="1562515" cy="425335"/>
      </dsp:txXfrm>
    </dsp:sp>
    <dsp:sp modelId="{96ADFF08-8CF1-4DA7-97DB-50BC9F41ECAB}">
      <dsp:nvSpPr>
        <dsp:cNvPr id="0" name=""/>
        <dsp:cNvSpPr/>
      </dsp:nvSpPr>
      <dsp:spPr>
        <a:xfrm>
          <a:off x="2656493" y="5734864"/>
          <a:ext cx="1293698" cy="646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b="1" kern="1200" dirty="0" smtClean="0">
              <a:solidFill>
                <a:srgbClr val="FF0000"/>
              </a:solidFill>
            </a:rPr>
            <a:t>Sintomi persistenti</a:t>
          </a:r>
        </a:p>
        <a:p>
          <a:pPr lvl="0" algn="ctr" defTabSz="622300">
            <a:lnSpc>
              <a:spcPct val="90000"/>
            </a:lnSpc>
            <a:spcBef>
              <a:spcPct val="0"/>
            </a:spcBef>
            <a:spcAft>
              <a:spcPct val="35000"/>
            </a:spcAft>
          </a:pPr>
          <a:r>
            <a:rPr lang="it-IT" sz="1400" b="1" kern="1200" dirty="0" smtClean="0">
              <a:solidFill>
                <a:srgbClr val="FF0000"/>
              </a:solidFill>
            </a:rPr>
            <a:t>67%</a:t>
          </a:r>
          <a:endParaRPr lang="it-IT" sz="1400" kern="1200" dirty="0"/>
        </a:p>
      </dsp:txBody>
      <dsp:txXfrm>
        <a:off x="2656493" y="5734864"/>
        <a:ext cx="1293698" cy="646849"/>
      </dsp:txXfrm>
    </dsp:sp>
    <dsp:sp modelId="{5C09A35B-4CED-48F0-9848-69CA34936CBC}">
      <dsp:nvSpPr>
        <dsp:cNvPr id="0" name=""/>
        <dsp:cNvSpPr/>
      </dsp:nvSpPr>
      <dsp:spPr>
        <a:xfrm>
          <a:off x="360991" y="1884573"/>
          <a:ext cx="1293698" cy="646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it-IT" sz="1400" b="1" kern="1200" dirty="0" smtClean="0">
              <a:solidFill>
                <a:srgbClr val="00B050"/>
              </a:solidFill>
            </a:rPr>
            <a:t>Sintomi risolti </a:t>
          </a:r>
        </a:p>
        <a:p>
          <a:pPr lvl="0" algn="ctr" defTabSz="622300">
            <a:lnSpc>
              <a:spcPct val="90000"/>
            </a:lnSpc>
            <a:spcBef>
              <a:spcPct val="0"/>
            </a:spcBef>
            <a:spcAft>
              <a:spcPct val="35000"/>
            </a:spcAft>
          </a:pPr>
          <a:r>
            <a:rPr lang="it-IT" sz="1400" b="1" kern="1200" dirty="0" smtClean="0">
              <a:solidFill>
                <a:srgbClr val="00B050"/>
              </a:solidFill>
            </a:rPr>
            <a:t>10%</a:t>
          </a:r>
          <a:endParaRPr lang="it-IT" sz="1400" b="1" kern="1200" dirty="0">
            <a:solidFill>
              <a:srgbClr val="00B050"/>
            </a:solidFill>
          </a:endParaRPr>
        </a:p>
      </dsp:txBody>
      <dsp:txXfrm>
        <a:off x="360991" y="1884573"/>
        <a:ext cx="1293698" cy="6468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0AFF-157D-406D-BD51-514520EF27BA}">
      <dsp:nvSpPr>
        <dsp:cNvPr id="0" name=""/>
        <dsp:cNvSpPr/>
      </dsp:nvSpPr>
      <dsp:spPr>
        <a:xfrm>
          <a:off x="2273893" y="700295"/>
          <a:ext cx="91440" cy="121448"/>
        </a:xfrm>
        <a:custGeom>
          <a:avLst/>
          <a:gdLst/>
          <a:ahLst/>
          <a:cxnLst/>
          <a:rect l="0" t="0" r="0" b="0"/>
          <a:pathLst>
            <a:path>
              <a:moveTo>
                <a:pt x="45720" y="0"/>
              </a:moveTo>
              <a:lnTo>
                <a:pt x="45720" y="1214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D10421-D5FD-460E-89B7-C9EBF042D8FB}">
      <dsp:nvSpPr>
        <dsp:cNvPr id="0" name=""/>
        <dsp:cNvSpPr/>
      </dsp:nvSpPr>
      <dsp:spPr>
        <a:xfrm>
          <a:off x="1581855" y="289683"/>
          <a:ext cx="737757" cy="121448"/>
        </a:xfrm>
        <a:custGeom>
          <a:avLst/>
          <a:gdLst/>
          <a:ahLst/>
          <a:cxnLst/>
          <a:rect l="0" t="0" r="0" b="0"/>
          <a:pathLst>
            <a:path>
              <a:moveTo>
                <a:pt x="0" y="0"/>
              </a:moveTo>
              <a:lnTo>
                <a:pt x="0" y="60724"/>
              </a:lnTo>
              <a:lnTo>
                <a:pt x="737757" y="60724"/>
              </a:lnTo>
              <a:lnTo>
                <a:pt x="737757" y="1214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870B65-DE35-4B38-8FF5-5CFDA8A5F9FF}">
      <dsp:nvSpPr>
        <dsp:cNvPr id="0" name=""/>
        <dsp:cNvSpPr/>
      </dsp:nvSpPr>
      <dsp:spPr>
        <a:xfrm>
          <a:off x="1186247" y="1368454"/>
          <a:ext cx="91440" cy="121448"/>
        </a:xfrm>
        <a:custGeom>
          <a:avLst/>
          <a:gdLst/>
          <a:ahLst/>
          <a:cxnLst/>
          <a:rect l="0" t="0" r="0" b="0"/>
          <a:pathLst>
            <a:path>
              <a:moveTo>
                <a:pt x="45720" y="0"/>
              </a:moveTo>
              <a:lnTo>
                <a:pt x="45720" y="1214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5ED67E-5FE0-40E3-8A48-46951616240D}">
      <dsp:nvSpPr>
        <dsp:cNvPr id="0" name=""/>
        <dsp:cNvSpPr/>
      </dsp:nvSpPr>
      <dsp:spPr>
        <a:xfrm>
          <a:off x="1231967" y="289683"/>
          <a:ext cx="349888" cy="121448"/>
        </a:xfrm>
        <a:custGeom>
          <a:avLst/>
          <a:gdLst/>
          <a:ahLst/>
          <a:cxnLst/>
          <a:rect l="0" t="0" r="0" b="0"/>
          <a:pathLst>
            <a:path>
              <a:moveTo>
                <a:pt x="349888" y="0"/>
              </a:moveTo>
              <a:lnTo>
                <a:pt x="349888" y="60724"/>
              </a:lnTo>
              <a:lnTo>
                <a:pt x="0" y="60724"/>
              </a:lnTo>
              <a:lnTo>
                <a:pt x="0" y="1214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1C7A78-A0F1-4018-B639-73D6F9A35543}">
      <dsp:nvSpPr>
        <dsp:cNvPr id="0" name=""/>
        <dsp:cNvSpPr/>
      </dsp:nvSpPr>
      <dsp:spPr>
        <a:xfrm>
          <a:off x="1292691" y="519"/>
          <a:ext cx="578327" cy="2891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it-IT" sz="2000" kern="1200" dirty="0"/>
        </a:p>
      </dsp:txBody>
      <dsp:txXfrm>
        <a:off x="1292691" y="519"/>
        <a:ext cx="578327" cy="289163"/>
      </dsp:txXfrm>
    </dsp:sp>
    <dsp:sp modelId="{937DC117-7F89-42DA-980B-9B92501E1319}">
      <dsp:nvSpPr>
        <dsp:cNvPr id="0" name=""/>
        <dsp:cNvSpPr/>
      </dsp:nvSpPr>
      <dsp:spPr>
        <a:xfrm>
          <a:off x="554934" y="411131"/>
          <a:ext cx="1354066" cy="9573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2755900">
            <a:lnSpc>
              <a:spcPct val="90000"/>
            </a:lnSpc>
            <a:spcBef>
              <a:spcPct val="0"/>
            </a:spcBef>
            <a:spcAft>
              <a:spcPct val="35000"/>
            </a:spcAft>
          </a:pPr>
          <a:r>
            <a:rPr lang="it-IT" sz="6200" kern="1200" dirty="0" smtClean="0"/>
            <a:t>IPP</a:t>
          </a:r>
          <a:endParaRPr lang="it-IT" sz="6200" kern="1200" dirty="0"/>
        </a:p>
      </dsp:txBody>
      <dsp:txXfrm>
        <a:off x="554934" y="411131"/>
        <a:ext cx="1354066" cy="957322"/>
      </dsp:txXfrm>
    </dsp:sp>
    <dsp:sp modelId="{0163886F-F90A-40C4-98BA-181E4B1983A4}">
      <dsp:nvSpPr>
        <dsp:cNvPr id="0" name=""/>
        <dsp:cNvSpPr/>
      </dsp:nvSpPr>
      <dsp:spPr>
        <a:xfrm>
          <a:off x="942803" y="1489902"/>
          <a:ext cx="578327" cy="2891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it-IT" sz="2000" kern="1200" dirty="0"/>
        </a:p>
      </dsp:txBody>
      <dsp:txXfrm>
        <a:off x="942803" y="1489902"/>
        <a:ext cx="578327" cy="289163"/>
      </dsp:txXfrm>
    </dsp:sp>
    <dsp:sp modelId="{2380AF99-6EC8-4C7D-AD14-57BB47581D4F}">
      <dsp:nvSpPr>
        <dsp:cNvPr id="0" name=""/>
        <dsp:cNvSpPr/>
      </dsp:nvSpPr>
      <dsp:spPr>
        <a:xfrm>
          <a:off x="2030449" y="411131"/>
          <a:ext cx="578327" cy="2891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it-IT" sz="2000" kern="1200" dirty="0"/>
        </a:p>
      </dsp:txBody>
      <dsp:txXfrm>
        <a:off x="2030449" y="411131"/>
        <a:ext cx="578327" cy="289163"/>
      </dsp:txXfrm>
    </dsp:sp>
    <dsp:sp modelId="{DEAFCD40-4DD3-4ED1-BC98-2AEA4C9AD2E7}">
      <dsp:nvSpPr>
        <dsp:cNvPr id="0" name=""/>
        <dsp:cNvSpPr/>
      </dsp:nvSpPr>
      <dsp:spPr>
        <a:xfrm>
          <a:off x="2030449" y="821744"/>
          <a:ext cx="578327" cy="2891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it-IT" sz="2000" kern="1200" dirty="0"/>
        </a:p>
      </dsp:txBody>
      <dsp:txXfrm>
        <a:off x="2030449" y="821744"/>
        <a:ext cx="578327" cy="2891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0AFF-157D-406D-BD51-514520EF27BA}">
      <dsp:nvSpPr>
        <dsp:cNvPr id="0" name=""/>
        <dsp:cNvSpPr/>
      </dsp:nvSpPr>
      <dsp:spPr>
        <a:xfrm>
          <a:off x="2579231" y="1197924"/>
          <a:ext cx="91440" cy="207832"/>
        </a:xfrm>
        <a:custGeom>
          <a:avLst/>
          <a:gdLst/>
          <a:ahLst/>
          <a:cxnLst/>
          <a:rect l="0" t="0" r="0" b="0"/>
          <a:pathLst>
            <a:path>
              <a:moveTo>
                <a:pt x="45720" y="0"/>
              </a:moveTo>
              <a:lnTo>
                <a:pt x="45720" y="2078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D10421-D5FD-460E-89B7-C9EBF042D8FB}">
      <dsp:nvSpPr>
        <dsp:cNvPr id="0" name=""/>
        <dsp:cNvSpPr/>
      </dsp:nvSpPr>
      <dsp:spPr>
        <a:xfrm>
          <a:off x="1823949" y="495252"/>
          <a:ext cx="801002" cy="207832"/>
        </a:xfrm>
        <a:custGeom>
          <a:avLst/>
          <a:gdLst/>
          <a:ahLst/>
          <a:cxnLst/>
          <a:rect l="0" t="0" r="0" b="0"/>
          <a:pathLst>
            <a:path>
              <a:moveTo>
                <a:pt x="0" y="0"/>
              </a:moveTo>
              <a:lnTo>
                <a:pt x="0" y="103916"/>
              </a:lnTo>
              <a:lnTo>
                <a:pt x="801002" y="103916"/>
              </a:lnTo>
              <a:lnTo>
                <a:pt x="801002" y="2078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870B65-DE35-4B38-8FF5-5CFDA8A5F9FF}">
      <dsp:nvSpPr>
        <dsp:cNvPr id="0" name=""/>
        <dsp:cNvSpPr/>
      </dsp:nvSpPr>
      <dsp:spPr>
        <a:xfrm>
          <a:off x="1179473" y="2033664"/>
          <a:ext cx="91440" cy="207832"/>
        </a:xfrm>
        <a:custGeom>
          <a:avLst/>
          <a:gdLst/>
          <a:ahLst/>
          <a:cxnLst/>
          <a:rect l="0" t="0" r="0" b="0"/>
          <a:pathLst>
            <a:path>
              <a:moveTo>
                <a:pt x="45720" y="0"/>
              </a:moveTo>
              <a:lnTo>
                <a:pt x="45720" y="2078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5ED67E-5FE0-40E3-8A48-46951616240D}">
      <dsp:nvSpPr>
        <dsp:cNvPr id="0" name=""/>
        <dsp:cNvSpPr/>
      </dsp:nvSpPr>
      <dsp:spPr>
        <a:xfrm>
          <a:off x="1225193" y="495252"/>
          <a:ext cx="598756" cy="207832"/>
        </a:xfrm>
        <a:custGeom>
          <a:avLst/>
          <a:gdLst/>
          <a:ahLst/>
          <a:cxnLst/>
          <a:rect l="0" t="0" r="0" b="0"/>
          <a:pathLst>
            <a:path>
              <a:moveTo>
                <a:pt x="598756" y="0"/>
              </a:moveTo>
              <a:lnTo>
                <a:pt x="598756" y="103916"/>
              </a:lnTo>
              <a:lnTo>
                <a:pt x="0" y="103916"/>
              </a:lnTo>
              <a:lnTo>
                <a:pt x="0" y="2078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1C7A78-A0F1-4018-B639-73D6F9A35543}">
      <dsp:nvSpPr>
        <dsp:cNvPr id="0" name=""/>
        <dsp:cNvSpPr/>
      </dsp:nvSpPr>
      <dsp:spPr>
        <a:xfrm>
          <a:off x="1329109" y="412"/>
          <a:ext cx="989679" cy="494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it-IT" sz="2300" kern="1200" dirty="0"/>
        </a:p>
      </dsp:txBody>
      <dsp:txXfrm>
        <a:off x="1329109" y="412"/>
        <a:ext cx="989679" cy="494839"/>
      </dsp:txXfrm>
    </dsp:sp>
    <dsp:sp modelId="{937DC117-7F89-42DA-980B-9B92501E1319}">
      <dsp:nvSpPr>
        <dsp:cNvPr id="0" name=""/>
        <dsp:cNvSpPr/>
      </dsp:nvSpPr>
      <dsp:spPr>
        <a:xfrm>
          <a:off x="528107" y="703085"/>
          <a:ext cx="1394171" cy="13305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kern="1200" dirty="0" smtClean="0"/>
            <a:t>Procinetici</a:t>
          </a:r>
          <a:endParaRPr lang="it-IT" sz="2300" kern="1200" dirty="0"/>
        </a:p>
      </dsp:txBody>
      <dsp:txXfrm>
        <a:off x="528107" y="703085"/>
        <a:ext cx="1394171" cy="1330579"/>
      </dsp:txXfrm>
    </dsp:sp>
    <dsp:sp modelId="{0163886F-F90A-40C4-98BA-181E4B1983A4}">
      <dsp:nvSpPr>
        <dsp:cNvPr id="0" name=""/>
        <dsp:cNvSpPr/>
      </dsp:nvSpPr>
      <dsp:spPr>
        <a:xfrm>
          <a:off x="730353" y="2241497"/>
          <a:ext cx="989679" cy="494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it-IT" sz="2300" kern="1200" dirty="0"/>
        </a:p>
      </dsp:txBody>
      <dsp:txXfrm>
        <a:off x="730353" y="2241497"/>
        <a:ext cx="989679" cy="494839"/>
      </dsp:txXfrm>
    </dsp:sp>
    <dsp:sp modelId="{2380AF99-6EC8-4C7D-AD14-57BB47581D4F}">
      <dsp:nvSpPr>
        <dsp:cNvPr id="0" name=""/>
        <dsp:cNvSpPr/>
      </dsp:nvSpPr>
      <dsp:spPr>
        <a:xfrm>
          <a:off x="2130111" y="703085"/>
          <a:ext cx="989679" cy="494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it-IT" sz="2300" kern="1200" dirty="0"/>
        </a:p>
      </dsp:txBody>
      <dsp:txXfrm>
        <a:off x="2130111" y="703085"/>
        <a:ext cx="989679" cy="494839"/>
      </dsp:txXfrm>
    </dsp:sp>
    <dsp:sp modelId="{DEAFCD40-4DD3-4ED1-BC98-2AEA4C9AD2E7}">
      <dsp:nvSpPr>
        <dsp:cNvPr id="0" name=""/>
        <dsp:cNvSpPr/>
      </dsp:nvSpPr>
      <dsp:spPr>
        <a:xfrm>
          <a:off x="2130111" y="1405757"/>
          <a:ext cx="989679" cy="494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it-IT" sz="2300" kern="1200" dirty="0"/>
        </a:p>
      </dsp:txBody>
      <dsp:txXfrm>
        <a:off x="2130111" y="1405757"/>
        <a:ext cx="989679" cy="4948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E4E23-C675-43A2-8B35-0310F5D18CA8}">
      <dsp:nvSpPr>
        <dsp:cNvPr id="0" name=""/>
        <dsp:cNvSpPr/>
      </dsp:nvSpPr>
      <dsp:spPr>
        <a:xfrm>
          <a:off x="2096306" y="1121269"/>
          <a:ext cx="91440" cy="194439"/>
        </a:xfrm>
        <a:custGeom>
          <a:avLst/>
          <a:gdLst/>
          <a:ahLst/>
          <a:cxnLst/>
          <a:rect l="0" t="0" r="0" b="0"/>
          <a:pathLst>
            <a:path>
              <a:moveTo>
                <a:pt x="45720" y="0"/>
              </a:moveTo>
              <a:lnTo>
                <a:pt x="45720" y="1944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B64CB4-D25C-4FF6-A9F2-62995763A45D}">
      <dsp:nvSpPr>
        <dsp:cNvPr id="0" name=""/>
        <dsp:cNvSpPr/>
      </dsp:nvSpPr>
      <dsp:spPr>
        <a:xfrm>
          <a:off x="1581855" y="463878"/>
          <a:ext cx="560171" cy="194439"/>
        </a:xfrm>
        <a:custGeom>
          <a:avLst/>
          <a:gdLst/>
          <a:ahLst/>
          <a:cxnLst/>
          <a:rect l="0" t="0" r="0" b="0"/>
          <a:pathLst>
            <a:path>
              <a:moveTo>
                <a:pt x="0" y="0"/>
              </a:moveTo>
              <a:lnTo>
                <a:pt x="0" y="97219"/>
              </a:lnTo>
              <a:lnTo>
                <a:pt x="560171" y="97219"/>
              </a:lnTo>
              <a:lnTo>
                <a:pt x="560171" y="1944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D68224-5C72-4AC3-81A6-EE39C18F3A9D}">
      <dsp:nvSpPr>
        <dsp:cNvPr id="0" name=""/>
        <dsp:cNvSpPr/>
      </dsp:nvSpPr>
      <dsp:spPr>
        <a:xfrm>
          <a:off x="975964" y="1121269"/>
          <a:ext cx="91440" cy="194439"/>
        </a:xfrm>
        <a:custGeom>
          <a:avLst/>
          <a:gdLst/>
          <a:ahLst/>
          <a:cxnLst/>
          <a:rect l="0" t="0" r="0" b="0"/>
          <a:pathLst>
            <a:path>
              <a:moveTo>
                <a:pt x="45720" y="0"/>
              </a:moveTo>
              <a:lnTo>
                <a:pt x="45720" y="1944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5637F2-5FB9-40E2-9659-D21AB2AAB78B}">
      <dsp:nvSpPr>
        <dsp:cNvPr id="0" name=""/>
        <dsp:cNvSpPr/>
      </dsp:nvSpPr>
      <dsp:spPr>
        <a:xfrm>
          <a:off x="1021684" y="463878"/>
          <a:ext cx="560171" cy="194439"/>
        </a:xfrm>
        <a:custGeom>
          <a:avLst/>
          <a:gdLst/>
          <a:ahLst/>
          <a:cxnLst/>
          <a:rect l="0" t="0" r="0" b="0"/>
          <a:pathLst>
            <a:path>
              <a:moveTo>
                <a:pt x="560171" y="0"/>
              </a:moveTo>
              <a:lnTo>
                <a:pt x="560171" y="97219"/>
              </a:lnTo>
              <a:lnTo>
                <a:pt x="0" y="97219"/>
              </a:lnTo>
              <a:lnTo>
                <a:pt x="0" y="1944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A834F0-129A-4B41-BA50-19FE2F6975A1}">
      <dsp:nvSpPr>
        <dsp:cNvPr id="0" name=""/>
        <dsp:cNvSpPr/>
      </dsp:nvSpPr>
      <dsp:spPr>
        <a:xfrm>
          <a:off x="1118904" y="926"/>
          <a:ext cx="925902" cy="4629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t-IT" sz="1600" kern="1200" dirty="0" smtClean="0"/>
            <a:t>Dispepsia</a:t>
          </a:r>
          <a:endParaRPr lang="it-IT" sz="1600" kern="1200" dirty="0"/>
        </a:p>
      </dsp:txBody>
      <dsp:txXfrm>
        <a:off x="1118904" y="926"/>
        <a:ext cx="925902" cy="462951"/>
      </dsp:txXfrm>
    </dsp:sp>
    <dsp:sp modelId="{90F16EA2-4A98-4581-9931-FA6B02335DBE}">
      <dsp:nvSpPr>
        <dsp:cNvPr id="0" name=""/>
        <dsp:cNvSpPr/>
      </dsp:nvSpPr>
      <dsp:spPr>
        <a:xfrm>
          <a:off x="558732" y="658317"/>
          <a:ext cx="925902" cy="4629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it-IT" sz="1600" kern="1200" dirty="0">
            <a:solidFill>
              <a:srgbClr val="FF0000"/>
            </a:solidFill>
          </a:endParaRPr>
        </a:p>
      </dsp:txBody>
      <dsp:txXfrm>
        <a:off x="558732" y="658317"/>
        <a:ext cx="925902" cy="462951"/>
      </dsp:txXfrm>
    </dsp:sp>
    <dsp:sp modelId="{423C14B0-9B3A-410F-A013-02864983B25B}">
      <dsp:nvSpPr>
        <dsp:cNvPr id="0" name=""/>
        <dsp:cNvSpPr/>
      </dsp:nvSpPr>
      <dsp:spPr>
        <a:xfrm>
          <a:off x="558732" y="1315708"/>
          <a:ext cx="925902" cy="4629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it-IT" sz="1600" kern="1200" dirty="0"/>
        </a:p>
      </dsp:txBody>
      <dsp:txXfrm>
        <a:off x="558732" y="1315708"/>
        <a:ext cx="925902" cy="462951"/>
      </dsp:txXfrm>
    </dsp:sp>
    <dsp:sp modelId="{7A29ED12-2D22-4540-829A-97F564287BE6}">
      <dsp:nvSpPr>
        <dsp:cNvPr id="0" name=""/>
        <dsp:cNvSpPr/>
      </dsp:nvSpPr>
      <dsp:spPr>
        <a:xfrm>
          <a:off x="1679075" y="658317"/>
          <a:ext cx="925902" cy="4629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it-IT" sz="1600" kern="1200" dirty="0">
            <a:solidFill>
              <a:srgbClr val="FF0000"/>
            </a:solidFill>
          </a:endParaRPr>
        </a:p>
      </dsp:txBody>
      <dsp:txXfrm>
        <a:off x="1679075" y="658317"/>
        <a:ext cx="925902" cy="462951"/>
      </dsp:txXfrm>
    </dsp:sp>
    <dsp:sp modelId="{25689208-3383-47C5-A260-8D3BAF048228}">
      <dsp:nvSpPr>
        <dsp:cNvPr id="0" name=""/>
        <dsp:cNvSpPr/>
      </dsp:nvSpPr>
      <dsp:spPr>
        <a:xfrm>
          <a:off x="1679075" y="1315708"/>
          <a:ext cx="925902" cy="4629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it-IT" sz="1600" kern="1200" dirty="0"/>
        </a:p>
      </dsp:txBody>
      <dsp:txXfrm>
        <a:off x="1679075" y="1315708"/>
        <a:ext cx="925902" cy="4629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6F3CF-66AB-432E-8344-8438D801C39F}">
      <dsp:nvSpPr>
        <dsp:cNvPr id="0" name=""/>
        <dsp:cNvSpPr/>
      </dsp:nvSpPr>
      <dsp:spPr>
        <a:xfrm rot="21300000">
          <a:off x="25254" y="1794666"/>
          <a:ext cx="8179091" cy="936629"/>
        </a:xfrm>
        <a:prstGeom prst="mathMinus">
          <a:avLst/>
        </a:prstGeom>
        <a:solidFill>
          <a:schemeClr val="accent2">
            <a:tint val="40000"/>
            <a:hueOff val="0"/>
            <a:satOff val="0"/>
            <a:lumOff val="0"/>
            <a:alphaOff val="0"/>
          </a:schemeClr>
        </a:solidFill>
        <a:ln>
          <a:noFill/>
        </a:ln>
        <a:effectLst/>
        <a:sp3d z="57200" extrusionH="600" contourW="3000" prstMaterial="plastic">
          <a:bevelT w="80600" h="18600" prst="relaxedInset"/>
          <a:bevelB w="80600" h="8600" prst="relaxedInset"/>
        </a:sp3d>
      </dsp:spPr>
      <dsp:style>
        <a:lnRef idx="0">
          <a:scrgbClr r="0" g="0" b="0"/>
        </a:lnRef>
        <a:fillRef idx="1">
          <a:scrgbClr r="0" g="0" b="0"/>
        </a:fillRef>
        <a:effectRef idx="0">
          <a:scrgbClr r="0" g="0" b="0"/>
        </a:effectRef>
        <a:fontRef idx="minor"/>
      </dsp:style>
    </dsp:sp>
    <dsp:sp modelId="{6B6FC596-452E-4A01-929D-4580F3E4A9F8}">
      <dsp:nvSpPr>
        <dsp:cNvPr id="0" name=""/>
        <dsp:cNvSpPr/>
      </dsp:nvSpPr>
      <dsp:spPr>
        <a:xfrm>
          <a:off x="987552" y="226298"/>
          <a:ext cx="2468880" cy="1810385"/>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0E24525-AF93-4FC3-9920-5BB5FD77709A}">
      <dsp:nvSpPr>
        <dsp:cNvPr id="0" name=""/>
        <dsp:cNvSpPr/>
      </dsp:nvSpPr>
      <dsp:spPr>
        <a:xfrm>
          <a:off x="4361687" y="0"/>
          <a:ext cx="2633472" cy="190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it-IT" sz="4200" b="1" kern="1200" dirty="0" smtClean="0"/>
            <a:t>Profilo di rischio</a:t>
          </a:r>
          <a:endParaRPr lang="it-IT" sz="4200" b="1" kern="1200" dirty="0"/>
        </a:p>
      </dsp:txBody>
      <dsp:txXfrm>
        <a:off x="4361687" y="0"/>
        <a:ext cx="2633472" cy="1900904"/>
      </dsp:txXfrm>
    </dsp:sp>
    <dsp:sp modelId="{3050F521-325E-441A-887F-1ACF07B25DE5}">
      <dsp:nvSpPr>
        <dsp:cNvPr id="0" name=""/>
        <dsp:cNvSpPr/>
      </dsp:nvSpPr>
      <dsp:spPr>
        <a:xfrm>
          <a:off x="4773168" y="2489279"/>
          <a:ext cx="2468880" cy="1810385"/>
        </a:xfrm>
        <a:prstGeom prst="upArrow">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3E7A905-0B75-4718-8C48-447E0C3B9E39}">
      <dsp:nvSpPr>
        <dsp:cNvPr id="0" name=""/>
        <dsp:cNvSpPr/>
      </dsp:nvSpPr>
      <dsp:spPr>
        <a:xfrm>
          <a:off x="1234440" y="2625058"/>
          <a:ext cx="2633472" cy="190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it-IT" sz="4200" b="1" kern="1200" dirty="0" smtClean="0"/>
            <a:t>Qualità di vita</a:t>
          </a:r>
          <a:endParaRPr lang="it-IT" sz="4200" b="1" kern="1200" dirty="0"/>
        </a:p>
      </dsp:txBody>
      <dsp:txXfrm>
        <a:off x="1234440" y="2625058"/>
        <a:ext cx="2633472" cy="190090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552AC0-F0F5-45F5-B38F-39D78EC70AD6}" type="datetimeFigureOut">
              <a:rPr lang="it-IT" smtClean="0"/>
              <a:pPr/>
              <a:t>20/02/2014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171338-FC5F-4681-A809-FB4587DE05F6}" type="slidenum">
              <a:rPr lang="it-IT" smtClean="0"/>
              <a:pPr/>
              <a:t>‹N›</a:t>
            </a:fld>
            <a:endParaRPr lang="it-IT"/>
          </a:p>
        </p:txBody>
      </p:sp>
    </p:spTree>
    <p:extLst>
      <p:ext uri="{BB962C8B-B14F-4D97-AF65-F5344CB8AC3E}">
        <p14:creationId xmlns:p14="http://schemas.microsoft.com/office/powerpoint/2010/main" val="402141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b="1" kern="1200" baseline="0" dirty="0" smtClean="0">
                <a:solidFill>
                  <a:schemeClr val="tx1"/>
                </a:solidFill>
                <a:latin typeface="+mn-lt"/>
                <a:ea typeface="+mn-ea"/>
                <a:cs typeface="+mn-cs"/>
              </a:rPr>
              <a:t>Disease management : </a:t>
            </a:r>
            <a:r>
              <a:rPr lang="it-IT" sz="1200" b="0" kern="1200" baseline="0" dirty="0" smtClean="0">
                <a:solidFill>
                  <a:schemeClr val="tx1"/>
                </a:solidFill>
                <a:latin typeface="+mn-lt"/>
                <a:ea typeface="+mn-ea"/>
                <a:cs typeface="+mn-cs"/>
              </a:rPr>
              <a:t>approccio sistemico e integrato che implica un’azione coordinata tra tutte le componenti e tra tutti gli attori del sistema assistenziale, che, seppur con responsabilità diverse, sono chiamati a sviluppare interventi mirati verso comuni obiettivi.</a:t>
            </a:r>
            <a:endParaRPr lang="it-IT" b="0" dirty="0"/>
          </a:p>
        </p:txBody>
      </p:sp>
      <p:sp>
        <p:nvSpPr>
          <p:cNvPr id="4" name="Segnaposto numero diapositiva 3"/>
          <p:cNvSpPr>
            <a:spLocks noGrp="1"/>
          </p:cNvSpPr>
          <p:nvPr>
            <p:ph type="sldNum" sz="quarter" idx="10"/>
          </p:nvPr>
        </p:nvSpPr>
        <p:spPr/>
        <p:txBody>
          <a:bodyPr/>
          <a:lstStyle/>
          <a:p>
            <a:fld id="{A60B3B0E-1D6F-4AA2-ABE4-81E8C07FC828}" type="slidenum">
              <a:rPr lang="it-IT" smtClean="0"/>
              <a:pPr/>
              <a:t>6</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p:cNvSpPr>
            <a:spLocks noGrp="1" noRot="1" noChangeAspect="1" noTextEdit="1"/>
          </p:cNvSpPr>
          <p:nvPr>
            <p:ph type="sldImg"/>
          </p:nvPr>
        </p:nvSpPr>
        <p:spPr>
          <a:xfrm>
            <a:off x="925719" y="685728"/>
            <a:ext cx="5006564" cy="3428634"/>
          </a:xfrm>
          <a:ln/>
        </p:spPr>
      </p:sp>
      <p:sp>
        <p:nvSpPr>
          <p:cNvPr id="20483" name="Segnaposto note 2"/>
          <p:cNvSpPr>
            <a:spLocks noGrp="1"/>
          </p:cNvSpPr>
          <p:nvPr>
            <p:ph type="body" idx="1"/>
          </p:nvPr>
        </p:nvSpPr>
        <p:spPr>
          <a:noFill/>
          <a:ln/>
        </p:spPr>
        <p:txBody>
          <a:bodyPr/>
          <a:lstStyle/>
          <a:p>
            <a:r>
              <a:rPr lang="it-IT" smtClean="0"/>
              <a:t>Farmaco giusto per la persona giusta….</a:t>
            </a:r>
          </a:p>
        </p:txBody>
      </p:sp>
      <p:sp>
        <p:nvSpPr>
          <p:cNvPr id="20484" name="Segnaposto numero diapositiva 3"/>
          <p:cNvSpPr>
            <a:spLocks noGrp="1"/>
          </p:cNvSpPr>
          <p:nvPr>
            <p:ph type="sldNum" sz="quarter" idx="5"/>
          </p:nvPr>
        </p:nvSpPr>
        <p:spPr>
          <a:noFill/>
        </p:spPr>
        <p:txBody>
          <a:bodyPr/>
          <a:lstStyle/>
          <a:p>
            <a:fld id="{7019323B-2973-48CF-9183-452B3801B02F}" type="slidenum">
              <a:rPr lang="it-IT">
                <a:solidFill>
                  <a:prstClr val="black"/>
                </a:solidFill>
              </a:rPr>
              <a:pPr/>
              <a:t>68</a:t>
            </a:fld>
            <a:endParaRPr lang="it-IT">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p:cNvSpPr>
            <a:spLocks noGrp="1" noRot="1" noChangeAspect="1" noTextEdit="1"/>
          </p:cNvSpPr>
          <p:nvPr>
            <p:ph type="sldImg"/>
          </p:nvPr>
        </p:nvSpPr>
        <p:spPr>
          <a:xfrm>
            <a:off x="925719" y="685728"/>
            <a:ext cx="5006564" cy="3428634"/>
          </a:xfrm>
          <a:ln/>
        </p:spPr>
      </p:sp>
      <p:sp>
        <p:nvSpPr>
          <p:cNvPr id="22531" name="Segnaposto note 2"/>
          <p:cNvSpPr>
            <a:spLocks noGrp="1"/>
          </p:cNvSpPr>
          <p:nvPr>
            <p:ph type="body" idx="1"/>
          </p:nvPr>
        </p:nvSpPr>
        <p:spPr>
          <a:noFill/>
          <a:ln/>
        </p:spPr>
        <p:txBody>
          <a:bodyPr/>
          <a:lstStyle/>
          <a:p>
            <a:endParaRPr lang="it-IT" smtClean="0"/>
          </a:p>
        </p:txBody>
      </p:sp>
      <p:sp>
        <p:nvSpPr>
          <p:cNvPr id="22532" name="Segnaposto numero diapositiva 3"/>
          <p:cNvSpPr>
            <a:spLocks noGrp="1"/>
          </p:cNvSpPr>
          <p:nvPr>
            <p:ph type="sldNum" sz="quarter" idx="5"/>
          </p:nvPr>
        </p:nvSpPr>
        <p:spPr>
          <a:noFill/>
        </p:spPr>
        <p:txBody>
          <a:bodyPr/>
          <a:lstStyle/>
          <a:p>
            <a:fld id="{61CF1847-9B3A-40A0-9E55-59D31978C150}" type="slidenum">
              <a:rPr lang="it-IT">
                <a:solidFill>
                  <a:prstClr val="black"/>
                </a:solidFill>
              </a:rPr>
              <a:pPr/>
              <a:t>69</a:t>
            </a:fld>
            <a:endParaRPr lang="it-IT">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a:xfrm>
            <a:off x="925719" y="685728"/>
            <a:ext cx="5006564" cy="3428634"/>
          </a:xfrm>
          <a:ln/>
        </p:spPr>
      </p:sp>
      <p:sp>
        <p:nvSpPr>
          <p:cNvPr id="24579" name="Segnaposto note 2"/>
          <p:cNvSpPr>
            <a:spLocks noGrp="1"/>
          </p:cNvSpPr>
          <p:nvPr>
            <p:ph type="body" idx="1"/>
          </p:nvPr>
        </p:nvSpPr>
        <p:spPr>
          <a:noFill/>
          <a:ln/>
        </p:spPr>
        <p:txBody>
          <a:bodyPr/>
          <a:lstStyle/>
          <a:p>
            <a:r>
              <a:rPr lang="it-IT" smtClean="0"/>
              <a:t>Farmaco giusto per la persona giusta….</a:t>
            </a:r>
          </a:p>
        </p:txBody>
      </p:sp>
      <p:sp>
        <p:nvSpPr>
          <p:cNvPr id="24580" name="Segnaposto numero diapositiva 3"/>
          <p:cNvSpPr>
            <a:spLocks noGrp="1"/>
          </p:cNvSpPr>
          <p:nvPr>
            <p:ph type="sldNum" sz="quarter" idx="5"/>
          </p:nvPr>
        </p:nvSpPr>
        <p:spPr>
          <a:noFill/>
        </p:spPr>
        <p:txBody>
          <a:bodyPr/>
          <a:lstStyle/>
          <a:p>
            <a:fld id="{6DE25468-7093-4891-9570-A7DFD69B4272}" type="slidenum">
              <a:rPr lang="it-IT">
                <a:solidFill>
                  <a:prstClr val="black"/>
                </a:solidFill>
              </a:rPr>
              <a:pPr/>
              <a:t>70</a:t>
            </a:fld>
            <a:endParaRPr lang="it-IT">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p:cNvSpPr>
            <a:spLocks noGrp="1" noRot="1" noChangeAspect="1" noTextEdit="1"/>
          </p:cNvSpPr>
          <p:nvPr>
            <p:ph type="sldImg"/>
          </p:nvPr>
        </p:nvSpPr>
        <p:spPr>
          <a:xfrm>
            <a:off x="925719" y="685728"/>
            <a:ext cx="5006564" cy="3428634"/>
          </a:xfrm>
          <a:ln/>
        </p:spPr>
      </p:sp>
      <p:sp>
        <p:nvSpPr>
          <p:cNvPr id="28675" name="Segnaposto note 2"/>
          <p:cNvSpPr>
            <a:spLocks noGrp="1"/>
          </p:cNvSpPr>
          <p:nvPr>
            <p:ph type="body" idx="1"/>
          </p:nvPr>
        </p:nvSpPr>
        <p:spPr>
          <a:noFill/>
          <a:ln/>
        </p:spPr>
        <p:txBody>
          <a:bodyPr/>
          <a:lstStyle/>
          <a:p>
            <a:r>
              <a:rPr lang="it-IT" smtClean="0"/>
              <a:t>Farmaco giusto per la persona giusta….</a:t>
            </a:r>
          </a:p>
        </p:txBody>
      </p:sp>
      <p:sp>
        <p:nvSpPr>
          <p:cNvPr id="28676" name="Segnaposto numero diapositiva 3"/>
          <p:cNvSpPr>
            <a:spLocks noGrp="1"/>
          </p:cNvSpPr>
          <p:nvPr>
            <p:ph type="sldNum" sz="quarter" idx="5"/>
          </p:nvPr>
        </p:nvSpPr>
        <p:spPr>
          <a:noFill/>
        </p:spPr>
        <p:txBody>
          <a:bodyPr/>
          <a:lstStyle/>
          <a:p>
            <a:fld id="{9EE9ADB9-BFB8-47C9-BA8E-DAFEC8E7B790}" type="slidenum">
              <a:rPr lang="it-IT">
                <a:solidFill>
                  <a:prstClr val="black"/>
                </a:solidFill>
              </a:rPr>
              <a:pPr/>
              <a:t>73</a:t>
            </a:fld>
            <a:endParaRPr lang="it-IT">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xfrm>
            <a:off x="925719" y="685728"/>
            <a:ext cx="5006564" cy="3428634"/>
          </a:xfrm>
          <a:ln/>
        </p:spPr>
      </p:sp>
      <p:sp>
        <p:nvSpPr>
          <p:cNvPr id="30723" name="Segnaposto note 2"/>
          <p:cNvSpPr>
            <a:spLocks noGrp="1"/>
          </p:cNvSpPr>
          <p:nvPr>
            <p:ph type="body" idx="1"/>
          </p:nvPr>
        </p:nvSpPr>
        <p:spPr>
          <a:noFill/>
          <a:ln/>
        </p:spPr>
        <p:txBody>
          <a:bodyPr/>
          <a:lstStyle/>
          <a:p>
            <a:endParaRPr lang="it-IT" smtClean="0"/>
          </a:p>
        </p:txBody>
      </p:sp>
      <p:sp>
        <p:nvSpPr>
          <p:cNvPr id="30724" name="Segnaposto numero diapositiva 3"/>
          <p:cNvSpPr>
            <a:spLocks noGrp="1"/>
          </p:cNvSpPr>
          <p:nvPr>
            <p:ph type="sldNum" sz="quarter" idx="5"/>
          </p:nvPr>
        </p:nvSpPr>
        <p:spPr>
          <a:noFill/>
        </p:spPr>
        <p:txBody>
          <a:bodyPr/>
          <a:lstStyle/>
          <a:p>
            <a:fld id="{DD67BBE5-28A5-425D-BBA2-A4BD57958F5F}" type="slidenum">
              <a:rPr lang="it-IT">
                <a:solidFill>
                  <a:prstClr val="black"/>
                </a:solidFill>
              </a:rPr>
              <a:pPr/>
              <a:t>74</a:t>
            </a:fld>
            <a:endParaRPr lang="it-IT">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a:xfrm>
            <a:off x="925719" y="685728"/>
            <a:ext cx="5006564" cy="3428634"/>
          </a:xfrm>
          <a:ln/>
        </p:spPr>
      </p:sp>
      <p:sp>
        <p:nvSpPr>
          <p:cNvPr id="32771" name="Segnaposto note 2"/>
          <p:cNvSpPr>
            <a:spLocks noGrp="1"/>
          </p:cNvSpPr>
          <p:nvPr>
            <p:ph type="body" idx="1"/>
          </p:nvPr>
        </p:nvSpPr>
        <p:spPr>
          <a:noFill/>
          <a:ln/>
        </p:spPr>
        <p:txBody>
          <a:bodyPr/>
          <a:lstStyle/>
          <a:p>
            <a:r>
              <a:rPr lang="it-IT" smtClean="0"/>
              <a:t>Farmaco giusto per la persona giusta….</a:t>
            </a:r>
          </a:p>
        </p:txBody>
      </p:sp>
      <p:sp>
        <p:nvSpPr>
          <p:cNvPr id="32772" name="Segnaposto numero diapositiva 3"/>
          <p:cNvSpPr>
            <a:spLocks noGrp="1"/>
          </p:cNvSpPr>
          <p:nvPr>
            <p:ph type="sldNum" sz="quarter" idx="5"/>
          </p:nvPr>
        </p:nvSpPr>
        <p:spPr>
          <a:noFill/>
        </p:spPr>
        <p:txBody>
          <a:bodyPr/>
          <a:lstStyle/>
          <a:p>
            <a:fld id="{B4BF2E43-0A8A-4130-8C7F-8E6C84C1BDEC}" type="slidenum">
              <a:rPr lang="it-IT">
                <a:solidFill>
                  <a:prstClr val="black"/>
                </a:solidFill>
              </a:rPr>
              <a:pPr/>
              <a:t>75</a:t>
            </a:fld>
            <a:endParaRPr lang="it-IT">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25719" y="685728"/>
            <a:ext cx="5006564" cy="3428634"/>
          </a:xfrm>
          <a:ln/>
        </p:spPr>
      </p:sp>
      <p:sp>
        <p:nvSpPr>
          <p:cNvPr id="34819"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a:xfrm>
            <a:off x="925719" y="685728"/>
            <a:ext cx="5006564" cy="3428634"/>
          </a:xfrm>
          <a:ln/>
        </p:spPr>
      </p:sp>
      <p:sp>
        <p:nvSpPr>
          <p:cNvPr id="36867" name="Segnaposto note 2"/>
          <p:cNvSpPr>
            <a:spLocks noGrp="1"/>
          </p:cNvSpPr>
          <p:nvPr>
            <p:ph type="body" idx="1"/>
          </p:nvPr>
        </p:nvSpPr>
        <p:spPr>
          <a:noFill/>
          <a:ln/>
        </p:spPr>
        <p:txBody>
          <a:bodyPr/>
          <a:lstStyle/>
          <a:p>
            <a:r>
              <a:rPr lang="it-IT" smtClean="0"/>
              <a:t>PA giusta per la persona giusta…</a:t>
            </a:r>
          </a:p>
        </p:txBody>
      </p:sp>
      <p:sp>
        <p:nvSpPr>
          <p:cNvPr id="36868" name="Segnaposto numero diapositiva 3"/>
          <p:cNvSpPr>
            <a:spLocks noGrp="1"/>
          </p:cNvSpPr>
          <p:nvPr>
            <p:ph type="sldNum" sz="quarter" idx="5"/>
          </p:nvPr>
        </p:nvSpPr>
        <p:spPr>
          <a:noFill/>
        </p:spPr>
        <p:txBody>
          <a:bodyPr/>
          <a:lstStyle/>
          <a:p>
            <a:fld id="{EBFDEA5B-791D-4B00-AAA0-C2A77F936E1B}" type="slidenum">
              <a:rPr lang="it-IT">
                <a:solidFill>
                  <a:prstClr val="black"/>
                </a:solidFill>
              </a:rPr>
              <a:pPr/>
              <a:t>77</a:t>
            </a:fld>
            <a:endParaRPr lang="it-IT">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924117" y="685728"/>
            <a:ext cx="5008165" cy="3428634"/>
          </a:xfrm>
          <a:ln/>
        </p:spPr>
      </p:sp>
      <p:sp>
        <p:nvSpPr>
          <p:cNvPr id="43011" name="Rectangle 3"/>
          <p:cNvSpPr>
            <a:spLocks noGrp="1" noChangeArrowheads="1"/>
          </p:cNvSpPr>
          <p:nvPr>
            <p:ph type="body" idx="1"/>
          </p:nvPr>
        </p:nvSpPr>
        <p:spPr>
          <a:noFill/>
          <a:ln/>
        </p:spPr>
        <p:txBody>
          <a:bodyPr/>
          <a:lstStyle/>
          <a:p>
            <a:r>
              <a:rPr lang="it-IT" smtClean="0"/>
              <a:t>Non stupisce pertanto il risultato, proprio perché sonbo stati selezionati pazienti a basso rischio e in terapia ottimale.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5453" y="8686362"/>
            <a:ext cx="2972547" cy="457638"/>
          </a:xfrm>
          <a:prstGeom prst="rect">
            <a:avLst/>
          </a:prstGeom>
          <a:noFill/>
          <a:ln w="9525">
            <a:noFill/>
            <a:miter lim="800000"/>
            <a:headEnd/>
            <a:tailEnd/>
          </a:ln>
        </p:spPr>
        <p:txBody>
          <a:bodyPr anchor="b"/>
          <a:lstStyle/>
          <a:p>
            <a:pPr algn="r" fontAlgn="base">
              <a:spcBef>
                <a:spcPct val="0"/>
              </a:spcBef>
              <a:spcAft>
                <a:spcPct val="0"/>
              </a:spcAft>
            </a:pPr>
            <a:fld id="{66EB554B-3ACA-4A59-B4B8-E4FDFBAFB3D8}" type="slidenum">
              <a:rPr lang="it-IT" sz="1200" smtClean="0">
                <a:solidFill>
                  <a:prstClr val="black"/>
                </a:solidFill>
                <a:latin typeface="Times New Roman" pitchFamily="18" charset="0"/>
              </a:rPr>
              <a:pPr algn="r" fontAlgn="base">
                <a:spcBef>
                  <a:spcPct val="0"/>
                </a:spcBef>
                <a:spcAft>
                  <a:spcPct val="0"/>
                </a:spcAft>
              </a:pPr>
              <a:t>84</a:t>
            </a:fld>
            <a:endParaRPr lang="it-IT" sz="1200" smtClean="0">
              <a:solidFill>
                <a:prstClr val="black"/>
              </a:solidFill>
              <a:latin typeface="Times New Roman" pitchFamily="18" charset="0"/>
            </a:endParaRPr>
          </a:p>
        </p:txBody>
      </p:sp>
      <p:sp>
        <p:nvSpPr>
          <p:cNvPr id="46083" name="Rectangle 2"/>
          <p:cNvSpPr>
            <a:spLocks noGrp="1" noRot="1" noChangeAspect="1" noChangeArrowheads="1" noTextEdit="1"/>
          </p:cNvSpPr>
          <p:nvPr>
            <p:ph type="sldImg"/>
          </p:nvPr>
        </p:nvSpPr>
        <p:spPr>
          <a:xfrm>
            <a:off x="925719" y="685728"/>
            <a:ext cx="5006564" cy="3428634"/>
          </a:xfrm>
          <a:ln/>
        </p:spPr>
      </p:sp>
      <p:sp>
        <p:nvSpPr>
          <p:cNvPr id="46084" name="Rectangle 3"/>
          <p:cNvSpPr>
            <a:spLocks noGrp="1" noChangeArrowheads="1"/>
          </p:cNvSpPr>
          <p:nvPr>
            <p:ph type="body" idx="1"/>
          </p:nvPr>
        </p:nvSpPr>
        <p:spPr>
          <a:noFill/>
          <a:ln/>
        </p:spPr>
        <p:txBody>
          <a:bodyPr/>
          <a:lstStyle/>
          <a:p>
            <a:r>
              <a:rPr lang="it-IT" smtClean="0"/>
              <a:t>Ponendo molta attenzione all’aderenza alla terapia!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All’ingresso al pubblico viene fornito il programma e la</a:t>
            </a:r>
            <a:r>
              <a:rPr lang="it-IT" baseline="0" dirty="0" smtClean="0"/>
              <a:t> descrizione della situazione clinica del paziente (solo l’elenco dei problemi). Le votazioni saranno per alzata di mano con solo parere SI/NO. Eventuale motivazione in discussione.</a:t>
            </a:r>
            <a:endParaRPr lang="it-IT" dirty="0"/>
          </a:p>
        </p:txBody>
      </p:sp>
      <p:sp>
        <p:nvSpPr>
          <p:cNvPr id="4" name="Segnaposto numero diapositiva 3"/>
          <p:cNvSpPr>
            <a:spLocks noGrp="1"/>
          </p:cNvSpPr>
          <p:nvPr>
            <p:ph type="sldNum" sz="quarter" idx="10"/>
          </p:nvPr>
        </p:nvSpPr>
        <p:spPr/>
        <p:txBody>
          <a:bodyPr/>
          <a:lstStyle/>
          <a:p>
            <a:fld id="{A60B3B0E-1D6F-4AA2-ABE4-81E8C07FC828}" type="slidenum">
              <a:rPr lang="it-IT">
                <a:solidFill>
                  <a:prstClr val="black"/>
                </a:solidFill>
              </a:rPr>
              <a:pPr/>
              <a:t>8</a:t>
            </a:fld>
            <a:endParaRPr lang="it-IT">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925719" y="685728"/>
            <a:ext cx="5006564" cy="3428634"/>
          </a:xfrm>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ln>
        </p:spPr>
        <p:txBody>
          <a:bodyPr/>
          <a:lstStyle/>
          <a:p>
            <a:r>
              <a:rPr lang="it-IT" smtClean="0"/>
              <a:t>Riponete le armi, e grazie per l’attenzione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924117" y="685728"/>
            <a:ext cx="5008165" cy="3428634"/>
          </a:xfrm>
          <a:ln/>
        </p:spPr>
      </p:sp>
      <p:sp>
        <p:nvSpPr>
          <p:cNvPr id="51203" name="Rectangle 3"/>
          <p:cNvSpPr>
            <a:spLocks noGrp="1" noChangeArrowheads="1"/>
          </p:cNvSpPr>
          <p:nvPr>
            <p:ph type="body" idx="1"/>
          </p:nvPr>
        </p:nvSpPr>
        <p:spPr>
          <a:noFill/>
          <a:ln/>
        </p:spPr>
        <p:txBody>
          <a:bodyPr/>
          <a:lstStyle/>
          <a:p>
            <a:r>
              <a:rPr lang="it-IT" smtClean="0"/>
              <a:t>Non stupisce pertanto il risultato, proprio perché sonbo stati selezionati pazienti a basso rischio e in terapia ottimale.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924117" y="685728"/>
            <a:ext cx="5008165" cy="3428634"/>
          </a:xfrm>
          <a:ln/>
        </p:spPr>
      </p:sp>
      <p:sp>
        <p:nvSpPr>
          <p:cNvPr id="53251" name="Rectangle 3"/>
          <p:cNvSpPr>
            <a:spLocks noGrp="1" noChangeArrowheads="1"/>
          </p:cNvSpPr>
          <p:nvPr>
            <p:ph type="body" idx="1"/>
          </p:nvPr>
        </p:nvSpPr>
        <p:spPr>
          <a:noFill/>
          <a:ln/>
        </p:spPr>
        <p:txBody>
          <a:bodyPr/>
          <a:lstStyle/>
          <a:p>
            <a:r>
              <a:rPr lang="it-IT" smtClean="0"/>
              <a:t>Non stupisce pertanto il risultato, proprio perché sonbo stati selezionati pazienti a basso rischio e in terapia ottimale.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925719" y="685728"/>
            <a:ext cx="5006564" cy="3428634"/>
          </a:xfrm>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925719" y="685728"/>
            <a:ext cx="5006564" cy="3428634"/>
          </a:xfrm>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925719" y="685728"/>
            <a:ext cx="5006564" cy="3428634"/>
          </a:xfrm>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ln>
        </p:spPr>
        <p:txBody>
          <a:bodyPr/>
          <a:lstStyle/>
          <a:p>
            <a:r>
              <a:rPr lang="it-IT" smtClean="0"/>
              <a:t>Sì, è coronaropatica e ha un diabete giovane o vecchio?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3808228-AAE6-4B29-95C3-A52B967558AF}" type="slidenum">
              <a:rPr lang="it-IT" altLang="it-IT">
                <a:solidFill>
                  <a:prstClr val="black"/>
                </a:solidFill>
              </a:rPr>
              <a:pPr eaLnBrk="1" hangingPunct="1"/>
              <a:t>97</a:t>
            </a:fld>
            <a:endParaRPr lang="it-IT" altLang="it-IT">
              <a:solidFill>
                <a:prstClr val="black"/>
              </a:solidFill>
            </a:endParaRPr>
          </a:p>
        </p:txBody>
      </p:sp>
      <p:sp>
        <p:nvSpPr>
          <p:cNvPr id="35843" name="Rectangle 2"/>
          <p:cNvSpPr>
            <a:spLocks noRo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it-IT" alt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4D0643-97FA-47A7-874F-ACBC4D65D35E}" type="slidenum">
              <a:rPr lang="it-IT" altLang="it-IT">
                <a:solidFill>
                  <a:prstClr val="black"/>
                </a:solidFill>
              </a:rPr>
              <a:pPr eaLnBrk="1" hangingPunct="1"/>
              <a:t>101</a:t>
            </a:fld>
            <a:endParaRPr lang="it-IT" altLang="it-IT">
              <a:solidFill>
                <a:prstClr val="black"/>
              </a:solidFill>
            </a:endParaRPr>
          </a:p>
        </p:txBody>
      </p:sp>
      <p:sp>
        <p:nvSpPr>
          <p:cNvPr id="36867" name="Rectangle 2"/>
          <p:cNvSpPr>
            <a:spLocks noGrp="1" noRot="1" noChangeAspect="1" noTextEdit="1"/>
          </p:cNvSpPr>
          <p:nvPr>
            <p:ph type="sldImg"/>
          </p:nvPr>
        </p:nvSpPr>
        <p:spPr>
          <a:ln/>
        </p:spPr>
      </p:sp>
      <p:sp>
        <p:nvSpPr>
          <p:cNvPr id="3686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z="24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0AF60ED-588D-4616-B05E-6275B113F1BE}" type="slidenum">
              <a:rPr lang="it-IT" altLang="it-IT">
                <a:solidFill>
                  <a:prstClr val="black"/>
                </a:solidFill>
              </a:rPr>
              <a:pPr eaLnBrk="1" hangingPunct="1"/>
              <a:t>102</a:t>
            </a:fld>
            <a:endParaRPr lang="it-IT" altLang="it-IT">
              <a:solidFill>
                <a:prstClr val="black"/>
              </a:solidFill>
            </a:endParaRPr>
          </a:p>
        </p:txBody>
      </p:sp>
      <p:sp>
        <p:nvSpPr>
          <p:cNvPr id="37891" name="Rectangle 2"/>
          <p:cNvSpPr>
            <a:spLocks noGrp="1" noRot="1" noChangeAspect="1" noTextEdit="1"/>
          </p:cNvSpPr>
          <p:nvPr>
            <p:ph type="sldImg"/>
          </p:nvPr>
        </p:nvSpPr>
        <p:spPr>
          <a:ln/>
        </p:spPr>
      </p:sp>
      <p:sp>
        <p:nvSpPr>
          <p:cNvPr id="3789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B40D80-AD21-4A76-A87B-200350BA8497}" type="slidenum">
              <a:rPr lang="it-IT" altLang="it-IT" sz="1200" smtClean="0">
                <a:solidFill>
                  <a:prstClr val="black"/>
                </a:solidFill>
                <a:ea typeface="MS PGothic" pitchFamily="34" charset="-128"/>
              </a:rPr>
              <a:pPr algn="r" eaLnBrk="1" fontAlgn="base" hangingPunct="1">
                <a:spcBef>
                  <a:spcPct val="0"/>
                </a:spcBef>
                <a:spcAft>
                  <a:spcPct val="0"/>
                </a:spcAft>
              </a:pPr>
              <a:t>105</a:t>
            </a:fld>
            <a:endParaRPr lang="it-IT" altLang="it-IT" sz="1200" smtClean="0">
              <a:solidFill>
                <a:prstClr val="black"/>
              </a:solidFill>
              <a:ea typeface="MS PGothic" pitchFamily="34" charset="-128"/>
            </a:endParaRPr>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Rot="1" noChangeAspect="1" noChangeArrowheads="1" noTextEdit="1"/>
          </p:cNvSpPr>
          <p:nvPr>
            <p:ph type="sldImg"/>
          </p:nvPr>
        </p:nvSpPr>
        <p:spPr>
          <a:xfrm>
            <a:off x="925719" y="685728"/>
            <a:ext cx="5006564" cy="3428634"/>
          </a:xfrm>
          <a:ln/>
        </p:spPr>
      </p:sp>
      <p:sp>
        <p:nvSpPr>
          <p:cNvPr id="5123" name="Rectangle 1027"/>
          <p:cNvSpPr>
            <a:spLocks noGrp="1" noChangeArrowheads="1"/>
          </p:cNvSpPr>
          <p:nvPr>
            <p:ph type="body" idx="1"/>
          </p:nvPr>
        </p:nvSpPr>
        <p:spPr>
          <a:noFill/>
          <a:ln/>
        </p:spPr>
        <p:txBody>
          <a:bodyPr/>
          <a:lstStyle/>
          <a:p>
            <a:r>
              <a:rPr lang="it-IT" smtClean="0"/>
              <a:t>Che lingua parla, il cardiologo?</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32432B-B016-491A-8A31-5CC9E2488D16}" type="slidenum">
              <a:rPr lang="it-IT" altLang="it-IT">
                <a:solidFill>
                  <a:prstClr val="black"/>
                </a:solidFill>
              </a:rPr>
              <a:pPr eaLnBrk="1" hangingPunct="1"/>
              <a:t>106</a:t>
            </a:fld>
            <a:endParaRPr lang="it-IT" altLang="it-IT">
              <a:solidFill>
                <a:prstClr val="black"/>
              </a:solidFill>
            </a:endParaRPr>
          </a:p>
        </p:txBody>
      </p:sp>
      <p:sp>
        <p:nvSpPr>
          <p:cNvPr id="399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9AD51211-0899-4476-ABE0-14365A472F90}" type="slidenum">
              <a:rPr lang="it-IT" altLang="it-IT" sz="1200" smtClean="0">
                <a:solidFill>
                  <a:prstClr val="black"/>
                </a:solidFill>
                <a:ea typeface="MS PGothic" pitchFamily="34" charset="-128"/>
                <a:cs typeface="Arial" pitchFamily="34" charset="0"/>
              </a:rPr>
              <a:pPr algn="r" eaLnBrk="1" fontAlgn="base" hangingPunct="1">
                <a:spcBef>
                  <a:spcPct val="0"/>
                </a:spcBef>
                <a:spcAft>
                  <a:spcPct val="0"/>
                </a:spcAft>
              </a:pPr>
              <a:t>106</a:t>
            </a:fld>
            <a:endParaRPr lang="it-IT" altLang="it-IT" sz="1200" smtClean="0">
              <a:solidFill>
                <a:prstClr val="black"/>
              </a:solidFill>
              <a:ea typeface="MS PGothic" pitchFamily="34" charset="-128"/>
              <a:cs typeface="Arial" pitchFamily="34" charset="0"/>
            </a:endParaRPr>
          </a:p>
        </p:txBody>
      </p:sp>
      <p:sp>
        <p:nvSpPr>
          <p:cNvPr id="39940" name="Rectangle 2"/>
          <p:cNvSpPr>
            <a:spLocks noRot="1" noChangeArrowheads="1" noTextEdit="1"/>
          </p:cNvSpPr>
          <p:nvPr>
            <p:ph type="sldImg"/>
          </p:nvPr>
        </p:nvSpPr>
        <p:spPr>
          <a:xfrm>
            <a:off x="1944688" y="688975"/>
            <a:ext cx="2925762" cy="2193925"/>
          </a:xfrm>
          <a:ln/>
        </p:spPr>
      </p:sp>
      <p:sp>
        <p:nvSpPr>
          <p:cNvPr id="39941" name="Rectangle 3"/>
          <p:cNvSpPr>
            <a:spLocks noGrp="1" noChangeArrowheads="1"/>
          </p:cNvSpPr>
          <p:nvPr>
            <p:ph type="body" idx="1"/>
          </p:nvPr>
        </p:nvSpPr>
        <p:spPr>
          <a:xfrm>
            <a:off x="927100" y="3038475"/>
            <a:ext cx="4897438"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b="1" smtClean="0"/>
              <a:t>The Number of Medications Taken Usually Increases With </a:t>
            </a:r>
            <a:br>
              <a:rPr lang="en-US" altLang="it-IT" b="1" smtClean="0"/>
            </a:br>
            <a:r>
              <a:rPr lang="en-US" altLang="it-IT" b="1" smtClean="0"/>
              <a:t>Duration of Disease</a:t>
            </a:r>
            <a:endParaRPr lang="en-US" altLang="it-IT" b="1" smtClean="0">
              <a:sym typeface="Symbol" pitchFamily="18" charset="2"/>
            </a:endParaRPr>
          </a:p>
          <a:p>
            <a:pPr lvl="1" eaLnBrk="1" hangingPunct="1"/>
            <a:r>
              <a:rPr lang="en-US" altLang="it-IT" smtClean="0">
                <a:sym typeface="Symbol" pitchFamily="18" charset="2"/>
              </a:rPr>
              <a:t>Beta</a:t>
            </a:r>
            <a:r>
              <a:rPr lang="en-US" altLang="it-IT" smtClean="0"/>
              <a:t>-cell function begins to decline well before the diagnosis of diabetes </a:t>
            </a:r>
            <a:br>
              <a:rPr lang="en-US" altLang="it-IT" smtClean="0"/>
            </a:br>
            <a:r>
              <a:rPr lang="en-US" altLang="it-IT" smtClean="0"/>
              <a:t>and even prior to the onset of impaired glucose tolerance (IGT).</a:t>
            </a:r>
            <a:r>
              <a:rPr lang="en-US" altLang="it-IT" baseline="30000" smtClean="0"/>
              <a:t>1</a:t>
            </a:r>
            <a:r>
              <a:rPr lang="en-US" altLang="it-IT" smtClean="0"/>
              <a:t> By the </a:t>
            </a:r>
            <a:br>
              <a:rPr lang="en-US" altLang="it-IT" smtClean="0"/>
            </a:br>
            <a:r>
              <a:rPr lang="en-US" altLang="it-IT" smtClean="0"/>
              <a:t>time diabetes is diagnosed, there has already been a substantial reduction </a:t>
            </a:r>
            <a:br>
              <a:rPr lang="en-US" altLang="it-IT" smtClean="0"/>
            </a:br>
            <a:r>
              <a:rPr lang="en-US" altLang="it-IT" smtClean="0"/>
              <a:t>in </a:t>
            </a:r>
            <a:r>
              <a:rPr lang="en-US" altLang="it-IT" smtClean="0">
                <a:sym typeface="Symbol" pitchFamily="18" charset="2"/>
              </a:rPr>
              <a:t>beta-</a:t>
            </a:r>
            <a:r>
              <a:rPr lang="en-US" altLang="it-IT" smtClean="0"/>
              <a:t>cell function.  Although the decline in </a:t>
            </a:r>
            <a:r>
              <a:rPr lang="en-US" altLang="it-IT" smtClean="0">
                <a:sym typeface="Symbol" pitchFamily="18" charset="2"/>
              </a:rPr>
              <a:t>beta-</a:t>
            </a:r>
            <a:r>
              <a:rPr lang="en-US" altLang="it-IT" smtClean="0"/>
              <a:t>cell function occurs in varying degrees, as hyperglycemia develops, it is linked with decreasing </a:t>
            </a:r>
            <a:br>
              <a:rPr lang="en-US" altLang="it-IT" smtClean="0"/>
            </a:br>
            <a:r>
              <a:rPr lang="en-US" altLang="it-IT" smtClean="0">
                <a:sym typeface="Symbol" pitchFamily="18" charset="2"/>
              </a:rPr>
              <a:t>beta-</a:t>
            </a:r>
            <a:r>
              <a:rPr lang="en-US" altLang="it-IT" smtClean="0"/>
              <a:t>cell function without regard to the therapeutic agents used to reestablish glycemic control.</a:t>
            </a:r>
          </a:p>
          <a:p>
            <a:pPr lvl="1" eaLnBrk="1" hangingPunct="1"/>
            <a:r>
              <a:rPr lang="en-US" altLang="it-IT" smtClean="0"/>
              <a:t>With time, the response to initial monotherapy wanes, demanding multidrug therapy with or without insulin.</a:t>
            </a:r>
            <a:r>
              <a:rPr lang="en-US" altLang="it-IT" baseline="30000" smtClean="0"/>
              <a:t>2</a:t>
            </a:r>
            <a:r>
              <a:rPr lang="en-US" altLang="it-IT" smtClean="0"/>
              <a:t> Eventually, with progressive </a:t>
            </a:r>
            <a:r>
              <a:rPr lang="en-US" altLang="it-IT" smtClean="0">
                <a:sym typeface="Symbol" pitchFamily="18" charset="2"/>
              </a:rPr>
              <a:t>beta-cell loss,</a:t>
            </a:r>
            <a:r>
              <a:rPr lang="en-US" altLang="it-IT" smtClean="0"/>
              <a:t> insulin-based regimens become mandatory.</a:t>
            </a:r>
            <a:r>
              <a:rPr lang="en-US" altLang="it-IT" baseline="30000" smtClean="0"/>
              <a:t>3</a:t>
            </a:r>
          </a:p>
        </p:txBody>
      </p:sp>
      <p:sp>
        <p:nvSpPr>
          <p:cNvPr id="39942" name="Rectangle 4"/>
          <p:cNvSpPr>
            <a:spLocks noChangeArrowheads="1"/>
          </p:cNvSpPr>
          <p:nvPr/>
        </p:nvSpPr>
        <p:spPr bwMode="auto">
          <a:xfrm>
            <a:off x="673100" y="7859713"/>
            <a:ext cx="574198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3152" tIns="46574" rIns="93152" bIns="46574" anchor="b">
            <a:spAutoFit/>
          </a:bodyPr>
          <a:lstStyle>
            <a:lvl1pPr marL="171450" indent="-171450"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it-IT" sz="800" b="1" smtClean="0">
                <a:solidFill>
                  <a:prstClr val="black"/>
                </a:solidFill>
                <a:latin typeface="Calibri" pitchFamily="34" charset="0"/>
                <a:ea typeface="MS PGothic" pitchFamily="34" charset="-128"/>
              </a:rPr>
              <a:t>References:</a:t>
            </a:r>
          </a:p>
          <a:p>
            <a:pPr fontAlgn="base">
              <a:spcBef>
                <a:spcPct val="0"/>
              </a:spcBef>
              <a:spcAft>
                <a:spcPct val="0"/>
              </a:spcAft>
            </a:pPr>
            <a:r>
              <a:rPr lang="en-US" altLang="it-IT" sz="800" b="1" smtClean="0">
                <a:solidFill>
                  <a:prstClr val="black"/>
                </a:solidFill>
                <a:latin typeface="Calibri" pitchFamily="34" charset="0"/>
                <a:ea typeface="MS PGothic" pitchFamily="34" charset="-128"/>
              </a:rPr>
              <a:t>1.</a:t>
            </a:r>
            <a:r>
              <a:rPr lang="en-US" altLang="it-IT" sz="800" smtClean="0">
                <a:solidFill>
                  <a:prstClr val="black"/>
                </a:solidFill>
                <a:latin typeface="Calibri" pitchFamily="34" charset="0"/>
                <a:ea typeface="MS PGothic" pitchFamily="34" charset="-128"/>
              </a:rPr>
              <a:t>	U.K. Prospective Diabetes Study Group. U.K. Prospective Diabetes Study 16: Overview of 6 years’ therapy of </a:t>
            </a:r>
            <a:br>
              <a:rPr lang="en-US" altLang="it-IT" sz="800" smtClean="0">
                <a:solidFill>
                  <a:prstClr val="black"/>
                </a:solidFill>
                <a:latin typeface="Calibri" pitchFamily="34" charset="0"/>
                <a:ea typeface="MS PGothic" pitchFamily="34" charset="-128"/>
              </a:rPr>
            </a:br>
            <a:r>
              <a:rPr lang="en-US" altLang="it-IT" sz="800" smtClean="0">
                <a:solidFill>
                  <a:prstClr val="black"/>
                </a:solidFill>
                <a:latin typeface="Calibri" pitchFamily="34" charset="0"/>
                <a:ea typeface="MS PGothic" pitchFamily="34" charset="-128"/>
              </a:rPr>
              <a:t>type II diabetes: A progressive disease. </a:t>
            </a:r>
            <a:r>
              <a:rPr lang="en-US" altLang="it-IT" sz="800" i="1" smtClean="0">
                <a:solidFill>
                  <a:prstClr val="black"/>
                </a:solidFill>
                <a:latin typeface="Calibri" pitchFamily="34" charset="0"/>
                <a:ea typeface="MS PGothic" pitchFamily="34" charset="-128"/>
              </a:rPr>
              <a:t>Diabetes</a:t>
            </a:r>
            <a:r>
              <a:rPr lang="en-US" altLang="it-IT" sz="800" smtClean="0">
                <a:solidFill>
                  <a:prstClr val="black"/>
                </a:solidFill>
                <a:latin typeface="Calibri" pitchFamily="34" charset="0"/>
                <a:ea typeface="MS PGothic" pitchFamily="34" charset="-128"/>
              </a:rPr>
              <a:t>. 1995;44:1249–1258.</a:t>
            </a:r>
          </a:p>
          <a:p>
            <a:pPr fontAlgn="base">
              <a:spcBef>
                <a:spcPct val="0"/>
              </a:spcBef>
              <a:spcAft>
                <a:spcPct val="0"/>
              </a:spcAft>
            </a:pPr>
            <a:r>
              <a:rPr lang="en-US" altLang="it-IT" sz="800" b="1" smtClean="0">
                <a:solidFill>
                  <a:prstClr val="black"/>
                </a:solidFill>
                <a:latin typeface="Calibri" pitchFamily="34" charset="0"/>
                <a:ea typeface="MS PGothic" pitchFamily="34" charset="-128"/>
              </a:rPr>
              <a:t>2.</a:t>
            </a:r>
            <a:r>
              <a:rPr lang="en-US" altLang="it-IT" sz="800" smtClean="0">
                <a:solidFill>
                  <a:prstClr val="black"/>
                </a:solidFill>
                <a:latin typeface="Calibri" pitchFamily="34" charset="0"/>
                <a:ea typeface="MS PGothic" pitchFamily="34" charset="-128"/>
              </a:rPr>
              <a:t>	Turner RC, Cull CA, Frighi V, Holman RR. Glycemic control with diet, sulfonylurea, metformin, or insulin in patients with type 2 diabetes mellitus: Progressive requirement for multiple therapies (UKPDS 49). UK Prospective Diabetes Study (UKPDS) Group. </a:t>
            </a:r>
            <a:r>
              <a:rPr lang="en-US" altLang="it-IT" sz="800" i="1" smtClean="0">
                <a:solidFill>
                  <a:prstClr val="black"/>
                </a:solidFill>
                <a:latin typeface="Calibri" pitchFamily="34" charset="0"/>
                <a:ea typeface="MS PGothic" pitchFamily="34" charset="-128"/>
              </a:rPr>
              <a:t>JAMA</a:t>
            </a:r>
            <a:r>
              <a:rPr lang="en-US" altLang="it-IT" sz="800" smtClean="0">
                <a:solidFill>
                  <a:prstClr val="black"/>
                </a:solidFill>
                <a:latin typeface="Calibri" pitchFamily="34" charset="0"/>
                <a:ea typeface="MS PGothic" pitchFamily="34" charset="-128"/>
              </a:rPr>
              <a:t>. 1999;281:2005–2012.</a:t>
            </a:r>
          </a:p>
          <a:p>
            <a:pPr fontAlgn="base">
              <a:spcBef>
                <a:spcPct val="0"/>
              </a:spcBef>
              <a:spcAft>
                <a:spcPct val="0"/>
              </a:spcAft>
            </a:pPr>
            <a:r>
              <a:rPr lang="en-US" altLang="it-IT" sz="800" b="1" smtClean="0">
                <a:solidFill>
                  <a:prstClr val="black"/>
                </a:solidFill>
                <a:latin typeface="Calibri" pitchFamily="34" charset="0"/>
                <a:ea typeface="MS PGothic" pitchFamily="34" charset="-128"/>
              </a:rPr>
              <a:t>3.</a:t>
            </a:r>
            <a:r>
              <a:rPr lang="en-US" altLang="it-IT" sz="800" smtClean="0">
                <a:solidFill>
                  <a:prstClr val="black"/>
                </a:solidFill>
                <a:latin typeface="Calibri" pitchFamily="34" charset="0"/>
                <a:ea typeface="MS PGothic" pitchFamily="34" charset="-128"/>
              </a:rPr>
              <a:t>	Warren RE. The stepwise approach to the management of type 2 diabetes. </a:t>
            </a:r>
            <a:r>
              <a:rPr lang="en-US" altLang="it-IT" sz="800" i="1" smtClean="0">
                <a:solidFill>
                  <a:prstClr val="black"/>
                </a:solidFill>
                <a:latin typeface="Calibri" pitchFamily="34" charset="0"/>
                <a:ea typeface="MS PGothic" pitchFamily="34" charset="-128"/>
              </a:rPr>
              <a:t>Diabetes Res Clin Pract</a:t>
            </a:r>
            <a:r>
              <a:rPr lang="en-US" altLang="it-IT" sz="800" smtClean="0">
                <a:solidFill>
                  <a:prstClr val="black"/>
                </a:solidFill>
                <a:latin typeface="Calibri" pitchFamily="34" charset="0"/>
                <a:ea typeface="MS PGothic" pitchFamily="34" charset="-128"/>
              </a:rPr>
              <a:t>. 2004;65S:S3–S8.</a:t>
            </a:r>
          </a:p>
        </p:txBody>
      </p:sp>
      <p:sp>
        <p:nvSpPr>
          <p:cNvPr id="39943" name="Text Box 5"/>
          <p:cNvSpPr txBox="1">
            <a:spLocks noChangeArrowheads="1"/>
          </p:cNvSpPr>
          <p:nvPr/>
        </p:nvSpPr>
        <p:spPr bwMode="auto">
          <a:xfrm>
            <a:off x="927100" y="2814638"/>
            <a:ext cx="7191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74" tIns="44937" rIns="89874" bIns="44937">
            <a:spAutoFit/>
          </a:bodyPr>
          <a:lstStyle>
            <a:lvl1pPr defTabSz="896938" eaLnBrk="0" hangingPunct="0">
              <a:defRPr>
                <a:solidFill>
                  <a:schemeClr val="tx1"/>
                </a:solidFill>
                <a:latin typeface="Arial" pitchFamily="34" charset="0"/>
              </a:defRPr>
            </a:lvl1pPr>
            <a:lvl2pPr marL="742950" indent="-285750" defTabSz="896938" eaLnBrk="0" hangingPunct="0">
              <a:defRPr>
                <a:solidFill>
                  <a:schemeClr val="tx1"/>
                </a:solidFill>
                <a:latin typeface="Arial" pitchFamily="34" charset="0"/>
              </a:defRPr>
            </a:lvl2pPr>
            <a:lvl3pPr marL="1143000" indent="-228600" defTabSz="896938" eaLnBrk="0" hangingPunct="0">
              <a:defRPr>
                <a:solidFill>
                  <a:schemeClr val="tx1"/>
                </a:solidFill>
                <a:latin typeface="Arial" pitchFamily="34" charset="0"/>
              </a:defRPr>
            </a:lvl3pPr>
            <a:lvl4pPr marL="1600200" indent="-228600" defTabSz="896938" eaLnBrk="0" hangingPunct="0">
              <a:defRPr>
                <a:solidFill>
                  <a:schemeClr val="tx1"/>
                </a:solidFill>
                <a:latin typeface="Arial" pitchFamily="34" charset="0"/>
              </a:defRPr>
            </a:lvl4pPr>
            <a:lvl5pPr marL="2057400" indent="-228600" defTabSz="896938" eaLnBrk="0" hangingPunct="0">
              <a:defRPr>
                <a:solidFill>
                  <a:schemeClr val="tx1"/>
                </a:solidFill>
                <a:latin typeface="Arial" pitchFamily="34" charset="0"/>
              </a:defRPr>
            </a:lvl5pPr>
            <a:lvl6pPr marL="2514600" indent="-228600" defTabSz="896938" eaLnBrk="0" fontAlgn="base" hangingPunct="0">
              <a:spcBef>
                <a:spcPct val="0"/>
              </a:spcBef>
              <a:spcAft>
                <a:spcPct val="0"/>
              </a:spcAft>
              <a:defRPr>
                <a:solidFill>
                  <a:schemeClr val="tx1"/>
                </a:solidFill>
                <a:latin typeface="Arial" pitchFamily="34" charset="0"/>
              </a:defRPr>
            </a:lvl6pPr>
            <a:lvl7pPr marL="2971800" indent="-228600" defTabSz="896938" eaLnBrk="0" fontAlgn="base" hangingPunct="0">
              <a:spcBef>
                <a:spcPct val="0"/>
              </a:spcBef>
              <a:spcAft>
                <a:spcPct val="0"/>
              </a:spcAft>
              <a:defRPr>
                <a:solidFill>
                  <a:schemeClr val="tx1"/>
                </a:solidFill>
                <a:latin typeface="Arial" pitchFamily="34" charset="0"/>
              </a:defRPr>
            </a:lvl7pPr>
            <a:lvl8pPr marL="3429000" indent="-228600" defTabSz="896938" eaLnBrk="0" fontAlgn="base" hangingPunct="0">
              <a:spcBef>
                <a:spcPct val="0"/>
              </a:spcBef>
              <a:spcAft>
                <a:spcPct val="0"/>
              </a:spcAft>
              <a:defRPr>
                <a:solidFill>
                  <a:schemeClr val="tx1"/>
                </a:solidFill>
                <a:latin typeface="Arial" pitchFamily="34" charset="0"/>
              </a:defRPr>
            </a:lvl8pPr>
            <a:lvl9pPr marL="3886200" indent="-228600" defTabSz="896938"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it-IT" sz="1200" b="1" smtClean="0">
                <a:solidFill>
                  <a:prstClr val="black"/>
                </a:solidFill>
                <a:latin typeface="Calibri" pitchFamily="34" charset="0"/>
                <a:ea typeface="MS PGothic" pitchFamily="34" charset="-128"/>
              </a:rPr>
              <a:t>Slide 12</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96D2EB5-7931-4FDB-90E7-1DAFB8C680F9}" type="slidenum">
              <a:rPr lang="it-IT" altLang="it-IT">
                <a:solidFill>
                  <a:prstClr val="black"/>
                </a:solidFill>
              </a:rPr>
              <a:pPr eaLnBrk="1" hangingPunct="1"/>
              <a:t>108</a:t>
            </a:fld>
            <a:endParaRPr lang="it-IT" altLang="it-IT">
              <a:solidFill>
                <a:prstClr val="black"/>
              </a:solidFill>
            </a:endParaRPr>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F8B9E4-B1D5-4B3B-B6B9-F646EE87AAFC}" type="slidenum">
              <a:rPr lang="it-IT" altLang="it-IT">
                <a:solidFill>
                  <a:prstClr val="black"/>
                </a:solidFill>
              </a:rPr>
              <a:pPr eaLnBrk="1" hangingPunct="1"/>
              <a:t>110</a:t>
            </a:fld>
            <a:endParaRPr lang="it-IT" altLang="it-IT">
              <a:solidFill>
                <a:prstClr val="black"/>
              </a:solidFill>
            </a:endParaRPr>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8C12B48-854C-4C60-B72A-92557CAF2E43}" type="slidenum">
              <a:rPr lang="it-IT" altLang="it-IT">
                <a:solidFill>
                  <a:prstClr val="black"/>
                </a:solidFill>
              </a:rPr>
              <a:pPr eaLnBrk="1" hangingPunct="1"/>
              <a:t>112</a:t>
            </a:fld>
            <a:endParaRPr lang="it-IT" altLang="it-IT">
              <a:solidFill>
                <a:prstClr val="black"/>
              </a:solidFill>
            </a:endParaRPr>
          </a:p>
        </p:txBody>
      </p:sp>
      <p:sp>
        <p:nvSpPr>
          <p:cNvPr id="430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FADC2176-5E46-4220-B3D9-2A5941C41BB8}" type="slidenum">
              <a:rPr lang="it-IT" altLang="it-IT" sz="1200" smtClean="0">
                <a:solidFill>
                  <a:prstClr val="black"/>
                </a:solidFill>
                <a:ea typeface="MS PGothic" pitchFamily="34" charset="-128"/>
              </a:rPr>
              <a:pPr algn="r" eaLnBrk="1" fontAlgn="base" hangingPunct="1">
                <a:spcBef>
                  <a:spcPct val="0"/>
                </a:spcBef>
                <a:spcAft>
                  <a:spcPct val="0"/>
                </a:spcAft>
              </a:pPr>
              <a:t>112</a:t>
            </a:fld>
            <a:endParaRPr lang="it-IT" altLang="it-IT" sz="1200" smtClean="0">
              <a:solidFill>
                <a:prstClr val="black"/>
              </a:solidFill>
              <a:ea typeface="MS PGothic" pitchFamily="34" charset="-128"/>
            </a:endParaRPr>
          </a:p>
        </p:txBody>
      </p:sp>
      <p:sp>
        <p:nvSpPr>
          <p:cNvPr id="43012" name="Rectangle 2"/>
          <p:cNvSpPr>
            <a:spLocks noRot="1" noChangeArrowheads="1" noTextEdit="1"/>
          </p:cNvSpPr>
          <p:nvPr>
            <p:ph type="sldImg"/>
          </p:nvPr>
        </p:nvSpPr>
        <p:spPr>
          <a:ln/>
        </p:spPr>
      </p:sp>
      <p:sp>
        <p:nvSpPr>
          <p:cNvPr id="430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82DA865-3AE9-4FDB-A54A-E905A38BF107}" type="slidenum">
              <a:rPr lang="it-IT" altLang="it-IT">
                <a:solidFill>
                  <a:prstClr val="black"/>
                </a:solidFill>
              </a:rPr>
              <a:pPr eaLnBrk="1" hangingPunct="1"/>
              <a:t>114</a:t>
            </a:fld>
            <a:endParaRPr lang="it-IT" altLang="it-IT">
              <a:solidFill>
                <a:prstClr val="black"/>
              </a:solidFill>
            </a:endParaRPr>
          </a:p>
        </p:txBody>
      </p:sp>
      <p:sp>
        <p:nvSpPr>
          <p:cNvPr id="7" name="Rectangle 7"/>
          <p:cNvSpPr txBox="1">
            <a:spLocks noGrp="1" noChangeArrowheads="1"/>
          </p:cNvSpPr>
          <p:nvPr/>
        </p:nvSpPr>
        <p:spPr>
          <a:xfrm>
            <a:off x="3884613" y="8685213"/>
            <a:ext cx="2971800" cy="457200"/>
          </a:xfrm>
          <a:prstGeom prst="rect">
            <a:avLst/>
          </a:prstGeom>
          <a:noFill/>
        </p:spPr>
        <p:txBody>
          <a:bodyPr anchor="b"/>
          <a:lstStyle/>
          <a:p>
            <a:pPr algn="r">
              <a:defRPr/>
            </a:pPr>
            <a:fld id="{F398D5A9-3BBC-4890-8F63-ACE5E69BBF42}" type="slidenum">
              <a:rPr lang="it-IT" sz="1200">
                <a:solidFill>
                  <a:prstClr val="black"/>
                </a:solidFill>
                <a:ea typeface="ＭＳ Ｐゴシック" charset="-128"/>
              </a:rPr>
              <a:pPr algn="r">
                <a:defRPr/>
              </a:pPr>
              <a:t>114</a:t>
            </a:fld>
            <a:endParaRPr lang="it-IT" sz="1200">
              <a:solidFill>
                <a:prstClr val="black"/>
              </a:solidFill>
              <a:ea typeface="ＭＳ Ｐゴシック" charset="-128"/>
            </a:endParaRPr>
          </a:p>
        </p:txBody>
      </p:sp>
      <p:sp>
        <p:nvSpPr>
          <p:cNvPr id="44036" name="Rectangle 2"/>
          <p:cNvSpPr>
            <a:spLocks noGrp="1" noRot="1" noChangeAspect="1" noChangeArrowheads="1" noTextEdit="1"/>
          </p:cNvSpPr>
          <p:nvPr>
            <p:ph type="sldImg"/>
          </p:nvPr>
        </p:nvSpPr>
        <p:spPr>
          <a:xfrm>
            <a:off x="1143000" y="687388"/>
            <a:ext cx="4572000" cy="3429000"/>
          </a:xfrm>
          <a:ln/>
        </p:spPr>
      </p:sp>
      <p:sp>
        <p:nvSpPr>
          <p:cNvPr id="44037" name="Rectangle 3"/>
          <p:cNvSpPr>
            <a:spLocks noGrp="1" noChangeArrowheads="1"/>
          </p:cNvSpPr>
          <p:nvPr>
            <p:ph type="body" idx="1"/>
          </p:nvPr>
        </p:nvSpPr>
        <p:spPr>
          <a:xfrm>
            <a:off x="914400" y="4341813"/>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5" tIns="44862" rIns="89725" bIns="44862"/>
          <a:lstStyle/>
          <a:p>
            <a:pPr eaLnBrk="1" hangingPunct="1"/>
            <a:endParaRPr lang="en-US" alt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a:ln/>
        </p:spPr>
      </p:sp>
      <p:sp>
        <p:nvSpPr>
          <p:cNvPr id="4505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it-IT" b="1" smtClean="0"/>
              <a:t>Fig. 1</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EB8ABDD-30DD-42BF-BF55-777ED5ED9D09}" type="slidenum">
              <a:rPr lang="en-GB" altLang="it-IT">
                <a:solidFill>
                  <a:prstClr val="black"/>
                </a:solidFill>
              </a:rPr>
              <a:pPr eaLnBrk="1" hangingPunct="1"/>
              <a:t>121</a:t>
            </a:fld>
            <a:endParaRPr lang="en-GB" altLang="it-IT">
              <a:solidFill>
                <a:prstClr val="black"/>
              </a:solidFill>
            </a:endParaRPr>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it-IT" smtClean="0"/>
              <a:t>During the average follow-up period of 7.8 years, intensive treatment significantly reduced the risk of the development of both CVD and microangiopathy relative to conventional treatment.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457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C59FEE20-0DEC-44E6-B2B3-F4423A8E2823}" type="slidenum">
              <a:rPr lang="en-GB" sz="1200">
                <a:solidFill>
                  <a:prstClr val="black"/>
                </a:solidFill>
                <a:latin typeface="Arial" charset="0"/>
              </a:rPr>
              <a:pPr algn="r" fontAlgn="base">
                <a:spcBef>
                  <a:spcPct val="0"/>
                </a:spcBef>
                <a:spcAft>
                  <a:spcPct val="0"/>
                </a:spcAft>
              </a:pPr>
              <a:t>132</a:t>
            </a:fld>
            <a:endParaRPr lang="en-GB" sz="1200">
              <a:solidFill>
                <a:prstClr val="black"/>
              </a:solidFill>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858838" y="695325"/>
            <a:ext cx="5138737" cy="3427413"/>
          </a:xfrm>
          <a:noFill/>
          <a:ln>
            <a:solidFill>
              <a:srgbClr val="000000"/>
            </a:solidFill>
            <a:miter lim="800000"/>
            <a:headEnd/>
            <a:tailEnd/>
          </a:ln>
        </p:spPr>
      </p:sp>
      <p:sp>
        <p:nvSpPr>
          <p:cNvPr id="82947" name="Rectangle 3"/>
          <p:cNvSpPr>
            <a:spLocks noGrp="1" noChangeArrowheads="1"/>
          </p:cNvSpPr>
          <p:nvPr>
            <p:ph type="body" idx="1"/>
          </p:nvPr>
        </p:nvSpPr>
        <p:spPr bwMode="auto">
          <a:xfrm>
            <a:off x="685800" y="4343400"/>
            <a:ext cx="5486400" cy="4037013"/>
          </a:xfrm>
          <a:noFill/>
        </p:spPr>
        <p:txBody>
          <a:bodyPr wrap="none" numCol="1" anchor="ctr" anchorCtr="0" compatLnSpc="1">
            <a:prstTxWarp prst="textNoShape">
              <a:avLst/>
            </a:prstTxWarp>
          </a:bodyPr>
          <a:lstStyle/>
          <a:p>
            <a:pPr defTabSz="449263"/>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8238DF7-C7E9-48DF-9456-5D14ECC2FAAE}" type="slidenum">
              <a:rPr lang="en-GB" smtClean="0">
                <a:solidFill>
                  <a:prstClr val="black"/>
                </a:solidFill>
              </a:rPr>
              <a:pPr/>
              <a:t>150</a:t>
            </a:fld>
            <a:endParaRPr lang="en-GB" smtClean="0">
              <a:solidFill>
                <a:prstClr val="black"/>
              </a:solidFill>
            </a:endParaRPr>
          </a:p>
        </p:txBody>
      </p:sp>
      <p:sp>
        <p:nvSpPr>
          <p:cNvPr id="8499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it-IT" b="1" smtClean="0"/>
              <a:t>Slide 20.</a:t>
            </a:r>
            <a:r>
              <a:rPr lang="it-IT" smtClean="0"/>
              <a:t> Prevention of Ulcers in At-Risk Patients </a:t>
            </a:r>
          </a:p>
          <a:p>
            <a:r>
              <a:rPr lang="it-IT" smtClean="0"/>
              <a:t>This next slide looks at a different question, which I think is much more generalizable to day-to-day clinical care. This is a study that I recently published that asked the question: How can we reduce or prevent ulcers in patients who are at risk for developing them? The criteria for defining risk in this study was that patients were greater than or equal to 60 years of age, or they had a history of an ulcer but not a serious ulcer complication. They had to be ulcer-free at the time of study entry and then underwent endoscopy over a 6-month period.</a:t>
            </a:r>
          </a:p>
          <a:p>
            <a:r>
              <a:rPr lang="it-IT" smtClean="0"/>
              <a:t>Basically, what we showed is that the number of ulcers was significantly reduced by PPI co-therapy; in this case, either results for 20 or 40 mg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p:cNvSpPr>
            <a:spLocks noGrp="1" noRot="1" noChangeAspect="1" noTextEdit="1"/>
          </p:cNvSpPr>
          <p:nvPr>
            <p:ph type="sldImg"/>
          </p:nvPr>
        </p:nvSpPr>
        <p:spPr>
          <a:xfrm>
            <a:off x="925719" y="685728"/>
            <a:ext cx="5006564" cy="3428634"/>
          </a:xfrm>
          <a:ln/>
        </p:spPr>
      </p:sp>
      <p:sp>
        <p:nvSpPr>
          <p:cNvPr id="7171" name="Segnaposto note 2"/>
          <p:cNvSpPr>
            <a:spLocks noGrp="1"/>
          </p:cNvSpPr>
          <p:nvPr>
            <p:ph type="body" idx="1"/>
          </p:nvPr>
        </p:nvSpPr>
        <p:spPr>
          <a:noFill/>
          <a:ln/>
        </p:spPr>
        <p:txBody>
          <a:bodyPr/>
          <a:lstStyle/>
          <a:p>
            <a:r>
              <a:rPr lang="it-IT" smtClean="0"/>
              <a:t>E come scrive?</a:t>
            </a:r>
          </a:p>
        </p:txBody>
      </p:sp>
      <p:sp>
        <p:nvSpPr>
          <p:cNvPr id="7172" name="Segnaposto numero diapositiva 3"/>
          <p:cNvSpPr>
            <a:spLocks noGrp="1"/>
          </p:cNvSpPr>
          <p:nvPr>
            <p:ph type="sldNum" sz="quarter" idx="5"/>
          </p:nvPr>
        </p:nvSpPr>
        <p:spPr>
          <a:noFill/>
        </p:spPr>
        <p:txBody>
          <a:bodyPr/>
          <a:lstStyle/>
          <a:p>
            <a:fld id="{917311C8-98EA-4BE8-ACBB-45375386216D}" type="slidenum">
              <a:rPr lang="it-IT">
                <a:solidFill>
                  <a:prstClr val="black"/>
                </a:solidFill>
              </a:rPr>
              <a:pPr/>
              <a:t>61</a:t>
            </a:fld>
            <a:endParaRPr lang="it-IT">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21D5909-EED5-4403-B883-EEA86468A9DF}" type="slidenum">
              <a:rPr lang="en-GB" smtClean="0">
                <a:solidFill>
                  <a:prstClr val="black"/>
                </a:solidFill>
              </a:rPr>
              <a:pPr/>
              <a:t>151</a:t>
            </a:fld>
            <a:endParaRPr lang="en-GB" smtClean="0">
              <a:solidFill>
                <a:prstClr val="black"/>
              </a:solidFill>
            </a:endParaRPr>
          </a:p>
        </p:txBody>
      </p:sp>
      <p:sp>
        <p:nvSpPr>
          <p:cNvPr id="8704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105474"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113666" name="Rectangle 3"/>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TextEdit="1"/>
          </p:cNvSpPr>
          <p:nvPr>
            <p:ph type="sldImg"/>
          </p:nvPr>
        </p:nvSpPr>
        <p:spPr bwMode="auto">
          <a:xfrm>
            <a:off x="857250" y="685800"/>
            <a:ext cx="5143500" cy="3429000"/>
          </a:xfrm>
          <a:noFill/>
          <a:ln>
            <a:solidFill>
              <a:srgbClr val="000000"/>
            </a:solidFill>
            <a:miter lim="800000"/>
            <a:headEnd/>
            <a:tailEnd/>
          </a:ln>
        </p:spPr>
      </p:sp>
      <p:sp>
        <p:nvSpPr>
          <p:cNvPr id="109570" name="Rectangle 3"/>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txBox="1">
            <a:spLocks noGrp="1" noRot="1" noChangeAspect="1" noChangeArrowheads="1"/>
          </p:cNvSpPr>
          <p:nvPr>
            <p:ph type="sldImg"/>
          </p:nvPr>
        </p:nvSpPr>
        <p:spPr bwMode="auto">
          <a:xfrm>
            <a:off x="-14227175" y="-11796713"/>
            <a:ext cx="16656050" cy="12492038"/>
          </a:xfrm>
          <a:prstGeom prst="rect">
            <a:avLst/>
          </a:prstGeom>
          <a:solidFill>
            <a:srgbClr val="FFFFFF"/>
          </a:solidFill>
          <a:ln>
            <a:solidFill>
              <a:srgbClr val="000000"/>
            </a:solidFill>
            <a:miter lim="800000"/>
            <a:headEnd/>
            <a:tailEnd/>
          </a:ln>
        </p:spPr>
      </p:sp>
      <p:sp>
        <p:nvSpPr>
          <p:cNvPr id="25602" name="Rectangle 2"/>
          <p:cNvSpPr txBox="1">
            <a:spLocks noGrp="1" noChangeArrowheads="1"/>
          </p:cNvSpPr>
          <p:nvPr>
            <p:ph type="body" idx="1"/>
          </p:nvPr>
        </p:nvSpPr>
        <p:spPr bwMode="auto">
          <a:xfrm>
            <a:off x="685800" y="4343400"/>
            <a:ext cx="5484813"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6626"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7650"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Rectangle 1"/>
          <p:cNvSpPr txBox="1">
            <a:spLocks noGrp="1" noRot="1" noChangeAspect="1" noChangeArrowheads="1"/>
          </p:cNvSpPr>
          <p:nvPr>
            <p:ph type="sldImg"/>
          </p:nvPr>
        </p:nvSpPr>
        <p:spPr bwMode="auto">
          <a:xfrm>
            <a:off x="-14225588" y="-11796713"/>
            <a:ext cx="16649701" cy="12488863"/>
          </a:xfrm>
          <a:prstGeom prst="rect">
            <a:avLst/>
          </a:prstGeom>
          <a:solidFill>
            <a:srgbClr val="FFFFFF"/>
          </a:solidFill>
          <a:ln>
            <a:solidFill>
              <a:srgbClr val="000000"/>
            </a:solidFill>
            <a:miter lim="800000"/>
            <a:headEnd/>
            <a:tailEnd/>
          </a:ln>
        </p:spPr>
      </p:sp>
      <p:sp>
        <p:nvSpPr>
          <p:cNvPr id="28674" name="Rectangle 2"/>
          <p:cNvSpPr txBox="1">
            <a:spLocks noGrp="1" noChangeArrowheads="1"/>
          </p:cNvSpPr>
          <p:nvPr>
            <p:ph type="body" idx="1"/>
          </p:nvPr>
        </p:nvSpPr>
        <p:spPr bwMode="auto">
          <a:xfrm>
            <a:off x="685800" y="4343400"/>
            <a:ext cx="5481638" cy="4111625"/>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txBox="1">
            <a:spLocks noGrp="1" noRot="1" noChangeAspect="1" noChangeArrowheads="1"/>
          </p:cNvSpPr>
          <p:nvPr>
            <p:ph type="sldImg"/>
          </p:nvPr>
        </p:nvSpPr>
        <p:spPr bwMode="auto">
          <a:xfrm>
            <a:off x="-14225588" y="-11796713"/>
            <a:ext cx="16651288" cy="12490451"/>
          </a:xfrm>
          <a:prstGeom prst="rect">
            <a:avLst/>
          </a:prstGeom>
          <a:solidFill>
            <a:srgbClr val="FFFFFF"/>
          </a:solidFill>
          <a:ln>
            <a:solidFill>
              <a:srgbClr val="000000"/>
            </a:solidFill>
            <a:miter lim="800000"/>
            <a:headEnd/>
            <a:tailEnd/>
          </a:ln>
        </p:spPr>
      </p:sp>
      <p:sp>
        <p:nvSpPr>
          <p:cNvPr id="29698" name="Rectangle 2"/>
          <p:cNvSpPr txBox="1">
            <a:spLocks noGrp="1" noChangeArrowheads="1"/>
          </p:cNvSpPr>
          <p:nvPr>
            <p:ph type="body" idx="1"/>
          </p:nvPr>
        </p:nvSpPr>
        <p:spPr bwMode="auto">
          <a:xfrm>
            <a:off x="685800" y="4343400"/>
            <a:ext cx="5483225" cy="4111625"/>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0722"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243" name="Rectangle 3"/>
          <p:cNvSpPr>
            <a:spLocks noGrp="1" noChangeArrowheads="1"/>
          </p:cNvSpPr>
          <p:nvPr>
            <p:ph type="body" idx="1"/>
          </p:nvPr>
        </p:nvSpPr>
        <p:spPr>
          <a:solidFill>
            <a:srgbClr val="FFFFFF"/>
          </a:solidFill>
          <a:ln>
            <a:solidFill>
              <a:srgbClr val="000000"/>
            </a:solidFill>
          </a:ln>
        </p:spPr>
        <p:txBody>
          <a:bodyPr/>
          <a:lstStyle/>
          <a:p>
            <a:r>
              <a:rPr lang="it-IT" b="1" smtClean="0">
                <a:solidFill>
                  <a:srgbClr val="0000FF"/>
                </a:solidFill>
              </a:rPr>
              <a:t>Sapere a chi comunichiamo</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1"/>
          <p:cNvSpPr txBox="1">
            <a:spLocks noGrp="1" noRot="1" noChangeAspect="1" noChangeArrowheads="1"/>
          </p:cNvSpPr>
          <p:nvPr>
            <p:ph type="sldImg"/>
          </p:nvPr>
        </p:nvSpPr>
        <p:spPr bwMode="auto">
          <a:xfrm>
            <a:off x="-14225588" y="-11796713"/>
            <a:ext cx="16651288" cy="12490451"/>
          </a:xfrm>
          <a:prstGeom prst="rect">
            <a:avLst/>
          </a:prstGeom>
          <a:solidFill>
            <a:srgbClr val="FFFFFF"/>
          </a:solidFill>
          <a:ln>
            <a:solidFill>
              <a:srgbClr val="000000"/>
            </a:solidFill>
            <a:miter lim="800000"/>
            <a:headEnd/>
            <a:tailEnd/>
          </a:ln>
        </p:spPr>
      </p:sp>
      <p:sp>
        <p:nvSpPr>
          <p:cNvPr id="31746" name="Rectangle 2"/>
          <p:cNvSpPr txBox="1">
            <a:spLocks noGrp="1" noChangeArrowheads="1"/>
          </p:cNvSpPr>
          <p:nvPr>
            <p:ph type="body" idx="1"/>
          </p:nvPr>
        </p:nvSpPr>
        <p:spPr bwMode="auto">
          <a:xfrm>
            <a:off x="685800" y="4343400"/>
            <a:ext cx="5483225" cy="4111625"/>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2770"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Rectangle 1"/>
          <p:cNvSpPr txBox="1">
            <a:spLocks noGrp="1" noRot="1" noChangeAspect="1" noChangeArrowheads="1"/>
          </p:cNvSpPr>
          <p:nvPr>
            <p:ph type="sldImg"/>
          </p:nvPr>
        </p:nvSpPr>
        <p:spPr bwMode="auto">
          <a:xfrm>
            <a:off x="-14225588" y="-11796713"/>
            <a:ext cx="16651288" cy="12490451"/>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685800" y="4343400"/>
            <a:ext cx="5483225" cy="4111625"/>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p:cNvSpPr txBox="1">
            <a:spLocks noGrp="1" noRot="1" noChangeAspect="1" noChangeArrowheads="1"/>
          </p:cNvSpPr>
          <p:nvPr>
            <p:ph type="sldImg"/>
          </p:nvPr>
        </p:nvSpPr>
        <p:spPr bwMode="auto">
          <a:xfrm>
            <a:off x="-14225588" y="-11796713"/>
            <a:ext cx="16651288" cy="12490451"/>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685800" y="4343400"/>
            <a:ext cx="5483225" cy="4111625"/>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p:cNvSpPr txBox="1">
            <a:spLocks noGrp="1" noRot="1" noChangeAspect="1" noChangeArrowheads="1"/>
          </p:cNvSpPr>
          <p:nvPr>
            <p:ph type="sldImg"/>
          </p:nvPr>
        </p:nvSpPr>
        <p:spPr bwMode="auto">
          <a:xfrm>
            <a:off x="-14225588" y="-11796713"/>
            <a:ext cx="16651288" cy="12490451"/>
          </a:xfrm>
          <a:prstGeom prst="rect">
            <a:avLst/>
          </a:prstGeom>
          <a:solidFill>
            <a:srgbClr val="FFFFFF"/>
          </a:solidFill>
          <a:ln>
            <a:solidFill>
              <a:srgbClr val="000000"/>
            </a:solidFill>
            <a:miter lim="800000"/>
            <a:headEnd/>
            <a:tailEnd/>
          </a:ln>
        </p:spPr>
      </p:sp>
      <p:sp>
        <p:nvSpPr>
          <p:cNvPr id="35842" name="Rectangle 2"/>
          <p:cNvSpPr txBox="1">
            <a:spLocks noGrp="1" noChangeArrowheads="1"/>
          </p:cNvSpPr>
          <p:nvPr>
            <p:ph type="body" idx="1"/>
          </p:nvPr>
        </p:nvSpPr>
        <p:spPr bwMode="auto">
          <a:xfrm>
            <a:off x="685800" y="4343400"/>
            <a:ext cx="5483225" cy="4111625"/>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6866"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7890"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8914"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9938"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40962"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p:cNvSpPr>
            <a:spLocks noGrp="1" noRot="1" noChangeAspect="1" noTextEdit="1"/>
          </p:cNvSpPr>
          <p:nvPr>
            <p:ph type="sldImg"/>
          </p:nvPr>
        </p:nvSpPr>
        <p:spPr>
          <a:xfrm>
            <a:off x="925719" y="685728"/>
            <a:ext cx="5006564" cy="3428634"/>
          </a:xfrm>
          <a:ln/>
        </p:spPr>
      </p:sp>
      <p:sp>
        <p:nvSpPr>
          <p:cNvPr id="12291" name="Segnaposto note 2"/>
          <p:cNvSpPr>
            <a:spLocks noGrp="1"/>
          </p:cNvSpPr>
          <p:nvPr>
            <p:ph type="body" idx="1"/>
          </p:nvPr>
        </p:nvSpPr>
        <p:spPr>
          <a:noFill/>
          <a:ln/>
        </p:spPr>
        <p:txBody>
          <a:bodyPr/>
          <a:lstStyle/>
          <a:p>
            <a:r>
              <a:rPr lang="it-IT" smtClean="0"/>
              <a:t>Sapere chi comunica, in generale…</a:t>
            </a:r>
          </a:p>
        </p:txBody>
      </p:sp>
      <p:sp>
        <p:nvSpPr>
          <p:cNvPr id="12292" name="Segnaposto numero diapositiva 3"/>
          <p:cNvSpPr>
            <a:spLocks noGrp="1"/>
          </p:cNvSpPr>
          <p:nvPr>
            <p:ph type="sldNum" sz="quarter" idx="5"/>
          </p:nvPr>
        </p:nvSpPr>
        <p:spPr>
          <a:noFill/>
        </p:spPr>
        <p:txBody>
          <a:bodyPr/>
          <a:lstStyle/>
          <a:p>
            <a:fld id="{C9B43413-4F75-4DAD-A51C-678385EBC78A}" type="slidenum">
              <a:rPr lang="it-IT">
                <a:solidFill>
                  <a:prstClr val="black"/>
                </a:solidFill>
              </a:rPr>
              <a:pPr/>
              <a:t>64</a:t>
            </a:fld>
            <a:endParaRPr lang="it-IT">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43010"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p:cNvSpPr txBox="1">
            <a:spLocks noGrp="1" noRot="1" noChangeAspect="1" noChangeArrowheads="1"/>
          </p:cNvSpPr>
          <p:nvPr>
            <p:ph type="sldImg"/>
          </p:nvPr>
        </p:nvSpPr>
        <p:spPr bwMode="auto">
          <a:xfrm>
            <a:off x="-14225588" y="-11796713"/>
            <a:ext cx="16651288" cy="12490451"/>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5800" y="4343400"/>
            <a:ext cx="5483225" cy="4111625"/>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p:cNvSpPr txBox="1">
            <a:spLocks noGrp="1" noRot="1" noChangeAspect="1" noChangeArrowheads="1"/>
          </p:cNvSpPr>
          <p:nvPr>
            <p:ph type="sldImg"/>
          </p:nvPr>
        </p:nvSpPr>
        <p:spPr bwMode="auto">
          <a:xfrm>
            <a:off x="-14225588" y="-11796713"/>
            <a:ext cx="16644938" cy="12484101"/>
          </a:xfrm>
          <a:prstGeom prst="rect">
            <a:avLst/>
          </a:prstGeom>
          <a:solidFill>
            <a:srgbClr val="FFFFFF"/>
          </a:solidFill>
          <a:ln>
            <a:solidFill>
              <a:srgbClr val="000000"/>
            </a:solidFill>
            <a:miter lim="800000"/>
            <a:headEnd/>
            <a:tailEnd/>
          </a:ln>
        </p:spPr>
      </p:sp>
      <p:sp>
        <p:nvSpPr>
          <p:cNvPr id="45058" name="Rectangle 2"/>
          <p:cNvSpPr txBox="1">
            <a:spLocks noGrp="1" noChangeArrowheads="1"/>
          </p:cNvSpPr>
          <p:nvPr>
            <p:ph type="body" idx="1"/>
          </p:nvPr>
        </p:nvSpPr>
        <p:spPr bwMode="auto">
          <a:xfrm>
            <a:off x="685800" y="4343400"/>
            <a:ext cx="5476875" cy="4105275"/>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Rectangle 1"/>
          <p:cNvSpPr txBox="1">
            <a:spLocks noGrp="1" noRot="1" noChangeAspect="1" noChangeArrowheads="1"/>
          </p:cNvSpPr>
          <p:nvPr>
            <p:ph type="sldImg"/>
          </p:nvPr>
        </p:nvSpPr>
        <p:spPr bwMode="auto">
          <a:xfrm>
            <a:off x="-14225588" y="-11796713"/>
            <a:ext cx="16651288" cy="12490451"/>
          </a:xfrm>
          <a:prstGeom prst="rect">
            <a:avLst/>
          </a:prstGeom>
          <a:solidFill>
            <a:srgbClr val="FFFFFF"/>
          </a:solidFill>
          <a:ln>
            <a:solidFill>
              <a:srgbClr val="000000"/>
            </a:solidFill>
            <a:miter lim="800000"/>
            <a:headEnd/>
            <a:tailEnd/>
          </a:ln>
        </p:spPr>
      </p:sp>
      <p:sp>
        <p:nvSpPr>
          <p:cNvPr id="46082" name="Rectangle 2"/>
          <p:cNvSpPr txBox="1">
            <a:spLocks noGrp="1" noChangeArrowheads="1"/>
          </p:cNvSpPr>
          <p:nvPr>
            <p:ph type="body" idx="1"/>
          </p:nvPr>
        </p:nvSpPr>
        <p:spPr bwMode="auto">
          <a:xfrm>
            <a:off x="685800" y="4343400"/>
            <a:ext cx="5483225" cy="4111625"/>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7106"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33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43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53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387"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24117" y="685728"/>
            <a:ext cx="5008165" cy="3428634"/>
          </a:xfrm>
          <a:ln/>
        </p:spPr>
      </p:sp>
      <p:sp>
        <p:nvSpPr>
          <p:cNvPr id="14339" name="Rectangle 3"/>
          <p:cNvSpPr>
            <a:spLocks noGrp="1" noChangeArrowheads="1"/>
          </p:cNvSpPr>
          <p:nvPr>
            <p:ph type="body" idx="1"/>
          </p:nvPr>
        </p:nvSpPr>
        <p:spPr>
          <a:noFill/>
          <a:ln/>
        </p:spPr>
        <p:txBody>
          <a:bodyPr/>
          <a:lstStyle/>
          <a:p>
            <a:r>
              <a:rPr lang="it-IT" smtClean="0"/>
              <a:t>e in particolare…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387"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7411"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a:ln/>
        </p:spPr>
      </p:sp>
      <p:sp>
        <p:nvSpPr>
          <p:cNvPr id="32771" name="Segnaposto note 2"/>
          <p:cNvSpPr>
            <a:spLocks noGrp="1"/>
          </p:cNvSpPr>
          <p:nvPr>
            <p:ph type="body" idx="1"/>
          </p:nvPr>
        </p:nvSpPr>
        <p:spPr/>
        <p:txBody>
          <a:bodyPr/>
          <a:lstStyle/>
          <a:p>
            <a:pPr>
              <a:spcBef>
                <a:spcPct val="0"/>
              </a:spcBef>
            </a:pPr>
            <a:endParaRPr lang="it-IT" dirty="0"/>
          </a:p>
        </p:txBody>
      </p:sp>
      <p:sp>
        <p:nvSpPr>
          <p:cNvPr id="28675" name="Segnaposto numero diapositiva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4EC7154-B211-4CA4-A09C-2A6CA736554D}" type="slidenum">
              <a:rPr lang="it-IT" sz="1200">
                <a:solidFill>
                  <a:srgbClr val="000000"/>
                </a:solidFill>
                <a:latin typeface="+mn-lt"/>
              </a:rPr>
              <a:pPr algn="r">
                <a:defRPr/>
              </a:pPr>
              <a:t>230</a:t>
            </a:fld>
            <a:endParaRPr lang="it-IT" sz="1200">
              <a:solidFill>
                <a:srgbClr val="000000"/>
              </a:solidFill>
              <a:latin typeface="+mn-lt"/>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a:ln/>
        </p:spPr>
      </p:sp>
      <p:sp>
        <p:nvSpPr>
          <p:cNvPr id="34819" name="Segnaposto note 2"/>
          <p:cNvSpPr>
            <a:spLocks noGrp="1"/>
          </p:cNvSpPr>
          <p:nvPr>
            <p:ph type="body" idx="1"/>
          </p:nvPr>
        </p:nvSpPr>
        <p:spPr/>
        <p:txBody>
          <a:bodyPr/>
          <a:lstStyle/>
          <a:p>
            <a:pPr>
              <a:spcBef>
                <a:spcPct val="0"/>
              </a:spcBef>
            </a:pPr>
            <a:endParaRPr lang="it-IT"/>
          </a:p>
        </p:txBody>
      </p:sp>
      <p:sp>
        <p:nvSpPr>
          <p:cNvPr id="30723" name="Segnaposto numero diapositiva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71EA2A3-7CBC-4499-AD1D-52AD9B8CFA18}" type="slidenum">
              <a:rPr lang="it-IT" sz="1200">
                <a:solidFill>
                  <a:srgbClr val="000000"/>
                </a:solidFill>
                <a:latin typeface="+mn-lt"/>
              </a:rPr>
              <a:pPr algn="r">
                <a:defRPr/>
              </a:pPr>
              <a:t>231</a:t>
            </a:fld>
            <a:endParaRPr lang="it-IT" sz="1200">
              <a:solidFill>
                <a:srgbClr val="000000"/>
              </a:solidFill>
              <a:latin typeface="+mn-lt"/>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p:cNvSpPr>
            <a:spLocks noGrp="1" noRot="1" noChangeAspect="1" noTextEdit="1"/>
          </p:cNvSpPr>
          <p:nvPr>
            <p:ph type="sldImg"/>
          </p:nvPr>
        </p:nvSpPr>
        <p:spPr>
          <a:ln/>
        </p:spPr>
      </p:sp>
      <p:sp>
        <p:nvSpPr>
          <p:cNvPr id="28675" name="Segnaposto note 2"/>
          <p:cNvSpPr>
            <a:spLocks noGrp="1"/>
          </p:cNvSpPr>
          <p:nvPr>
            <p:ph type="body" idx="1"/>
          </p:nvPr>
        </p:nvSpPr>
        <p:spPr>
          <a:ln/>
        </p:spPr>
        <p:txBody>
          <a:bodyPr lIns="91431" tIns="45716" rIns="91431" bIns="45716"/>
          <a:lstStyle/>
          <a:p>
            <a:pPr>
              <a:lnSpc>
                <a:spcPct val="90000"/>
              </a:lnSpc>
              <a:spcBef>
                <a:spcPct val="0"/>
              </a:spcBef>
            </a:pPr>
            <a:r>
              <a:rPr lang="it-IT">
                <a:cs typeface="Arial" charset="0"/>
              </a:rPr>
              <a:t>Il sistema discendente permette alla corteccia e alle aree subcorticali di modulare gli input del dolore, in particolare a livello midollare.</a:t>
            </a:r>
          </a:p>
          <a:p>
            <a:pPr>
              <a:lnSpc>
                <a:spcPct val="90000"/>
              </a:lnSpc>
              <a:spcBef>
                <a:spcPct val="0"/>
              </a:spcBef>
            </a:pPr>
            <a:r>
              <a:rPr lang="it-IT">
                <a:cs typeface="Arial" charset="0"/>
              </a:rPr>
              <a:t>Le risposte sono inviate attraverso il grigio periacquaduttale (PAG) e il midollo rostrale ventromediale (RVM) alle corna dorsali, dove vengono rilasciati neurotrasmettitori quali noradrenalina (NA) e serotonina (5-HT), che si legano ai recettori presinaptici delle fibre afferenti primarie e ai recettori postsinaptici dei neuroni spinali, per modulare il flusso d’informazioni nocicettive. </a:t>
            </a:r>
          </a:p>
          <a:p>
            <a:pPr>
              <a:lnSpc>
                <a:spcPct val="90000"/>
              </a:lnSpc>
              <a:spcBef>
                <a:spcPct val="0"/>
              </a:spcBef>
            </a:pPr>
            <a:r>
              <a:rPr lang="it-IT">
                <a:cs typeface="Arial" charset="0"/>
              </a:rPr>
              <a:t>È stato recentemente dimostrato che gli stimoli nocivi che raggiungono l’area limbica possono produrre sia una facilitazione che un’inibizione dei processi spinali del dolore, attraverso le cellule “on” e “off” del RVM, struttura cruciale del sistema discendente.</a:t>
            </a:r>
            <a:r>
              <a:rPr lang="de-DE">
                <a:cs typeface="Arial" charset="0"/>
              </a:rPr>
              <a:t> </a:t>
            </a:r>
          </a:p>
          <a:p>
            <a:pPr>
              <a:lnSpc>
                <a:spcPct val="90000"/>
              </a:lnSpc>
              <a:spcBef>
                <a:spcPct val="0"/>
              </a:spcBef>
            </a:pPr>
            <a:r>
              <a:rPr lang="it-IT">
                <a:cs typeface="Arial" charset="0"/>
              </a:rPr>
              <a:t>Il sistema noradrenergico determina inibizione, infatti gli stimoli dolorosi nell’area limbica possono interagire attraverso PAG e RVM col locus coerulus che determina rilascio di NA a livello spinale, dove si lega agli </a:t>
            </a:r>
            <a:r>
              <a:rPr lang="en-US">
                <a:cs typeface="Arial" charset="0"/>
              </a:rPr>
              <a:t>α</a:t>
            </a:r>
            <a:r>
              <a:rPr lang="it-IT">
                <a:cs typeface="Arial" charset="0"/>
              </a:rPr>
              <a:t>2-adrenocettori. </a:t>
            </a:r>
          </a:p>
          <a:p>
            <a:pPr>
              <a:lnSpc>
                <a:spcPct val="90000"/>
              </a:lnSpc>
              <a:spcBef>
                <a:spcPct val="0"/>
              </a:spcBef>
            </a:pPr>
            <a:r>
              <a:rPr lang="it-IT">
                <a:cs typeface="Arial" charset="0"/>
              </a:rPr>
              <a:t>Viceversa le vie discendenti serotoninergiche possono sia inibire che facilitare la trasmissione del dolore attraverso l’interazione con i diversi sottotipi di recettori serotoninergici.</a:t>
            </a:r>
            <a:r>
              <a:rPr lang="de-DE">
                <a:cs typeface="Arial" charset="0"/>
              </a:rPr>
              <a:t> </a:t>
            </a:r>
          </a:p>
          <a:p>
            <a:pPr>
              <a:lnSpc>
                <a:spcPct val="90000"/>
              </a:lnSpc>
              <a:spcBef>
                <a:spcPct val="0"/>
              </a:spcBef>
            </a:pPr>
            <a:r>
              <a:rPr lang="it-IT">
                <a:cs typeface="Arial" charset="0"/>
              </a:rPr>
              <a:t>In condizioni normali e in presenza di uno stimolo meccanico, la via discendente esplica un’azione inibitoria mediata dalla NA. Viceversa dopo una lesione nervosa, la facilitazione discendente risulta aumentata. </a:t>
            </a:r>
          </a:p>
          <a:p>
            <a:pPr>
              <a:spcBef>
                <a:spcPct val="0"/>
              </a:spcBef>
            </a:pPr>
            <a:endParaRPr lang="it-IT"/>
          </a:p>
        </p:txBody>
      </p:sp>
      <p:sp>
        <p:nvSpPr>
          <p:cNvPr id="28676"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B5CC702A-86D7-4971-90AB-31443A4A7623}" type="slidenum">
              <a:rPr lang="it-IT" sz="1200">
                <a:solidFill>
                  <a:srgbClr val="000000"/>
                </a:solidFill>
                <a:latin typeface="Calibri" pitchFamily="34" charset="0"/>
              </a:rPr>
              <a:pPr algn="r"/>
              <a:t>232</a:t>
            </a:fld>
            <a:endParaRPr lang="it-IT" sz="1200">
              <a:solidFill>
                <a:srgbClr val="000000"/>
              </a:solidFill>
              <a:latin typeface="Calibri"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defRPr/>
            </a:pPr>
            <a:fld id="{98173CE8-5613-4EEF-8C5C-F21C7A3ADD86}" type="slidenum">
              <a:rPr lang="it-IT" sz="1200">
                <a:solidFill>
                  <a:srgbClr val="000000"/>
                </a:solidFill>
                <a:latin typeface="+mn-lt"/>
              </a:rPr>
              <a:pPr algn="r">
                <a:defRPr/>
              </a:pPr>
              <a:t>233</a:t>
            </a:fld>
            <a:endParaRPr lang="it-IT" sz="1200">
              <a:solidFill>
                <a:srgbClr val="000000"/>
              </a:solidFill>
              <a:latin typeface="+mn-lt"/>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12813" y="4343400"/>
            <a:ext cx="5032375" cy="4114800"/>
          </a:xfrm>
          <a:ln/>
        </p:spPr>
        <p:txBody>
          <a:bodyPr lIns="91431" tIns="45716" rIns="91431" bIns="45716"/>
          <a:lstStyle/>
          <a:p>
            <a:pPr>
              <a:spcBef>
                <a:spcPct val="0"/>
              </a:spcBef>
            </a:pPr>
            <a:endParaRPr lang="en-GB"/>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a:ln/>
        </p:spPr>
      </p:sp>
      <p:sp>
        <p:nvSpPr>
          <p:cNvPr id="36867" name="Segnaposto note 2"/>
          <p:cNvSpPr>
            <a:spLocks noGrp="1"/>
          </p:cNvSpPr>
          <p:nvPr>
            <p:ph type="body" idx="1"/>
          </p:nvPr>
        </p:nvSpPr>
        <p:spPr>
          <a:ln/>
        </p:spPr>
        <p:txBody>
          <a:bodyPr/>
          <a:lstStyle/>
          <a:p>
            <a:endParaRPr lang="it-IT"/>
          </a:p>
        </p:txBody>
      </p:sp>
      <p:sp>
        <p:nvSpPr>
          <p:cNvPr id="36868"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509F104-8E67-4687-83B8-EBC139743340}" type="slidenum">
              <a:rPr lang="it-IT" sz="1200"/>
              <a:pPr algn="r"/>
              <a:t>234</a:t>
            </a:fld>
            <a:endParaRPr lang="it-IT"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8435"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xfrm>
            <a:off x="925719" y="685838"/>
            <a:ext cx="5006564" cy="3429182"/>
          </a:xfrm>
          <a:noFill/>
          <a:ln>
            <a:solidFill>
              <a:srgbClr val="000000"/>
            </a:solidFill>
            <a:miter lim="800000"/>
            <a:headEnd/>
            <a:tailEnd/>
          </a:ln>
        </p:spPr>
      </p:sp>
      <p:sp>
        <p:nvSpPr>
          <p:cNvPr id="19459"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bwMode="auto">
          <a:xfrm>
            <a:off x="925719" y="685838"/>
            <a:ext cx="5006564" cy="3429182"/>
          </a:xfrm>
          <a:noFill/>
          <a:ln>
            <a:solidFill>
              <a:srgbClr val="000000"/>
            </a:solidFill>
            <a:miter lim="800000"/>
            <a:headEnd/>
            <a:tailEnd/>
          </a:ln>
        </p:spPr>
      </p:sp>
      <p:sp>
        <p:nvSpPr>
          <p:cNvPr id="20483"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924117" y="685728"/>
            <a:ext cx="5008165" cy="3428634"/>
          </a:xfrm>
          <a:ln/>
        </p:spPr>
      </p:sp>
      <p:sp>
        <p:nvSpPr>
          <p:cNvPr id="16387"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1507"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Guiding Principles for the Care of Older Adults with </a:t>
            </a:r>
            <a:r>
              <a:rPr lang="en-US" sz="1200" kern="1200" baseline="0" dirty="0" err="1" smtClean="0">
                <a:solidFill>
                  <a:schemeClr val="tx1"/>
                </a:solidFill>
                <a:latin typeface="+mn-lt"/>
                <a:ea typeface="+mn-ea"/>
                <a:cs typeface="+mn-cs"/>
              </a:rPr>
              <a:t>Multimorbidity</a:t>
            </a:r>
            <a:r>
              <a:rPr lang="en-US" sz="1200" kern="1200" baseline="0" dirty="0" smtClean="0">
                <a:solidFill>
                  <a:schemeClr val="tx1"/>
                </a:solidFill>
                <a:latin typeface="+mn-lt"/>
                <a:ea typeface="+mn-ea"/>
                <a:cs typeface="+mn-cs"/>
              </a:rPr>
              <a:t>: An Approach for Clinicians American Geriatrics Society Expert Panel on the Care of Older Adults</a:t>
            </a:r>
          </a:p>
          <a:p>
            <a:r>
              <a:rPr lang="it-IT" sz="1200" kern="1200" baseline="0" dirty="0" smtClean="0">
                <a:solidFill>
                  <a:schemeClr val="tx1"/>
                </a:solidFill>
                <a:latin typeface="+mn-lt"/>
                <a:ea typeface="+mn-ea"/>
                <a:cs typeface="+mn-cs"/>
              </a:rPr>
              <a:t>with Multimorbidity* </a:t>
            </a:r>
            <a:r>
              <a:rPr lang="pt-BR" sz="1200" kern="1200" baseline="0" dirty="0" smtClean="0">
                <a:solidFill>
                  <a:schemeClr val="tx1"/>
                </a:solidFill>
                <a:latin typeface="+mn-lt"/>
                <a:ea typeface="+mn-ea"/>
                <a:cs typeface="+mn-cs"/>
              </a:rPr>
              <a:t>J Am Geriatr Soc 60:E1–E25, 2012.</a:t>
            </a:r>
            <a:endParaRPr lang="it-IT" dirty="0"/>
          </a:p>
        </p:txBody>
      </p:sp>
      <p:sp>
        <p:nvSpPr>
          <p:cNvPr id="4" name="Segnaposto numero diapositiva 3"/>
          <p:cNvSpPr>
            <a:spLocks noGrp="1"/>
          </p:cNvSpPr>
          <p:nvPr>
            <p:ph type="sldNum" sz="quarter" idx="10"/>
          </p:nvPr>
        </p:nvSpPr>
        <p:spPr/>
        <p:txBody>
          <a:bodyPr/>
          <a:lstStyle/>
          <a:p>
            <a:fld id="{6E171338-FC5F-4681-A809-FB4587DE05F6}" type="slidenum">
              <a:rPr lang="it-IT" smtClean="0"/>
              <a:pPr/>
              <a:t>250</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Rot="1" noChangeAspect="1" noChangeArrowheads="1" noTextEdit="1"/>
          </p:cNvSpPr>
          <p:nvPr>
            <p:ph type="sldImg"/>
          </p:nvPr>
        </p:nvSpPr>
        <p:spPr>
          <a:xfrm>
            <a:off x="925719" y="685728"/>
            <a:ext cx="5006564" cy="3428634"/>
          </a:xfrm>
          <a:ln/>
        </p:spPr>
      </p:sp>
      <p:sp>
        <p:nvSpPr>
          <p:cNvPr id="18435" name="Rectangle 1027"/>
          <p:cNvSpPr>
            <a:spLocks noGrp="1" noChangeArrowheads="1"/>
          </p:cNvSpPr>
          <p:nvPr>
            <p:ph type="body" idx="1"/>
          </p:nvPr>
        </p:nvSpPr>
        <p:spPr>
          <a:noFill/>
          <a:ln/>
        </p:spPr>
        <p:txBody>
          <a:bodyPr/>
          <a:lstStyle/>
          <a:p>
            <a:r>
              <a:rPr lang="it-IT" smtClean="0"/>
              <a:t>Studia anche e applica alla lettera ogni cosa: da che punto di vista, però?</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F289BE04-4B37-4A84-8B2B-20BE5D2CAFF7}"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0168CB9-DAAC-44C2-8563-85DE8A24F77D}" type="datetime1">
              <a:rPr lang="it-IT">
                <a:solidFill>
                  <a:prstClr val="black">
                    <a:tint val="75000"/>
                  </a:prstClr>
                </a:solidFill>
              </a:rPr>
              <a:pPr>
                <a:def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14BBB14-000B-4DCF-A7DC-EEBECD7D0B9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B8F681B-1312-4827-B36E-1E7B30504D76}" type="datetime1">
              <a:rPr lang="it-IT">
                <a:solidFill>
                  <a:prstClr val="black">
                    <a:tint val="75000"/>
                  </a:prstClr>
                </a:solidFill>
              </a:rPr>
              <a:pPr>
                <a:def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8B322D1-AA8B-4364-9CD4-FFD52D9B2B2F}"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0981122-1388-43FE-AD0E-FA2AF7127759}" type="datetime1">
              <a:rPr lang="it-IT">
                <a:solidFill>
                  <a:prstClr val="black">
                    <a:tint val="75000"/>
                  </a:prstClr>
                </a:solidFill>
              </a:rPr>
              <a:pPr>
                <a:def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3A6F3E3-9104-4B33-8515-32EB1267E0B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2DC251A-4752-4B0D-A873-9771ECED3F8D}" type="datetime1">
              <a:rPr lang="it-IT">
                <a:solidFill>
                  <a:prstClr val="black">
                    <a:tint val="75000"/>
                  </a:prstClr>
                </a:solidFill>
              </a:rPr>
              <a:pPr>
                <a:defRPr/>
              </a:pPr>
              <a:t>20/02/2014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B444FBF-2366-4FDB-92AA-99E0245A9C4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4C61569-AE55-4E21-B954-AD4FE6045E52}" type="datetime1">
              <a:rPr lang="it-IT">
                <a:solidFill>
                  <a:prstClr val="black">
                    <a:tint val="75000"/>
                  </a:prstClr>
                </a:solidFill>
              </a:rPr>
              <a:pPr>
                <a:defRPr/>
              </a:pPr>
              <a:t>20/02/2014</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68ADB47-3470-45B3-94D2-B8AC88A4FCE9}"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EF2FA0D-5ADA-406D-9F77-507ED62C54BF}" type="datetime1">
              <a:rPr lang="it-IT">
                <a:solidFill>
                  <a:prstClr val="black">
                    <a:tint val="75000"/>
                  </a:prstClr>
                </a:solidFill>
              </a:rPr>
              <a:pPr>
                <a:defRPr/>
              </a:pPr>
              <a:t>20/02/2014</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96E016E-D01F-4462-877E-36B8F5FB035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7D54F37-A261-4BB6-B9D6-E9DF4726F2E2}" type="datetime1">
              <a:rPr lang="it-IT">
                <a:solidFill>
                  <a:prstClr val="black">
                    <a:tint val="75000"/>
                  </a:prstClr>
                </a:solidFill>
              </a:rPr>
              <a:pPr>
                <a:defRPr/>
              </a:pPr>
              <a:t>20/02/2014</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7762AC9-AF23-4C78-92F5-07B7B5F4555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D40BC75-23BF-4E96-B94E-6CEE036E31F6}" type="datetime1">
              <a:rPr lang="it-IT">
                <a:solidFill>
                  <a:prstClr val="black">
                    <a:tint val="75000"/>
                  </a:prstClr>
                </a:solidFill>
              </a:rPr>
              <a:pPr>
                <a:defRPr/>
              </a:pPr>
              <a:t>20/02/2014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006ADB5-48F5-4CB6-BBA2-32E29051099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FC74136-C323-43AD-8D11-61731DB7BAA6}" type="datetime1">
              <a:rPr lang="it-IT">
                <a:solidFill>
                  <a:prstClr val="black">
                    <a:tint val="75000"/>
                  </a:prstClr>
                </a:solidFill>
              </a:rPr>
              <a:pPr>
                <a:defRPr/>
              </a:pPr>
              <a:t>20/02/2014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3C109BA-202C-4728-84CA-1BD0F8BEAAA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600C097-0825-44B5-B41F-396C65946743}" type="datetime1">
              <a:rPr lang="it-IT">
                <a:solidFill>
                  <a:prstClr val="black">
                    <a:tint val="75000"/>
                  </a:prstClr>
                </a:solidFill>
              </a:rPr>
              <a:pPr>
                <a:def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7D2CFAA-C1E8-4F01-BC34-7F6F255A29C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19418A7-F383-434C-8183-62BFE7336FD5}" type="datetime1">
              <a:rPr lang="it-IT">
                <a:solidFill>
                  <a:prstClr val="black">
                    <a:tint val="75000"/>
                  </a:prstClr>
                </a:solidFill>
              </a:rPr>
              <a:pPr>
                <a:def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8416726-4173-4033-ADF2-F427D816F10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a:defRPr/>
            </a:lvl1pPr>
          </a:lstStyle>
          <a:p>
            <a:pPr>
              <a:defRPr/>
            </a:pPr>
            <a:endParaRPr lang="it-IT">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289BE04-4B37-4A84-8B2B-20BE5D2CAFF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26425" cy="1433512"/>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8226425" cy="2184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3937000"/>
            <a:ext cx="8226425"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idx="10"/>
          </p:nvPr>
        </p:nvSpPr>
        <p:spPr>
          <a:xfrm>
            <a:off x="457200" y="6245225"/>
            <a:ext cx="2130425" cy="473075"/>
          </a:xfrm>
        </p:spPr>
        <p:txBody>
          <a:bodyPr/>
          <a:lstStyle>
            <a:lvl1pPr>
              <a:defRPr/>
            </a:lvl1pPr>
          </a:lstStyle>
          <a:p>
            <a:endParaRPr lang="it-IT">
              <a:solidFill>
                <a:prstClr val="black">
                  <a:tint val="75000"/>
                </a:prstClr>
              </a:solidFill>
            </a:endParaRPr>
          </a:p>
        </p:txBody>
      </p:sp>
      <p:sp>
        <p:nvSpPr>
          <p:cNvPr id="6" name="Segnaposto piè di pagina 5"/>
          <p:cNvSpPr>
            <a:spLocks noGrp="1"/>
          </p:cNvSpPr>
          <p:nvPr>
            <p:ph type="ftr" idx="11"/>
          </p:nvPr>
        </p:nvSpPr>
        <p:spPr>
          <a:xfrm>
            <a:off x="3124200" y="6245225"/>
            <a:ext cx="2892425" cy="473075"/>
          </a:xfrm>
        </p:spPr>
        <p:txBody>
          <a:bodyPr/>
          <a:lstStyle>
            <a:lvl1pPr>
              <a:defRPr/>
            </a:lvl1pPr>
          </a:lstStyle>
          <a:p>
            <a:endParaRPr lang="it-IT">
              <a:solidFill>
                <a:prstClr val="black">
                  <a:tint val="75000"/>
                </a:prstClr>
              </a:solidFill>
            </a:endParaRPr>
          </a:p>
        </p:txBody>
      </p:sp>
      <p:sp>
        <p:nvSpPr>
          <p:cNvPr id="7" name="Segnaposto numero diapositiva 6"/>
          <p:cNvSpPr>
            <a:spLocks noGrp="1"/>
          </p:cNvSpPr>
          <p:nvPr>
            <p:ph type="sldNum" idx="12"/>
          </p:nvPr>
        </p:nvSpPr>
        <p:spPr>
          <a:xfrm>
            <a:off x="6553200" y="6245225"/>
            <a:ext cx="2130425" cy="473075"/>
          </a:xfrm>
        </p:spPr>
        <p:txBody>
          <a:bodyPr/>
          <a:lstStyle>
            <a:lvl1pPr>
              <a:defRPr/>
            </a:lvl1pPr>
          </a:lstStyle>
          <a:p>
            <a:fld id="{7435EEE6-DBFD-4402-BC22-AE3128E54F3A}"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a:defRPr/>
            </a:lvl1pPr>
          </a:lstStyle>
          <a:p>
            <a:pPr>
              <a:defRPr/>
            </a:pPr>
            <a:endParaRPr lang="it-IT">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289BE04-4B37-4A84-8B2B-20BE5D2CAFF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26425" cy="1433512"/>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8226425" cy="2184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3937000"/>
            <a:ext cx="8226425"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idx="10"/>
          </p:nvPr>
        </p:nvSpPr>
        <p:spPr>
          <a:xfrm>
            <a:off x="457200" y="6245225"/>
            <a:ext cx="2130425" cy="473075"/>
          </a:xfrm>
        </p:spPr>
        <p:txBody>
          <a:bodyPr/>
          <a:lstStyle>
            <a:lvl1pPr>
              <a:defRPr/>
            </a:lvl1pPr>
          </a:lstStyle>
          <a:p>
            <a:endParaRPr lang="it-IT">
              <a:solidFill>
                <a:prstClr val="black">
                  <a:tint val="75000"/>
                </a:prstClr>
              </a:solidFill>
            </a:endParaRPr>
          </a:p>
        </p:txBody>
      </p:sp>
      <p:sp>
        <p:nvSpPr>
          <p:cNvPr id="6" name="Segnaposto piè di pagina 5"/>
          <p:cNvSpPr>
            <a:spLocks noGrp="1"/>
          </p:cNvSpPr>
          <p:nvPr>
            <p:ph type="ftr" idx="11"/>
          </p:nvPr>
        </p:nvSpPr>
        <p:spPr>
          <a:xfrm>
            <a:off x="3124200" y="6245225"/>
            <a:ext cx="2892425" cy="473075"/>
          </a:xfrm>
        </p:spPr>
        <p:txBody>
          <a:bodyPr/>
          <a:lstStyle>
            <a:lvl1pPr>
              <a:defRPr/>
            </a:lvl1pPr>
          </a:lstStyle>
          <a:p>
            <a:endParaRPr lang="it-IT">
              <a:solidFill>
                <a:prstClr val="black">
                  <a:tint val="75000"/>
                </a:prstClr>
              </a:solidFill>
            </a:endParaRPr>
          </a:p>
        </p:txBody>
      </p:sp>
      <p:sp>
        <p:nvSpPr>
          <p:cNvPr id="7" name="Segnaposto numero diapositiva 6"/>
          <p:cNvSpPr>
            <a:spLocks noGrp="1"/>
          </p:cNvSpPr>
          <p:nvPr>
            <p:ph type="sldNum" idx="12"/>
          </p:nvPr>
        </p:nvSpPr>
        <p:spPr>
          <a:xfrm>
            <a:off x="6553200" y="6245225"/>
            <a:ext cx="2130425" cy="473075"/>
          </a:xfrm>
        </p:spPr>
        <p:txBody>
          <a:bodyPr/>
          <a:lstStyle>
            <a:lvl1pPr>
              <a:defRPr/>
            </a:lvl1pPr>
          </a:lstStyle>
          <a:p>
            <a:fld id="{7435EEE6-DBFD-4402-BC22-AE3128E54F3A}" type="slidenum">
              <a:rPr lang="it-IT">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8D0792-BCB0-46D1-A3B4-1EEC6CAF16CA}"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6B4662-05F7-40E5-A2EA-FD14D621A181}"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5275F08-1BCC-472C-AFFF-FF55738BA53A}"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2770010-8F3C-4422-8A5C-A3DD0D67237E}"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1E5F8B6-CE4A-400A-ADBE-F2FD2F325EE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9457527-2FED-4A28-95A2-B4BFEFE940C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4B185BD-17E7-4245-8407-44E435CC681B}"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EA22095-C9F8-4044-8F7F-6422293BB7BE}"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BE2507-CB0E-483F-A06F-E8A788F0255C}"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2AE986-F366-4B1C-A31E-9B0C262CABE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F3D720-915B-4D45-8797-6295A2461C9C}"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685800" y="1981200"/>
            <a:ext cx="7772400" cy="4114800"/>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AA5233-52A3-4F68-9534-FB267F41528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C02AA49-C2DA-451B-B07F-A1BFA1A06BA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1BAAF1-028D-443A-B056-F8C2DD985D9D}"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9291146-FA6F-47C4-BB65-A07EB25F970B}"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6"/>
            <a:ext cx="69088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219200" y="3886200"/>
            <a:ext cx="56896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620E9-73AB-46A0-BD48-0F017CBD453B}"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0F19D4-0C8E-4C27-AAF7-BF2ED6B7BED1}"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2056" y="4406901"/>
            <a:ext cx="69088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642056" y="2906713"/>
            <a:ext cx="69088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7034EC-3AC1-4E9D-B25E-FBFA699F350D}"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06400" y="1600201"/>
            <a:ext cx="35898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131733" y="1600201"/>
            <a:ext cx="35898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C0057D-2DD1-44B0-8BA0-CD54325BFBA0}"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06400" y="1535113"/>
            <a:ext cx="35912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6400" y="2174875"/>
            <a:ext cx="35912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128912" y="1535113"/>
            <a:ext cx="35926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128912" y="2174875"/>
            <a:ext cx="35926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BA7B8A-65CB-4734-8CC9-555058BCC9F0}"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7E178D-97B3-467F-8A61-70EB8953FB5A}"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210E87-53CB-4BB1-B7DA-F7B11F031BFE}"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0" y="273050"/>
            <a:ext cx="2674056"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177822" y="273051"/>
            <a:ext cx="454377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06400" y="1435101"/>
            <a:ext cx="267405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A13C20-066A-42AE-A7B7-8BBBB97076E6}"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3145" y="4800600"/>
            <a:ext cx="48768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593145" y="612775"/>
            <a:ext cx="48768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593145" y="5367338"/>
            <a:ext cx="48768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73562A-C01F-46B3-9EE2-E89F58AD07D8}"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A45DA-5C41-43BE-AB1D-652845E7881A}"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92800" y="274639"/>
            <a:ext cx="18288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06400" y="274639"/>
            <a:ext cx="53509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B086D8-5BC4-45BA-B01A-F44C95BE6843}" type="slidenum">
              <a:rPr lang="en-US">
                <a:solidFill>
                  <a:srgbClr val="FFFFFF"/>
                </a:solidFill>
              </a:rPr>
              <a:pPr>
                <a:defRPr/>
              </a:pPr>
              <a:t>‹N›</a:t>
            </a:fld>
            <a:endParaRPr lang="en-US">
              <a:solidFill>
                <a:srgbClr val="FFFFFF"/>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idx="10"/>
          </p:nvPr>
        </p:nvSpPr>
        <p:spPr/>
        <p:txBody>
          <a:bodyPr/>
          <a:lstStyle>
            <a:lvl1pPr>
              <a:defRPr/>
            </a:lvl1pPr>
          </a:lstStyle>
          <a:p>
            <a:endParaRPr lang="it-IT"/>
          </a:p>
        </p:txBody>
      </p:sp>
      <p:sp>
        <p:nvSpPr>
          <p:cNvPr id="5" name="Segnaposto piè di pagina 4"/>
          <p:cNvSpPr>
            <a:spLocks noGrp="1"/>
          </p:cNvSpPr>
          <p:nvPr>
            <p:ph type="ftr" idx="11"/>
          </p:nvPr>
        </p:nvSpPr>
        <p:spPr/>
        <p:txBody>
          <a:bodyPr/>
          <a:lstStyle>
            <a:lvl1pPr>
              <a:defRPr/>
            </a:lvl1pPr>
          </a:lstStyle>
          <a:p>
            <a:endParaRPr lang="it-IT"/>
          </a:p>
        </p:txBody>
      </p:sp>
      <p:sp>
        <p:nvSpPr>
          <p:cNvPr id="6" name="Segnaposto numero diapositiva 5"/>
          <p:cNvSpPr>
            <a:spLocks noGrp="1"/>
          </p:cNvSpPr>
          <p:nvPr>
            <p:ph type="sldNum" idx="12"/>
          </p:nvPr>
        </p:nvSpPr>
        <p:spPr/>
        <p:txBody>
          <a:bodyPr/>
          <a:lstStyle>
            <a:lvl1pPr>
              <a:defRPr/>
            </a:lvl1pPr>
          </a:lstStyle>
          <a:p>
            <a:fld id="{11E6F6C4-A959-4A03-85E0-6D647870BC3E}" type="slidenum">
              <a:rPr lang="it-IT"/>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endParaRPr lang="it-IT"/>
          </a:p>
        </p:txBody>
      </p:sp>
      <p:sp>
        <p:nvSpPr>
          <p:cNvPr id="5" name="Segnaposto piè di pagina 4"/>
          <p:cNvSpPr>
            <a:spLocks noGrp="1"/>
          </p:cNvSpPr>
          <p:nvPr>
            <p:ph type="ftr" idx="11"/>
          </p:nvPr>
        </p:nvSpPr>
        <p:spPr/>
        <p:txBody>
          <a:bodyPr/>
          <a:lstStyle>
            <a:lvl1pPr>
              <a:defRPr/>
            </a:lvl1pPr>
          </a:lstStyle>
          <a:p>
            <a:endParaRPr lang="it-IT"/>
          </a:p>
        </p:txBody>
      </p:sp>
      <p:sp>
        <p:nvSpPr>
          <p:cNvPr id="6" name="Segnaposto numero diapositiva 5"/>
          <p:cNvSpPr>
            <a:spLocks noGrp="1"/>
          </p:cNvSpPr>
          <p:nvPr>
            <p:ph type="sldNum" idx="12"/>
          </p:nvPr>
        </p:nvSpPr>
        <p:spPr/>
        <p:txBody>
          <a:bodyPr/>
          <a:lstStyle>
            <a:lvl1pPr>
              <a:defRPr/>
            </a:lvl1pPr>
          </a:lstStyle>
          <a:p>
            <a:fld id="{DDA7EBE4-82F7-4DAA-922A-F93579FC4C53}" type="slidenum">
              <a:rPr lang="it-IT"/>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idx="10"/>
          </p:nvPr>
        </p:nvSpPr>
        <p:spPr/>
        <p:txBody>
          <a:bodyPr/>
          <a:lstStyle>
            <a:lvl1pPr>
              <a:defRPr/>
            </a:lvl1pPr>
          </a:lstStyle>
          <a:p>
            <a:endParaRPr lang="it-IT"/>
          </a:p>
        </p:txBody>
      </p:sp>
      <p:sp>
        <p:nvSpPr>
          <p:cNvPr id="5" name="Segnaposto piè di pagina 4"/>
          <p:cNvSpPr>
            <a:spLocks noGrp="1"/>
          </p:cNvSpPr>
          <p:nvPr>
            <p:ph type="ftr" idx="11"/>
          </p:nvPr>
        </p:nvSpPr>
        <p:spPr/>
        <p:txBody>
          <a:bodyPr/>
          <a:lstStyle>
            <a:lvl1pPr>
              <a:defRPr/>
            </a:lvl1pPr>
          </a:lstStyle>
          <a:p>
            <a:endParaRPr lang="it-IT"/>
          </a:p>
        </p:txBody>
      </p:sp>
      <p:sp>
        <p:nvSpPr>
          <p:cNvPr id="6" name="Segnaposto numero diapositiva 5"/>
          <p:cNvSpPr>
            <a:spLocks noGrp="1"/>
          </p:cNvSpPr>
          <p:nvPr>
            <p:ph type="sldNum" idx="12"/>
          </p:nvPr>
        </p:nvSpPr>
        <p:spPr/>
        <p:txBody>
          <a:bodyPr/>
          <a:lstStyle>
            <a:lvl1pPr>
              <a:defRPr/>
            </a:lvl1pPr>
          </a:lstStyle>
          <a:p>
            <a:fld id="{7E852366-DDD4-4425-B0BB-1EC1D3EEE79E}" type="slidenum">
              <a:rPr lang="it-IT"/>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2250"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1850" y="1600200"/>
            <a:ext cx="4033838"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idx="10"/>
          </p:nvPr>
        </p:nvSpPr>
        <p:spPr/>
        <p:txBody>
          <a:bodyPr/>
          <a:lstStyle>
            <a:lvl1pPr>
              <a:defRPr/>
            </a:lvl1pPr>
          </a:lstStyle>
          <a:p>
            <a:endParaRPr lang="it-IT"/>
          </a:p>
        </p:txBody>
      </p:sp>
      <p:sp>
        <p:nvSpPr>
          <p:cNvPr id="6" name="Segnaposto piè di pagina 5"/>
          <p:cNvSpPr>
            <a:spLocks noGrp="1"/>
          </p:cNvSpPr>
          <p:nvPr>
            <p:ph type="ftr" idx="11"/>
          </p:nvPr>
        </p:nvSpPr>
        <p:spPr/>
        <p:txBody>
          <a:bodyPr/>
          <a:lstStyle>
            <a:lvl1pPr>
              <a:defRPr/>
            </a:lvl1pPr>
          </a:lstStyle>
          <a:p>
            <a:endParaRPr lang="it-IT"/>
          </a:p>
        </p:txBody>
      </p:sp>
      <p:sp>
        <p:nvSpPr>
          <p:cNvPr id="7" name="Segnaposto numero diapositiva 6"/>
          <p:cNvSpPr>
            <a:spLocks noGrp="1"/>
          </p:cNvSpPr>
          <p:nvPr>
            <p:ph type="sldNum" idx="12"/>
          </p:nvPr>
        </p:nvSpPr>
        <p:spPr/>
        <p:txBody>
          <a:bodyPr/>
          <a:lstStyle>
            <a:lvl1pPr>
              <a:defRPr/>
            </a:lvl1pPr>
          </a:lstStyle>
          <a:p>
            <a:fld id="{38E8D7F6-C697-445B-8813-16B578348403}"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idx="10"/>
          </p:nvPr>
        </p:nvSpPr>
        <p:spPr/>
        <p:txBody>
          <a:bodyPr/>
          <a:lstStyle>
            <a:lvl1pPr>
              <a:defRPr/>
            </a:lvl1pPr>
          </a:lstStyle>
          <a:p>
            <a:endParaRPr lang="it-IT"/>
          </a:p>
        </p:txBody>
      </p:sp>
      <p:sp>
        <p:nvSpPr>
          <p:cNvPr id="8" name="Segnaposto piè di pagina 7"/>
          <p:cNvSpPr>
            <a:spLocks noGrp="1"/>
          </p:cNvSpPr>
          <p:nvPr>
            <p:ph type="ftr" idx="11"/>
          </p:nvPr>
        </p:nvSpPr>
        <p:spPr/>
        <p:txBody>
          <a:bodyPr/>
          <a:lstStyle>
            <a:lvl1pPr>
              <a:defRPr/>
            </a:lvl1pPr>
          </a:lstStyle>
          <a:p>
            <a:endParaRPr lang="it-IT"/>
          </a:p>
        </p:txBody>
      </p:sp>
      <p:sp>
        <p:nvSpPr>
          <p:cNvPr id="9" name="Segnaposto numero diapositiva 8"/>
          <p:cNvSpPr>
            <a:spLocks noGrp="1"/>
          </p:cNvSpPr>
          <p:nvPr>
            <p:ph type="sldNum" idx="12"/>
          </p:nvPr>
        </p:nvSpPr>
        <p:spPr/>
        <p:txBody>
          <a:bodyPr/>
          <a:lstStyle>
            <a:lvl1pPr>
              <a:defRPr/>
            </a:lvl1pPr>
          </a:lstStyle>
          <a:p>
            <a:fld id="{41CE1110-0DDE-4BE3-B14B-588F8D316677}" type="slidenum">
              <a:rPr lang="it-IT"/>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idx="10"/>
          </p:nvPr>
        </p:nvSpPr>
        <p:spPr/>
        <p:txBody>
          <a:bodyPr/>
          <a:lstStyle>
            <a:lvl1pPr>
              <a:defRPr/>
            </a:lvl1pPr>
          </a:lstStyle>
          <a:p>
            <a:endParaRPr lang="it-IT"/>
          </a:p>
        </p:txBody>
      </p:sp>
      <p:sp>
        <p:nvSpPr>
          <p:cNvPr id="4" name="Segnaposto piè di pagina 3"/>
          <p:cNvSpPr>
            <a:spLocks noGrp="1"/>
          </p:cNvSpPr>
          <p:nvPr>
            <p:ph type="ftr" idx="11"/>
          </p:nvPr>
        </p:nvSpPr>
        <p:spPr/>
        <p:txBody>
          <a:bodyPr/>
          <a:lstStyle>
            <a:lvl1pPr>
              <a:defRPr/>
            </a:lvl1pPr>
          </a:lstStyle>
          <a:p>
            <a:endParaRPr lang="it-IT"/>
          </a:p>
        </p:txBody>
      </p:sp>
      <p:sp>
        <p:nvSpPr>
          <p:cNvPr id="5" name="Segnaposto numero diapositiva 4"/>
          <p:cNvSpPr>
            <a:spLocks noGrp="1"/>
          </p:cNvSpPr>
          <p:nvPr>
            <p:ph type="sldNum" idx="12"/>
          </p:nvPr>
        </p:nvSpPr>
        <p:spPr/>
        <p:txBody>
          <a:bodyPr/>
          <a:lstStyle>
            <a:lvl1pPr>
              <a:defRPr/>
            </a:lvl1pPr>
          </a:lstStyle>
          <a:p>
            <a:fld id="{326DD619-DFE7-4C07-AA9E-DE7AF4703D78}" type="slidenum">
              <a:rPr lang="it-IT"/>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p>
        </p:txBody>
      </p:sp>
      <p:sp>
        <p:nvSpPr>
          <p:cNvPr id="3" name="Segnaposto piè di pagina 2"/>
          <p:cNvSpPr>
            <a:spLocks noGrp="1"/>
          </p:cNvSpPr>
          <p:nvPr>
            <p:ph type="ftr" idx="11"/>
          </p:nvPr>
        </p:nvSpPr>
        <p:spPr/>
        <p:txBody>
          <a:bodyPr/>
          <a:lstStyle>
            <a:lvl1pPr>
              <a:defRPr/>
            </a:lvl1pPr>
          </a:lstStyle>
          <a:p>
            <a:endParaRPr lang="it-IT"/>
          </a:p>
        </p:txBody>
      </p:sp>
      <p:sp>
        <p:nvSpPr>
          <p:cNvPr id="4" name="Segnaposto numero diapositiva 3"/>
          <p:cNvSpPr>
            <a:spLocks noGrp="1"/>
          </p:cNvSpPr>
          <p:nvPr>
            <p:ph type="sldNum" idx="12"/>
          </p:nvPr>
        </p:nvSpPr>
        <p:spPr/>
        <p:txBody>
          <a:bodyPr/>
          <a:lstStyle>
            <a:lvl1pPr>
              <a:defRPr/>
            </a:lvl1pPr>
          </a:lstStyle>
          <a:p>
            <a:fld id="{FE7E65DC-71DC-4556-9B51-E9B5A85D7D36}" type="slidenum">
              <a:rPr lang="it-IT"/>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idx="10"/>
          </p:nvPr>
        </p:nvSpPr>
        <p:spPr/>
        <p:txBody>
          <a:bodyPr/>
          <a:lstStyle>
            <a:lvl1pPr>
              <a:defRPr/>
            </a:lvl1pPr>
          </a:lstStyle>
          <a:p>
            <a:endParaRPr lang="it-IT"/>
          </a:p>
        </p:txBody>
      </p:sp>
      <p:sp>
        <p:nvSpPr>
          <p:cNvPr id="6" name="Segnaposto piè di pagina 5"/>
          <p:cNvSpPr>
            <a:spLocks noGrp="1"/>
          </p:cNvSpPr>
          <p:nvPr>
            <p:ph type="ftr" idx="11"/>
          </p:nvPr>
        </p:nvSpPr>
        <p:spPr/>
        <p:txBody>
          <a:bodyPr/>
          <a:lstStyle>
            <a:lvl1pPr>
              <a:defRPr/>
            </a:lvl1pPr>
          </a:lstStyle>
          <a:p>
            <a:endParaRPr lang="it-IT"/>
          </a:p>
        </p:txBody>
      </p:sp>
      <p:sp>
        <p:nvSpPr>
          <p:cNvPr id="7" name="Segnaposto numero diapositiva 6"/>
          <p:cNvSpPr>
            <a:spLocks noGrp="1"/>
          </p:cNvSpPr>
          <p:nvPr>
            <p:ph type="sldNum" idx="12"/>
          </p:nvPr>
        </p:nvSpPr>
        <p:spPr/>
        <p:txBody>
          <a:bodyPr/>
          <a:lstStyle>
            <a:lvl1pPr>
              <a:defRPr/>
            </a:lvl1pPr>
          </a:lstStyle>
          <a:p>
            <a:fld id="{FB2977BD-C101-4518-A07F-E195F1E9CB7B}" type="slidenum">
              <a:rPr lang="it-IT"/>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idx="10"/>
          </p:nvPr>
        </p:nvSpPr>
        <p:spPr/>
        <p:txBody>
          <a:bodyPr/>
          <a:lstStyle>
            <a:lvl1pPr>
              <a:defRPr/>
            </a:lvl1pPr>
          </a:lstStyle>
          <a:p>
            <a:endParaRPr lang="it-IT"/>
          </a:p>
        </p:txBody>
      </p:sp>
      <p:sp>
        <p:nvSpPr>
          <p:cNvPr id="6" name="Segnaposto piè di pagina 5"/>
          <p:cNvSpPr>
            <a:spLocks noGrp="1"/>
          </p:cNvSpPr>
          <p:nvPr>
            <p:ph type="ftr" idx="11"/>
          </p:nvPr>
        </p:nvSpPr>
        <p:spPr/>
        <p:txBody>
          <a:bodyPr/>
          <a:lstStyle>
            <a:lvl1pPr>
              <a:defRPr/>
            </a:lvl1pPr>
          </a:lstStyle>
          <a:p>
            <a:endParaRPr lang="it-IT"/>
          </a:p>
        </p:txBody>
      </p:sp>
      <p:sp>
        <p:nvSpPr>
          <p:cNvPr id="7" name="Segnaposto numero diapositiva 6"/>
          <p:cNvSpPr>
            <a:spLocks noGrp="1"/>
          </p:cNvSpPr>
          <p:nvPr>
            <p:ph type="sldNum" idx="12"/>
          </p:nvPr>
        </p:nvSpPr>
        <p:spPr/>
        <p:txBody>
          <a:bodyPr/>
          <a:lstStyle>
            <a:lvl1pPr>
              <a:defRPr/>
            </a:lvl1pPr>
          </a:lstStyle>
          <a:p>
            <a:fld id="{E8A300D1-7B26-4B63-9CDE-A20ECE439D3A}" type="slidenum">
              <a:rPr lang="it-IT"/>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endParaRPr lang="it-IT"/>
          </a:p>
        </p:txBody>
      </p:sp>
      <p:sp>
        <p:nvSpPr>
          <p:cNvPr id="5" name="Segnaposto piè di pagina 4"/>
          <p:cNvSpPr>
            <a:spLocks noGrp="1"/>
          </p:cNvSpPr>
          <p:nvPr>
            <p:ph type="ftr" idx="11"/>
          </p:nvPr>
        </p:nvSpPr>
        <p:spPr/>
        <p:txBody>
          <a:bodyPr/>
          <a:lstStyle>
            <a:lvl1pPr>
              <a:defRPr/>
            </a:lvl1pPr>
          </a:lstStyle>
          <a:p>
            <a:endParaRPr lang="it-IT"/>
          </a:p>
        </p:txBody>
      </p:sp>
      <p:sp>
        <p:nvSpPr>
          <p:cNvPr id="6" name="Segnaposto numero diapositiva 5"/>
          <p:cNvSpPr>
            <a:spLocks noGrp="1"/>
          </p:cNvSpPr>
          <p:nvPr>
            <p:ph type="sldNum" idx="12"/>
          </p:nvPr>
        </p:nvSpPr>
        <p:spPr/>
        <p:txBody>
          <a:bodyPr/>
          <a:lstStyle>
            <a:lvl1pPr>
              <a:defRPr/>
            </a:lvl1pPr>
          </a:lstStyle>
          <a:p>
            <a:fld id="{4409771F-FE5A-44F0-A97B-463CB2AA739F}" type="slidenum">
              <a:rPr lang="it-IT"/>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1463" y="128588"/>
            <a:ext cx="2054225" cy="598646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28588"/>
            <a:ext cx="6011863" cy="59864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endParaRPr lang="it-IT"/>
          </a:p>
        </p:txBody>
      </p:sp>
      <p:sp>
        <p:nvSpPr>
          <p:cNvPr id="5" name="Segnaposto piè di pagina 4"/>
          <p:cNvSpPr>
            <a:spLocks noGrp="1"/>
          </p:cNvSpPr>
          <p:nvPr>
            <p:ph type="ftr" idx="11"/>
          </p:nvPr>
        </p:nvSpPr>
        <p:spPr/>
        <p:txBody>
          <a:bodyPr/>
          <a:lstStyle>
            <a:lvl1pPr>
              <a:defRPr/>
            </a:lvl1pPr>
          </a:lstStyle>
          <a:p>
            <a:endParaRPr lang="it-IT"/>
          </a:p>
        </p:txBody>
      </p:sp>
      <p:sp>
        <p:nvSpPr>
          <p:cNvPr id="6" name="Segnaposto numero diapositiva 5"/>
          <p:cNvSpPr>
            <a:spLocks noGrp="1"/>
          </p:cNvSpPr>
          <p:nvPr>
            <p:ph type="sldNum" idx="12"/>
          </p:nvPr>
        </p:nvSpPr>
        <p:spPr/>
        <p:txBody>
          <a:bodyPr/>
          <a:lstStyle>
            <a:lvl1pPr>
              <a:defRPr/>
            </a:lvl1pPr>
          </a:lstStyle>
          <a:p>
            <a:fld id="{79D48D79-BB89-4FE3-8A3B-6B2869909600}" type="slidenum">
              <a:rPr lang="it-IT"/>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18488" cy="1433512"/>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8218488" cy="21812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3933825"/>
            <a:ext cx="8218488" cy="21812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idx="10"/>
          </p:nvPr>
        </p:nvSpPr>
        <p:spPr>
          <a:xfrm>
            <a:off x="457200" y="6245225"/>
            <a:ext cx="2122488" cy="465138"/>
          </a:xfrm>
        </p:spPr>
        <p:txBody>
          <a:bodyPr/>
          <a:lstStyle>
            <a:lvl1pPr>
              <a:defRPr/>
            </a:lvl1pPr>
          </a:lstStyle>
          <a:p>
            <a:endParaRPr lang="it-IT"/>
          </a:p>
        </p:txBody>
      </p:sp>
      <p:sp>
        <p:nvSpPr>
          <p:cNvPr id="6" name="Segnaposto piè di pagina 5"/>
          <p:cNvSpPr>
            <a:spLocks noGrp="1"/>
          </p:cNvSpPr>
          <p:nvPr>
            <p:ph type="ftr" idx="11"/>
          </p:nvPr>
        </p:nvSpPr>
        <p:spPr>
          <a:xfrm>
            <a:off x="3124200" y="6245225"/>
            <a:ext cx="2884488" cy="465138"/>
          </a:xfrm>
        </p:spPr>
        <p:txBody>
          <a:bodyPr/>
          <a:lstStyle>
            <a:lvl1pPr>
              <a:defRPr/>
            </a:lvl1pPr>
          </a:lstStyle>
          <a:p>
            <a:endParaRPr lang="it-IT"/>
          </a:p>
        </p:txBody>
      </p:sp>
      <p:sp>
        <p:nvSpPr>
          <p:cNvPr id="7" name="Segnaposto numero diapositiva 6"/>
          <p:cNvSpPr>
            <a:spLocks noGrp="1"/>
          </p:cNvSpPr>
          <p:nvPr>
            <p:ph type="sldNum" idx="12"/>
          </p:nvPr>
        </p:nvSpPr>
        <p:spPr>
          <a:xfrm>
            <a:off x="6553200" y="6245225"/>
            <a:ext cx="2122488" cy="465138"/>
          </a:xfrm>
        </p:spPr>
        <p:txBody>
          <a:bodyPr/>
          <a:lstStyle>
            <a:lvl1pPr>
              <a:defRPr/>
            </a:lvl1pPr>
          </a:lstStyle>
          <a:p>
            <a:fld id="{5BBC9BEA-F79E-446A-9A82-16C2365BBB24}" type="slidenum">
              <a:rPr lang="it-IT"/>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D99B6D-B53A-4C80-BC81-DFB10E43163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7305027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FCFC8B-1A8B-41B8-A068-EBEE7D502BF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8562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A0BCCD8-ED55-4C5E-A2C1-556ED8584B23}" type="datetimeFigureOut">
              <a:rPr lang="it-IT" smtClean="0"/>
              <a:pPr/>
              <a:t>20/02/2014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BF74E4-F272-4FDB-A5DE-D58A9DCB8368}" type="slidenum">
              <a:rPr lang="it-IT" smtClean="0"/>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87AB8-6286-4803-86DA-A27C7A564A9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168681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57D778-A589-4E8F-A607-07643E9B465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60100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07BCC1-09A1-4877-9968-EFC5CA00DF5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9154907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2C7457-6AA3-4026-8A13-2155A61A3F5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6005230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F11A13-9665-4FCB-B142-BA74F6D77AB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591591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0689CB-0535-44EB-838B-9ABD9D7E1CB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515118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3EBEE0-0F86-414C-A5EE-BCE4A22DB09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3646118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9FC06E-BFF3-43EB-8383-2C309B23893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290664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736DC5-92FE-4461-A3EB-06FFEB75759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90210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563563" y="358775"/>
            <a:ext cx="7974012" cy="989013"/>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563563" y="1619250"/>
            <a:ext cx="7974012" cy="3638550"/>
          </a:xfrm>
        </p:spPr>
        <p:txBody>
          <a:bodyPr/>
          <a:lstStyle/>
          <a:p>
            <a:pPr lvl="0"/>
            <a:endParaRPr lang="it-IT" noProof="0"/>
          </a:p>
        </p:txBody>
      </p:sp>
      <p:sp>
        <p:nvSpPr>
          <p:cNvPr id="4" name="Segnaposto data 3"/>
          <p:cNvSpPr>
            <a:spLocks noGrp="1"/>
          </p:cNvSpPr>
          <p:nvPr>
            <p:ph type="dt" sz="half" idx="10"/>
          </p:nvPr>
        </p:nvSpPr>
        <p:spPr>
          <a:xfrm>
            <a:off x="561975" y="6186488"/>
            <a:ext cx="5610225" cy="304800"/>
          </a:xfrm>
        </p:spPr>
        <p:txBody>
          <a:bodyPr/>
          <a:lstStyle>
            <a:lvl1pPr>
              <a:defRPr/>
            </a:lvl1pPr>
          </a:lstStyle>
          <a:p>
            <a:pPr>
              <a:defRPr/>
            </a:pPr>
            <a:r>
              <a:rPr lang="da-DK">
                <a:solidFill>
                  <a:srgbClr val="000000"/>
                </a:solidFill>
              </a:rPr>
              <a:t>Slide No. </a:t>
            </a:r>
            <a:fld id="{B944B3BF-3FE4-48A7-AD37-367C16A6F54A}" type="slidenum">
              <a:rPr lang="da-DK">
                <a:solidFill>
                  <a:srgbClr val="000000"/>
                </a:solidFill>
              </a:rPr>
              <a:pPr>
                <a:defRPr/>
              </a:pPr>
              <a:t>‹N›</a:t>
            </a:fld>
            <a:r>
              <a:rPr lang="da-DK">
                <a:solidFill>
                  <a:srgbClr val="000000"/>
                </a:solidFill>
              </a:rPr>
              <a:t>  •    •   </a:t>
            </a:r>
          </a:p>
        </p:txBody>
      </p:sp>
    </p:spTree>
    <p:extLst>
      <p:ext uri="{BB962C8B-B14F-4D97-AF65-F5344CB8AC3E}">
        <p14:creationId xmlns:p14="http://schemas.microsoft.com/office/powerpoint/2010/main" val="2053843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theme" Target="../theme/theme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BCCD8-ED55-4C5E-A2C1-556ED8584B23}" type="datetimeFigureOut">
              <a:rPr lang="it-IT" smtClean="0"/>
              <a:pPr/>
              <a:t>20/02/2014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F74E4-F272-4FDB-A5DE-D58A9DCB8368}"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41125C6-A01B-4F3A-8D93-A57B89D01221}" type="datetime1">
              <a:rPr lang="it-IT">
                <a:solidFill>
                  <a:prstClr val="black">
                    <a:tint val="75000"/>
                  </a:prstClr>
                </a:solidFill>
              </a:rPr>
              <a:pPr>
                <a:defRPr/>
              </a:pPr>
              <a:t>20/02/2014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38F666A-B9C6-4CB9-A0B0-198DA99213DA}"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BCCD8-ED55-4C5E-A2C1-556ED8584B23}" type="datetimeFigureOut">
              <a:rPr lang="it-IT" smtClean="0">
                <a:solidFill>
                  <a:prstClr val="black">
                    <a:tint val="75000"/>
                  </a:prstClr>
                </a:solidFill>
              </a:rPr>
              <a:pPr/>
              <a:t>20/02/2014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F74E4-F272-4FDB-A5DE-D58A9DCB8368}" type="slidenum">
              <a:rPr lang="it-IT" smtClean="0">
                <a:solidFill>
                  <a:prstClr val="black">
                    <a:tint val="75000"/>
                  </a:prstClr>
                </a:solidFill>
              </a: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CFD35500-4719-48C8-A881-232D621A85A1}"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Fare clic per modificare lo stile del titolo</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1657B35-4D11-4B65-BE8E-B2878918F9DA}" type="slidenum">
              <a:rPr lang="en-US">
                <a:solidFill>
                  <a:srgbClr val="FFFFFF"/>
                </a:solidFill>
              </a:rPr>
              <a:pPr fontAlgn="base">
                <a:spcBef>
                  <a:spcPct val="0"/>
                </a:spcBef>
                <a:spcAft>
                  <a:spcPct val="0"/>
                </a:spcAft>
                <a:defRPr/>
              </a:pPr>
              <a:t>‹N›</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18488" cy="1433512"/>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Fate clic per modificare il formato del testo del titolo</a:t>
            </a:r>
          </a:p>
        </p:txBody>
      </p:sp>
      <p:sp>
        <p:nvSpPr>
          <p:cNvPr id="1026" name="Rectangle 2"/>
          <p:cNvSpPr>
            <a:spLocks noGrp="1" noChangeArrowheads="1"/>
          </p:cNvSpPr>
          <p:nvPr>
            <p:ph type="body" idx="1"/>
          </p:nvPr>
        </p:nvSpPr>
        <p:spPr bwMode="auto">
          <a:xfrm>
            <a:off x="457200" y="1600200"/>
            <a:ext cx="8218488" cy="4514850"/>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1027" name="Rectangle 3"/>
          <p:cNvSpPr>
            <a:spLocks noGrp="1" noChangeArrowheads="1"/>
          </p:cNvSpPr>
          <p:nvPr>
            <p:ph type="dt"/>
          </p:nvPr>
        </p:nvSpPr>
        <p:spPr bwMode="auto">
          <a:xfrm>
            <a:off x="457200" y="6245225"/>
            <a:ext cx="2122488" cy="465138"/>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defTabSz="449263" fontAlgn="base">
              <a:spcBef>
                <a:spcPct val="0"/>
              </a:spcBef>
              <a:spcAft>
                <a:spcPct val="0"/>
              </a:spcAft>
              <a:buSzPct val="100000"/>
            </a:pPr>
            <a:endParaRPr lang="it-IT" smtClean="0"/>
          </a:p>
        </p:txBody>
      </p:sp>
      <p:sp>
        <p:nvSpPr>
          <p:cNvPr id="1028" name="Rectangle 4"/>
          <p:cNvSpPr>
            <a:spLocks noGrp="1" noChangeArrowheads="1"/>
          </p:cNvSpPr>
          <p:nvPr>
            <p:ph type="ftr"/>
          </p:nvPr>
        </p:nvSpPr>
        <p:spPr bwMode="auto">
          <a:xfrm>
            <a:off x="3124200" y="6245225"/>
            <a:ext cx="2884488" cy="465138"/>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defTabSz="449263" fontAlgn="base">
              <a:spcBef>
                <a:spcPct val="0"/>
              </a:spcBef>
              <a:spcAft>
                <a:spcPct val="0"/>
              </a:spcAft>
              <a:buSzPct val="100000"/>
            </a:pPr>
            <a:endParaRPr lang="it-IT" smtClean="0"/>
          </a:p>
        </p:txBody>
      </p:sp>
      <p:sp>
        <p:nvSpPr>
          <p:cNvPr id="1029" name="Rectangle 5"/>
          <p:cNvSpPr>
            <a:spLocks noGrp="1" noChangeArrowheads="1"/>
          </p:cNvSpPr>
          <p:nvPr>
            <p:ph type="sldNum"/>
          </p:nvPr>
        </p:nvSpPr>
        <p:spPr bwMode="auto">
          <a:xfrm>
            <a:off x="6553200" y="6245225"/>
            <a:ext cx="2122488" cy="465138"/>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defTabSz="449263" fontAlgn="base">
              <a:spcBef>
                <a:spcPct val="0"/>
              </a:spcBef>
              <a:spcAft>
                <a:spcPct val="0"/>
              </a:spcAft>
              <a:buSzPct val="100000"/>
            </a:pPr>
            <a:fld id="{A299BE7C-A6E1-4B4F-B33A-F22211925B5C}" type="slidenum">
              <a:rPr lang="it-IT" smtClean="0"/>
              <a:pPr defTabSz="449263" fontAlgn="base">
                <a:spcBef>
                  <a:spcPct val="0"/>
                </a:spcBef>
                <a:spcAft>
                  <a:spcPct val="0"/>
                </a:spcAft>
                <a:buSzPct val="100000"/>
              </a:pPr>
              <a:t>‹N›</a:t>
            </a:fld>
            <a:endParaRPr lang="it-IT" smtClean="0"/>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449263"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2pPr>
      <a:lvl3pPr marL="1143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3pPr>
      <a:lvl4pPr marL="1600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4pPr>
      <a:lvl5pPr marL="20574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p:titleStyle>
    <p:body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CBCF1C-BC9D-4117-AE0D-09262E122A92}"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98184601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10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3.xml"/></Relationships>
</file>

<file path=ppt/slides/_rels/slide1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9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94.xml"/><Relationship Id="rId5" Type="http://schemas.openxmlformats.org/officeDocument/2006/relationships/image" Target="../media/image94.jpeg"/><Relationship Id="rId4" Type="http://schemas.openxmlformats.org/officeDocument/2006/relationships/hyperlink" Target="http://images.google.it/imgres?imgurl=http://www.33ff.com/flags/XL_flags/Italy_flag.gif&amp;imgrefurl=http://www.33ff.com/flags/worldflags/Italy_flag.html&amp;usg=__juXTMfAgm1RJEdgU9FKwIcLVBTA=&amp;h=240&amp;w=360&amp;sz=3&amp;hl=it&amp;start=3&amp;itbs=1&amp;tbnid=OahnjL-9J2TH_M:&amp;tbnh=81&amp;tbnw=121&amp;prev=/images?q=italian+flag&amp;hl=it&amp;gbv=2&amp;tbs=isch:1"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4.xml"/><Relationship Id="rId1" Type="http://schemas.openxmlformats.org/officeDocument/2006/relationships/vmlDrawing" Target="../drawings/vmlDrawing3.vml"/><Relationship Id="rId4" Type="http://schemas.openxmlformats.org/officeDocument/2006/relationships/image" Target="../media/image95.w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4.xml"/><Relationship Id="rId1" Type="http://schemas.openxmlformats.org/officeDocument/2006/relationships/vmlDrawing" Target="../drawings/vmlDrawing4.vml"/><Relationship Id="rId4" Type="http://schemas.openxmlformats.org/officeDocument/2006/relationships/image" Target="../media/image96.wmf"/></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9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9.xml"/><Relationship Id="rId1" Type="http://schemas.openxmlformats.org/officeDocument/2006/relationships/vmlDrawing" Target="../drawings/vmlDrawing5.vml"/><Relationship Id="rId5" Type="http://schemas.openxmlformats.org/officeDocument/2006/relationships/image" Target="../media/image98.emf"/><Relationship Id="rId4" Type="http://schemas.openxmlformats.org/officeDocument/2006/relationships/oleObject" Target="../embeddings/oleObject4.bin"/></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4.xml"/></Relationships>
</file>

<file path=ppt/slides/_rels/slide1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1.xml"/><Relationship Id="rId4" Type="http://schemas.openxmlformats.org/officeDocument/2006/relationships/image" Target="../media/image10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6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jpeg"/><Relationship Id="rId1" Type="http://schemas.openxmlformats.org/officeDocument/2006/relationships/slideLayout" Target="../slideLayouts/slideLayout6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70.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slideLayout" Target="../slideLayouts/slideLayout7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4.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png"/><Relationship Id="rId1" Type="http://schemas.openxmlformats.org/officeDocument/2006/relationships/slideLayout" Target="../slideLayouts/slideLayout7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1.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66.x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0.xml"/><Relationship Id="rId1" Type="http://schemas.openxmlformats.org/officeDocument/2006/relationships/vmlDrawing" Target="../drawings/vmlDrawing6.vml"/><Relationship Id="rId4" Type="http://schemas.openxmlformats.org/officeDocument/2006/relationships/image" Target="../media/image110.png"/></Relationships>
</file>

<file path=ppt/slides/_rels/slide13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9.jpeg"/><Relationship Id="rId1" Type="http://schemas.openxmlformats.org/officeDocument/2006/relationships/slideLayout" Target="../slideLayouts/slideLayout6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2.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66.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9.jpeg"/><Relationship Id="rId1" Type="http://schemas.openxmlformats.org/officeDocument/2006/relationships/slideLayout" Target="../slideLayouts/slideLayout6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9.jpeg"/><Relationship Id="rId1" Type="http://schemas.openxmlformats.org/officeDocument/2006/relationships/slideLayout" Target="../slideLayouts/slideLayout6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0.xml"/><Relationship Id="rId1" Type="http://schemas.openxmlformats.org/officeDocument/2006/relationships/vmlDrawing" Target="../drawings/vmlDrawing7.vml"/><Relationship Id="rId5" Type="http://schemas.openxmlformats.org/officeDocument/2006/relationships/image" Target="../media/image116.emf"/><Relationship Id="rId4" Type="http://schemas.openxmlformats.org/officeDocument/2006/relationships/oleObject" Target="../embeddings/oleObject6.bin"/></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1.xml"/><Relationship Id="rId1" Type="http://schemas.openxmlformats.org/officeDocument/2006/relationships/vmlDrawing" Target="../drawings/vmlDrawing8.vml"/><Relationship Id="rId5" Type="http://schemas.openxmlformats.org/officeDocument/2006/relationships/image" Target="../media/image117.emf"/><Relationship Id="rId4" Type="http://schemas.openxmlformats.org/officeDocument/2006/relationships/oleObject" Target="../embeddings/oleObject7.bin"/></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6.xml"/><Relationship Id="rId1" Type="http://schemas.openxmlformats.org/officeDocument/2006/relationships/vmlDrawing" Target="../drawings/vmlDrawing9.vml"/><Relationship Id="rId4" Type="http://schemas.openxmlformats.org/officeDocument/2006/relationships/image" Target="../media/image118.e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0.xml"/></Relationships>
</file>

<file path=ppt/slides/_rels/slide1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7.xml"/></Relationships>
</file>

<file path=ppt/slides/_rels/slide1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8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82.xml"/><Relationship Id="rId4" Type="http://schemas.openxmlformats.org/officeDocument/2006/relationships/image" Target="../media/image121.png"/></Relationships>
</file>

<file path=ppt/slides/_rels/slide168.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48.xml"/><Relationship Id="rId1" Type="http://schemas.openxmlformats.org/officeDocument/2006/relationships/slideLayout" Target="../slideLayouts/slideLayout8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50.xml"/><Relationship Id="rId1" Type="http://schemas.openxmlformats.org/officeDocument/2006/relationships/slideLayout" Target="../slideLayouts/slideLayout8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7.xml"/></Relationships>
</file>

<file path=ppt/slides/_rels/slide172.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52.xml"/><Relationship Id="rId1" Type="http://schemas.openxmlformats.org/officeDocument/2006/relationships/slideLayout" Target="../slideLayouts/slideLayout8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3.xml"/><Relationship Id="rId1" Type="http://schemas.openxmlformats.org/officeDocument/2006/relationships/slideLayout" Target="../slideLayouts/slideLayout8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54.xml"/><Relationship Id="rId1" Type="http://schemas.openxmlformats.org/officeDocument/2006/relationships/slideLayout" Target="../slideLayouts/slideLayout8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7.xml"/></Relationships>
</file>

<file path=ppt/slides/_rels/slide181.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61.xml"/><Relationship Id="rId1" Type="http://schemas.openxmlformats.org/officeDocument/2006/relationships/slideLayout" Target="../slideLayouts/slideLayout8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2.xml"/><Relationship Id="rId1" Type="http://schemas.openxmlformats.org/officeDocument/2006/relationships/slideLayout" Target="../slideLayouts/slideLayout82.xml"/></Relationships>
</file>

<file path=ppt/slides/_rels/slide1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3.xml"/><Relationship Id="rId1" Type="http://schemas.openxmlformats.org/officeDocument/2006/relationships/slideLayout" Target="../slideLayouts/slideLayout82.xml"/><Relationship Id="rId4" Type="http://schemas.openxmlformats.org/officeDocument/2006/relationships/image" Target="../media/image130.png"/></Relationships>
</file>

<file path=ppt/slides/_rels/slide1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4.xml"/><Relationship Id="rId1" Type="http://schemas.openxmlformats.org/officeDocument/2006/relationships/slideLayout" Target="../slideLayouts/slideLayout82.xml"/><Relationship Id="rId4" Type="http://schemas.openxmlformats.org/officeDocument/2006/relationships/image" Target="../media/image132.wmf"/></Relationships>
</file>

<file path=ppt/slides/_rels/slide1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5.xml"/><Relationship Id="rId1" Type="http://schemas.openxmlformats.org/officeDocument/2006/relationships/slideLayout" Target="../slideLayouts/slideLayout82.xml"/></Relationships>
</file>

<file path=ppt/slides/_rels/slide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9.xml"/></Relationships>
</file>

<file path=ppt/slides/_rels/slide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154.jpeg"/><Relationship Id="rId4" Type="http://schemas.openxmlformats.org/officeDocument/2006/relationships/image" Target="../media/image153.jpe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6.xml"/><Relationship Id="rId1" Type="http://schemas.openxmlformats.org/officeDocument/2006/relationships/vmlDrawing" Target="../drawings/vmlDrawing1.vml"/><Relationship Id="rId5" Type="http://schemas.openxmlformats.org/officeDocument/2006/relationships/image" Target="../media/image58.e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61.wmf"/><Relationship Id="rId4" Type="http://schemas.openxmlformats.org/officeDocument/2006/relationships/image" Target="../media/image60.wmf"/></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63.jpe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63.jpeg"/><Relationship Id="rId5" Type="http://schemas.openxmlformats.org/officeDocument/2006/relationships/image" Target="../media/image66.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3" Type="http://schemas.openxmlformats.org/officeDocument/2006/relationships/hyperlink" Target="http://content.onlinejacc.org/content/vol36/issue6/images/large/9657.1841.gr1.jpeg" TargetMode="External"/><Relationship Id="rId2" Type="http://schemas.openxmlformats.org/officeDocument/2006/relationships/notesSlide" Target="../notesSlides/notesSlide11.xml"/><Relationship Id="rId1" Type="http://schemas.openxmlformats.org/officeDocument/2006/relationships/slideLayout" Target="../slideLayouts/slideLayout56.xml"/><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62.jpeg"/></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62.jpe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62.jpeg"/></Relationships>
</file>

<file path=ppt/slides/_rels/slide76.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6.xml"/><Relationship Id="rId1" Type="http://schemas.openxmlformats.org/officeDocument/2006/relationships/slideLayout" Target="../slideLayouts/slideLayout56.xml"/><Relationship Id="rId5" Type="http://schemas.openxmlformats.org/officeDocument/2006/relationships/image" Target="../media/image76.wmf"/><Relationship Id="rId4" Type="http://schemas.openxmlformats.org/officeDocument/2006/relationships/image" Target="../media/image75.wmf"/></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56.xml"/><Relationship Id="rId1" Type="http://schemas.openxmlformats.org/officeDocument/2006/relationships/vmlDrawing" Target="../drawings/vmlDrawing2.vml"/><Relationship Id="rId4" Type="http://schemas.openxmlformats.org/officeDocument/2006/relationships/image" Target="../media/image84.emf"/></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6.xml"/></Relationships>
</file>

<file path=ppt/slides/_rels/slide9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4.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3922" y="0"/>
            <a:ext cx="8959410" cy="5157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0" y="274640"/>
            <a:ext cx="9144000" cy="1143000"/>
          </a:xfrm>
          <a:solidFill>
            <a:srgbClr val="00CCFF">
              <a:alpha val="51000"/>
            </a:srgbClr>
          </a:solidFill>
        </p:spPr>
        <p:txBody>
          <a:bodyPr/>
          <a:lstStyle/>
          <a:p>
            <a:pPr lvl="0"/>
            <a:r>
              <a:rPr lang="it-IT" b="1" dirty="0" smtClean="0">
                <a:latin typeface="Arial Narrow"/>
              </a:rPr>
              <a:t>MARTINA 83 </a:t>
            </a:r>
            <a:r>
              <a:rPr lang="it-IT" b="1" dirty="0" err="1">
                <a:latin typeface="Arial Narrow"/>
              </a:rPr>
              <a:t>aa</a:t>
            </a:r>
            <a:endParaRPr lang="it-IT" b="1" dirty="0">
              <a:latin typeface="Arial Narrow"/>
            </a:endParaRPr>
          </a:p>
        </p:txBody>
      </p:sp>
      <p:pic>
        <p:nvPicPr>
          <p:cNvPr id="3" name="Immagine 7"/>
          <p:cNvPicPr>
            <a:picLocks noChangeAspect="1"/>
          </p:cNvPicPr>
          <p:nvPr/>
        </p:nvPicPr>
        <p:blipFill>
          <a:blip r:embed="rId2" cstate="print"/>
          <a:stretch>
            <a:fillRect/>
          </a:stretch>
        </p:blipFill>
        <p:spPr>
          <a:xfrm>
            <a:off x="7184026" y="3140968"/>
            <a:ext cx="1959974" cy="3225552"/>
          </a:xfrm>
          <a:prstGeom prst="rect">
            <a:avLst/>
          </a:prstGeom>
          <a:noFill/>
          <a:ln>
            <a:noFill/>
          </a:ln>
        </p:spPr>
      </p:pic>
      <p:sp>
        <p:nvSpPr>
          <p:cNvPr id="4" name="Fumetto 2 9"/>
          <p:cNvSpPr/>
          <p:nvPr/>
        </p:nvSpPr>
        <p:spPr>
          <a:xfrm>
            <a:off x="1763688" y="2636912"/>
            <a:ext cx="5222879" cy="1440160"/>
          </a:xfrm>
          <a:custGeom>
            <a:avLst>
              <a:gd name="f0" fmla="val 796"/>
              <a:gd name="f1" fmla="val 2598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D9D9D9"/>
          </a:solidFill>
          <a:ln w="38103">
            <a:solidFill>
              <a:srgbClr val="00CCFF"/>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457200" rtl="0" fontAlgn="auto" hangingPunct="1">
              <a:lnSpc>
                <a:spcPct val="95000"/>
              </a:lnSpc>
              <a:spcBef>
                <a:spcPts val="0"/>
              </a:spcBef>
              <a:spcAft>
                <a:spcPts val="1425"/>
              </a:spcAft>
              <a:buNone/>
              <a:tabLst/>
              <a:defRPr sz="1800" b="0" i="0" u="none" strike="noStrike" kern="0" cap="none" spc="0" baseline="0">
                <a:solidFill>
                  <a:srgbClr val="000000"/>
                </a:solidFill>
                <a:uFillTx/>
              </a:defRPr>
            </a:pPr>
            <a:r>
              <a:rPr lang="it-IT" sz="2400" b="1" kern="0" dirty="0" smtClean="0">
                <a:solidFill>
                  <a:srgbClr val="000000"/>
                </a:solidFill>
                <a:latin typeface="Arial Narrow"/>
                <a:cs typeface="Arial Narrow"/>
              </a:rPr>
              <a:t>Dottore, da qualche giorno il mio ginocchio è tornato a farmi molto </a:t>
            </a:r>
            <a:r>
              <a:rPr lang="it-IT" sz="2400" b="1" kern="0" dirty="0" err="1" smtClean="0">
                <a:solidFill>
                  <a:srgbClr val="000000"/>
                </a:solidFill>
                <a:latin typeface="Arial Narrow"/>
                <a:cs typeface="Arial Narrow"/>
              </a:rPr>
              <a:t>male</a:t>
            </a:r>
            <a:r>
              <a:rPr lang="it-IT" sz="2400" b="1" i="0" u="none" strike="noStrike" kern="1200" cap="none" spc="0" baseline="0" dirty="0" err="1" smtClean="0">
                <a:solidFill>
                  <a:srgbClr val="000000"/>
                </a:solidFill>
                <a:uFillTx/>
                <a:latin typeface="Arial Narrow"/>
                <a:cs typeface="Arial Narrow"/>
              </a:rPr>
              <a:t>…</a:t>
            </a:r>
            <a:r>
              <a:rPr lang="it-IT" sz="2400" b="1" i="0" u="none" strike="noStrike" kern="1200" cap="none" spc="0" baseline="0" dirty="0" smtClean="0">
                <a:solidFill>
                  <a:srgbClr val="000000"/>
                </a:solidFill>
                <a:uFillTx/>
                <a:latin typeface="Arial Narrow"/>
                <a:cs typeface="Arial Narrow"/>
              </a:rPr>
              <a:t> </a:t>
            </a:r>
            <a:endParaRPr lang="it-IT" sz="2400" b="1" i="0" u="none" strike="noStrike" kern="1200" cap="none" spc="0" baseline="0" dirty="0">
              <a:solidFill>
                <a:srgbClr val="000000"/>
              </a:solidFill>
              <a:uFillTx/>
              <a:latin typeface="Arial Narrow"/>
              <a:cs typeface="Arial Narrow"/>
            </a:endParaRPr>
          </a:p>
        </p:txBody>
      </p:sp>
      <p:sp>
        <p:nvSpPr>
          <p:cNvPr id="5" name="Fumetto 2 10"/>
          <p:cNvSpPr/>
          <p:nvPr/>
        </p:nvSpPr>
        <p:spPr>
          <a:xfrm>
            <a:off x="1907704" y="5013176"/>
            <a:ext cx="5222879" cy="1296144"/>
          </a:xfrm>
          <a:custGeom>
            <a:avLst>
              <a:gd name="f0" fmla="val 541"/>
              <a:gd name="f1" fmla="val -3903"/>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D9D9D9"/>
          </a:solidFill>
          <a:ln w="38103">
            <a:solidFill>
              <a:srgbClr val="00CCFF"/>
            </a:solidFill>
            <a:prstDash val="solid"/>
          </a:ln>
          <a:effectLst>
            <a:outerShdw dist="22997" dir="5400000" algn="tl">
              <a:srgbClr val="000000">
                <a:alpha val="35000"/>
              </a:srgbClr>
            </a:outerShdw>
          </a:effectLst>
        </p:spPr>
        <p:txBody>
          <a:bodyPr vert="horz" wrap="square" lIns="91440" tIns="45720" rIns="91440" bIns="45720" anchor="ctr"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dirty="0" smtClean="0">
                <a:solidFill>
                  <a:srgbClr val="000000"/>
                </a:solidFill>
                <a:latin typeface="Arial Narrow"/>
                <a:cs typeface="Arial Narrow"/>
              </a:rPr>
              <a:t>Ho provato con la tachipirina per qualche giorno, ma ora non ne posso proprio </a:t>
            </a:r>
            <a:r>
              <a:rPr lang="it-IT" sz="2400" b="1" dirty="0" err="1" smtClean="0">
                <a:solidFill>
                  <a:srgbClr val="000000"/>
                </a:solidFill>
                <a:latin typeface="Arial Narrow"/>
                <a:cs typeface="Arial Narrow"/>
              </a:rPr>
              <a:t>più…</a:t>
            </a:r>
            <a:endParaRPr lang="it-IT" sz="2400" b="1" i="0" u="none" strike="noStrike" kern="1200" cap="none" spc="0" baseline="0" dirty="0">
              <a:solidFill>
                <a:srgbClr val="000000"/>
              </a:solidFill>
              <a:uFillTx/>
              <a:latin typeface="Arial Narrow"/>
              <a:cs typeface="Arial Narrow"/>
            </a:endParaRPr>
          </a:p>
        </p:txBody>
      </p:sp>
      <p:sp>
        <p:nvSpPr>
          <p:cNvPr id="7" name="CasellaDiTesto 8"/>
          <p:cNvSpPr txBox="1"/>
          <p:nvPr/>
        </p:nvSpPr>
        <p:spPr>
          <a:xfrm>
            <a:off x="1547664" y="1556792"/>
            <a:ext cx="6048672" cy="830997"/>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800" b="1" i="0" u="none" strike="noStrike" kern="1200" cap="none" spc="0" baseline="0" dirty="0" smtClean="0">
                <a:solidFill>
                  <a:srgbClr val="1F497D"/>
                </a:solidFill>
                <a:uFillTx/>
                <a:latin typeface="Arial Narrow"/>
                <a:cs typeface="Arial Narrow"/>
              </a:rPr>
              <a:t>APP</a:t>
            </a:r>
            <a:endParaRPr lang="it-IT" sz="4800" b="1" i="0" u="none" strike="noStrike" kern="1200" cap="none" spc="0" baseline="0" dirty="0">
              <a:solidFill>
                <a:srgbClr val="1F497D"/>
              </a:solidFill>
              <a:uFillTx/>
              <a:latin typeface="Arial Narrow"/>
              <a:cs typeface="Arial Narrow"/>
            </a:endParaRPr>
          </a:p>
        </p:txBody>
      </p:sp>
      <p:pic>
        <p:nvPicPr>
          <p:cNvPr id="8" name="Segnaposto contenuto 4" descr="vecchiabastone.jpg"/>
          <p:cNvPicPr>
            <a:picLocks noGrp="1" noChangeAspect="1"/>
          </p:cNvPicPr>
          <p:nvPr>
            <p:ph idx="1"/>
          </p:nvPr>
        </p:nvPicPr>
        <p:blipFill>
          <a:blip r:embed="rId3" cstate="print"/>
          <a:srcRect l="32656" r="35378"/>
          <a:stretch>
            <a:fillRect/>
          </a:stretch>
        </p:blipFill>
        <p:spPr>
          <a:xfrm>
            <a:off x="0" y="2708920"/>
            <a:ext cx="1691680" cy="4149081"/>
          </a:xfrm>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idx="4294967295"/>
          </p:nvPr>
        </p:nvSpPr>
        <p:spPr>
          <a:xfrm>
            <a:off x="250825" y="2349500"/>
            <a:ext cx="8229600" cy="1143000"/>
          </a:xfrm>
        </p:spPr>
        <p:txBody>
          <a:bodyPr/>
          <a:lstStyle/>
          <a:p>
            <a:pPr eaLnBrk="1" hangingPunct="1"/>
            <a:r>
              <a:rPr lang="it-IT" altLang="it-IT" b="1" smtClean="0">
                <a:solidFill>
                  <a:schemeClr val="accent2"/>
                </a:solidFill>
              </a:rPr>
              <a:t>Per Tutti ??</a:t>
            </a:r>
          </a:p>
        </p:txBody>
      </p:sp>
    </p:spTree>
    <p:extLst>
      <p:ext uri="{BB962C8B-B14F-4D97-AF65-F5344CB8AC3E}">
        <p14:creationId xmlns:p14="http://schemas.microsoft.com/office/powerpoint/2010/main" val="6088770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593725" y="2562225"/>
            <a:ext cx="79406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it-IT" altLang="it-IT" sz="2400" smtClean="0">
                <a:solidFill>
                  <a:srgbClr val="000000"/>
                </a:solidFill>
                <a:ea typeface="MS PGothic" pitchFamily="34" charset="-128"/>
              </a:rPr>
              <a:t>L’intensificazione del compenso glicemico nel diabete di tipo 2 ad alto rischio CV così come attuato dagli algoritmi terapeutici proposti nell’ACCORD, nonostante riduca il rischio di eventi CV, aumenta il rischio di letalità degli eventi CV stessi.</a:t>
            </a:r>
          </a:p>
        </p:txBody>
      </p:sp>
      <p:sp>
        <p:nvSpPr>
          <p:cNvPr id="13315" name="Text Box 3"/>
          <p:cNvSpPr txBox="1">
            <a:spLocks noChangeArrowheads="1"/>
          </p:cNvSpPr>
          <p:nvPr/>
        </p:nvSpPr>
        <p:spPr bwMode="auto">
          <a:xfrm>
            <a:off x="0" y="6394450"/>
            <a:ext cx="63087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pitchFamily="34" charset="0"/>
              </a:defRPr>
            </a:lvl1pPr>
            <a:lvl2pPr marL="742950" indent="-285750" eaLnBrk="0" hangingPunct="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pitchFamily="34" charset="0"/>
              </a:defRPr>
            </a:lvl2pPr>
            <a:lvl3pPr marL="1143000" indent="-228600" eaLnBrk="0" hangingPunct="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pitchFamily="34" charset="0"/>
              </a:defRPr>
            </a:lvl3pPr>
            <a:lvl4pPr marL="1600200" indent="-228600" eaLnBrk="0" hangingPunct="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pitchFamily="34" charset="0"/>
              </a:defRPr>
            </a:lvl4pPr>
            <a:lvl5pPr marL="2057400" indent="-228600" eaLnBrk="0" hangingPunct="0">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pitchFamily="34"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pitchFamily="34"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pitchFamily="34"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pitchFamily="34"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Lst>
              <a:defRPr>
                <a:solidFill>
                  <a:schemeClr val="tx1"/>
                </a:solidFill>
                <a:latin typeface="Arial" pitchFamily="34" charset="0"/>
              </a:defRPr>
            </a:lvl9pPr>
          </a:lstStyle>
          <a:p>
            <a:pPr algn="ctr" eaLnBrk="1" fontAlgn="base" hangingPunct="1">
              <a:lnSpc>
                <a:spcPct val="97000"/>
              </a:lnSpc>
              <a:spcBef>
                <a:spcPct val="0"/>
              </a:spcBef>
              <a:spcAft>
                <a:spcPct val="0"/>
              </a:spcAft>
              <a:buClr>
                <a:srgbClr val="FFFFFF"/>
              </a:buClr>
              <a:buSzPct val="45000"/>
            </a:pPr>
            <a:r>
              <a:rPr lang="en-GB" altLang="it-IT" sz="1100" b="1" smtClean="0">
                <a:solidFill>
                  <a:srgbClr val="000000"/>
                </a:solidFill>
                <a:ea typeface="MS PGothic" pitchFamily="34" charset="-128"/>
              </a:rPr>
              <a:t>The Action to Control Cardiovascular Risk in Diabetes Study Group. N Engl J Med 2008;10.1056/NEJMoa0802743</a:t>
            </a:r>
          </a:p>
        </p:txBody>
      </p:sp>
      <p:sp>
        <p:nvSpPr>
          <p:cNvPr id="13316" name="Rectangle 6"/>
          <p:cNvSpPr>
            <a:spLocks/>
          </p:cNvSpPr>
          <p:nvPr/>
        </p:nvSpPr>
        <p:spPr bwMode="auto">
          <a:xfrm>
            <a:off x="1116013" y="404813"/>
            <a:ext cx="6508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it-IT" sz="3600" b="1" smtClean="0">
                <a:solidFill>
                  <a:srgbClr val="333399"/>
                </a:solidFill>
                <a:ea typeface="MS PGothic" pitchFamily="34" charset="-128"/>
              </a:rPr>
              <a:t>ACCORD: in sintesi</a:t>
            </a:r>
            <a:endParaRPr lang="it-IT" altLang="it-IT" sz="3600" b="1" smtClean="0">
              <a:solidFill>
                <a:srgbClr val="333399"/>
              </a:solidFill>
              <a:ea typeface="MS PGothic" pitchFamily="34" charset="-128"/>
            </a:endParaRPr>
          </a:p>
        </p:txBody>
      </p:sp>
    </p:spTree>
    <p:extLst>
      <p:ext uri="{BB962C8B-B14F-4D97-AF65-F5344CB8AC3E}">
        <p14:creationId xmlns:p14="http://schemas.microsoft.com/office/powerpoint/2010/main" val="27841862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idx="4294967295"/>
          </p:nvPr>
        </p:nvSpPr>
        <p:spPr/>
        <p:txBody>
          <a:bodyPr/>
          <a:lstStyle/>
          <a:p>
            <a:pPr eaLnBrk="1" hangingPunct="1"/>
            <a:r>
              <a:rPr lang="it-IT" altLang="it-IT" sz="3600" b="1" smtClean="0">
                <a:solidFill>
                  <a:schemeClr val="accent2"/>
                </a:solidFill>
              </a:rPr>
              <a:t>UKPDS 80: the legacy effect</a:t>
            </a:r>
          </a:p>
        </p:txBody>
      </p:sp>
      <p:graphicFrame>
        <p:nvGraphicFramePr>
          <p:cNvPr id="60469" name="Group 53"/>
          <p:cNvGraphicFramePr>
            <a:graphicFrameLocks noGrp="1"/>
          </p:cNvGraphicFramePr>
          <p:nvPr/>
        </p:nvGraphicFramePr>
        <p:xfrm>
          <a:off x="457200" y="1600200"/>
          <a:ext cx="8229600" cy="4606925"/>
        </p:xfrm>
        <a:graphic>
          <a:graphicData uri="http://schemas.openxmlformats.org/drawingml/2006/table">
            <a:tbl>
              <a:tblPr/>
              <a:tblGrid>
                <a:gridCol w="1176338"/>
                <a:gridCol w="1174750"/>
                <a:gridCol w="1176337"/>
                <a:gridCol w="1235075"/>
                <a:gridCol w="1116013"/>
                <a:gridCol w="1174750"/>
                <a:gridCol w="1176337"/>
              </a:tblGrid>
              <a:tr h="1310730">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endParaRPr kumimoji="0" lang="it-IT" sz="1600" b="1" i="0" u="none" strike="noStrike" cap="none" normalizeH="0" baseline="0" smtClean="0">
                        <a:ln>
                          <a:noFill/>
                        </a:ln>
                        <a:solidFill>
                          <a:schemeClr val="tx1"/>
                        </a:solidFill>
                        <a:effectLst/>
                        <a:latin typeface="Arial" pitchFamily="34" charset="0"/>
                        <a:cs typeface="Arial" pitchFamily="34" charset="0"/>
                      </a:endParaRP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1600" b="1" i="0" u="none" strike="noStrike" cap="none" normalizeH="0" baseline="0" smtClean="0">
                          <a:ln>
                            <a:noFill/>
                          </a:ln>
                          <a:solidFill>
                            <a:schemeClr val="tx1"/>
                          </a:solidFill>
                          <a:effectLst/>
                          <a:latin typeface="Arial" pitchFamily="34" charset="0"/>
                          <a:cs typeface="Arial" pitchFamily="34" charset="0"/>
                        </a:rPr>
                        <a:t>Età aa</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1600" b="1" i="0" u="none" strike="noStrike" cap="none" normalizeH="0" baseline="0" smtClean="0">
                          <a:ln>
                            <a:noFill/>
                          </a:ln>
                          <a:solidFill>
                            <a:schemeClr val="tx1"/>
                          </a:solidFill>
                          <a:effectLst/>
                          <a:latin typeface="Arial" pitchFamily="34" charset="0"/>
                          <a:cs typeface="Arial" pitchFamily="34" charset="0"/>
                        </a:rPr>
                        <a:t>BMI</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1600" b="1" i="0" u="none" strike="noStrike" cap="none" normalizeH="0" baseline="0" smtClean="0">
                          <a:ln>
                            <a:noFill/>
                          </a:ln>
                          <a:solidFill>
                            <a:schemeClr val="tx1"/>
                          </a:solidFill>
                          <a:effectLst/>
                          <a:latin typeface="Arial" pitchFamily="34" charset="0"/>
                          <a:cs typeface="Arial" pitchFamily="34" charset="0"/>
                        </a:rPr>
                        <a:t>Durata Diabete aa</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1600" b="1" i="0" u="none" strike="noStrike" cap="none" normalizeH="0" baseline="0" smtClean="0">
                          <a:ln>
                            <a:noFill/>
                          </a:ln>
                          <a:solidFill>
                            <a:schemeClr val="tx1"/>
                          </a:solidFill>
                          <a:effectLst/>
                          <a:latin typeface="Arial" pitchFamily="34" charset="0"/>
                          <a:cs typeface="Arial" pitchFamily="34" charset="0"/>
                        </a:rPr>
                        <a:t>A1c all’ingresso %</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1600" b="1" i="0" u="none" strike="noStrike" cap="none" normalizeH="0" baseline="0" smtClean="0">
                          <a:ln>
                            <a:noFill/>
                          </a:ln>
                          <a:solidFill>
                            <a:schemeClr val="tx1"/>
                          </a:solidFill>
                          <a:effectLst/>
                          <a:latin typeface="Arial" pitchFamily="34" charset="0"/>
                          <a:cs typeface="Arial" pitchFamily="34" charset="0"/>
                        </a:rPr>
                        <a:t>Precedente evento CV all’ingresso %</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1600" b="1" i="0" u="none" strike="noStrike" cap="none" normalizeH="0" baseline="0" smtClean="0">
                          <a:ln>
                            <a:noFill/>
                          </a:ln>
                          <a:solidFill>
                            <a:schemeClr val="tx1"/>
                          </a:solidFill>
                          <a:effectLst/>
                          <a:latin typeface="Arial" pitchFamily="34" charset="0"/>
                          <a:cs typeface="Arial" pitchFamily="34" charset="0"/>
                        </a:rPr>
                        <a:t>Follow-up aa</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784279">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1600" b="1" i="0" u="none" strike="noStrike" cap="none" normalizeH="0" baseline="0" smtClean="0">
                          <a:ln>
                            <a:noFill/>
                          </a:ln>
                          <a:solidFill>
                            <a:schemeClr val="tx1"/>
                          </a:solidFill>
                          <a:effectLst/>
                          <a:latin typeface="Arial" pitchFamily="34" charset="0"/>
                          <a:cs typeface="Arial" pitchFamily="34" charset="0"/>
                        </a:rPr>
                        <a:t>ACCORD</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62</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32</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10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8.3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35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4</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r>
              <a:tr h="782692">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1600" b="1" i="0" u="none" strike="noStrike" cap="none" normalizeH="0" baseline="0" smtClean="0">
                          <a:ln>
                            <a:noFill/>
                          </a:ln>
                          <a:solidFill>
                            <a:schemeClr val="tx1"/>
                          </a:solidFill>
                          <a:effectLst/>
                          <a:latin typeface="Arial" pitchFamily="34" charset="0"/>
                          <a:cs typeface="Arial" pitchFamily="34" charset="0"/>
                        </a:rPr>
                        <a:t>ADVANCE</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66</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28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7.5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33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5</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r>
              <a:tr h="784279">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1600" b="1" i="0" u="none" strike="noStrike" cap="none" normalizeH="0" baseline="0" smtClean="0">
                          <a:ln>
                            <a:noFill/>
                          </a:ln>
                          <a:solidFill>
                            <a:schemeClr val="tx1"/>
                          </a:solidFill>
                          <a:effectLst/>
                          <a:latin typeface="Arial" pitchFamily="34" charset="0"/>
                          <a:cs typeface="Arial" pitchFamily="34" charset="0"/>
                        </a:rPr>
                        <a:t>VADT</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60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31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11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9.5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45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7,5</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r>
              <a:tr h="944945">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1600" b="1" i="0" u="none" strike="noStrike" cap="none" normalizeH="0" baseline="0" smtClean="0">
                          <a:ln>
                            <a:noFill/>
                          </a:ln>
                          <a:solidFill>
                            <a:schemeClr val="tx1"/>
                          </a:solidFill>
                          <a:effectLst/>
                          <a:latin typeface="Arial" pitchFamily="34" charset="0"/>
                          <a:cs typeface="Arial" pitchFamily="34" charset="0"/>
                        </a:rPr>
                        <a:t>UKPDS 80 (MET group)</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53 (53)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28 (31)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0 </a:t>
                      </a:r>
                      <a:r>
                        <a:rPr kumimoji="0" lang="it-IT" sz="1600" b="1" i="0" u="none" strike="noStrike" cap="none" normalizeH="0" baseline="0" smtClean="0">
                          <a:ln>
                            <a:noFill/>
                          </a:ln>
                          <a:solidFill>
                            <a:schemeClr val="tx1"/>
                          </a:solidFill>
                          <a:effectLst/>
                          <a:latin typeface="Arial" pitchFamily="34" charset="0"/>
                          <a:cs typeface="Arial" pitchFamily="34" charset="0"/>
                        </a:rPr>
                        <a:t>all’esordio</a:t>
                      </a:r>
                      <a:endParaRPr kumimoji="0" lang="it-IT" sz="2400" b="1" i="0" u="none" strike="noStrike" cap="none" normalizeH="0" baseline="0" smtClean="0">
                        <a:ln>
                          <a:noFill/>
                        </a:ln>
                        <a:solidFill>
                          <a:schemeClr val="tx1"/>
                        </a:solidFill>
                        <a:effectLst/>
                        <a:latin typeface="Arial" pitchFamily="34" charset="0"/>
                        <a:cs typeface="Arial" pitchFamily="34"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9.1 (7.2)</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7.5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20000"/>
                        </a:spcBef>
                        <a:spcAft>
                          <a:spcPct val="0"/>
                        </a:spcAft>
                        <a:buClrTx/>
                        <a:buSzPct val="70000"/>
                        <a:buFont typeface="Wingdings" pitchFamily="2" charset="2"/>
                        <a:buNone/>
                        <a:tabLst/>
                      </a:pPr>
                      <a:r>
                        <a:rPr kumimoji="0" lang="it-IT" sz="2800" b="1" i="0" u="none" strike="noStrike" cap="none" normalizeH="0" baseline="0" smtClean="0">
                          <a:ln>
                            <a:noFill/>
                          </a:ln>
                          <a:solidFill>
                            <a:schemeClr val="tx1"/>
                          </a:solidFill>
                          <a:effectLst/>
                          <a:latin typeface="Arial" pitchFamily="34" charset="0"/>
                          <a:cs typeface="Arial" pitchFamily="34" charset="0"/>
                        </a:rPr>
                        <a:t>10</a:t>
                      </a: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E6E6"/>
                    </a:solidFill>
                  </a:tcPr>
                </a:tc>
              </a:tr>
            </a:tbl>
          </a:graphicData>
        </a:graphic>
      </p:graphicFrame>
      <p:sp>
        <p:nvSpPr>
          <p:cNvPr id="14389" name="Oval 54"/>
          <p:cNvSpPr>
            <a:spLocks noChangeArrowheads="1"/>
          </p:cNvSpPr>
          <p:nvPr/>
        </p:nvSpPr>
        <p:spPr bwMode="auto">
          <a:xfrm>
            <a:off x="3851275" y="5300663"/>
            <a:ext cx="1441450" cy="914400"/>
          </a:xfrm>
          <a:prstGeom prst="ellipse">
            <a:avLst/>
          </a:prstGeom>
          <a:noFill/>
          <a:ln w="57150">
            <a:solidFill>
              <a:srgbClr val="F4170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Tree>
    <p:extLst>
      <p:ext uri="{BB962C8B-B14F-4D97-AF65-F5344CB8AC3E}">
        <p14:creationId xmlns:p14="http://schemas.microsoft.com/office/powerpoint/2010/main" val="35583314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0" y="2354263"/>
            <a:ext cx="8882063" cy="3327400"/>
          </a:xfrm>
          <a:prstGeom prst="rect">
            <a:avLst/>
          </a:prstGeom>
          <a:solidFill>
            <a:schemeClr val="bg1"/>
          </a:solidFill>
          <a:ln w="9525">
            <a:solidFill>
              <a:schemeClr val="tx1"/>
            </a:solidFill>
            <a:miter lim="800000"/>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fontAlgn="base" hangingPunct="1">
              <a:spcBef>
                <a:spcPct val="0"/>
              </a:spcBef>
              <a:spcAft>
                <a:spcPct val="0"/>
              </a:spcAft>
            </a:pPr>
            <a:endParaRPr lang="it-IT" altLang="it-IT" smtClean="0">
              <a:solidFill>
                <a:srgbClr val="0000FF"/>
              </a:solidFill>
              <a:latin typeface="Calibri" pitchFamily="34" charset="0"/>
              <a:ea typeface="MS PGothic" pitchFamily="34" charset="-128"/>
            </a:endParaRPr>
          </a:p>
          <a:p>
            <a:pPr algn="just" eaLnBrk="1" fontAlgn="base" hangingPunct="1">
              <a:spcBef>
                <a:spcPct val="0"/>
              </a:spcBef>
              <a:spcAft>
                <a:spcPct val="0"/>
              </a:spcAft>
            </a:pPr>
            <a:r>
              <a:rPr lang="it-IT" altLang="it-IT" sz="2400" b="1" smtClean="0">
                <a:solidFill>
                  <a:srgbClr val="FF0000"/>
                </a:solidFill>
                <a:latin typeface="Calibri" pitchFamily="34" charset="0"/>
                <a:ea typeface="MS PGothic" pitchFamily="34" charset="-128"/>
              </a:rPr>
              <a:t>Obiettivi</a:t>
            </a:r>
            <a:r>
              <a:rPr lang="it-IT" altLang="it-IT" sz="2400" b="1" smtClean="0">
                <a:solidFill>
                  <a:srgbClr val="0000FF"/>
                </a:solidFill>
                <a:latin typeface="Calibri" pitchFamily="34" charset="0"/>
                <a:ea typeface="MS PGothic" pitchFamily="34" charset="-128"/>
              </a:rPr>
              <a:t> di compenso glicemico </a:t>
            </a:r>
            <a:r>
              <a:rPr lang="it-IT" altLang="it-IT" sz="2400" b="1" smtClean="0">
                <a:solidFill>
                  <a:srgbClr val="FF0000"/>
                </a:solidFill>
                <a:latin typeface="Calibri" pitchFamily="34" charset="0"/>
                <a:ea typeface="MS PGothic" pitchFamily="34" charset="-128"/>
              </a:rPr>
              <a:t>meno stringenti</a:t>
            </a:r>
            <a:r>
              <a:rPr lang="it-IT" altLang="it-IT" sz="2400" b="1" smtClean="0">
                <a:solidFill>
                  <a:srgbClr val="0000FF"/>
                </a:solidFill>
                <a:latin typeface="Calibri" pitchFamily="34" charset="0"/>
                <a:ea typeface="MS PGothic" pitchFamily="34" charset="-128"/>
              </a:rPr>
              <a:t> (HbA1c </a:t>
            </a:r>
            <a:r>
              <a:rPr lang="it-IT" altLang="it-IT" sz="2400" b="1" smtClean="0">
                <a:solidFill>
                  <a:srgbClr val="FF0000"/>
                </a:solidFill>
                <a:latin typeface="Calibri" pitchFamily="34" charset="0"/>
                <a:ea typeface="MS PGothic" pitchFamily="34" charset="-128"/>
              </a:rPr>
              <a:t>7-8%</a:t>
            </a:r>
            <a:r>
              <a:rPr lang="it-IT" altLang="it-IT" sz="2400" b="1" smtClean="0">
                <a:solidFill>
                  <a:srgbClr val="0000FF"/>
                </a:solidFill>
                <a:latin typeface="Calibri" pitchFamily="34" charset="0"/>
                <a:ea typeface="MS PGothic" pitchFamily="34" charset="-128"/>
              </a:rPr>
              <a:t>) dovrebbero essere perseguiti in pazienti con </a:t>
            </a:r>
            <a:r>
              <a:rPr lang="it-IT" altLang="it-IT" sz="2400" b="1" smtClean="0">
                <a:solidFill>
                  <a:srgbClr val="FF0000"/>
                </a:solidFill>
                <a:latin typeface="Calibri" pitchFamily="34" charset="0"/>
                <a:ea typeface="MS PGothic" pitchFamily="34" charset="-128"/>
              </a:rPr>
              <a:t>diabete </a:t>
            </a:r>
            <a:r>
              <a:rPr lang="it-IT" altLang="it-IT" sz="2400" b="1" smtClean="0">
                <a:solidFill>
                  <a:srgbClr val="0000FF"/>
                </a:solidFill>
                <a:latin typeface="Calibri" pitchFamily="34" charset="0"/>
                <a:ea typeface="MS PGothic" pitchFamily="34" charset="-128"/>
              </a:rPr>
              <a:t>di </a:t>
            </a:r>
            <a:r>
              <a:rPr lang="it-IT" altLang="it-IT" sz="2400" b="1" smtClean="0">
                <a:solidFill>
                  <a:srgbClr val="FF0000"/>
                </a:solidFill>
                <a:latin typeface="Calibri" pitchFamily="34" charset="0"/>
                <a:ea typeface="MS PGothic" pitchFamily="34" charset="-128"/>
              </a:rPr>
              <a:t>lunga durata</a:t>
            </a:r>
            <a:r>
              <a:rPr lang="it-IT" altLang="it-IT" sz="2400" b="1" smtClean="0">
                <a:solidFill>
                  <a:srgbClr val="0000FF"/>
                </a:solidFill>
                <a:latin typeface="Calibri" pitchFamily="34" charset="0"/>
                <a:ea typeface="MS PGothic" pitchFamily="34" charset="-128"/>
              </a:rPr>
              <a:t>,  soprattutto con </a:t>
            </a:r>
            <a:r>
              <a:rPr lang="it-IT" altLang="it-IT" sz="2400" b="1" smtClean="0">
                <a:solidFill>
                  <a:srgbClr val="FF0000"/>
                </a:solidFill>
                <a:latin typeface="Calibri" pitchFamily="34" charset="0"/>
                <a:ea typeface="MS PGothic" pitchFamily="34" charset="-128"/>
              </a:rPr>
              <a:t>precedenti di CVD</a:t>
            </a:r>
            <a:r>
              <a:rPr lang="it-IT" altLang="it-IT" sz="2400" b="1" smtClean="0">
                <a:solidFill>
                  <a:srgbClr val="0000FF"/>
                </a:solidFill>
                <a:latin typeface="Calibri" pitchFamily="34" charset="0"/>
                <a:ea typeface="MS PGothic" pitchFamily="34" charset="-128"/>
              </a:rPr>
              <a:t> o una </a:t>
            </a:r>
            <a:r>
              <a:rPr lang="it-IT" altLang="it-IT" sz="2400" b="1" smtClean="0">
                <a:solidFill>
                  <a:srgbClr val="FF0000"/>
                </a:solidFill>
                <a:latin typeface="Calibri" pitchFamily="34" charset="0"/>
                <a:ea typeface="MS PGothic" pitchFamily="34" charset="-128"/>
              </a:rPr>
              <a:t>lunga</a:t>
            </a:r>
            <a:r>
              <a:rPr lang="it-IT" altLang="it-IT" sz="2400" b="1" smtClean="0">
                <a:solidFill>
                  <a:srgbClr val="0000FF"/>
                </a:solidFill>
                <a:latin typeface="Calibri" pitchFamily="34" charset="0"/>
                <a:ea typeface="MS PGothic" pitchFamily="34" charset="-128"/>
              </a:rPr>
              <a:t> storia di </a:t>
            </a:r>
            <a:r>
              <a:rPr lang="it-IT" altLang="it-IT" sz="2400" b="1" smtClean="0">
                <a:solidFill>
                  <a:srgbClr val="FF0000"/>
                </a:solidFill>
                <a:latin typeface="Calibri" pitchFamily="34" charset="0"/>
                <a:ea typeface="MS PGothic" pitchFamily="34" charset="-128"/>
              </a:rPr>
              <a:t>inadeguato compenso</a:t>
            </a:r>
            <a:r>
              <a:rPr lang="it-IT" altLang="it-IT" sz="2400" b="1" smtClean="0">
                <a:solidFill>
                  <a:srgbClr val="0000FF"/>
                </a:solidFill>
                <a:latin typeface="Calibri" pitchFamily="34" charset="0"/>
                <a:ea typeface="MS PGothic" pitchFamily="34" charset="-128"/>
              </a:rPr>
              <a:t> glicemico , a </a:t>
            </a:r>
            <a:r>
              <a:rPr lang="it-IT" altLang="it-IT" sz="2400" b="1" smtClean="0">
                <a:solidFill>
                  <a:srgbClr val="FF0000"/>
                </a:solidFill>
                <a:latin typeface="Calibri" pitchFamily="34" charset="0"/>
                <a:ea typeface="MS PGothic" pitchFamily="34" charset="-128"/>
              </a:rPr>
              <a:t>rischio</a:t>
            </a:r>
            <a:r>
              <a:rPr lang="it-IT" altLang="it-IT" sz="2400" b="1" smtClean="0">
                <a:solidFill>
                  <a:srgbClr val="0000FF"/>
                </a:solidFill>
                <a:latin typeface="Calibri" pitchFamily="34" charset="0"/>
                <a:ea typeface="MS PGothic" pitchFamily="34" charset="-128"/>
              </a:rPr>
              <a:t> di </a:t>
            </a:r>
            <a:r>
              <a:rPr lang="it-IT" altLang="it-IT" sz="2400" b="1" smtClean="0">
                <a:solidFill>
                  <a:srgbClr val="FF0000"/>
                </a:solidFill>
                <a:latin typeface="Calibri" pitchFamily="34" charset="0"/>
                <a:ea typeface="MS PGothic" pitchFamily="34" charset="-128"/>
              </a:rPr>
              <a:t>ipoglicemie</a:t>
            </a:r>
            <a:r>
              <a:rPr lang="it-IT" altLang="it-IT" sz="2400" b="1" smtClean="0">
                <a:solidFill>
                  <a:srgbClr val="0000FF"/>
                </a:solidFill>
                <a:latin typeface="Calibri" pitchFamily="34" charset="0"/>
                <a:ea typeface="MS PGothic" pitchFamily="34" charset="-128"/>
              </a:rPr>
              <a:t> severe o con </a:t>
            </a:r>
            <a:r>
              <a:rPr lang="it-IT" altLang="it-IT" sz="2400" b="1" smtClean="0">
                <a:solidFill>
                  <a:srgbClr val="FF0000"/>
                </a:solidFill>
                <a:latin typeface="Calibri" pitchFamily="34" charset="0"/>
                <a:ea typeface="MS PGothic" pitchFamily="34" charset="-128"/>
              </a:rPr>
              <a:t>complicanze</a:t>
            </a:r>
            <a:r>
              <a:rPr lang="it-IT" altLang="it-IT" sz="2400" b="1" smtClean="0">
                <a:solidFill>
                  <a:srgbClr val="0000FF"/>
                </a:solidFill>
                <a:latin typeface="Calibri" pitchFamily="34" charset="0"/>
                <a:ea typeface="MS PGothic" pitchFamily="34" charset="-128"/>
              </a:rPr>
              <a:t> micro e macroangiopatiche </a:t>
            </a:r>
            <a:r>
              <a:rPr lang="it-IT" altLang="it-IT" sz="2400" b="1" smtClean="0">
                <a:solidFill>
                  <a:srgbClr val="FF0000"/>
                </a:solidFill>
                <a:latin typeface="Calibri" pitchFamily="34" charset="0"/>
                <a:ea typeface="MS PGothic" pitchFamily="34" charset="-128"/>
              </a:rPr>
              <a:t>avanzate</a:t>
            </a:r>
            <a:r>
              <a:rPr lang="it-IT" altLang="it-IT" sz="2400" b="1" smtClean="0">
                <a:solidFill>
                  <a:srgbClr val="0000FF"/>
                </a:solidFill>
                <a:latin typeface="Calibri" pitchFamily="34" charset="0"/>
                <a:ea typeface="MS PGothic" pitchFamily="34" charset="-128"/>
              </a:rPr>
              <a:t>. L’approccio terapeutico deve essere tale da prevenire le ipoglicemie.</a:t>
            </a:r>
            <a:endParaRPr lang="it-IT" altLang="it-IT" sz="2400" smtClean="0">
              <a:solidFill>
                <a:srgbClr val="0000FF"/>
              </a:solidFill>
              <a:latin typeface="Calibri" pitchFamily="34" charset="0"/>
              <a:ea typeface="MS PGothic" pitchFamily="34" charset="-128"/>
            </a:endParaRPr>
          </a:p>
          <a:p>
            <a:pPr algn="just" eaLnBrk="1" fontAlgn="base" hangingPunct="1">
              <a:spcBef>
                <a:spcPct val="0"/>
              </a:spcBef>
              <a:spcAft>
                <a:spcPct val="0"/>
              </a:spcAft>
            </a:pPr>
            <a:r>
              <a:rPr lang="it-IT" altLang="it-IT" sz="2400" b="1" smtClean="0">
                <a:solidFill>
                  <a:srgbClr val="0000FF"/>
                </a:solidFill>
                <a:latin typeface="Calibri" pitchFamily="34" charset="0"/>
                <a:ea typeface="MS PGothic" pitchFamily="34" charset="-128"/>
              </a:rPr>
              <a:t>(Livello della prova VI, Forza della raccomandazione B)</a:t>
            </a:r>
          </a:p>
        </p:txBody>
      </p:sp>
      <p:sp>
        <p:nvSpPr>
          <p:cNvPr id="15363" name="Rectangle 5"/>
          <p:cNvSpPr>
            <a:spLocks noChangeArrowheads="1"/>
          </p:cNvSpPr>
          <p:nvPr/>
        </p:nvSpPr>
        <p:spPr bwMode="auto">
          <a:xfrm>
            <a:off x="539750" y="620713"/>
            <a:ext cx="70643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it-IT" altLang="it-IT" sz="3600" b="1" smtClean="0">
                <a:solidFill>
                  <a:srgbClr val="333399"/>
                </a:solidFill>
                <a:ea typeface="MS PGothic" pitchFamily="34" charset="-128"/>
              </a:rPr>
              <a:t>Standard di Cura AMD SID 2010</a:t>
            </a:r>
          </a:p>
        </p:txBody>
      </p:sp>
    </p:spTree>
    <p:extLst>
      <p:ext uri="{BB962C8B-B14F-4D97-AF65-F5344CB8AC3E}">
        <p14:creationId xmlns:p14="http://schemas.microsoft.com/office/powerpoint/2010/main" val="2307256121"/>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395288" y="2349500"/>
            <a:ext cx="8229600" cy="1143000"/>
          </a:xfrm>
        </p:spPr>
        <p:txBody>
          <a:bodyPr/>
          <a:lstStyle/>
          <a:p>
            <a:pPr eaLnBrk="1" hangingPunct="1"/>
            <a:r>
              <a:rPr lang="it-IT" altLang="it-IT" b="1" smtClean="0">
                <a:solidFill>
                  <a:schemeClr val="accent2"/>
                </a:solidFill>
              </a:rPr>
              <a:t>Come ?</a:t>
            </a:r>
          </a:p>
        </p:txBody>
      </p:sp>
    </p:spTree>
    <p:extLst>
      <p:ext uri="{BB962C8B-B14F-4D97-AF65-F5344CB8AC3E}">
        <p14:creationId xmlns:p14="http://schemas.microsoft.com/office/powerpoint/2010/main" val="11161461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numero diapositiva 2"/>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87E563A-4405-4E19-B290-D81C493739C9}" type="slidenum">
              <a:rPr lang="it-IT" altLang="it-IT" sz="1400" smtClean="0">
                <a:solidFill>
                  <a:srgbClr val="000000"/>
                </a:solidFill>
                <a:ea typeface="MS PGothic" pitchFamily="34" charset="-128"/>
              </a:rPr>
              <a:pPr algn="r" eaLnBrk="1" fontAlgn="base" hangingPunct="1">
                <a:spcBef>
                  <a:spcPct val="0"/>
                </a:spcBef>
                <a:spcAft>
                  <a:spcPct val="0"/>
                </a:spcAft>
              </a:pPr>
              <a:t>105</a:t>
            </a:fld>
            <a:endParaRPr lang="it-IT" altLang="it-IT" sz="1400" smtClean="0">
              <a:solidFill>
                <a:srgbClr val="000000"/>
              </a:solidFill>
              <a:ea typeface="MS PGothic" pitchFamily="34" charset="-128"/>
            </a:endParaRPr>
          </a:p>
        </p:txBody>
      </p:sp>
      <p:sp>
        <p:nvSpPr>
          <p:cNvPr id="17411" name="Rectangle 2"/>
          <p:cNvSpPr>
            <a:spLocks noChangeArrowheads="1"/>
          </p:cNvSpPr>
          <p:nvPr/>
        </p:nvSpPr>
        <p:spPr bwMode="auto">
          <a:xfrm>
            <a:off x="468313" y="-7938"/>
            <a:ext cx="8759825"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662" tIns="47625" rIns="93662" bIns="47625"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89000"/>
              </a:lnSpc>
              <a:spcBef>
                <a:spcPct val="0"/>
              </a:spcBef>
              <a:spcAft>
                <a:spcPct val="0"/>
              </a:spcAft>
            </a:pPr>
            <a:r>
              <a:rPr lang="en-US" altLang="it-IT" sz="4000" b="1" smtClean="0">
                <a:solidFill>
                  <a:srgbClr val="333399"/>
                </a:solidFill>
                <a:ea typeface="MS PGothic" pitchFamily="34" charset="-128"/>
              </a:rPr>
              <a:t>Storia naturale del diabete tipo 2</a:t>
            </a:r>
          </a:p>
        </p:txBody>
      </p:sp>
      <p:sp>
        <p:nvSpPr>
          <p:cNvPr id="17412" name="Text Box 3"/>
          <p:cNvSpPr txBox="1">
            <a:spLocks noChangeArrowheads="1"/>
          </p:cNvSpPr>
          <p:nvPr/>
        </p:nvSpPr>
        <p:spPr bwMode="auto">
          <a:xfrm>
            <a:off x="1276350" y="6415088"/>
            <a:ext cx="6364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altLang="it-IT" b="1" smtClean="0">
                <a:solidFill>
                  <a:srgbClr val="000000"/>
                </a:solidFill>
                <a:ea typeface="MS PGothic" pitchFamily="34" charset="-128"/>
              </a:rPr>
              <a:t>International Diabetes Centre, Minneapolis, MN.</a:t>
            </a:r>
          </a:p>
        </p:txBody>
      </p:sp>
      <p:sp>
        <p:nvSpPr>
          <p:cNvPr id="17413" name="Line 4"/>
          <p:cNvSpPr>
            <a:spLocks noChangeShapeType="1"/>
          </p:cNvSpPr>
          <p:nvPr/>
        </p:nvSpPr>
        <p:spPr bwMode="auto">
          <a:xfrm>
            <a:off x="2439988" y="1938338"/>
            <a:ext cx="0" cy="164782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7414" name="Line 5"/>
          <p:cNvSpPr>
            <a:spLocks noChangeShapeType="1"/>
          </p:cNvSpPr>
          <p:nvPr/>
        </p:nvSpPr>
        <p:spPr bwMode="auto">
          <a:xfrm>
            <a:off x="2441575" y="3576638"/>
            <a:ext cx="550703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7415" name="Line 6"/>
          <p:cNvSpPr>
            <a:spLocks noChangeShapeType="1"/>
          </p:cNvSpPr>
          <p:nvPr/>
        </p:nvSpPr>
        <p:spPr bwMode="auto">
          <a:xfrm>
            <a:off x="2411413" y="3213100"/>
            <a:ext cx="5507037" cy="0"/>
          </a:xfrm>
          <a:prstGeom prst="line">
            <a:avLst/>
          </a:prstGeom>
          <a:noFill/>
          <a:ln w="19050">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7416" name="Line 7"/>
          <p:cNvSpPr>
            <a:spLocks noChangeShapeType="1"/>
          </p:cNvSpPr>
          <p:nvPr/>
        </p:nvSpPr>
        <p:spPr bwMode="auto">
          <a:xfrm>
            <a:off x="2439988" y="3763963"/>
            <a:ext cx="0" cy="145891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7417" name="Line 8"/>
          <p:cNvSpPr>
            <a:spLocks noChangeShapeType="1"/>
          </p:cNvSpPr>
          <p:nvPr/>
        </p:nvSpPr>
        <p:spPr bwMode="auto">
          <a:xfrm>
            <a:off x="2441575" y="5213350"/>
            <a:ext cx="550703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7418" name="Line 9"/>
          <p:cNvSpPr>
            <a:spLocks noChangeShapeType="1"/>
          </p:cNvSpPr>
          <p:nvPr/>
        </p:nvSpPr>
        <p:spPr bwMode="auto">
          <a:xfrm>
            <a:off x="2441575" y="4667250"/>
            <a:ext cx="5507038" cy="0"/>
          </a:xfrm>
          <a:prstGeom prst="line">
            <a:avLst/>
          </a:prstGeom>
          <a:noFill/>
          <a:ln w="19050">
            <a:solidFill>
              <a:srgbClr val="FFFF00"/>
            </a:solidFill>
            <a:prstDash val="sysDot"/>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7419" name="Text Box 10"/>
          <p:cNvSpPr txBox="1">
            <a:spLocks noChangeArrowheads="1"/>
          </p:cNvSpPr>
          <p:nvPr/>
        </p:nvSpPr>
        <p:spPr bwMode="auto">
          <a:xfrm>
            <a:off x="3321050" y="5670550"/>
            <a:ext cx="304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it-IT" b="1" smtClean="0">
                <a:solidFill>
                  <a:srgbClr val="000000"/>
                </a:solidFill>
                <a:ea typeface="MS PGothic" pitchFamily="34" charset="-128"/>
              </a:rPr>
              <a:t>Anni di durata del diabete </a:t>
            </a:r>
          </a:p>
        </p:txBody>
      </p:sp>
      <p:grpSp>
        <p:nvGrpSpPr>
          <p:cNvPr id="17420" name="Group 11"/>
          <p:cNvGrpSpPr>
            <a:grpSpLocks/>
          </p:cNvGrpSpPr>
          <p:nvPr/>
        </p:nvGrpSpPr>
        <p:grpSpPr bwMode="auto">
          <a:xfrm>
            <a:off x="2789238" y="5316538"/>
            <a:ext cx="4718050" cy="376237"/>
            <a:chOff x="1973" y="3313"/>
            <a:chExt cx="2972" cy="237"/>
          </a:xfrm>
        </p:grpSpPr>
        <p:sp>
          <p:nvSpPr>
            <p:cNvPr id="17442" name="Text Box 12"/>
            <p:cNvSpPr txBox="1">
              <a:spLocks noChangeArrowheads="1"/>
            </p:cNvSpPr>
            <p:nvPr/>
          </p:nvSpPr>
          <p:spPr bwMode="auto">
            <a:xfrm>
              <a:off x="1973" y="3313"/>
              <a:ext cx="362" cy="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it-IT" b="1" smtClean="0">
                  <a:solidFill>
                    <a:srgbClr val="000000"/>
                  </a:solidFill>
                  <a:ea typeface="MS PGothic" pitchFamily="34" charset="-128"/>
                </a:rPr>
                <a:t>–20</a:t>
              </a:r>
            </a:p>
          </p:txBody>
        </p:sp>
        <p:sp>
          <p:nvSpPr>
            <p:cNvPr id="17443" name="Text Box 13"/>
            <p:cNvSpPr txBox="1">
              <a:spLocks noChangeArrowheads="1"/>
            </p:cNvSpPr>
            <p:nvPr/>
          </p:nvSpPr>
          <p:spPr bwMode="auto">
            <a:xfrm>
              <a:off x="2581" y="3313"/>
              <a:ext cx="362" cy="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it-IT" b="1" smtClean="0">
                  <a:solidFill>
                    <a:srgbClr val="000000"/>
                  </a:solidFill>
                  <a:ea typeface="MS PGothic" pitchFamily="34" charset="-128"/>
                </a:rPr>
                <a:t>–10</a:t>
              </a:r>
            </a:p>
          </p:txBody>
        </p:sp>
        <p:sp>
          <p:nvSpPr>
            <p:cNvPr id="17444" name="Text Box 14"/>
            <p:cNvSpPr txBox="1">
              <a:spLocks noChangeArrowheads="1"/>
            </p:cNvSpPr>
            <p:nvPr/>
          </p:nvSpPr>
          <p:spPr bwMode="auto">
            <a:xfrm>
              <a:off x="3150" y="3313"/>
              <a:ext cx="202" cy="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it-IT" b="1" smtClean="0">
                  <a:solidFill>
                    <a:srgbClr val="000000"/>
                  </a:solidFill>
                  <a:ea typeface="MS PGothic" pitchFamily="34" charset="-128"/>
                </a:rPr>
                <a:t>0</a:t>
              </a:r>
            </a:p>
          </p:txBody>
        </p:sp>
        <p:sp>
          <p:nvSpPr>
            <p:cNvPr id="17445" name="Text Box 15"/>
            <p:cNvSpPr txBox="1">
              <a:spLocks noChangeArrowheads="1"/>
            </p:cNvSpPr>
            <p:nvPr/>
          </p:nvSpPr>
          <p:spPr bwMode="auto">
            <a:xfrm>
              <a:off x="3619" y="3313"/>
              <a:ext cx="282" cy="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it-IT" b="1" smtClean="0">
                  <a:solidFill>
                    <a:srgbClr val="000000"/>
                  </a:solidFill>
                  <a:ea typeface="MS PGothic" pitchFamily="34" charset="-128"/>
                </a:rPr>
                <a:t>10</a:t>
              </a:r>
            </a:p>
          </p:txBody>
        </p:sp>
        <p:sp>
          <p:nvSpPr>
            <p:cNvPr id="17446" name="Text Box 16"/>
            <p:cNvSpPr txBox="1">
              <a:spLocks noChangeArrowheads="1"/>
            </p:cNvSpPr>
            <p:nvPr/>
          </p:nvSpPr>
          <p:spPr bwMode="auto">
            <a:xfrm>
              <a:off x="4148" y="3313"/>
              <a:ext cx="282" cy="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it-IT" b="1" smtClean="0">
                  <a:solidFill>
                    <a:srgbClr val="000000"/>
                  </a:solidFill>
                  <a:ea typeface="MS PGothic" pitchFamily="34" charset="-128"/>
                </a:rPr>
                <a:t>20</a:t>
              </a:r>
            </a:p>
          </p:txBody>
        </p:sp>
        <p:sp>
          <p:nvSpPr>
            <p:cNvPr id="17447" name="Text Box 17"/>
            <p:cNvSpPr txBox="1">
              <a:spLocks noChangeArrowheads="1"/>
            </p:cNvSpPr>
            <p:nvPr/>
          </p:nvSpPr>
          <p:spPr bwMode="auto">
            <a:xfrm>
              <a:off x="4663" y="3313"/>
              <a:ext cx="282" cy="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it-IT" b="1" smtClean="0">
                  <a:solidFill>
                    <a:srgbClr val="000000"/>
                  </a:solidFill>
                  <a:ea typeface="MS PGothic" pitchFamily="34" charset="-128"/>
                </a:rPr>
                <a:t>30</a:t>
              </a:r>
            </a:p>
          </p:txBody>
        </p:sp>
      </p:grpSp>
      <p:sp>
        <p:nvSpPr>
          <p:cNvPr id="17421" name="Line 18"/>
          <p:cNvSpPr>
            <a:spLocks noChangeShapeType="1"/>
          </p:cNvSpPr>
          <p:nvPr/>
        </p:nvSpPr>
        <p:spPr bwMode="auto">
          <a:xfrm>
            <a:off x="4821238" y="3754438"/>
            <a:ext cx="0" cy="1458912"/>
          </a:xfrm>
          <a:prstGeom prst="line">
            <a:avLst/>
          </a:prstGeom>
          <a:noFill/>
          <a:ln w="19050">
            <a:solidFill>
              <a:srgbClr val="FF3300"/>
            </a:solidFill>
            <a:prstDash val="sysDot"/>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7422" name="Line 19"/>
          <p:cNvSpPr>
            <a:spLocks noChangeShapeType="1"/>
          </p:cNvSpPr>
          <p:nvPr/>
        </p:nvSpPr>
        <p:spPr bwMode="auto">
          <a:xfrm>
            <a:off x="4821238" y="1928813"/>
            <a:ext cx="0" cy="1636712"/>
          </a:xfrm>
          <a:prstGeom prst="line">
            <a:avLst/>
          </a:prstGeom>
          <a:noFill/>
          <a:ln w="19050">
            <a:solidFill>
              <a:srgbClr val="FF3300"/>
            </a:solidFill>
            <a:prstDash val="sysDot"/>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7423" name="Freeform 20"/>
          <p:cNvSpPr>
            <a:spLocks/>
          </p:cNvSpPr>
          <p:nvPr/>
        </p:nvSpPr>
        <p:spPr bwMode="auto">
          <a:xfrm>
            <a:off x="2881313" y="2379663"/>
            <a:ext cx="5078412" cy="987425"/>
          </a:xfrm>
          <a:custGeom>
            <a:avLst/>
            <a:gdLst>
              <a:gd name="T0" fmla="*/ 0 w 3199"/>
              <a:gd name="T1" fmla="*/ 2147483647 h 622"/>
              <a:gd name="T2" fmla="*/ 2147483647 w 3199"/>
              <a:gd name="T3" fmla="*/ 2147483647 h 622"/>
              <a:gd name="T4" fmla="*/ 2147483647 w 3199"/>
              <a:gd name="T5" fmla="*/ 2147483647 h 622"/>
              <a:gd name="T6" fmla="*/ 2147483647 w 3199"/>
              <a:gd name="T7" fmla="*/ 2147483647 h 622"/>
              <a:gd name="T8" fmla="*/ 2147483647 w 3199"/>
              <a:gd name="T9" fmla="*/ 2147483647 h 622"/>
              <a:gd name="T10" fmla="*/ 2147483647 w 3199"/>
              <a:gd name="T11" fmla="*/ 2147483647 h 622"/>
              <a:gd name="T12" fmla="*/ 2147483647 w 3199"/>
              <a:gd name="T13" fmla="*/ 2147483647 h 622"/>
              <a:gd name="T14" fmla="*/ 2147483647 w 3199"/>
              <a:gd name="T15" fmla="*/ 2147483647 h 622"/>
              <a:gd name="T16" fmla="*/ 2147483647 w 3199"/>
              <a:gd name="T17" fmla="*/ 2147483647 h 622"/>
              <a:gd name="T18" fmla="*/ 2147483647 w 3199"/>
              <a:gd name="T19" fmla="*/ 2147483647 h 622"/>
              <a:gd name="T20" fmla="*/ 2147483647 w 3199"/>
              <a:gd name="T21" fmla="*/ 2147483647 h 622"/>
              <a:gd name="T22" fmla="*/ 2147483647 w 3199"/>
              <a:gd name="T23" fmla="*/ 2147483647 h 6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99"/>
              <a:gd name="T37" fmla="*/ 0 h 622"/>
              <a:gd name="T38" fmla="*/ 3199 w 3199"/>
              <a:gd name="T39" fmla="*/ 622 h 6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99" h="622">
                <a:moveTo>
                  <a:pt x="0" y="622"/>
                </a:moveTo>
                <a:cubicBezTo>
                  <a:pt x="151" y="620"/>
                  <a:pt x="302" y="619"/>
                  <a:pt x="430" y="616"/>
                </a:cubicBezTo>
                <a:cubicBezTo>
                  <a:pt x="557" y="612"/>
                  <a:pt x="671" y="614"/>
                  <a:pt x="767" y="602"/>
                </a:cubicBezTo>
                <a:cubicBezTo>
                  <a:pt x="862" y="589"/>
                  <a:pt x="929" y="561"/>
                  <a:pt x="1005" y="543"/>
                </a:cubicBezTo>
                <a:cubicBezTo>
                  <a:pt x="1081" y="524"/>
                  <a:pt x="1145" y="499"/>
                  <a:pt x="1223" y="490"/>
                </a:cubicBezTo>
                <a:cubicBezTo>
                  <a:pt x="1300" y="480"/>
                  <a:pt x="1396" y="488"/>
                  <a:pt x="1468" y="483"/>
                </a:cubicBezTo>
                <a:cubicBezTo>
                  <a:pt x="1539" y="477"/>
                  <a:pt x="1560" y="478"/>
                  <a:pt x="1653" y="457"/>
                </a:cubicBezTo>
                <a:cubicBezTo>
                  <a:pt x="1745" y="435"/>
                  <a:pt x="1920" y="376"/>
                  <a:pt x="2023" y="351"/>
                </a:cubicBezTo>
                <a:cubicBezTo>
                  <a:pt x="2125" y="325"/>
                  <a:pt x="2153" y="336"/>
                  <a:pt x="2267" y="305"/>
                </a:cubicBezTo>
                <a:cubicBezTo>
                  <a:pt x="2380" y="273"/>
                  <a:pt x="2561" y="205"/>
                  <a:pt x="2704" y="159"/>
                </a:cubicBezTo>
                <a:cubicBezTo>
                  <a:pt x="2846" y="112"/>
                  <a:pt x="3040" y="53"/>
                  <a:pt x="3120" y="27"/>
                </a:cubicBezTo>
                <a:cubicBezTo>
                  <a:pt x="3199" y="0"/>
                  <a:pt x="3189" y="0"/>
                  <a:pt x="3180" y="1"/>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17424" name="Freeform 21"/>
          <p:cNvSpPr>
            <a:spLocks/>
          </p:cNvSpPr>
          <p:nvPr/>
        </p:nvSpPr>
        <p:spPr bwMode="auto">
          <a:xfrm>
            <a:off x="2933700" y="2181225"/>
            <a:ext cx="4984750" cy="1135063"/>
          </a:xfrm>
          <a:custGeom>
            <a:avLst/>
            <a:gdLst>
              <a:gd name="T0" fmla="*/ 0 w 3140"/>
              <a:gd name="T1" fmla="*/ 2147483647 h 715"/>
              <a:gd name="T2" fmla="*/ 2147483647 w 3140"/>
              <a:gd name="T3" fmla="*/ 2147483647 h 715"/>
              <a:gd name="T4" fmla="*/ 2147483647 w 3140"/>
              <a:gd name="T5" fmla="*/ 2147483647 h 715"/>
              <a:gd name="T6" fmla="*/ 2147483647 w 3140"/>
              <a:gd name="T7" fmla="*/ 2147483647 h 715"/>
              <a:gd name="T8" fmla="*/ 2147483647 w 3140"/>
              <a:gd name="T9" fmla="*/ 2147483647 h 715"/>
              <a:gd name="T10" fmla="*/ 2147483647 w 3140"/>
              <a:gd name="T11" fmla="*/ 2147483647 h 715"/>
              <a:gd name="T12" fmla="*/ 2147483647 w 3140"/>
              <a:gd name="T13" fmla="*/ 2147483647 h 715"/>
              <a:gd name="T14" fmla="*/ 2147483647 w 3140"/>
              <a:gd name="T15" fmla="*/ 2147483647 h 715"/>
              <a:gd name="T16" fmla="*/ 2147483647 w 3140"/>
              <a:gd name="T17" fmla="*/ 2147483647 h 715"/>
              <a:gd name="T18" fmla="*/ 2147483647 w 3140"/>
              <a:gd name="T19" fmla="*/ 2147483647 h 715"/>
              <a:gd name="T20" fmla="*/ 2147483647 w 3140"/>
              <a:gd name="T21" fmla="*/ 0 h 7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40"/>
              <a:gd name="T34" fmla="*/ 0 h 715"/>
              <a:gd name="T35" fmla="*/ 3140 w 3140"/>
              <a:gd name="T36" fmla="*/ 715 h 7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40" h="715">
                <a:moveTo>
                  <a:pt x="0" y="708"/>
                </a:moveTo>
                <a:cubicBezTo>
                  <a:pt x="130" y="708"/>
                  <a:pt x="260" y="709"/>
                  <a:pt x="370" y="708"/>
                </a:cubicBezTo>
                <a:cubicBezTo>
                  <a:pt x="480" y="706"/>
                  <a:pt x="571" y="715"/>
                  <a:pt x="661" y="701"/>
                </a:cubicBezTo>
                <a:cubicBezTo>
                  <a:pt x="750" y="686"/>
                  <a:pt x="832" y="658"/>
                  <a:pt x="906" y="622"/>
                </a:cubicBezTo>
                <a:cubicBezTo>
                  <a:pt x="979" y="585"/>
                  <a:pt x="1030" y="519"/>
                  <a:pt x="1104" y="483"/>
                </a:cubicBezTo>
                <a:cubicBezTo>
                  <a:pt x="1177" y="446"/>
                  <a:pt x="1247" y="419"/>
                  <a:pt x="1349" y="403"/>
                </a:cubicBezTo>
                <a:cubicBezTo>
                  <a:pt x="1450" y="386"/>
                  <a:pt x="1600" y="399"/>
                  <a:pt x="1712" y="384"/>
                </a:cubicBezTo>
                <a:cubicBezTo>
                  <a:pt x="1823" y="368"/>
                  <a:pt x="1898" y="339"/>
                  <a:pt x="2016" y="311"/>
                </a:cubicBezTo>
                <a:cubicBezTo>
                  <a:pt x="2134" y="282"/>
                  <a:pt x="2302" y="239"/>
                  <a:pt x="2420" y="212"/>
                </a:cubicBezTo>
                <a:cubicBezTo>
                  <a:pt x="2537" y="184"/>
                  <a:pt x="2604" y="180"/>
                  <a:pt x="2724" y="145"/>
                </a:cubicBezTo>
                <a:cubicBezTo>
                  <a:pt x="2843" y="109"/>
                  <a:pt x="2991" y="54"/>
                  <a:pt x="3140" y="0"/>
                </a:cubicBezTo>
              </a:path>
            </a:pathLst>
          </a:custGeom>
          <a:noFill/>
          <a:ln w="28575">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17425" name="Text Box 22"/>
          <p:cNvSpPr txBox="1">
            <a:spLocks noChangeArrowheads="1"/>
          </p:cNvSpPr>
          <p:nvPr/>
        </p:nvSpPr>
        <p:spPr bwMode="auto">
          <a:xfrm>
            <a:off x="5141913" y="2101850"/>
            <a:ext cx="291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it-IT" b="1" smtClean="0">
                <a:solidFill>
                  <a:srgbClr val="000000"/>
                </a:solidFill>
                <a:ea typeface="MS PGothic" pitchFamily="34" charset="-128"/>
              </a:rPr>
              <a:t>Iperglicemia pp</a:t>
            </a:r>
          </a:p>
        </p:txBody>
      </p:sp>
      <p:sp>
        <p:nvSpPr>
          <p:cNvPr id="17426" name="Text Box 23"/>
          <p:cNvSpPr txBox="1">
            <a:spLocks noChangeArrowheads="1"/>
          </p:cNvSpPr>
          <p:nvPr/>
        </p:nvSpPr>
        <p:spPr bwMode="auto">
          <a:xfrm>
            <a:off x="6594475" y="2786063"/>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it-IT" b="1" smtClean="0">
                <a:solidFill>
                  <a:srgbClr val="000000"/>
                </a:solidFill>
                <a:ea typeface="MS PGothic" pitchFamily="34" charset="-128"/>
              </a:rPr>
              <a:t>Glicemia a digiuno</a:t>
            </a:r>
          </a:p>
        </p:txBody>
      </p:sp>
      <p:sp>
        <p:nvSpPr>
          <p:cNvPr id="17427" name="Freeform 24"/>
          <p:cNvSpPr>
            <a:spLocks/>
          </p:cNvSpPr>
          <p:nvPr/>
        </p:nvSpPr>
        <p:spPr bwMode="auto">
          <a:xfrm>
            <a:off x="2828925" y="3924300"/>
            <a:ext cx="5080000" cy="671513"/>
          </a:xfrm>
          <a:custGeom>
            <a:avLst/>
            <a:gdLst>
              <a:gd name="T0" fmla="*/ 0 w 3200"/>
              <a:gd name="T1" fmla="*/ 2147483647 h 423"/>
              <a:gd name="T2" fmla="*/ 2147483647 w 3200"/>
              <a:gd name="T3" fmla="*/ 2147483647 h 423"/>
              <a:gd name="T4" fmla="*/ 2147483647 w 3200"/>
              <a:gd name="T5" fmla="*/ 2147483647 h 423"/>
              <a:gd name="T6" fmla="*/ 2147483647 w 3200"/>
              <a:gd name="T7" fmla="*/ 2147483647 h 423"/>
              <a:gd name="T8" fmla="*/ 2147483647 w 3200"/>
              <a:gd name="T9" fmla="*/ 2147483647 h 423"/>
              <a:gd name="T10" fmla="*/ 2147483647 w 3200"/>
              <a:gd name="T11" fmla="*/ 2147483647 h 423"/>
              <a:gd name="T12" fmla="*/ 2147483647 w 3200"/>
              <a:gd name="T13" fmla="*/ 2147483647 h 423"/>
              <a:gd name="T14" fmla="*/ 0 60000 65536"/>
              <a:gd name="T15" fmla="*/ 0 60000 65536"/>
              <a:gd name="T16" fmla="*/ 0 60000 65536"/>
              <a:gd name="T17" fmla="*/ 0 60000 65536"/>
              <a:gd name="T18" fmla="*/ 0 60000 65536"/>
              <a:gd name="T19" fmla="*/ 0 60000 65536"/>
              <a:gd name="T20" fmla="*/ 0 60000 65536"/>
              <a:gd name="T21" fmla="*/ 0 w 3200"/>
              <a:gd name="T22" fmla="*/ 0 h 423"/>
              <a:gd name="T23" fmla="*/ 3200 w 3200"/>
              <a:gd name="T24" fmla="*/ 423 h 4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00" h="423">
                <a:moveTo>
                  <a:pt x="0" y="423"/>
                </a:moveTo>
                <a:cubicBezTo>
                  <a:pt x="87" y="341"/>
                  <a:pt x="165" y="261"/>
                  <a:pt x="258" y="198"/>
                </a:cubicBezTo>
                <a:cubicBezTo>
                  <a:pt x="350" y="134"/>
                  <a:pt x="409" y="70"/>
                  <a:pt x="555" y="39"/>
                </a:cubicBezTo>
                <a:cubicBezTo>
                  <a:pt x="700" y="7"/>
                  <a:pt x="961" y="11"/>
                  <a:pt x="1130" y="6"/>
                </a:cubicBezTo>
                <a:cubicBezTo>
                  <a:pt x="1298" y="0"/>
                  <a:pt x="1374" y="6"/>
                  <a:pt x="1567" y="6"/>
                </a:cubicBezTo>
                <a:cubicBezTo>
                  <a:pt x="1759" y="6"/>
                  <a:pt x="2015" y="6"/>
                  <a:pt x="2287" y="6"/>
                </a:cubicBezTo>
                <a:cubicBezTo>
                  <a:pt x="2559" y="6"/>
                  <a:pt x="2879" y="6"/>
                  <a:pt x="3200" y="6"/>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17428" name="Freeform 25"/>
          <p:cNvSpPr>
            <a:spLocks/>
          </p:cNvSpPr>
          <p:nvPr/>
        </p:nvSpPr>
        <p:spPr bwMode="auto">
          <a:xfrm>
            <a:off x="2849563" y="4057650"/>
            <a:ext cx="5037137" cy="1062038"/>
          </a:xfrm>
          <a:custGeom>
            <a:avLst/>
            <a:gdLst>
              <a:gd name="T0" fmla="*/ 0 w 3173"/>
              <a:gd name="T1" fmla="*/ 2147483647 h 669"/>
              <a:gd name="T2" fmla="*/ 2147483647 w 3173"/>
              <a:gd name="T3" fmla="*/ 2147483647 h 669"/>
              <a:gd name="T4" fmla="*/ 2147483647 w 3173"/>
              <a:gd name="T5" fmla="*/ 2147483647 h 669"/>
              <a:gd name="T6" fmla="*/ 2147483647 w 3173"/>
              <a:gd name="T7" fmla="*/ 2147483647 h 669"/>
              <a:gd name="T8" fmla="*/ 2147483647 w 3173"/>
              <a:gd name="T9" fmla="*/ 2147483647 h 669"/>
              <a:gd name="T10" fmla="*/ 2147483647 w 3173"/>
              <a:gd name="T11" fmla="*/ 2147483647 h 669"/>
              <a:gd name="T12" fmla="*/ 2147483647 w 3173"/>
              <a:gd name="T13" fmla="*/ 2147483647 h 669"/>
              <a:gd name="T14" fmla="*/ 2147483647 w 3173"/>
              <a:gd name="T15" fmla="*/ 2147483647 h 669"/>
              <a:gd name="T16" fmla="*/ 2147483647 w 3173"/>
              <a:gd name="T17" fmla="*/ 2147483647 h 6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3"/>
              <a:gd name="T28" fmla="*/ 0 h 669"/>
              <a:gd name="T29" fmla="*/ 3173 w 3173"/>
              <a:gd name="T30" fmla="*/ 669 h 6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3" h="669">
                <a:moveTo>
                  <a:pt x="0" y="372"/>
                </a:moveTo>
                <a:cubicBezTo>
                  <a:pt x="99" y="276"/>
                  <a:pt x="199" y="180"/>
                  <a:pt x="311" y="121"/>
                </a:cubicBezTo>
                <a:cubicBezTo>
                  <a:pt x="422" y="61"/>
                  <a:pt x="576" y="29"/>
                  <a:pt x="668" y="15"/>
                </a:cubicBezTo>
                <a:cubicBezTo>
                  <a:pt x="759" y="0"/>
                  <a:pt x="781" y="10"/>
                  <a:pt x="859" y="35"/>
                </a:cubicBezTo>
                <a:cubicBezTo>
                  <a:pt x="936" y="59"/>
                  <a:pt x="1021" y="109"/>
                  <a:pt x="1131" y="160"/>
                </a:cubicBezTo>
                <a:cubicBezTo>
                  <a:pt x="1240" y="210"/>
                  <a:pt x="1399" y="291"/>
                  <a:pt x="1514" y="339"/>
                </a:cubicBezTo>
                <a:cubicBezTo>
                  <a:pt x="1628" y="386"/>
                  <a:pt x="1694" y="414"/>
                  <a:pt x="1818" y="445"/>
                </a:cubicBezTo>
                <a:cubicBezTo>
                  <a:pt x="1941" y="475"/>
                  <a:pt x="2028" y="486"/>
                  <a:pt x="2254" y="524"/>
                </a:cubicBezTo>
                <a:cubicBezTo>
                  <a:pt x="2479" y="561"/>
                  <a:pt x="2826" y="615"/>
                  <a:pt x="3173" y="669"/>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17429" name="Text Box 26"/>
          <p:cNvSpPr txBox="1">
            <a:spLocks noChangeArrowheads="1"/>
          </p:cNvSpPr>
          <p:nvPr/>
        </p:nvSpPr>
        <p:spPr bwMode="auto">
          <a:xfrm>
            <a:off x="6651625" y="3894138"/>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it-IT" b="1" smtClean="0">
                <a:solidFill>
                  <a:srgbClr val="000000"/>
                </a:solidFill>
                <a:ea typeface="MS PGothic" pitchFamily="34" charset="-128"/>
              </a:rPr>
              <a:t>Insulino resistenza </a:t>
            </a:r>
          </a:p>
        </p:txBody>
      </p:sp>
      <p:sp>
        <p:nvSpPr>
          <p:cNvPr id="17430" name="Text Box 27"/>
          <p:cNvSpPr txBox="1">
            <a:spLocks noChangeArrowheads="1"/>
          </p:cNvSpPr>
          <p:nvPr/>
        </p:nvSpPr>
        <p:spPr bwMode="auto">
          <a:xfrm>
            <a:off x="6670675" y="4618038"/>
            <a:ext cx="1597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it-IT" b="1" smtClean="0">
                <a:solidFill>
                  <a:srgbClr val="000000"/>
                </a:solidFill>
                <a:ea typeface="MS PGothic" pitchFamily="34" charset="-128"/>
              </a:rPr>
              <a:t>Insulinemia </a:t>
            </a:r>
          </a:p>
        </p:txBody>
      </p:sp>
      <p:sp>
        <p:nvSpPr>
          <p:cNvPr id="17431" name="Text Box 28"/>
          <p:cNvSpPr txBox="1">
            <a:spLocks noChangeArrowheads="1"/>
          </p:cNvSpPr>
          <p:nvPr/>
        </p:nvSpPr>
        <p:spPr bwMode="auto">
          <a:xfrm>
            <a:off x="1912938" y="3024188"/>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GB" altLang="it-IT" b="1" smtClean="0">
                <a:solidFill>
                  <a:srgbClr val="000000"/>
                </a:solidFill>
                <a:ea typeface="MS PGothic" pitchFamily="34" charset="-128"/>
              </a:rPr>
              <a:t>120</a:t>
            </a:r>
          </a:p>
        </p:txBody>
      </p:sp>
      <p:sp>
        <p:nvSpPr>
          <p:cNvPr id="17432" name="Text Box 29"/>
          <p:cNvSpPr txBox="1">
            <a:spLocks noChangeArrowheads="1"/>
          </p:cNvSpPr>
          <p:nvPr/>
        </p:nvSpPr>
        <p:spPr bwMode="auto">
          <a:xfrm>
            <a:off x="1912938" y="4471988"/>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GB" altLang="it-IT" b="1" smtClean="0">
                <a:solidFill>
                  <a:srgbClr val="000000"/>
                </a:solidFill>
                <a:ea typeface="MS PGothic" pitchFamily="34" charset="-128"/>
              </a:rPr>
              <a:t>100</a:t>
            </a:r>
          </a:p>
        </p:txBody>
      </p:sp>
      <p:sp>
        <p:nvSpPr>
          <p:cNvPr id="17433" name="Text Box 30"/>
          <p:cNvSpPr txBox="1">
            <a:spLocks noChangeArrowheads="1"/>
          </p:cNvSpPr>
          <p:nvPr/>
        </p:nvSpPr>
        <p:spPr bwMode="auto">
          <a:xfrm rot="-5400000">
            <a:off x="499269" y="2328069"/>
            <a:ext cx="2179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it-IT" b="1" smtClean="0">
                <a:solidFill>
                  <a:srgbClr val="000000"/>
                </a:solidFill>
                <a:ea typeface="MS PGothic" pitchFamily="34" charset="-128"/>
              </a:rPr>
              <a:t>Glicemia </a:t>
            </a:r>
            <a:br>
              <a:rPr lang="en-GB" altLang="it-IT" b="1" smtClean="0">
                <a:solidFill>
                  <a:srgbClr val="000000"/>
                </a:solidFill>
                <a:ea typeface="MS PGothic" pitchFamily="34" charset="-128"/>
              </a:rPr>
            </a:br>
            <a:r>
              <a:rPr lang="en-GB" altLang="it-IT" b="1" smtClean="0">
                <a:solidFill>
                  <a:srgbClr val="000000"/>
                </a:solidFill>
                <a:ea typeface="MS PGothic" pitchFamily="34" charset="-128"/>
              </a:rPr>
              <a:t> (mg/dL)</a:t>
            </a:r>
          </a:p>
        </p:txBody>
      </p:sp>
      <p:sp>
        <p:nvSpPr>
          <p:cNvPr id="17434" name="Text Box 31"/>
          <p:cNvSpPr txBox="1">
            <a:spLocks noChangeArrowheads="1"/>
          </p:cNvSpPr>
          <p:nvPr/>
        </p:nvSpPr>
        <p:spPr bwMode="auto">
          <a:xfrm rot="-5400000">
            <a:off x="534987" y="4467226"/>
            <a:ext cx="2174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it-IT" b="1" smtClean="0">
                <a:solidFill>
                  <a:srgbClr val="000000"/>
                </a:solidFill>
                <a:ea typeface="MS PGothic" pitchFamily="34" charset="-128"/>
              </a:rPr>
              <a:t>Funzione  b-cell</a:t>
            </a:r>
            <a:br>
              <a:rPr lang="en-GB" altLang="it-IT" b="1" smtClean="0">
                <a:solidFill>
                  <a:srgbClr val="000000"/>
                </a:solidFill>
                <a:ea typeface="MS PGothic" pitchFamily="34" charset="-128"/>
              </a:rPr>
            </a:br>
            <a:r>
              <a:rPr lang="en-GB" altLang="it-IT" b="1" smtClean="0">
                <a:solidFill>
                  <a:srgbClr val="000000"/>
                </a:solidFill>
                <a:ea typeface="MS PGothic" pitchFamily="34" charset="-128"/>
              </a:rPr>
              <a:t>residua  (%)</a:t>
            </a:r>
          </a:p>
        </p:txBody>
      </p:sp>
      <p:sp>
        <p:nvSpPr>
          <p:cNvPr id="17435" name="Text Box 32"/>
          <p:cNvSpPr txBox="1">
            <a:spLocks noChangeArrowheads="1"/>
          </p:cNvSpPr>
          <p:nvPr/>
        </p:nvSpPr>
        <p:spPr bwMode="auto">
          <a:xfrm>
            <a:off x="2359025" y="1152525"/>
            <a:ext cx="1022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lnSpc>
                <a:spcPct val="90000"/>
              </a:lnSpc>
              <a:spcBef>
                <a:spcPct val="0"/>
              </a:spcBef>
              <a:spcAft>
                <a:spcPct val="0"/>
              </a:spcAft>
            </a:pPr>
            <a:r>
              <a:rPr lang="en-GB" altLang="it-IT" b="1" smtClean="0">
                <a:solidFill>
                  <a:srgbClr val="000000"/>
                </a:solidFill>
                <a:ea typeface="MS PGothic" pitchFamily="34" charset="-128"/>
              </a:rPr>
              <a:t>Obesità</a:t>
            </a:r>
          </a:p>
        </p:txBody>
      </p:sp>
      <p:sp>
        <p:nvSpPr>
          <p:cNvPr id="17436" name="Text Box 33"/>
          <p:cNvSpPr txBox="1">
            <a:spLocks noChangeArrowheads="1"/>
          </p:cNvSpPr>
          <p:nvPr/>
        </p:nvSpPr>
        <p:spPr bwMode="auto">
          <a:xfrm>
            <a:off x="3917950" y="1152525"/>
            <a:ext cx="565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lnSpc>
                <a:spcPct val="90000"/>
              </a:lnSpc>
              <a:spcBef>
                <a:spcPct val="0"/>
              </a:spcBef>
              <a:spcAft>
                <a:spcPct val="0"/>
              </a:spcAft>
            </a:pPr>
            <a:r>
              <a:rPr lang="en-GB" altLang="it-IT" b="1" smtClean="0">
                <a:solidFill>
                  <a:srgbClr val="000000"/>
                </a:solidFill>
                <a:ea typeface="MS PGothic" pitchFamily="34" charset="-128"/>
              </a:rPr>
              <a:t>IGT</a:t>
            </a:r>
          </a:p>
        </p:txBody>
      </p:sp>
      <p:sp>
        <p:nvSpPr>
          <p:cNvPr id="17437" name="Text Box 34"/>
          <p:cNvSpPr txBox="1">
            <a:spLocks noChangeArrowheads="1"/>
          </p:cNvSpPr>
          <p:nvPr/>
        </p:nvSpPr>
        <p:spPr bwMode="auto">
          <a:xfrm>
            <a:off x="5094288" y="1152525"/>
            <a:ext cx="1009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lnSpc>
                <a:spcPct val="90000"/>
              </a:lnSpc>
              <a:spcBef>
                <a:spcPct val="0"/>
              </a:spcBef>
              <a:spcAft>
                <a:spcPct val="0"/>
              </a:spcAft>
            </a:pPr>
            <a:r>
              <a:rPr lang="en-GB" altLang="it-IT" b="1" smtClean="0">
                <a:solidFill>
                  <a:srgbClr val="000000"/>
                </a:solidFill>
                <a:ea typeface="MS PGothic" pitchFamily="34" charset="-128"/>
              </a:rPr>
              <a:t>Diabete</a:t>
            </a:r>
          </a:p>
        </p:txBody>
      </p:sp>
      <p:sp>
        <p:nvSpPr>
          <p:cNvPr id="17438" name="Text Box 35"/>
          <p:cNvSpPr txBox="1">
            <a:spLocks noChangeArrowheads="1"/>
          </p:cNvSpPr>
          <p:nvPr/>
        </p:nvSpPr>
        <p:spPr bwMode="auto">
          <a:xfrm>
            <a:off x="6478588" y="1152525"/>
            <a:ext cx="1543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lnSpc>
                <a:spcPct val="90000"/>
              </a:lnSpc>
              <a:spcBef>
                <a:spcPct val="0"/>
              </a:spcBef>
              <a:spcAft>
                <a:spcPct val="0"/>
              </a:spcAft>
            </a:pPr>
            <a:r>
              <a:rPr lang="en-GB" altLang="it-IT" b="1" smtClean="0">
                <a:solidFill>
                  <a:srgbClr val="000000"/>
                </a:solidFill>
                <a:ea typeface="MS PGothic" pitchFamily="34" charset="-128"/>
              </a:rPr>
              <a:t>Scompenso </a:t>
            </a:r>
          </a:p>
        </p:txBody>
      </p:sp>
      <p:sp>
        <p:nvSpPr>
          <p:cNvPr id="17439" name="Line 36"/>
          <p:cNvSpPr>
            <a:spLocks noChangeShapeType="1"/>
          </p:cNvSpPr>
          <p:nvPr/>
        </p:nvSpPr>
        <p:spPr bwMode="auto">
          <a:xfrm>
            <a:off x="3352800" y="1335088"/>
            <a:ext cx="285750" cy="0"/>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7440" name="Line 37"/>
          <p:cNvSpPr>
            <a:spLocks noChangeShapeType="1"/>
          </p:cNvSpPr>
          <p:nvPr/>
        </p:nvSpPr>
        <p:spPr bwMode="auto">
          <a:xfrm>
            <a:off x="4762500" y="1335088"/>
            <a:ext cx="285750" cy="0"/>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7441" name="Line 38"/>
          <p:cNvSpPr>
            <a:spLocks noChangeShapeType="1"/>
          </p:cNvSpPr>
          <p:nvPr/>
        </p:nvSpPr>
        <p:spPr bwMode="auto">
          <a:xfrm>
            <a:off x="6153150" y="1335088"/>
            <a:ext cx="285750" cy="0"/>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Tree>
    <p:extLst>
      <p:ext uri="{BB962C8B-B14F-4D97-AF65-F5344CB8AC3E}">
        <p14:creationId xmlns:p14="http://schemas.microsoft.com/office/powerpoint/2010/main" val="3090450345"/>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numero diapositiva 3"/>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fld id="{BB6B2FA9-15FE-4C18-BDD4-F8A844319FF6}" type="slidenum">
              <a:rPr lang="it-IT" altLang="it-IT" sz="1200" smtClean="0">
                <a:solidFill>
                  <a:srgbClr val="009999"/>
                </a:solidFill>
                <a:ea typeface="MS PGothic" pitchFamily="34" charset="-128"/>
                <a:cs typeface="Arial" pitchFamily="34" charset="0"/>
              </a:rPr>
              <a:pPr algn="ctr" eaLnBrk="1" fontAlgn="base" hangingPunct="1">
                <a:spcBef>
                  <a:spcPct val="0"/>
                </a:spcBef>
                <a:spcAft>
                  <a:spcPct val="0"/>
                </a:spcAft>
              </a:pPr>
              <a:t>106</a:t>
            </a:fld>
            <a:endParaRPr lang="it-IT" altLang="it-IT" sz="1200" smtClean="0">
              <a:solidFill>
                <a:srgbClr val="009999"/>
              </a:solidFill>
              <a:ea typeface="MS PGothic" pitchFamily="34" charset="-128"/>
              <a:cs typeface="Arial" pitchFamily="34" charset="0"/>
            </a:endParaRPr>
          </a:p>
        </p:txBody>
      </p:sp>
      <p:sp>
        <p:nvSpPr>
          <p:cNvPr id="18435" name="Rectangle 2"/>
          <p:cNvSpPr>
            <a:spLocks noGrp="1" noChangeArrowheads="1"/>
          </p:cNvSpPr>
          <p:nvPr>
            <p:ph type="title" idx="4294967295"/>
          </p:nvPr>
        </p:nvSpPr>
        <p:spPr>
          <a:xfrm>
            <a:off x="323850" y="188913"/>
            <a:ext cx="8318500" cy="955675"/>
          </a:xfrm>
        </p:spPr>
        <p:txBody>
          <a:bodyPr/>
          <a:lstStyle/>
          <a:p>
            <a:pPr eaLnBrk="1" hangingPunct="1"/>
            <a:r>
              <a:rPr lang="en-US" altLang="it-IT" sz="3600" b="1" smtClean="0">
                <a:solidFill>
                  <a:schemeClr val="accent2"/>
                </a:solidFill>
              </a:rPr>
              <a:t>Progressivo incremento della terapia in funzione della durata del diabete</a:t>
            </a:r>
            <a:r>
              <a:rPr lang="en-US" altLang="it-IT" sz="4000" smtClean="0">
                <a:solidFill>
                  <a:schemeClr val="hlink"/>
                </a:solidFill>
              </a:rPr>
              <a:t> </a:t>
            </a:r>
          </a:p>
        </p:txBody>
      </p:sp>
      <p:sp>
        <p:nvSpPr>
          <p:cNvPr id="18436" name="Line 3"/>
          <p:cNvSpPr>
            <a:spLocks noChangeShapeType="1"/>
          </p:cNvSpPr>
          <p:nvPr/>
        </p:nvSpPr>
        <p:spPr bwMode="auto">
          <a:xfrm rot="77995">
            <a:off x="1785938" y="1871663"/>
            <a:ext cx="6283325" cy="3048000"/>
          </a:xfrm>
          <a:prstGeom prst="line">
            <a:avLst/>
          </a:prstGeom>
          <a:noFill/>
          <a:ln w="38100">
            <a:solidFill>
              <a:srgbClr val="FF3300"/>
            </a:solidFill>
            <a:round/>
            <a:headEn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8437" name="Line 4"/>
          <p:cNvSpPr>
            <a:spLocks noChangeShapeType="1"/>
          </p:cNvSpPr>
          <p:nvPr/>
        </p:nvSpPr>
        <p:spPr bwMode="auto">
          <a:xfrm flipV="1">
            <a:off x="1557338" y="1752600"/>
            <a:ext cx="0" cy="33607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8438" name="Text Box 5"/>
          <p:cNvSpPr txBox="1">
            <a:spLocks noChangeArrowheads="1"/>
          </p:cNvSpPr>
          <p:nvPr/>
        </p:nvSpPr>
        <p:spPr bwMode="auto">
          <a:xfrm>
            <a:off x="927100" y="15621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US" altLang="it-IT" b="1" smtClean="0">
                <a:solidFill>
                  <a:srgbClr val="009999"/>
                </a:solidFill>
                <a:latin typeface="Calibri" pitchFamily="34" charset="0"/>
                <a:ea typeface="MS PGothic" pitchFamily="34" charset="-128"/>
              </a:rPr>
              <a:t>100</a:t>
            </a:r>
          </a:p>
        </p:txBody>
      </p:sp>
      <p:sp>
        <p:nvSpPr>
          <p:cNvPr id="18439" name="Text Box 6"/>
          <p:cNvSpPr txBox="1">
            <a:spLocks noChangeArrowheads="1"/>
          </p:cNvSpPr>
          <p:nvPr/>
        </p:nvSpPr>
        <p:spPr bwMode="auto">
          <a:xfrm>
            <a:off x="1181100" y="492442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US" altLang="it-IT" b="1" smtClean="0">
                <a:solidFill>
                  <a:srgbClr val="009999"/>
                </a:solidFill>
                <a:latin typeface="Calibri" pitchFamily="34" charset="0"/>
                <a:ea typeface="MS PGothic" pitchFamily="34" charset="-128"/>
              </a:rPr>
              <a:t>0</a:t>
            </a:r>
          </a:p>
        </p:txBody>
      </p:sp>
      <p:sp>
        <p:nvSpPr>
          <p:cNvPr id="18440" name="Text Box 7"/>
          <p:cNvSpPr txBox="1">
            <a:spLocks noChangeArrowheads="1"/>
          </p:cNvSpPr>
          <p:nvPr/>
        </p:nvSpPr>
        <p:spPr bwMode="auto">
          <a:xfrm rot="-5400000">
            <a:off x="-764381" y="3240881"/>
            <a:ext cx="3267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b="1" smtClean="0">
                <a:solidFill>
                  <a:srgbClr val="009999"/>
                </a:solidFill>
                <a:latin typeface="Calibri" pitchFamily="34" charset="0"/>
                <a:ea typeface="MS PGothic" pitchFamily="34" charset="-128"/>
              </a:rPr>
              <a:t>funzione </a:t>
            </a:r>
            <a:r>
              <a:rPr lang="en-US" altLang="it-IT" b="1" smtClean="0">
                <a:solidFill>
                  <a:srgbClr val="009999"/>
                </a:solidFill>
                <a:latin typeface="Calibri" pitchFamily="34" charset="0"/>
                <a:ea typeface="MS PGothic" pitchFamily="34" charset="-128"/>
                <a:sym typeface="Symbol" pitchFamily="18" charset="2"/>
              </a:rPr>
              <a:t>Beta</a:t>
            </a:r>
            <a:r>
              <a:rPr lang="en-US" altLang="it-IT" b="1" smtClean="0">
                <a:solidFill>
                  <a:srgbClr val="009999"/>
                </a:solidFill>
                <a:latin typeface="Calibri" pitchFamily="34" charset="0"/>
                <a:ea typeface="MS PGothic" pitchFamily="34" charset="-128"/>
              </a:rPr>
              <a:t>-cell (%)</a:t>
            </a:r>
          </a:p>
        </p:txBody>
      </p:sp>
      <p:sp>
        <p:nvSpPr>
          <p:cNvPr id="18441" name="Text Box 8"/>
          <p:cNvSpPr txBox="1">
            <a:spLocks noChangeArrowheads="1"/>
          </p:cNvSpPr>
          <p:nvPr/>
        </p:nvSpPr>
        <p:spPr bwMode="auto">
          <a:xfrm>
            <a:off x="1438275" y="5095875"/>
            <a:ext cx="361950" cy="376238"/>
          </a:xfrm>
          <a:prstGeom prst="rect">
            <a:avLst/>
          </a:prstGeom>
          <a:noFill/>
          <a:ln w="9525">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it-IT" b="1" smtClean="0">
                <a:solidFill>
                  <a:srgbClr val="009999"/>
                </a:solidFill>
                <a:latin typeface="Calibri" pitchFamily="34" charset="0"/>
                <a:ea typeface="MS PGothic" pitchFamily="34" charset="-128"/>
              </a:rPr>
              <a:t>0 </a:t>
            </a:r>
          </a:p>
        </p:txBody>
      </p:sp>
      <p:sp>
        <p:nvSpPr>
          <p:cNvPr id="18442" name="Text Box 9"/>
          <p:cNvSpPr txBox="1">
            <a:spLocks noChangeArrowheads="1"/>
          </p:cNvSpPr>
          <p:nvPr/>
        </p:nvSpPr>
        <p:spPr bwMode="auto">
          <a:xfrm>
            <a:off x="4284663" y="5095875"/>
            <a:ext cx="425450" cy="376238"/>
          </a:xfrm>
          <a:prstGeom prst="rect">
            <a:avLst/>
          </a:prstGeom>
          <a:noFill/>
          <a:ln w="9525">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b="1" smtClean="0">
                <a:solidFill>
                  <a:srgbClr val="009999"/>
                </a:solidFill>
                <a:latin typeface="Calibri" pitchFamily="34" charset="0"/>
                <a:ea typeface="MS PGothic" pitchFamily="34" charset="-128"/>
              </a:rPr>
              <a:t>10</a:t>
            </a:r>
          </a:p>
        </p:txBody>
      </p:sp>
      <p:sp>
        <p:nvSpPr>
          <p:cNvPr id="18443" name="Text Box 10"/>
          <p:cNvSpPr txBox="1">
            <a:spLocks noChangeArrowheads="1"/>
          </p:cNvSpPr>
          <p:nvPr/>
        </p:nvSpPr>
        <p:spPr bwMode="auto">
          <a:xfrm>
            <a:off x="7616825" y="5095875"/>
            <a:ext cx="771525" cy="376238"/>
          </a:xfrm>
          <a:prstGeom prst="rect">
            <a:avLst/>
          </a:prstGeom>
          <a:noFill/>
          <a:ln w="9525">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b="1" smtClean="0">
                <a:solidFill>
                  <a:srgbClr val="F41706"/>
                </a:solidFill>
                <a:latin typeface="Calibri" pitchFamily="34" charset="0"/>
                <a:ea typeface="MS PGothic" pitchFamily="34" charset="-128"/>
              </a:rPr>
              <a:t>15–25</a:t>
            </a:r>
          </a:p>
        </p:txBody>
      </p:sp>
      <p:sp>
        <p:nvSpPr>
          <p:cNvPr id="18444" name="Rectangle 11"/>
          <p:cNvSpPr>
            <a:spLocks noChangeArrowheads="1"/>
          </p:cNvSpPr>
          <p:nvPr/>
        </p:nvSpPr>
        <p:spPr bwMode="auto">
          <a:xfrm>
            <a:off x="7740650" y="2565400"/>
            <a:ext cx="949325" cy="1981200"/>
          </a:xfrm>
          <a:prstGeom prst="rect">
            <a:avLst/>
          </a:prstGeom>
          <a:noFill/>
          <a:ln w="57150">
            <a:solidFill>
              <a:srgbClr val="F4170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sz="1200" b="1" smtClean="0">
                <a:solidFill>
                  <a:srgbClr val="009999"/>
                </a:solidFill>
                <a:latin typeface="Calibri" pitchFamily="34" charset="0"/>
                <a:ea typeface="MS PGothic" pitchFamily="34" charset="-128"/>
              </a:rPr>
              <a:t>Terapia </a:t>
            </a:r>
          </a:p>
          <a:p>
            <a:pPr algn="ctr" fontAlgn="base">
              <a:spcBef>
                <a:spcPct val="0"/>
              </a:spcBef>
              <a:spcAft>
                <a:spcPct val="0"/>
              </a:spcAft>
            </a:pPr>
            <a:r>
              <a:rPr lang="en-US" altLang="it-IT" sz="1200" b="1" smtClean="0">
                <a:solidFill>
                  <a:srgbClr val="009999"/>
                </a:solidFill>
                <a:latin typeface="Calibri" pitchFamily="34" charset="0"/>
                <a:ea typeface="MS PGothic" pitchFamily="34" charset="-128"/>
              </a:rPr>
              <a:t>Insulinica </a:t>
            </a:r>
          </a:p>
        </p:txBody>
      </p:sp>
      <p:sp>
        <p:nvSpPr>
          <p:cNvPr id="18445" name="Rectangle 12"/>
          <p:cNvSpPr>
            <a:spLocks noChangeArrowheads="1"/>
          </p:cNvSpPr>
          <p:nvPr/>
        </p:nvSpPr>
        <p:spPr bwMode="auto">
          <a:xfrm>
            <a:off x="6588125" y="2781300"/>
            <a:ext cx="949325" cy="1371600"/>
          </a:xfrm>
          <a:prstGeom prst="rect">
            <a:avLst/>
          </a:prstGeom>
          <a:noFill/>
          <a:ln w="28575">
            <a:solidFill>
              <a:srgbClr val="F4170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sz="1200" b="1" smtClean="0">
                <a:solidFill>
                  <a:srgbClr val="009999"/>
                </a:solidFill>
                <a:latin typeface="Calibri" pitchFamily="34" charset="0"/>
                <a:ea typeface="MS PGothic" pitchFamily="34" charset="-128"/>
              </a:rPr>
              <a:t>Più AO</a:t>
            </a:r>
          </a:p>
          <a:p>
            <a:pPr algn="ctr" fontAlgn="base">
              <a:spcBef>
                <a:spcPct val="0"/>
              </a:spcBef>
              <a:spcAft>
                <a:spcPct val="0"/>
              </a:spcAft>
            </a:pPr>
            <a:r>
              <a:rPr lang="en-US" altLang="it-IT" sz="1200" b="1" smtClean="0">
                <a:solidFill>
                  <a:srgbClr val="009999"/>
                </a:solidFill>
                <a:latin typeface="Calibri" pitchFamily="34" charset="0"/>
                <a:ea typeface="MS PGothic" pitchFamily="34" charset="-128"/>
              </a:rPr>
              <a:t>+/–</a:t>
            </a:r>
          </a:p>
          <a:p>
            <a:pPr algn="ctr" fontAlgn="base">
              <a:spcBef>
                <a:spcPct val="0"/>
              </a:spcBef>
              <a:spcAft>
                <a:spcPct val="0"/>
              </a:spcAft>
            </a:pPr>
            <a:r>
              <a:rPr lang="en-US" altLang="it-IT" sz="1200" b="1" smtClean="0">
                <a:solidFill>
                  <a:srgbClr val="009999"/>
                </a:solidFill>
                <a:latin typeface="Calibri" pitchFamily="34" charset="0"/>
                <a:ea typeface="MS PGothic" pitchFamily="34" charset="-128"/>
              </a:rPr>
              <a:t>insulin</a:t>
            </a:r>
          </a:p>
        </p:txBody>
      </p:sp>
      <p:sp>
        <p:nvSpPr>
          <p:cNvPr id="18446" name="Text Box 13"/>
          <p:cNvSpPr txBox="1">
            <a:spLocks noChangeArrowheads="1"/>
          </p:cNvSpPr>
          <p:nvPr/>
        </p:nvSpPr>
        <p:spPr bwMode="auto">
          <a:xfrm>
            <a:off x="1574800" y="5441950"/>
            <a:ext cx="6786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b="1" smtClean="0">
                <a:solidFill>
                  <a:srgbClr val="009999"/>
                </a:solidFill>
                <a:latin typeface="Calibri" pitchFamily="34" charset="0"/>
                <a:ea typeface="MS PGothic" pitchFamily="34" charset="-128"/>
              </a:rPr>
              <a:t>Anni </a:t>
            </a:r>
          </a:p>
        </p:txBody>
      </p:sp>
      <p:sp>
        <p:nvSpPr>
          <p:cNvPr id="18447" name="Line 14"/>
          <p:cNvSpPr>
            <a:spLocks noChangeShapeType="1"/>
          </p:cNvSpPr>
          <p:nvPr/>
        </p:nvSpPr>
        <p:spPr bwMode="auto">
          <a:xfrm>
            <a:off x="1465263" y="5106988"/>
            <a:ext cx="68976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8448" name="Line 15"/>
          <p:cNvSpPr>
            <a:spLocks noChangeShapeType="1"/>
          </p:cNvSpPr>
          <p:nvPr/>
        </p:nvSpPr>
        <p:spPr bwMode="auto">
          <a:xfrm>
            <a:off x="1470025" y="1749425"/>
            <a:ext cx="80963"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mtClean="0">
              <a:solidFill>
                <a:srgbClr val="000000"/>
              </a:solidFill>
            </a:endParaRPr>
          </a:p>
        </p:txBody>
      </p:sp>
      <p:grpSp>
        <p:nvGrpSpPr>
          <p:cNvPr id="18449" name="Group 16"/>
          <p:cNvGrpSpPr>
            <a:grpSpLocks/>
          </p:cNvGrpSpPr>
          <p:nvPr/>
        </p:nvGrpSpPr>
        <p:grpSpPr bwMode="auto">
          <a:xfrm>
            <a:off x="3898900" y="1484313"/>
            <a:ext cx="992188" cy="3616325"/>
            <a:chOff x="2450" y="939"/>
            <a:chExt cx="625" cy="2278"/>
          </a:xfrm>
        </p:grpSpPr>
        <p:sp>
          <p:nvSpPr>
            <p:cNvPr id="18468" name="Line 17"/>
            <p:cNvSpPr>
              <a:spLocks noChangeShapeType="1"/>
            </p:cNvSpPr>
            <p:nvPr/>
          </p:nvSpPr>
          <p:spPr bwMode="auto">
            <a:xfrm flipV="1">
              <a:off x="2776" y="1737"/>
              <a:ext cx="0" cy="1480"/>
            </a:xfrm>
            <a:prstGeom prst="line">
              <a:avLst/>
            </a:prstGeom>
            <a:noFill/>
            <a:ln w="28575" cap="rnd">
              <a:solidFill>
                <a:srgbClr val="FFFFFF"/>
              </a:solidFill>
              <a:prstDash val="sysDot"/>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18469" name="Text Box 18"/>
            <p:cNvSpPr txBox="1">
              <a:spLocks noChangeArrowheads="1"/>
            </p:cNvSpPr>
            <p:nvPr/>
          </p:nvSpPr>
          <p:spPr bwMode="auto">
            <a:xfrm>
              <a:off x="2450" y="939"/>
              <a:ext cx="625" cy="33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sz="1400" b="1" smtClean="0">
                  <a:solidFill>
                    <a:srgbClr val="009999"/>
                  </a:solidFill>
                  <a:latin typeface="Calibri" pitchFamily="34" charset="0"/>
                  <a:ea typeface="MS PGothic" pitchFamily="34" charset="-128"/>
                </a:rPr>
                <a:t>Diagnosi </a:t>
              </a:r>
            </a:p>
            <a:p>
              <a:pPr algn="ctr" fontAlgn="base">
                <a:spcBef>
                  <a:spcPct val="0"/>
                </a:spcBef>
                <a:spcAft>
                  <a:spcPct val="0"/>
                </a:spcAft>
              </a:pPr>
              <a:r>
                <a:rPr lang="en-US" altLang="it-IT" sz="1400" b="1" smtClean="0">
                  <a:solidFill>
                    <a:srgbClr val="009999"/>
                  </a:solidFill>
                  <a:latin typeface="Calibri" pitchFamily="34" charset="0"/>
                  <a:ea typeface="MS PGothic" pitchFamily="34" charset="-128"/>
                </a:rPr>
                <a:t>di Diabete </a:t>
              </a:r>
            </a:p>
          </p:txBody>
        </p:sp>
        <p:sp>
          <p:nvSpPr>
            <p:cNvPr id="18470" name="Line 19"/>
            <p:cNvSpPr>
              <a:spLocks noChangeShapeType="1"/>
            </p:cNvSpPr>
            <p:nvPr/>
          </p:nvSpPr>
          <p:spPr bwMode="auto">
            <a:xfrm>
              <a:off x="2766" y="1255"/>
              <a:ext cx="0" cy="330"/>
            </a:xfrm>
            <a:prstGeom prst="line">
              <a:avLst/>
            </a:prstGeom>
            <a:noFill/>
            <a:ln w="69850">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mtClean="0">
                <a:solidFill>
                  <a:srgbClr val="000000"/>
                </a:solidFill>
              </a:endParaRPr>
            </a:p>
          </p:txBody>
        </p:sp>
      </p:grpSp>
      <p:grpSp>
        <p:nvGrpSpPr>
          <p:cNvPr id="18450" name="Group 20"/>
          <p:cNvGrpSpPr>
            <a:grpSpLocks/>
          </p:cNvGrpSpPr>
          <p:nvPr/>
        </p:nvGrpSpPr>
        <p:grpSpPr bwMode="auto">
          <a:xfrm>
            <a:off x="7092950" y="1484313"/>
            <a:ext cx="1069975" cy="1512887"/>
            <a:chOff x="4415" y="939"/>
            <a:chExt cx="674" cy="646"/>
          </a:xfrm>
        </p:grpSpPr>
        <p:sp>
          <p:nvSpPr>
            <p:cNvPr id="18466" name="Text Box 21"/>
            <p:cNvSpPr txBox="1">
              <a:spLocks noChangeArrowheads="1"/>
            </p:cNvSpPr>
            <p:nvPr/>
          </p:nvSpPr>
          <p:spPr bwMode="auto">
            <a:xfrm>
              <a:off x="4415" y="939"/>
              <a:ext cx="674" cy="336"/>
            </a:xfrm>
            <a:prstGeom prst="rect">
              <a:avLst/>
            </a:prstGeom>
            <a:noFill/>
            <a:ln w="57150">
              <a:solidFill>
                <a:srgbClr val="F4170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sz="1400" b="1" smtClean="0">
                  <a:solidFill>
                    <a:srgbClr val="009999"/>
                  </a:solidFill>
                  <a:latin typeface="Calibri" pitchFamily="34" charset="0"/>
                  <a:ea typeface="MS PGothic" pitchFamily="34" charset="-128"/>
                </a:rPr>
                <a:t>Necessità </a:t>
              </a:r>
              <a:br>
                <a:rPr lang="en-US" altLang="it-IT" sz="1400" b="1" smtClean="0">
                  <a:solidFill>
                    <a:srgbClr val="009999"/>
                  </a:solidFill>
                  <a:latin typeface="Calibri" pitchFamily="34" charset="0"/>
                  <a:ea typeface="MS PGothic" pitchFamily="34" charset="-128"/>
                </a:rPr>
              </a:br>
              <a:r>
                <a:rPr lang="en-US" altLang="it-IT" sz="1400" b="1" smtClean="0">
                  <a:solidFill>
                    <a:srgbClr val="009999"/>
                  </a:solidFill>
                  <a:latin typeface="Calibri" pitchFamily="34" charset="0"/>
                  <a:ea typeface="MS PGothic" pitchFamily="34" charset="-128"/>
                </a:rPr>
                <a:t>insulina</a:t>
              </a:r>
            </a:p>
            <a:p>
              <a:pPr algn="ctr" fontAlgn="base">
                <a:spcBef>
                  <a:spcPct val="0"/>
                </a:spcBef>
                <a:spcAft>
                  <a:spcPct val="0"/>
                </a:spcAft>
              </a:pPr>
              <a:endParaRPr lang="en-US" altLang="it-IT" sz="1400" b="1" smtClean="0">
                <a:solidFill>
                  <a:srgbClr val="009999"/>
                </a:solidFill>
                <a:latin typeface="Calibri" pitchFamily="34" charset="0"/>
                <a:ea typeface="MS PGothic" pitchFamily="34" charset="-128"/>
              </a:endParaRPr>
            </a:p>
          </p:txBody>
        </p:sp>
        <p:sp>
          <p:nvSpPr>
            <p:cNvPr id="18467" name="Line 22"/>
            <p:cNvSpPr>
              <a:spLocks noChangeShapeType="1"/>
            </p:cNvSpPr>
            <p:nvPr/>
          </p:nvSpPr>
          <p:spPr bwMode="auto">
            <a:xfrm>
              <a:off x="4750" y="1255"/>
              <a:ext cx="0" cy="330"/>
            </a:xfrm>
            <a:prstGeom prst="line">
              <a:avLst/>
            </a:prstGeom>
            <a:noFill/>
            <a:ln w="69850">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mtClean="0">
                <a:solidFill>
                  <a:srgbClr val="000000"/>
                </a:solidFill>
              </a:endParaRPr>
            </a:p>
          </p:txBody>
        </p:sp>
      </p:grpSp>
      <p:grpSp>
        <p:nvGrpSpPr>
          <p:cNvPr id="18451" name="Group 23"/>
          <p:cNvGrpSpPr>
            <a:grpSpLocks/>
          </p:cNvGrpSpPr>
          <p:nvPr/>
        </p:nvGrpSpPr>
        <p:grpSpPr bwMode="auto">
          <a:xfrm>
            <a:off x="5045075" y="1412875"/>
            <a:ext cx="1435100" cy="1931988"/>
            <a:chOff x="3156" y="939"/>
            <a:chExt cx="904" cy="1217"/>
          </a:xfrm>
        </p:grpSpPr>
        <p:sp>
          <p:nvSpPr>
            <p:cNvPr id="18463" name="Text Box 24"/>
            <p:cNvSpPr txBox="1">
              <a:spLocks noChangeArrowheads="1"/>
            </p:cNvSpPr>
            <p:nvPr/>
          </p:nvSpPr>
          <p:spPr bwMode="auto">
            <a:xfrm>
              <a:off x="3156" y="939"/>
              <a:ext cx="733" cy="33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sz="1400" b="1" smtClean="0">
                  <a:solidFill>
                    <a:srgbClr val="009999"/>
                  </a:solidFill>
                  <a:latin typeface="Calibri" pitchFamily="34" charset="0"/>
                  <a:ea typeface="MS PGothic" pitchFamily="34" charset="-128"/>
                </a:rPr>
                <a:t>Monoterapia</a:t>
              </a:r>
            </a:p>
            <a:p>
              <a:pPr algn="ctr" fontAlgn="base">
                <a:spcBef>
                  <a:spcPct val="0"/>
                </a:spcBef>
                <a:spcAft>
                  <a:spcPct val="0"/>
                </a:spcAft>
              </a:pPr>
              <a:r>
                <a:rPr lang="en-US" altLang="it-IT" sz="1400" b="1" smtClean="0">
                  <a:solidFill>
                    <a:srgbClr val="009999"/>
                  </a:solidFill>
                  <a:latin typeface="Calibri" pitchFamily="34" charset="0"/>
                  <a:ea typeface="MS PGothic" pitchFamily="34" charset="-128"/>
                </a:rPr>
                <a:t>Fallimento </a:t>
              </a:r>
            </a:p>
          </p:txBody>
        </p:sp>
        <p:sp>
          <p:nvSpPr>
            <p:cNvPr id="18464" name="Line 25"/>
            <p:cNvSpPr>
              <a:spLocks noChangeShapeType="1"/>
            </p:cNvSpPr>
            <p:nvPr/>
          </p:nvSpPr>
          <p:spPr bwMode="auto">
            <a:xfrm>
              <a:off x="3519" y="1255"/>
              <a:ext cx="0" cy="330"/>
            </a:xfrm>
            <a:prstGeom prst="line">
              <a:avLst/>
            </a:prstGeom>
            <a:noFill/>
            <a:ln w="69850">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mtClean="0">
                <a:solidFill>
                  <a:srgbClr val="000000"/>
                </a:solidFill>
              </a:endParaRPr>
            </a:p>
          </p:txBody>
        </p:sp>
        <p:sp>
          <p:nvSpPr>
            <p:cNvPr id="18465" name="Rectangle 26"/>
            <p:cNvSpPr>
              <a:spLocks noChangeArrowheads="1"/>
            </p:cNvSpPr>
            <p:nvPr/>
          </p:nvSpPr>
          <p:spPr bwMode="auto">
            <a:xfrm>
              <a:off x="3369" y="1628"/>
              <a:ext cx="691" cy="52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sz="1200" b="1" smtClean="0">
                  <a:solidFill>
                    <a:srgbClr val="009999"/>
                  </a:solidFill>
                  <a:latin typeface="Calibri" pitchFamily="34" charset="0"/>
                  <a:ea typeface="MS PGothic" pitchFamily="34" charset="-128"/>
                </a:rPr>
                <a:t>Due AO</a:t>
              </a:r>
            </a:p>
            <a:p>
              <a:pPr algn="ctr" fontAlgn="base">
                <a:spcBef>
                  <a:spcPct val="0"/>
                </a:spcBef>
                <a:spcAft>
                  <a:spcPct val="0"/>
                </a:spcAft>
              </a:pPr>
              <a:r>
                <a:rPr lang="en-US" altLang="it-IT" sz="1200" b="1" smtClean="0">
                  <a:solidFill>
                    <a:srgbClr val="009999"/>
                  </a:solidFill>
                  <a:latin typeface="Calibri" pitchFamily="34" charset="0"/>
                  <a:ea typeface="MS PGothic" pitchFamily="34" charset="-128"/>
                </a:rPr>
                <a:t> </a:t>
              </a:r>
            </a:p>
          </p:txBody>
        </p:sp>
      </p:grpSp>
      <p:sp>
        <p:nvSpPr>
          <p:cNvPr id="18452" name="Rectangle 27"/>
          <p:cNvSpPr>
            <a:spLocks noChangeArrowheads="1"/>
          </p:cNvSpPr>
          <p:nvPr/>
        </p:nvSpPr>
        <p:spPr bwMode="auto">
          <a:xfrm>
            <a:off x="3924300" y="2565400"/>
            <a:ext cx="1169988" cy="3048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it-IT" sz="1200" b="1" smtClean="0">
                <a:solidFill>
                  <a:srgbClr val="009999"/>
                </a:solidFill>
                <a:latin typeface="Calibri" pitchFamily="34" charset="0"/>
                <a:ea typeface="MS PGothic" pitchFamily="34" charset="-128"/>
              </a:rPr>
              <a:t>Monoterapia</a:t>
            </a:r>
          </a:p>
        </p:txBody>
      </p:sp>
      <p:sp>
        <p:nvSpPr>
          <p:cNvPr id="18453" name="Text Box 28"/>
          <p:cNvSpPr txBox="1">
            <a:spLocks noChangeArrowheads="1"/>
          </p:cNvSpPr>
          <p:nvPr/>
        </p:nvSpPr>
        <p:spPr bwMode="auto">
          <a:xfrm>
            <a:off x="1054100" y="2233613"/>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US" altLang="it-IT" b="1" smtClean="0">
                <a:solidFill>
                  <a:srgbClr val="009999"/>
                </a:solidFill>
                <a:latin typeface="Calibri" pitchFamily="34" charset="0"/>
                <a:ea typeface="MS PGothic" pitchFamily="34" charset="-128"/>
              </a:rPr>
              <a:t>80</a:t>
            </a:r>
          </a:p>
        </p:txBody>
      </p:sp>
      <p:sp>
        <p:nvSpPr>
          <p:cNvPr id="18454" name="Line 29"/>
          <p:cNvSpPr>
            <a:spLocks noChangeShapeType="1"/>
          </p:cNvSpPr>
          <p:nvPr/>
        </p:nvSpPr>
        <p:spPr bwMode="auto">
          <a:xfrm>
            <a:off x="1470025" y="2420938"/>
            <a:ext cx="80963"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mtClean="0">
              <a:solidFill>
                <a:srgbClr val="000000"/>
              </a:solidFill>
            </a:endParaRPr>
          </a:p>
        </p:txBody>
      </p:sp>
      <p:sp>
        <p:nvSpPr>
          <p:cNvPr id="18455" name="Text Box 30"/>
          <p:cNvSpPr txBox="1">
            <a:spLocks noChangeArrowheads="1"/>
          </p:cNvSpPr>
          <p:nvPr/>
        </p:nvSpPr>
        <p:spPr bwMode="auto">
          <a:xfrm>
            <a:off x="1054100" y="2906713"/>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US" altLang="it-IT" b="1" smtClean="0">
                <a:solidFill>
                  <a:srgbClr val="009999"/>
                </a:solidFill>
                <a:latin typeface="Calibri" pitchFamily="34" charset="0"/>
                <a:ea typeface="MS PGothic" pitchFamily="34" charset="-128"/>
              </a:rPr>
              <a:t>60</a:t>
            </a:r>
          </a:p>
        </p:txBody>
      </p:sp>
      <p:sp>
        <p:nvSpPr>
          <p:cNvPr id="18456" name="Line 31"/>
          <p:cNvSpPr>
            <a:spLocks noChangeShapeType="1"/>
          </p:cNvSpPr>
          <p:nvPr/>
        </p:nvSpPr>
        <p:spPr bwMode="auto">
          <a:xfrm>
            <a:off x="1470025" y="3092450"/>
            <a:ext cx="80963"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mtClean="0">
              <a:solidFill>
                <a:srgbClr val="000000"/>
              </a:solidFill>
            </a:endParaRPr>
          </a:p>
        </p:txBody>
      </p:sp>
      <p:sp>
        <p:nvSpPr>
          <p:cNvPr id="18457" name="Text Box 32"/>
          <p:cNvSpPr txBox="1">
            <a:spLocks noChangeArrowheads="1"/>
          </p:cNvSpPr>
          <p:nvPr/>
        </p:nvSpPr>
        <p:spPr bwMode="auto">
          <a:xfrm>
            <a:off x="1054100" y="357822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US" altLang="it-IT" b="1" smtClean="0">
                <a:solidFill>
                  <a:srgbClr val="009999"/>
                </a:solidFill>
                <a:latin typeface="Calibri" pitchFamily="34" charset="0"/>
                <a:ea typeface="MS PGothic" pitchFamily="34" charset="-128"/>
              </a:rPr>
              <a:t>40</a:t>
            </a:r>
          </a:p>
        </p:txBody>
      </p:sp>
      <p:sp>
        <p:nvSpPr>
          <p:cNvPr id="18458" name="Line 33"/>
          <p:cNvSpPr>
            <a:spLocks noChangeShapeType="1"/>
          </p:cNvSpPr>
          <p:nvPr/>
        </p:nvSpPr>
        <p:spPr bwMode="auto">
          <a:xfrm>
            <a:off x="1470025" y="3763963"/>
            <a:ext cx="80963"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mtClean="0">
              <a:solidFill>
                <a:srgbClr val="000000"/>
              </a:solidFill>
            </a:endParaRPr>
          </a:p>
        </p:txBody>
      </p:sp>
      <p:sp>
        <p:nvSpPr>
          <p:cNvPr id="18459" name="Text Box 34"/>
          <p:cNvSpPr txBox="1">
            <a:spLocks noChangeArrowheads="1"/>
          </p:cNvSpPr>
          <p:nvPr/>
        </p:nvSpPr>
        <p:spPr bwMode="auto">
          <a:xfrm>
            <a:off x="1054100" y="425132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US" altLang="it-IT" b="1" smtClean="0">
                <a:solidFill>
                  <a:srgbClr val="009999"/>
                </a:solidFill>
                <a:latin typeface="Calibri" pitchFamily="34" charset="0"/>
                <a:ea typeface="MS PGothic" pitchFamily="34" charset="-128"/>
              </a:rPr>
              <a:t>20</a:t>
            </a:r>
          </a:p>
        </p:txBody>
      </p:sp>
      <p:sp>
        <p:nvSpPr>
          <p:cNvPr id="18460" name="Line 35"/>
          <p:cNvSpPr>
            <a:spLocks noChangeShapeType="1"/>
          </p:cNvSpPr>
          <p:nvPr/>
        </p:nvSpPr>
        <p:spPr bwMode="auto">
          <a:xfrm>
            <a:off x="1470025" y="4435475"/>
            <a:ext cx="80963"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mtClean="0">
              <a:solidFill>
                <a:srgbClr val="000000"/>
              </a:solidFill>
            </a:endParaRPr>
          </a:p>
        </p:txBody>
      </p:sp>
      <p:sp>
        <p:nvSpPr>
          <p:cNvPr id="18461" name="AutoShape 36"/>
          <p:cNvSpPr>
            <a:spLocks noChangeArrowheads="1"/>
          </p:cNvSpPr>
          <p:nvPr/>
        </p:nvSpPr>
        <p:spPr bwMode="auto">
          <a:xfrm flipH="1">
            <a:off x="3132138" y="3284538"/>
            <a:ext cx="1439862" cy="1792287"/>
          </a:xfrm>
          <a:prstGeom prst="rtTriangle">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it-IT" b="1" smtClean="0">
                <a:solidFill>
                  <a:srgbClr val="009999"/>
                </a:solidFill>
                <a:latin typeface="Calibri" pitchFamily="34" charset="0"/>
                <a:ea typeface="MS PGothic" pitchFamily="34" charset="-128"/>
              </a:rPr>
              <a:t>IGT</a:t>
            </a:r>
          </a:p>
        </p:txBody>
      </p:sp>
      <p:sp>
        <p:nvSpPr>
          <p:cNvPr id="18462" name="Text Box 37"/>
          <p:cNvSpPr txBox="1">
            <a:spLocks noChangeArrowheads="1"/>
          </p:cNvSpPr>
          <p:nvPr/>
        </p:nvSpPr>
        <p:spPr bwMode="auto">
          <a:xfrm>
            <a:off x="368300" y="5911850"/>
            <a:ext cx="8164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93379" tIns="46689" rIns="93379" bIns="46689"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it-IT" sz="1200" smtClean="0">
                <a:solidFill>
                  <a:srgbClr val="009999"/>
                </a:solidFill>
                <a:latin typeface="Calibri" pitchFamily="34" charset="0"/>
                <a:ea typeface="MS PGothic" pitchFamily="34" charset="-128"/>
              </a:rPr>
              <a:t>IGT=impaired glucose tolerance.</a:t>
            </a:r>
          </a:p>
          <a:p>
            <a:pPr fontAlgn="base">
              <a:spcBef>
                <a:spcPct val="0"/>
              </a:spcBef>
              <a:spcAft>
                <a:spcPct val="0"/>
              </a:spcAft>
            </a:pPr>
            <a:r>
              <a:rPr lang="en-US" altLang="it-IT" sz="1200" smtClean="0">
                <a:solidFill>
                  <a:srgbClr val="009999"/>
                </a:solidFill>
                <a:latin typeface="Calibri" pitchFamily="34" charset="0"/>
                <a:ea typeface="MS PGothic" pitchFamily="34" charset="-128"/>
              </a:rPr>
              <a:t>UKPDS 16. </a:t>
            </a:r>
            <a:r>
              <a:rPr lang="en-US" altLang="it-IT" sz="1200" i="1" smtClean="0">
                <a:solidFill>
                  <a:srgbClr val="009999"/>
                </a:solidFill>
                <a:latin typeface="Calibri" pitchFamily="34" charset="0"/>
                <a:ea typeface="MS PGothic" pitchFamily="34" charset="-128"/>
              </a:rPr>
              <a:t>Diabetes</a:t>
            </a:r>
            <a:r>
              <a:rPr lang="en-US" altLang="it-IT" sz="1200" smtClean="0">
                <a:solidFill>
                  <a:srgbClr val="009999"/>
                </a:solidFill>
                <a:latin typeface="Calibri" pitchFamily="34" charset="0"/>
                <a:ea typeface="MS PGothic" pitchFamily="34" charset="-128"/>
              </a:rPr>
              <a:t>. 1995;44:1249–1258. </a:t>
            </a:r>
          </a:p>
          <a:p>
            <a:pPr fontAlgn="base">
              <a:spcBef>
                <a:spcPct val="0"/>
              </a:spcBef>
              <a:spcAft>
                <a:spcPct val="0"/>
              </a:spcAft>
            </a:pPr>
            <a:r>
              <a:rPr lang="en-US" altLang="it-IT" sz="1200" smtClean="0">
                <a:solidFill>
                  <a:srgbClr val="009999"/>
                </a:solidFill>
                <a:latin typeface="Calibri" pitchFamily="34" charset="0"/>
                <a:ea typeface="MS PGothic" pitchFamily="34" charset="-128"/>
              </a:rPr>
              <a:t>Turner RC et al. </a:t>
            </a:r>
            <a:r>
              <a:rPr lang="en-US" altLang="it-IT" sz="1200" i="1" smtClean="0">
                <a:solidFill>
                  <a:srgbClr val="009999"/>
                </a:solidFill>
                <a:latin typeface="Calibri" pitchFamily="34" charset="0"/>
                <a:ea typeface="MS PGothic" pitchFamily="34" charset="-128"/>
              </a:rPr>
              <a:t>JAMA</a:t>
            </a:r>
            <a:r>
              <a:rPr lang="en-US" altLang="it-IT" sz="1200" smtClean="0">
                <a:solidFill>
                  <a:srgbClr val="009999"/>
                </a:solidFill>
                <a:latin typeface="Calibri" pitchFamily="34" charset="0"/>
                <a:ea typeface="MS PGothic" pitchFamily="34" charset="-128"/>
              </a:rPr>
              <a:t>. 1999;281:2005–2012; Warren RE. </a:t>
            </a:r>
            <a:r>
              <a:rPr lang="en-US" altLang="it-IT" sz="1200" i="1" smtClean="0">
                <a:solidFill>
                  <a:srgbClr val="009999"/>
                </a:solidFill>
                <a:latin typeface="Calibri" pitchFamily="34" charset="0"/>
                <a:ea typeface="MS PGothic" pitchFamily="34" charset="-128"/>
              </a:rPr>
              <a:t>Diabetes Res Clin Pract</a:t>
            </a:r>
            <a:r>
              <a:rPr lang="en-US" altLang="it-IT" sz="1200" smtClean="0">
                <a:solidFill>
                  <a:srgbClr val="009999"/>
                </a:solidFill>
                <a:latin typeface="Calibri" pitchFamily="34" charset="0"/>
                <a:ea typeface="MS PGothic" pitchFamily="34" charset="-128"/>
              </a:rPr>
              <a:t>. 2004;65:S3–S8; Lebovitz HE. </a:t>
            </a:r>
            <a:r>
              <a:rPr lang="en-US" altLang="it-IT" sz="1200" i="1" smtClean="0">
                <a:solidFill>
                  <a:srgbClr val="009999"/>
                </a:solidFill>
                <a:latin typeface="Calibri" pitchFamily="34" charset="0"/>
                <a:ea typeface="MS PGothic" pitchFamily="34" charset="-128"/>
              </a:rPr>
              <a:t>Med Clin N Am</a:t>
            </a:r>
            <a:r>
              <a:rPr lang="en-US" altLang="it-IT" sz="1200" smtClean="0">
                <a:solidFill>
                  <a:srgbClr val="009999"/>
                </a:solidFill>
                <a:latin typeface="Calibri" pitchFamily="34" charset="0"/>
                <a:ea typeface="MS PGothic" pitchFamily="34" charset="-128"/>
              </a:rPr>
              <a:t>. 2004;88:847–863.</a:t>
            </a:r>
          </a:p>
        </p:txBody>
      </p:sp>
    </p:spTree>
    <p:extLst>
      <p:ext uri="{BB962C8B-B14F-4D97-AF65-F5344CB8AC3E}">
        <p14:creationId xmlns:p14="http://schemas.microsoft.com/office/powerpoint/2010/main" val="498098536"/>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762000" y="0"/>
            <a:ext cx="7772400" cy="1143000"/>
          </a:xfrm>
        </p:spPr>
        <p:txBody>
          <a:bodyPr/>
          <a:lstStyle/>
          <a:p>
            <a:pPr eaLnBrk="1" hangingPunct="1"/>
            <a:r>
              <a:rPr lang="it-IT" altLang="it-IT" sz="4000" b="1" smtClean="0">
                <a:solidFill>
                  <a:schemeClr val="accent2"/>
                </a:solidFill>
              </a:rPr>
              <a:t>La terapia del diabete: quello che abbiamo </a:t>
            </a:r>
          </a:p>
        </p:txBody>
      </p:sp>
      <p:sp>
        <p:nvSpPr>
          <p:cNvPr id="19459" name="Rectangle 3"/>
          <p:cNvSpPr>
            <a:spLocks noGrp="1" noChangeArrowheads="1"/>
          </p:cNvSpPr>
          <p:nvPr>
            <p:ph type="body" idx="4294967295"/>
          </p:nvPr>
        </p:nvSpPr>
        <p:spPr>
          <a:xfrm>
            <a:off x="611188" y="1143000"/>
            <a:ext cx="7847012" cy="5381625"/>
          </a:xfrm>
        </p:spPr>
        <p:txBody>
          <a:bodyPr/>
          <a:lstStyle/>
          <a:p>
            <a:pPr marL="514350" indent="-514350" eaLnBrk="1" hangingPunct="1">
              <a:lnSpc>
                <a:spcPct val="90000"/>
              </a:lnSpc>
              <a:buFontTx/>
              <a:buAutoNum type="arabicPeriod"/>
            </a:pPr>
            <a:r>
              <a:rPr lang="it-IT" altLang="it-IT" sz="2800" smtClean="0"/>
              <a:t>Stili di vita </a:t>
            </a:r>
          </a:p>
          <a:p>
            <a:pPr marL="514350" indent="-514350" eaLnBrk="1" hangingPunct="1">
              <a:lnSpc>
                <a:spcPct val="90000"/>
              </a:lnSpc>
              <a:buFontTx/>
              <a:buAutoNum type="arabicPeriod"/>
            </a:pPr>
            <a:r>
              <a:rPr lang="it-IT" altLang="it-IT" sz="2800" smtClean="0"/>
              <a:t>Metformina</a:t>
            </a:r>
          </a:p>
          <a:p>
            <a:pPr marL="514350" indent="-514350" eaLnBrk="1" hangingPunct="1">
              <a:lnSpc>
                <a:spcPct val="90000"/>
              </a:lnSpc>
              <a:buFontTx/>
              <a:buAutoNum type="arabicPeriod"/>
            </a:pPr>
            <a:r>
              <a:rPr lang="it-IT" altLang="it-IT" sz="2800" smtClean="0"/>
              <a:t>Sulfoniluree</a:t>
            </a:r>
          </a:p>
          <a:p>
            <a:pPr marL="514350" indent="-514350" eaLnBrk="1" hangingPunct="1">
              <a:lnSpc>
                <a:spcPct val="90000"/>
              </a:lnSpc>
              <a:buFontTx/>
              <a:buAutoNum type="arabicPeriod"/>
            </a:pPr>
            <a:r>
              <a:rPr lang="it-IT" altLang="it-IT" sz="2800" smtClean="0"/>
              <a:t>Glinidi</a:t>
            </a:r>
          </a:p>
          <a:p>
            <a:pPr marL="514350" indent="-514350" eaLnBrk="1" hangingPunct="1">
              <a:lnSpc>
                <a:spcPct val="90000"/>
              </a:lnSpc>
              <a:buFontTx/>
              <a:buAutoNum type="arabicPeriod"/>
            </a:pPr>
            <a:r>
              <a:rPr lang="it-IT" altLang="it-IT" sz="2800" smtClean="0"/>
              <a:t>Acarbose</a:t>
            </a:r>
          </a:p>
          <a:p>
            <a:pPr marL="514350" indent="-514350" eaLnBrk="1" hangingPunct="1">
              <a:lnSpc>
                <a:spcPct val="90000"/>
              </a:lnSpc>
              <a:buFontTx/>
              <a:buAutoNum type="arabicPeriod"/>
            </a:pPr>
            <a:r>
              <a:rPr lang="it-IT" altLang="it-IT" sz="2800" smtClean="0"/>
              <a:t>Glitazonici</a:t>
            </a:r>
          </a:p>
          <a:p>
            <a:pPr marL="514350" indent="-514350" eaLnBrk="1" hangingPunct="1">
              <a:lnSpc>
                <a:spcPct val="90000"/>
              </a:lnSpc>
              <a:buFontTx/>
              <a:buAutoNum type="arabicPeriod"/>
            </a:pPr>
            <a:r>
              <a:rPr lang="it-IT" altLang="it-IT" sz="2800" smtClean="0"/>
              <a:t>Olristat</a:t>
            </a:r>
          </a:p>
          <a:p>
            <a:pPr marL="514350" indent="-514350" eaLnBrk="1" hangingPunct="1">
              <a:lnSpc>
                <a:spcPct val="90000"/>
              </a:lnSpc>
              <a:buFontTx/>
              <a:buAutoNum type="arabicPeriod"/>
            </a:pPr>
            <a:r>
              <a:rPr lang="it-IT" altLang="it-IT" sz="2800" smtClean="0"/>
              <a:t>Insulina</a:t>
            </a:r>
          </a:p>
          <a:p>
            <a:pPr marL="514350" indent="-514350" eaLnBrk="1" hangingPunct="1">
              <a:lnSpc>
                <a:spcPct val="90000"/>
              </a:lnSpc>
              <a:buFontTx/>
              <a:buAutoNum type="arabicPeriod"/>
            </a:pPr>
            <a:r>
              <a:rPr lang="it-IT" altLang="it-IT" sz="2800" smtClean="0"/>
              <a:t>Incretino-mimetici</a:t>
            </a:r>
          </a:p>
          <a:p>
            <a:pPr marL="514350" indent="-514350" eaLnBrk="1" hangingPunct="1">
              <a:lnSpc>
                <a:spcPct val="90000"/>
              </a:lnSpc>
              <a:buFontTx/>
              <a:buAutoNum type="arabicPeriod"/>
            </a:pPr>
            <a:r>
              <a:rPr lang="it-IT" altLang="it-IT" sz="2800" smtClean="0"/>
              <a:t>DPP-IV antagonisti</a:t>
            </a:r>
          </a:p>
          <a:p>
            <a:pPr marL="514350" indent="-514350" eaLnBrk="1" hangingPunct="1">
              <a:lnSpc>
                <a:spcPct val="90000"/>
              </a:lnSpc>
              <a:buFontTx/>
              <a:buAutoNum type="arabicPeriod"/>
            </a:pPr>
            <a:r>
              <a:rPr lang="it-IT" altLang="it-IT" sz="2800" smtClean="0"/>
              <a:t>Pramlintide( non in Italia)</a:t>
            </a:r>
          </a:p>
          <a:p>
            <a:pPr marL="514350" indent="-514350" eaLnBrk="1" hangingPunct="1">
              <a:lnSpc>
                <a:spcPct val="90000"/>
              </a:lnSpc>
              <a:buFontTx/>
              <a:buNone/>
            </a:pPr>
            <a:r>
              <a:rPr lang="it-IT" altLang="it-IT" sz="2800" smtClean="0"/>
              <a:t> </a:t>
            </a:r>
          </a:p>
        </p:txBody>
      </p:sp>
      <p:pic>
        <p:nvPicPr>
          <p:cNvPr id="19460" name="Picture 5" descr="http://www.ricercaepratica.it/images/Vignette/originali/medico_idea_jannacc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219200"/>
            <a:ext cx="40005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71901"/>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it-IT" sz="3600" b="1" smtClean="0">
                <a:solidFill>
                  <a:srgbClr val="333399"/>
                </a:solidFill>
              </a:rPr>
              <a:t>Risultati ottenibili con misure igienico- dietetiche</a:t>
            </a:r>
          </a:p>
        </p:txBody>
      </p:sp>
      <p:sp>
        <p:nvSpPr>
          <p:cNvPr id="20483" name="Rectangle 3"/>
          <p:cNvSpPr>
            <a:spLocks noChangeArrowheads="1"/>
          </p:cNvSpPr>
          <p:nvPr/>
        </p:nvSpPr>
        <p:spPr bwMode="auto">
          <a:xfrm>
            <a:off x="457200" y="1600200"/>
            <a:ext cx="4032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90000"/>
              </a:lnSpc>
              <a:spcBef>
                <a:spcPct val="20000"/>
              </a:spcBef>
              <a:spcAft>
                <a:spcPct val="0"/>
              </a:spcAft>
            </a:pPr>
            <a:r>
              <a:rPr lang="en-US" altLang="it-IT" sz="2000" b="1" smtClean="0">
                <a:solidFill>
                  <a:srgbClr val="0066FF"/>
                </a:solidFill>
              </a:rPr>
              <a:t>Benefici del</a:t>
            </a:r>
            <a:r>
              <a:rPr lang="en-US" altLang="it-IT" sz="2000" smtClean="0">
                <a:solidFill>
                  <a:srgbClr val="0066FF"/>
                </a:solidFill>
              </a:rPr>
              <a:t> </a:t>
            </a:r>
            <a:r>
              <a:rPr lang="en-US" altLang="it-IT" sz="2000" b="1" smtClean="0">
                <a:solidFill>
                  <a:srgbClr val="0066FF"/>
                </a:solidFill>
              </a:rPr>
              <a:t>decremento ponderale</a:t>
            </a:r>
            <a:r>
              <a:rPr lang="en-US" altLang="it-IT" sz="2000" smtClean="0">
                <a:solidFill>
                  <a:srgbClr val="0066FF"/>
                </a:solidFill>
              </a:rPr>
              <a:t> (2- 9 kg)</a:t>
            </a:r>
          </a:p>
          <a:p>
            <a:pPr eaLnBrk="1" fontAlgn="base" hangingPunct="1">
              <a:lnSpc>
                <a:spcPct val="90000"/>
              </a:lnSpc>
              <a:spcBef>
                <a:spcPct val="20000"/>
              </a:spcBef>
              <a:spcAft>
                <a:spcPct val="0"/>
              </a:spcAft>
              <a:buFontTx/>
              <a:buChar char="•"/>
            </a:pPr>
            <a:r>
              <a:rPr lang="en-US" altLang="it-IT" sz="2000" smtClean="0">
                <a:solidFill>
                  <a:srgbClr val="0066FF"/>
                </a:solidFill>
              </a:rPr>
              <a:t>Riduzione dei fattori di rischio:</a:t>
            </a:r>
          </a:p>
          <a:p>
            <a:pPr lvl="1" eaLnBrk="1" fontAlgn="base" hangingPunct="1">
              <a:lnSpc>
                <a:spcPct val="90000"/>
              </a:lnSpc>
              <a:spcBef>
                <a:spcPct val="20000"/>
              </a:spcBef>
              <a:spcAft>
                <a:spcPct val="0"/>
              </a:spcAft>
              <a:buFontTx/>
              <a:buChar char="–"/>
            </a:pPr>
            <a:r>
              <a:rPr lang="en-US" altLang="it-IT" smtClean="0">
                <a:solidFill>
                  <a:srgbClr val="000000"/>
                </a:solidFill>
              </a:rPr>
              <a:t>Riduzione p.a.: 5- 20 mm Hg/ 10 kg</a:t>
            </a:r>
          </a:p>
          <a:p>
            <a:pPr lvl="1" eaLnBrk="1" fontAlgn="base" hangingPunct="1">
              <a:lnSpc>
                <a:spcPct val="90000"/>
              </a:lnSpc>
              <a:spcBef>
                <a:spcPct val="20000"/>
              </a:spcBef>
              <a:spcAft>
                <a:spcPct val="0"/>
              </a:spcAft>
              <a:buFontTx/>
              <a:buChar char="–"/>
            </a:pPr>
            <a:r>
              <a:rPr lang="en-US" altLang="it-IT" sz="1600" smtClean="0">
                <a:solidFill>
                  <a:srgbClr val="000000"/>
                </a:solidFill>
              </a:rPr>
              <a:t>Riduzione colesterolo LDL 10- 15%</a:t>
            </a:r>
          </a:p>
          <a:p>
            <a:pPr eaLnBrk="1" fontAlgn="base" hangingPunct="1">
              <a:lnSpc>
                <a:spcPct val="90000"/>
              </a:lnSpc>
              <a:spcBef>
                <a:spcPct val="20000"/>
              </a:spcBef>
              <a:spcAft>
                <a:spcPct val="0"/>
              </a:spcAft>
              <a:buFontTx/>
              <a:buChar char="•"/>
            </a:pPr>
            <a:r>
              <a:rPr lang="en-US" altLang="it-IT" sz="2000" smtClean="0">
                <a:solidFill>
                  <a:srgbClr val="0066FF"/>
                </a:solidFill>
              </a:rPr>
              <a:t>Riduzione della mortalità totale</a:t>
            </a:r>
            <a:r>
              <a:rPr lang="en-US" altLang="it-IT" sz="2000" smtClean="0">
                <a:solidFill>
                  <a:srgbClr val="000000"/>
                </a:solidFill>
              </a:rPr>
              <a:t> (16- 65%) </a:t>
            </a:r>
            <a:r>
              <a:rPr lang="en-US" altLang="it-IT" sz="1400" i="1" smtClean="0">
                <a:solidFill>
                  <a:srgbClr val="000000"/>
                </a:solidFill>
              </a:rPr>
              <a:t>(Chaturvedi 1995, Eriksson 1998)</a:t>
            </a:r>
          </a:p>
          <a:p>
            <a:pPr eaLnBrk="1" fontAlgn="base" hangingPunct="1">
              <a:lnSpc>
                <a:spcPct val="90000"/>
              </a:lnSpc>
              <a:spcBef>
                <a:spcPct val="20000"/>
              </a:spcBef>
              <a:spcAft>
                <a:spcPct val="0"/>
              </a:spcAft>
              <a:buFontTx/>
              <a:buChar char="•"/>
            </a:pPr>
            <a:endParaRPr lang="en-US" altLang="it-IT" sz="1400" i="1" smtClean="0">
              <a:solidFill>
                <a:srgbClr val="000000"/>
              </a:solidFill>
            </a:endParaRPr>
          </a:p>
          <a:p>
            <a:pPr eaLnBrk="1" fontAlgn="base" hangingPunct="1">
              <a:lnSpc>
                <a:spcPct val="90000"/>
              </a:lnSpc>
              <a:spcBef>
                <a:spcPct val="20000"/>
              </a:spcBef>
              <a:spcAft>
                <a:spcPct val="0"/>
              </a:spcAft>
            </a:pPr>
            <a:r>
              <a:rPr lang="en-US" altLang="it-IT" sz="2000" b="1" smtClean="0">
                <a:solidFill>
                  <a:srgbClr val="0066FF"/>
                </a:solidFill>
              </a:rPr>
              <a:t>Benefici della cessazione del fumo</a:t>
            </a:r>
          </a:p>
          <a:p>
            <a:pPr eaLnBrk="1" fontAlgn="base" hangingPunct="1">
              <a:lnSpc>
                <a:spcPct val="90000"/>
              </a:lnSpc>
              <a:spcBef>
                <a:spcPct val="20000"/>
              </a:spcBef>
              <a:spcAft>
                <a:spcPct val="0"/>
              </a:spcAft>
              <a:buFontTx/>
              <a:buChar char="•"/>
            </a:pPr>
            <a:r>
              <a:rPr lang="en-US" altLang="it-IT" sz="2000" smtClean="0">
                <a:solidFill>
                  <a:srgbClr val="000000"/>
                </a:solidFill>
              </a:rPr>
              <a:t>Nel post infarto: O.R. mortalità 0.54 (0.46- 0.62) </a:t>
            </a:r>
            <a:r>
              <a:rPr lang="en-US" altLang="it-IT" sz="1400" i="1" smtClean="0">
                <a:solidFill>
                  <a:srgbClr val="000000"/>
                </a:solidFill>
              </a:rPr>
              <a:t>(Wilson 2000)</a:t>
            </a:r>
          </a:p>
        </p:txBody>
      </p:sp>
      <p:sp>
        <p:nvSpPr>
          <p:cNvPr id="20484" name="Rectangle 4"/>
          <p:cNvSpPr>
            <a:spLocks noChangeArrowheads="1"/>
          </p:cNvSpPr>
          <p:nvPr/>
        </p:nvSpPr>
        <p:spPr bwMode="auto">
          <a:xfrm>
            <a:off x="4654550" y="1600200"/>
            <a:ext cx="4032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90000"/>
              </a:lnSpc>
              <a:spcBef>
                <a:spcPct val="20000"/>
              </a:spcBef>
              <a:spcAft>
                <a:spcPct val="0"/>
              </a:spcAft>
            </a:pPr>
            <a:r>
              <a:rPr lang="en-US" altLang="it-IT" sz="2000" b="1" smtClean="0">
                <a:solidFill>
                  <a:srgbClr val="0066FF"/>
                </a:solidFill>
              </a:rPr>
              <a:t>Benefici dell’esercizio fisico moderato</a:t>
            </a:r>
            <a:r>
              <a:rPr lang="en-US" altLang="it-IT" sz="2000" smtClean="0">
                <a:solidFill>
                  <a:srgbClr val="000000"/>
                </a:solidFill>
              </a:rPr>
              <a:t> (20’- 30’ al dì o a gg alterni)</a:t>
            </a:r>
          </a:p>
          <a:p>
            <a:pPr eaLnBrk="1" fontAlgn="base" hangingPunct="1">
              <a:lnSpc>
                <a:spcPct val="90000"/>
              </a:lnSpc>
              <a:spcBef>
                <a:spcPct val="20000"/>
              </a:spcBef>
              <a:spcAft>
                <a:spcPct val="0"/>
              </a:spcAft>
              <a:buFontTx/>
              <a:buChar char="•"/>
            </a:pPr>
            <a:r>
              <a:rPr lang="en-US" altLang="it-IT" sz="2000" smtClean="0">
                <a:solidFill>
                  <a:srgbClr val="0066FF"/>
                </a:solidFill>
              </a:rPr>
              <a:t>Riduzione dei fattori di rischio</a:t>
            </a:r>
            <a:r>
              <a:rPr lang="en-US" altLang="it-IT" sz="2000" smtClean="0">
                <a:solidFill>
                  <a:srgbClr val="000000"/>
                </a:solidFill>
              </a:rPr>
              <a:t>:</a:t>
            </a:r>
          </a:p>
          <a:p>
            <a:pPr lvl="1" eaLnBrk="1" fontAlgn="base" hangingPunct="1">
              <a:lnSpc>
                <a:spcPct val="90000"/>
              </a:lnSpc>
              <a:spcBef>
                <a:spcPct val="20000"/>
              </a:spcBef>
              <a:spcAft>
                <a:spcPct val="0"/>
              </a:spcAft>
              <a:buFontTx/>
              <a:buChar char="–"/>
            </a:pPr>
            <a:r>
              <a:rPr lang="en-US" altLang="it-IT" smtClean="0">
                <a:solidFill>
                  <a:srgbClr val="000000"/>
                </a:solidFill>
              </a:rPr>
              <a:t>Aumento HDL</a:t>
            </a:r>
          </a:p>
          <a:p>
            <a:pPr lvl="1" eaLnBrk="1" fontAlgn="base" hangingPunct="1">
              <a:lnSpc>
                <a:spcPct val="90000"/>
              </a:lnSpc>
              <a:spcBef>
                <a:spcPct val="20000"/>
              </a:spcBef>
              <a:spcAft>
                <a:spcPct val="0"/>
              </a:spcAft>
              <a:buFontTx/>
              <a:buChar char="–"/>
            </a:pPr>
            <a:r>
              <a:rPr lang="en-US" altLang="it-IT" smtClean="0">
                <a:solidFill>
                  <a:srgbClr val="000000"/>
                </a:solidFill>
              </a:rPr>
              <a:t>Riduzione p.a.</a:t>
            </a:r>
          </a:p>
          <a:p>
            <a:pPr lvl="1" eaLnBrk="1" fontAlgn="base" hangingPunct="1">
              <a:lnSpc>
                <a:spcPct val="90000"/>
              </a:lnSpc>
              <a:spcBef>
                <a:spcPct val="20000"/>
              </a:spcBef>
              <a:spcAft>
                <a:spcPct val="0"/>
              </a:spcAft>
              <a:buFontTx/>
              <a:buChar char="–"/>
            </a:pPr>
            <a:r>
              <a:rPr lang="en-US" altLang="it-IT" smtClean="0">
                <a:solidFill>
                  <a:srgbClr val="000000"/>
                </a:solidFill>
              </a:rPr>
              <a:t>Riduzione insulino- resistenza</a:t>
            </a:r>
          </a:p>
          <a:p>
            <a:pPr eaLnBrk="1" fontAlgn="base" hangingPunct="1">
              <a:lnSpc>
                <a:spcPct val="90000"/>
              </a:lnSpc>
              <a:spcBef>
                <a:spcPct val="20000"/>
              </a:spcBef>
              <a:spcAft>
                <a:spcPct val="0"/>
              </a:spcAft>
              <a:buFontTx/>
              <a:buChar char="•"/>
            </a:pPr>
            <a:r>
              <a:rPr lang="en-US" altLang="it-IT" sz="2000" smtClean="0">
                <a:solidFill>
                  <a:srgbClr val="0066FF"/>
                </a:solidFill>
              </a:rPr>
              <a:t>Riduzione della patologia coronarica del 35-55%</a:t>
            </a:r>
            <a:r>
              <a:rPr lang="en-US" altLang="it-IT" sz="2000" smtClean="0">
                <a:solidFill>
                  <a:srgbClr val="000000"/>
                </a:solidFill>
              </a:rPr>
              <a:t> </a:t>
            </a:r>
            <a:r>
              <a:rPr lang="en-US" altLang="it-IT" sz="1400" i="1" smtClean="0">
                <a:solidFill>
                  <a:srgbClr val="000000"/>
                </a:solidFill>
              </a:rPr>
              <a:t>(Manson 1992, Lakka 1994)</a:t>
            </a:r>
          </a:p>
          <a:p>
            <a:pPr eaLnBrk="1" fontAlgn="base" hangingPunct="1">
              <a:lnSpc>
                <a:spcPct val="90000"/>
              </a:lnSpc>
              <a:spcBef>
                <a:spcPct val="20000"/>
              </a:spcBef>
              <a:spcAft>
                <a:spcPct val="0"/>
              </a:spcAft>
              <a:buFontTx/>
              <a:buChar char="•"/>
            </a:pPr>
            <a:r>
              <a:rPr lang="en-US" altLang="it-IT" sz="2000" smtClean="0">
                <a:solidFill>
                  <a:srgbClr val="000000"/>
                </a:solidFill>
              </a:rPr>
              <a:t>Riduzione della mortalità cv (31%) e totale (29%) </a:t>
            </a:r>
            <a:r>
              <a:rPr lang="en-US" altLang="it-IT" sz="1400" i="1" smtClean="0">
                <a:solidFill>
                  <a:srgbClr val="000000"/>
                </a:solidFill>
              </a:rPr>
              <a:t>(Bijnen 1998)</a:t>
            </a:r>
          </a:p>
          <a:p>
            <a:pPr eaLnBrk="1" fontAlgn="base" hangingPunct="1">
              <a:lnSpc>
                <a:spcPct val="90000"/>
              </a:lnSpc>
              <a:spcBef>
                <a:spcPct val="20000"/>
              </a:spcBef>
              <a:spcAft>
                <a:spcPct val="0"/>
              </a:spcAft>
            </a:pPr>
            <a:r>
              <a:rPr lang="en-US" altLang="it-IT" sz="2000" b="1" smtClean="0">
                <a:solidFill>
                  <a:srgbClr val="0066FF"/>
                </a:solidFill>
              </a:rPr>
              <a:t>Benefici della dieta iposodica:</a:t>
            </a:r>
          </a:p>
          <a:p>
            <a:pPr eaLnBrk="1" fontAlgn="base" hangingPunct="1">
              <a:lnSpc>
                <a:spcPct val="90000"/>
              </a:lnSpc>
              <a:spcBef>
                <a:spcPct val="20000"/>
              </a:spcBef>
              <a:spcAft>
                <a:spcPct val="0"/>
              </a:spcAft>
              <a:buFontTx/>
              <a:buChar char="•"/>
            </a:pPr>
            <a:r>
              <a:rPr lang="en-US" altLang="it-IT" sz="2000" smtClean="0">
                <a:solidFill>
                  <a:srgbClr val="000000"/>
                </a:solidFill>
              </a:rPr>
              <a:t>Riduzione p.a. 8.9/ 4.5 mm Hg</a:t>
            </a:r>
            <a:r>
              <a:rPr lang="en-US" altLang="it-IT" sz="1400" i="1" smtClean="0">
                <a:solidFill>
                  <a:srgbClr val="000000"/>
                </a:solidFill>
              </a:rPr>
              <a:t> (Sacks FM, NEJM 2001)</a:t>
            </a:r>
          </a:p>
        </p:txBody>
      </p:sp>
    </p:spTree>
    <p:extLst>
      <p:ext uri="{BB962C8B-B14F-4D97-AF65-F5344CB8AC3E}">
        <p14:creationId xmlns:p14="http://schemas.microsoft.com/office/powerpoint/2010/main" val="8444283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09779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452"/>
            <a:ext cx="9144000" cy="1025812"/>
          </a:xfrm>
          <a:solidFill>
            <a:srgbClr val="F2F2F2"/>
          </a:solidFill>
          <a:ln w="38100" cmpd="sng">
            <a:solidFill>
              <a:schemeClr val="tx2"/>
            </a:solidFill>
          </a:ln>
        </p:spPr>
        <p:txBody>
          <a:bodyPr>
            <a:normAutofit/>
          </a:bodyPr>
          <a:lstStyle/>
          <a:p>
            <a:r>
              <a:rPr lang="it-IT" sz="6000" b="1" dirty="0" smtClean="0">
                <a:solidFill>
                  <a:schemeClr val="tx2"/>
                </a:solidFill>
                <a:latin typeface="Arial Narrow"/>
                <a:cs typeface="Arial Narrow"/>
              </a:rPr>
              <a:t>S</a:t>
            </a:r>
            <a:r>
              <a:rPr lang="it-IT" sz="5400" dirty="0" smtClean="0">
                <a:solidFill>
                  <a:schemeClr val="tx2"/>
                </a:solidFill>
                <a:latin typeface="Arial Narrow"/>
                <a:cs typeface="Arial Narrow"/>
              </a:rPr>
              <a:t>oggettività </a:t>
            </a:r>
            <a:endParaRPr lang="it-IT" sz="5400" dirty="0">
              <a:solidFill>
                <a:schemeClr val="tx2"/>
              </a:solidFill>
              <a:latin typeface="Arial Narrow"/>
              <a:cs typeface="Arial Narrow"/>
            </a:endParaRPr>
          </a:p>
        </p:txBody>
      </p:sp>
      <p:sp>
        <p:nvSpPr>
          <p:cNvPr id="3" name="Segnaposto contenuto 2"/>
          <p:cNvSpPr>
            <a:spLocks noGrp="1"/>
          </p:cNvSpPr>
          <p:nvPr>
            <p:ph idx="1"/>
          </p:nvPr>
        </p:nvSpPr>
        <p:spPr>
          <a:xfrm>
            <a:off x="181437" y="1208660"/>
            <a:ext cx="8791435" cy="5538419"/>
          </a:xfrm>
          <a:solidFill>
            <a:schemeClr val="accent1">
              <a:lumMod val="20000"/>
              <a:lumOff val="80000"/>
            </a:schemeClr>
          </a:solidFill>
        </p:spPr>
        <p:txBody>
          <a:bodyPr>
            <a:normAutofit lnSpcReduction="10000"/>
          </a:bodyPr>
          <a:lstStyle/>
          <a:p>
            <a:pPr marL="400050" lvl="1" indent="0">
              <a:buNone/>
            </a:pPr>
            <a:r>
              <a:rPr lang="it-IT" sz="3400" b="1" dirty="0" smtClean="0">
                <a:solidFill>
                  <a:srgbClr val="1F497D"/>
                </a:solidFill>
                <a:latin typeface="Arial Narrow"/>
                <a:cs typeface="Arial Narrow"/>
              </a:rPr>
              <a:t>Caratteristiche del dolore:</a:t>
            </a:r>
          </a:p>
          <a:p>
            <a:pPr marL="857250" lvl="2" indent="0">
              <a:buNone/>
            </a:pPr>
            <a:r>
              <a:rPr lang="it-IT" dirty="0" smtClean="0">
                <a:latin typeface="Arial Narrow"/>
                <a:cs typeface="Arial Narrow"/>
              </a:rPr>
              <a:t>Sede e irradiazione</a:t>
            </a:r>
          </a:p>
          <a:p>
            <a:pPr marL="857250" lvl="2" indent="0">
              <a:buNone/>
            </a:pPr>
            <a:r>
              <a:rPr lang="it-IT" dirty="0" smtClean="0">
                <a:latin typeface="Arial Narrow"/>
                <a:cs typeface="Arial Narrow"/>
              </a:rPr>
              <a:t>Tipologia (Trafittivo? Continuo?)</a:t>
            </a:r>
          </a:p>
          <a:p>
            <a:pPr marL="857250" lvl="2" indent="0">
              <a:buNone/>
            </a:pPr>
            <a:r>
              <a:rPr lang="it-IT" dirty="0" smtClean="0">
                <a:latin typeface="Arial Narrow"/>
                <a:cs typeface="Arial Narrow"/>
              </a:rPr>
              <a:t>Intensità</a:t>
            </a:r>
          </a:p>
          <a:p>
            <a:pPr marL="857250" lvl="2" indent="0">
              <a:buNone/>
            </a:pPr>
            <a:r>
              <a:rPr lang="it-IT" dirty="0" smtClean="0">
                <a:latin typeface="Arial Narrow"/>
                <a:cs typeface="Arial Narrow"/>
              </a:rPr>
              <a:t>Durata</a:t>
            </a:r>
          </a:p>
          <a:p>
            <a:pPr marL="857250" lvl="2" indent="0">
              <a:buNone/>
            </a:pPr>
            <a:r>
              <a:rPr lang="it-IT" dirty="0" smtClean="0">
                <a:solidFill>
                  <a:schemeClr val="tx2"/>
                </a:solidFill>
              </a:rPr>
              <a:t>Il dolore è riferito alla rotula e alla parte interna del ginocchio, solo saltuariamente posteriore, trafittivo presente tutto il giorno anche se più intenso al mattino e scendendo le scale, meno salendo.</a:t>
            </a:r>
            <a:endParaRPr lang="it-IT" dirty="0" smtClean="0">
              <a:solidFill>
                <a:schemeClr val="tx2"/>
              </a:solidFill>
              <a:latin typeface="Arial Narrow"/>
              <a:cs typeface="Arial Narrow"/>
            </a:endParaRPr>
          </a:p>
          <a:p>
            <a:pPr marL="457200" lvl="1" indent="0">
              <a:buNone/>
            </a:pPr>
            <a:r>
              <a:rPr lang="it-IT" sz="3400" b="1" dirty="0" smtClean="0">
                <a:solidFill>
                  <a:srgbClr val="1F497D"/>
                </a:solidFill>
                <a:latin typeface="Arial Narrow"/>
                <a:cs typeface="Arial Narrow"/>
              </a:rPr>
              <a:t>Anamnesi farmacologica: </a:t>
            </a:r>
          </a:p>
          <a:p>
            <a:pPr marL="857250" lvl="2" indent="0">
              <a:buNone/>
            </a:pPr>
            <a:r>
              <a:rPr lang="it-IT" dirty="0" smtClean="0">
                <a:latin typeface="Arial Narrow"/>
                <a:cs typeface="Arial Narrow"/>
              </a:rPr>
              <a:t>Quali farmaci sono stati assunti? </a:t>
            </a:r>
          </a:p>
          <a:p>
            <a:pPr marL="857250" lvl="2" indent="0">
              <a:buNone/>
            </a:pPr>
            <a:r>
              <a:rPr lang="it-IT" dirty="0" smtClean="0">
                <a:latin typeface="Arial Narrow"/>
                <a:cs typeface="Arial Narrow"/>
              </a:rPr>
              <a:t>Quali farmaci migliorano il sintomo?</a:t>
            </a:r>
          </a:p>
          <a:p>
            <a:pPr marL="857250" lvl="2" indent="0">
              <a:buNone/>
            </a:pPr>
            <a:r>
              <a:rPr lang="it-IT" dirty="0" smtClean="0">
                <a:solidFill>
                  <a:schemeClr val="tx2"/>
                </a:solidFill>
                <a:latin typeface="Arial Narrow"/>
                <a:cs typeface="Arial Narrow"/>
              </a:rPr>
              <a:t>Ha assunto tachipirina 1000 mg / </a:t>
            </a:r>
            <a:r>
              <a:rPr lang="it-IT" dirty="0" err="1" smtClean="0">
                <a:solidFill>
                  <a:schemeClr val="tx2"/>
                </a:solidFill>
                <a:latin typeface="Arial Narrow"/>
                <a:cs typeface="Arial Narrow"/>
              </a:rPr>
              <a:t>die</a:t>
            </a:r>
            <a:r>
              <a:rPr lang="it-IT" dirty="0" smtClean="0">
                <a:solidFill>
                  <a:schemeClr val="tx2"/>
                </a:solidFill>
                <a:latin typeface="Arial Narrow"/>
                <a:cs typeface="Arial Narrow"/>
              </a:rPr>
              <a:t> senza beneficio per 3 </a:t>
            </a:r>
            <a:r>
              <a:rPr lang="it-IT" dirty="0" err="1" smtClean="0">
                <a:solidFill>
                  <a:schemeClr val="tx2"/>
                </a:solidFill>
                <a:latin typeface="Arial Narrow"/>
                <a:cs typeface="Arial Narrow"/>
              </a:rPr>
              <a:t>gg</a:t>
            </a:r>
            <a:endParaRPr lang="it-IT" dirty="0" smtClean="0">
              <a:solidFill>
                <a:schemeClr val="tx2"/>
              </a:solidFill>
              <a:latin typeface="Arial Narrow"/>
              <a:cs typeface="Arial Narrow"/>
            </a:endParaRPr>
          </a:p>
        </p:txBody>
      </p:sp>
      <p:pic>
        <p:nvPicPr>
          <p:cNvPr id="4" name="Segnaposto contenuto 3" descr="images (1).jpg"/>
          <p:cNvPicPr>
            <a:picLocks noChangeAspect="1"/>
          </p:cNvPicPr>
          <p:nvPr/>
        </p:nvPicPr>
        <p:blipFill>
          <a:blip r:embed="rId2" cstate="print"/>
          <a:stretch>
            <a:fillRect/>
          </a:stretch>
        </p:blipFill>
        <p:spPr>
          <a:xfrm>
            <a:off x="7308304" y="1268760"/>
            <a:ext cx="1500386" cy="1589859"/>
          </a:xfrm>
          <a:prstGeom prst="rect">
            <a:avLst/>
          </a:prstGeom>
        </p:spPr>
      </p:pic>
    </p:spTree>
    <p:extLst>
      <p:ext uri="{BB962C8B-B14F-4D97-AF65-F5344CB8AC3E}">
        <p14:creationId xmlns:p14="http://schemas.microsoft.com/office/powerpoint/2010/main" val="34859421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1143000"/>
          </a:xfrm>
        </p:spPr>
        <p:txBody>
          <a:bodyPr/>
          <a:lstStyle/>
          <a:p>
            <a:pPr eaLnBrk="1" hangingPunct="1"/>
            <a:r>
              <a:rPr lang="it-IT" altLang="it-IT" sz="4000" b="1" smtClean="0">
                <a:solidFill>
                  <a:schemeClr val="accent2"/>
                </a:solidFill>
              </a:rPr>
              <a:t>Metformina meccanismo d’azione</a:t>
            </a:r>
          </a:p>
        </p:txBody>
      </p:sp>
      <p:sp>
        <p:nvSpPr>
          <p:cNvPr id="22531" name="Rectangle 3"/>
          <p:cNvSpPr>
            <a:spLocks noChangeArrowheads="1"/>
          </p:cNvSpPr>
          <p:nvPr/>
        </p:nvSpPr>
        <p:spPr bwMode="auto">
          <a:xfrm>
            <a:off x="0" y="1044575"/>
            <a:ext cx="9144000"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it-IT" altLang="ja-JP" sz="2800" smtClean="0">
                <a:solidFill>
                  <a:srgbClr val="000000"/>
                </a:solidFill>
                <a:ea typeface="MS PGothic" pitchFamily="34" charset="-128"/>
                <a:cs typeface="Arial" pitchFamily="34" charset="0"/>
              </a:rPr>
              <a:t>La</a:t>
            </a:r>
            <a:r>
              <a:rPr lang="it-IT" altLang="ja-JP" sz="2800" smtClean="0">
                <a:solidFill>
                  <a:srgbClr val="FFFFFF"/>
                </a:solidFill>
                <a:ea typeface="MS PGothic" pitchFamily="34" charset="-128"/>
                <a:cs typeface="Arial" pitchFamily="34" charset="0"/>
              </a:rPr>
              <a:t> </a:t>
            </a:r>
            <a:r>
              <a:rPr lang="it-IT" altLang="ja-JP" sz="2800" smtClean="0">
                <a:solidFill>
                  <a:srgbClr val="000000"/>
                </a:solidFill>
                <a:ea typeface="MS PGothic" pitchFamily="34" charset="-128"/>
                <a:cs typeface="Arial" pitchFamily="34" charset="0"/>
              </a:rPr>
              <a:t>metformina agisce  prevalentemente sulla produzione epatica di glucosio, aumentata in condizioni di resistenza insulinica</a:t>
            </a:r>
          </a:p>
          <a:p>
            <a:pPr eaLnBrk="1" fontAlgn="base" hangingPunct="1">
              <a:spcBef>
                <a:spcPct val="0"/>
              </a:spcBef>
              <a:spcAft>
                <a:spcPct val="0"/>
              </a:spcAft>
            </a:pPr>
            <a:endParaRPr lang="it-IT" altLang="ja-JP" sz="2800" smtClean="0">
              <a:solidFill>
                <a:srgbClr val="000000"/>
              </a:solidFill>
              <a:ea typeface="MS PGothic" pitchFamily="34" charset="-128"/>
              <a:cs typeface="Arial" pitchFamily="34" charset="0"/>
            </a:endParaRPr>
          </a:p>
          <a:p>
            <a:pPr eaLnBrk="1" fontAlgn="base" hangingPunct="1">
              <a:spcBef>
                <a:spcPct val="0"/>
              </a:spcBef>
              <a:spcAft>
                <a:spcPct val="0"/>
              </a:spcAft>
            </a:pPr>
            <a:r>
              <a:rPr lang="it-IT" altLang="ja-JP" sz="2800" smtClean="0">
                <a:solidFill>
                  <a:srgbClr val="000000"/>
                </a:solidFill>
                <a:ea typeface="MS PGothic" pitchFamily="34" charset="-128"/>
                <a:cs typeface="Arial" pitchFamily="34" charset="0"/>
              </a:rPr>
              <a:t>La sua azione è più evidente  sull’iperglicemia a digiuno</a:t>
            </a:r>
          </a:p>
          <a:p>
            <a:pPr eaLnBrk="1" fontAlgn="base" hangingPunct="1">
              <a:spcBef>
                <a:spcPct val="0"/>
              </a:spcBef>
              <a:spcAft>
                <a:spcPct val="0"/>
              </a:spcAft>
            </a:pPr>
            <a:r>
              <a:rPr lang="it-IT" altLang="ja-JP" sz="2800" smtClean="0">
                <a:solidFill>
                  <a:srgbClr val="000000"/>
                </a:solidFill>
                <a:ea typeface="MS PGothic" pitchFamily="34" charset="-128"/>
                <a:cs typeface="Arial" pitchFamily="34" charset="0"/>
              </a:rPr>
              <a:t>  </a:t>
            </a:r>
          </a:p>
          <a:p>
            <a:pPr eaLnBrk="1" fontAlgn="base" hangingPunct="1">
              <a:spcBef>
                <a:spcPct val="0"/>
              </a:spcBef>
              <a:spcAft>
                <a:spcPct val="0"/>
              </a:spcAft>
            </a:pPr>
            <a:r>
              <a:rPr lang="it-IT" altLang="ja-JP" sz="2800" smtClean="0">
                <a:solidFill>
                  <a:srgbClr val="000000"/>
                </a:solidFill>
                <a:ea typeface="MS PGothic" pitchFamily="34" charset="-128"/>
                <a:cs typeface="Arial" pitchFamily="34" charset="0"/>
              </a:rPr>
              <a:t> L’efficacia della metformina  è dello stesso ordine di grandezza di quella che si osserva con le sulfoniluree e cioè pari ad una riduzione dell’HbA1c di 1.5 – 2 punti percentuali  </a:t>
            </a:r>
          </a:p>
          <a:p>
            <a:pPr eaLnBrk="1" fontAlgn="base" hangingPunct="1">
              <a:spcBef>
                <a:spcPct val="0"/>
              </a:spcBef>
              <a:spcAft>
                <a:spcPct val="0"/>
              </a:spcAft>
            </a:pPr>
            <a:endParaRPr lang="it-IT" altLang="ja-JP" sz="2800" smtClean="0">
              <a:solidFill>
                <a:srgbClr val="000000"/>
              </a:solidFill>
              <a:ea typeface="MS PGothic" pitchFamily="34" charset="-128"/>
              <a:cs typeface="Arial" pitchFamily="34" charset="0"/>
            </a:endParaRPr>
          </a:p>
          <a:p>
            <a:pPr eaLnBrk="1" fontAlgn="base" hangingPunct="1">
              <a:spcBef>
                <a:spcPct val="0"/>
              </a:spcBef>
              <a:spcAft>
                <a:spcPct val="0"/>
              </a:spcAft>
            </a:pPr>
            <a:r>
              <a:rPr lang="en-GB" altLang="ja-JP" smtClean="0">
                <a:solidFill>
                  <a:srgbClr val="000000"/>
                </a:solidFill>
                <a:ea typeface="MS PGothic" pitchFamily="34" charset="-128"/>
                <a:cs typeface="Arial" pitchFamily="34" charset="0"/>
              </a:rPr>
              <a:t>Inzucchi S: Oral antihyperglycemic therapy for type 2 diabetes. Scientific review. JAMA 287:360-372, 2002</a:t>
            </a:r>
            <a:endParaRPr lang="it-IT" altLang="ja-JP" smtClean="0">
              <a:solidFill>
                <a:srgbClr val="000000"/>
              </a:solidFill>
              <a:ea typeface="MS PGothic" pitchFamily="34" charset="-128"/>
              <a:cs typeface="Arial" pitchFamily="34" charset="0"/>
            </a:endParaRPr>
          </a:p>
          <a:p>
            <a:pPr eaLnBrk="1" fontAlgn="base" hangingPunct="1">
              <a:spcBef>
                <a:spcPct val="0"/>
              </a:spcBef>
              <a:spcAft>
                <a:spcPct val="0"/>
              </a:spcAft>
            </a:pPr>
            <a:endParaRPr lang="it-IT" altLang="ja-JP" smtClean="0">
              <a:solidFill>
                <a:srgbClr val="000000"/>
              </a:solidFill>
              <a:ea typeface="MS PGothic" pitchFamily="34" charset="-128"/>
              <a:cs typeface="Arial" pitchFamily="34" charset="0"/>
            </a:endParaRPr>
          </a:p>
          <a:p>
            <a:pPr eaLnBrk="1" fontAlgn="base" hangingPunct="1">
              <a:spcBef>
                <a:spcPct val="0"/>
              </a:spcBef>
              <a:spcAft>
                <a:spcPct val="0"/>
              </a:spcAft>
            </a:pPr>
            <a:r>
              <a:rPr lang="it-IT" altLang="ja-JP" sz="2800" smtClean="0">
                <a:solidFill>
                  <a:srgbClr val="000000"/>
                </a:solidFill>
                <a:ea typeface="MS PGothic" pitchFamily="34" charset="-128"/>
                <a:cs typeface="Arial" pitchFamily="34" charset="0"/>
              </a:rPr>
              <a:t> </a:t>
            </a:r>
          </a:p>
        </p:txBody>
      </p:sp>
    </p:spTree>
    <p:extLst>
      <p:ext uri="{BB962C8B-B14F-4D97-AF65-F5344CB8AC3E}">
        <p14:creationId xmlns:p14="http://schemas.microsoft.com/office/powerpoint/2010/main" val="3690996847"/>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uppo 1"/>
          <p:cNvGrpSpPr>
            <a:grpSpLocks/>
          </p:cNvGrpSpPr>
          <p:nvPr/>
        </p:nvGrpSpPr>
        <p:grpSpPr bwMode="auto">
          <a:xfrm>
            <a:off x="304800" y="381000"/>
            <a:ext cx="8177213" cy="6105525"/>
            <a:chOff x="304800" y="381000"/>
            <a:chExt cx="8177213" cy="6105545"/>
          </a:xfrm>
        </p:grpSpPr>
        <p:sp>
          <p:nvSpPr>
            <p:cNvPr id="23555" name="Rectangle 2"/>
            <p:cNvSpPr>
              <a:spLocks noChangeArrowheads="1"/>
            </p:cNvSpPr>
            <p:nvPr/>
          </p:nvSpPr>
          <p:spPr bwMode="auto">
            <a:xfrm>
              <a:off x="685800" y="381000"/>
              <a:ext cx="7772400" cy="11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it-IT" sz="3200" smtClean="0">
                  <a:solidFill>
                    <a:srgbClr val="333399"/>
                  </a:solidFill>
                  <a:latin typeface="Arial Black" pitchFamily="34" charset="0"/>
                  <a:ea typeface="MS PGothic" pitchFamily="34" charset="-128"/>
                </a:rPr>
                <a:t>UKPDS 34</a:t>
              </a:r>
              <a:br>
                <a:rPr lang="en-US" altLang="it-IT" sz="3200" smtClean="0">
                  <a:solidFill>
                    <a:srgbClr val="333399"/>
                  </a:solidFill>
                  <a:latin typeface="Arial Black" pitchFamily="34" charset="0"/>
                  <a:ea typeface="MS PGothic" pitchFamily="34" charset="-128"/>
                </a:rPr>
              </a:br>
              <a:r>
                <a:rPr lang="en-US" altLang="it-IT" sz="3200" smtClean="0">
                  <a:solidFill>
                    <a:srgbClr val="333399"/>
                  </a:solidFill>
                  <a:latin typeface="Arial Black" pitchFamily="34" charset="0"/>
                  <a:ea typeface="MS PGothic" pitchFamily="34" charset="-128"/>
                </a:rPr>
                <a:t>Clinical Outcomes with Metformin</a:t>
              </a:r>
            </a:p>
          </p:txBody>
        </p:sp>
        <p:sp>
          <p:nvSpPr>
            <p:cNvPr id="23556" name="Text Box 3"/>
            <p:cNvSpPr txBox="1">
              <a:spLocks noChangeArrowheads="1"/>
            </p:cNvSpPr>
            <p:nvPr/>
          </p:nvSpPr>
          <p:spPr bwMode="auto">
            <a:xfrm>
              <a:off x="3621088" y="2214569"/>
              <a:ext cx="1484312" cy="94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it-IT" sz="2800" smtClean="0">
                  <a:solidFill>
                    <a:srgbClr val="0066FF"/>
                  </a:solidFill>
                  <a:latin typeface="Arial Black" pitchFamily="34" charset="0"/>
                  <a:ea typeface="MS PGothic" pitchFamily="34" charset="-128"/>
                </a:rPr>
                <a:t>Heart </a:t>
              </a:r>
            </a:p>
            <a:p>
              <a:pPr algn="ctr" eaLnBrk="1" fontAlgn="base" hangingPunct="1">
                <a:spcBef>
                  <a:spcPct val="0"/>
                </a:spcBef>
                <a:spcAft>
                  <a:spcPct val="0"/>
                </a:spcAft>
              </a:pPr>
              <a:r>
                <a:rPr lang="en-US" altLang="it-IT" sz="2800" smtClean="0">
                  <a:solidFill>
                    <a:srgbClr val="0066FF"/>
                  </a:solidFill>
                  <a:latin typeface="Arial Black" pitchFamily="34" charset="0"/>
                  <a:ea typeface="MS PGothic" pitchFamily="34" charset="-128"/>
                </a:rPr>
                <a:t>Attack</a:t>
              </a:r>
            </a:p>
          </p:txBody>
        </p:sp>
        <p:sp>
          <p:nvSpPr>
            <p:cNvPr id="23557" name="Text Box 4"/>
            <p:cNvSpPr txBox="1">
              <a:spLocks noChangeArrowheads="1"/>
            </p:cNvSpPr>
            <p:nvPr/>
          </p:nvSpPr>
          <p:spPr bwMode="auto">
            <a:xfrm>
              <a:off x="6705600" y="2214569"/>
              <a:ext cx="1465263" cy="51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it-IT" sz="2800" smtClean="0">
                  <a:solidFill>
                    <a:srgbClr val="0066FF"/>
                  </a:solidFill>
                  <a:latin typeface="Arial Black" pitchFamily="34" charset="0"/>
                  <a:ea typeface="MS PGothic" pitchFamily="34" charset="-128"/>
                </a:rPr>
                <a:t>Stroke</a:t>
              </a:r>
            </a:p>
          </p:txBody>
        </p:sp>
        <p:sp>
          <p:nvSpPr>
            <p:cNvPr id="23558" name="Line 5"/>
            <p:cNvSpPr>
              <a:spLocks noChangeShapeType="1"/>
            </p:cNvSpPr>
            <p:nvPr/>
          </p:nvSpPr>
          <p:spPr bwMode="auto">
            <a:xfrm>
              <a:off x="304800" y="2133606"/>
              <a:ext cx="8177213"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it-IT" smtClean="0">
                <a:solidFill>
                  <a:srgbClr val="000000"/>
                </a:solidFill>
              </a:endParaRPr>
            </a:p>
          </p:txBody>
        </p:sp>
        <p:sp>
          <p:nvSpPr>
            <p:cNvPr id="23559" name="Text Box 6"/>
            <p:cNvSpPr txBox="1">
              <a:spLocks noChangeArrowheads="1"/>
            </p:cNvSpPr>
            <p:nvPr/>
          </p:nvSpPr>
          <p:spPr bwMode="auto">
            <a:xfrm>
              <a:off x="495300" y="2214569"/>
              <a:ext cx="2019300" cy="94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it-IT" sz="2800" smtClean="0">
                  <a:solidFill>
                    <a:srgbClr val="0066FF"/>
                  </a:solidFill>
                  <a:latin typeface="Arial Black" pitchFamily="34" charset="0"/>
                  <a:ea typeface="MS PGothic" pitchFamily="34" charset="-128"/>
                </a:rPr>
                <a:t>Diabetes </a:t>
              </a:r>
            </a:p>
            <a:p>
              <a:pPr algn="ctr" eaLnBrk="1" fontAlgn="base" hangingPunct="1">
                <a:spcBef>
                  <a:spcPct val="0"/>
                </a:spcBef>
                <a:spcAft>
                  <a:spcPct val="0"/>
                </a:spcAft>
              </a:pPr>
              <a:r>
                <a:rPr lang="en-US" altLang="it-IT" sz="2800" smtClean="0">
                  <a:solidFill>
                    <a:srgbClr val="0066FF"/>
                  </a:solidFill>
                  <a:latin typeface="Arial Black" pitchFamily="34" charset="0"/>
                  <a:ea typeface="MS PGothic" pitchFamily="34" charset="-128"/>
                </a:rPr>
                <a:t>Deaths</a:t>
              </a:r>
            </a:p>
          </p:txBody>
        </p:sp>
        <p:sp>
          <p:nvSpPr>
            <p:cNvPr id="23560" name="Text Box 7"/>
            <p:cNvSpPr txBox="1">
              <a:spLocks noChangeArrowheads="1"/>
            </p:cNvSpPr>
            <p:nvPr/>
          </p:nvSpPr>
          <p:spPr bwMode="auto">
            <a:xfrm>
              <a:off x="598488" y="5532455"/>
              <a:ext cx="1885950" cy="95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it-IT" sz="3200" smtClean="0">
                  <a:solidFill>
                    <a:srgbClr val="FF0000"/>
                  </a:solidFill>
                  <a:latin typeface="Arial Black" pitchFamily="34" charset="0"/>
                  <a:ea typeface="MS PGothic" pitchFamily="34" charset="-128"/>
                  <a:sym typeface="Symbol" pitchFamily="18" charset="2"/>
                </a:rPr>
                <a:t> 42%</a:t>
              </a:r>
            </a:p>
            <a:p>
              <a:pPr algn="ctr" eaLnBrk="1" fontAlgn="base" hangingPunct="1">
                <a:spcBef>
                  <a:spcPct val="0"/>
                </a:spcBef>
                <a:spcAft>
                  <a:spcPct val="0"/>
                </a:spcAft>
              </a:pPr>
              <a:r>
                <a:rPr lang="en-US" altLang="it-IT" sz="2400" smtClean="0">
                  <a:solidFill>
                    <a:srgbClr val="FF0000"/>
                  </a:solidFill>
                  <a:latin typeface="Arial Black" pitchFamily="34" charset="0"/>
                  <a:ea typeface="MS PGothic" pitchFamily="34" charset="-128"/>
                  <a:sym typeface="Symbol" pitchFamily="18" charset="2"/>
                </a:rPr>
                <a:t>Reduction</a:t>
              </a:r>
              <a:endParaRPr lang="en-US" altLang="it-IT" sz="2400" smtClean="0">
                <a:solidFill>
                  <a:srgbClr val="FF0000"/>
                </a:solidFill>
                <a:latin typeface="Arial Black" pitchFamily="34" charset="0"/>
                <a:ea typeface="MS PGothic" pitchFamily="34" charset="-128"/>
              </a:endParaRPr>
            </a:p>
          </p:txBody>
        </p:sp>
        <p:sp>
          <p:nvSpPr>
            <p:cNvPr id="23561" name="Text Box 8"/>
            <p:cNvSpPr txBox="1">
              <a:spLocks noChangeArrowheads="1"/>
            </p:cNvSpPr>
            <p:nvPr/>
          </p:nvSpPr>
          <p:spPr bwMode="auto">
            <a:xfrm>
              <a:off x="3629025" y="5532455"/>
              <a:ext cx="1885950" cy="95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it-IT" sz="3200" smtClean="0">
                  <a:solidFill>
                    <a:srgbClr val="FF0000"/>
                  </a:solidFill>
                  <a:latin typeface="Arial Black" pitchFamily="34" charset="0"/>
                  <a:ea typeface="MS PGothic" pitchFamily="34" charset="-128"/>
                  <a:sym typeface="Symbol" pitchFamily="18" charset="2"/>
                </a:rPr>
                <a:t> 39%</a:t>
              </a:r>
            </a:p>
            <a:p>
              <a:pPr algn="ctr" eaLnBrk="1" fontAlgn="base" hangingPunct="1">
                <a:spcBef>
                  <a:spcPct val="0"/>
                </a:spcBef>
                <a:spcAft>
                  <a:spcPct val="0"/>
                </a:spcAft>
              </a:pPr>
              <a:r>
                <a:rPr lang="en-US" altLang="it-IT" sz="2400" smtClean="0">
                  <a:solidFill>
                    <a:srgbClr val="FF0000"/>
                  </a:solidFill>
                  <a:latin typeface="Arial Black" pitchFamily="34" charset="0"/>
                  <a:ea typeface="MS PGothic" pitchFamily="34" charset="-128"/>
                  <a:sym typeface="Symbol" pitchFamily="18" charset="2"/>
                </a:rPr>
                <a:t>Reduction</a:t>
              </a:r>
              <a:endParaRPr lang="en-US" altLang="it-IT" sz="2400" smtClean="0">
                <a:solidFill>
                  <a:srgbClr val="FF0000"/>
                </a:solidFill>
                <a:latin typeface="Arial Black" pitchFamily="34" charset="0"/>
                <a:ea typeface="MS PGothic" pitchFamily="34" charset="-128"/>
              </a:endParaRPr>
            </a:p>
          </p:txBody>
        </p:sp>
        <p:sp>
          <p:nvSpPr>
            <p:cNvPr id="23562" name="Text Box 9"/>
            <p:cNvSpPr txBox="1">
              <a:spLocks noChangeArrowheads="1"/>
            </p:cNvSpPr>
            <p:nvPr/>
          </p:nvSpPr>
          <p:spPr bwMode="auto">
            <a:xfrm>
              <a:off x="6584950" y="5532455"/>
              <a:ext cx="1885950" cy="95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it-IT" sz="3200" smtClean="0">
                  <a:solidFill>
                    <a:srgbClr val="FF0000"/>
                  </a:solidFill>
                  <a:latin typeface="Arial Black" pitchFamily="34" charset="0"/>
                  <a:ea typeface="MS PGothic" pitchFamily="34" charset="-128"/>
                  <a:sym typeface="Symbol" pitchFamily="18" charset="2"/>
                </a:rPr>
                <a:t> 41%</a:t>
              </a:r>
            </a:p>
            <a:p>
              <a:pPr algn="ctr" eaLnBrk="1" fontAlgn="base" hangingPunct="1">
                <a:spcBef>
                  <a:spcPct val="0"/>
                </a:spcBef>
                <a:spcAft>
                  <a:spcPct val="0"/>
                </a:spcAft>
              </a:pPr>
              <a:r>
                <a:rPr lang="en-US" altLang="it-IT" sz="2400" smtClean="0">
                  <a:solidFill>
                    <a:srgbClr val="FF0000"/>
                  </a:solidFill>
                  <a:latin typeface="Arial Black" pitchFamily="34" charset="0"/>
                  <a:ea typeface="MS PGothic" pitchFamily="34" charset="-128"/>
                  <a:sym typeface="Symbol" pitchFamily="18" charset="2"/>
                </a:rPr>
                <a:t>Reduction</a:t>
              </a:r>
              <a:endParaRPr lang="en-US" altLang="it-IT" sz="2400" smtClean="0">
                <a:solidFill>
                  <a:srgbClr val="FF0000"/>
                </a:solidFill>
                <a:latin typeface="Arial Black" pitchFamily="34" charset="0"/>
                <a:ea typeface="MS PGothic" pitchFamily="34" charset="-128"/>
              </a:endParaRPr>
            </a:p>
          </p:txBody>
        </p:sp>
        <p:grpSp>
          <p:nvGrpSpPr>
            <p:cNvPr id="23563" name="Group 10"/>
            <p:cNvGrpSpPr>
              <a:grpSpLocks/>
            </p:cNvGrpSpPr>
            <p:nvPr/>
          </p:nvGrpSpPr>
          <p:grpSpPr bwMode="auto">
            <a:xfrm>
              <a:off x="3733800" y="3111500"/>
              <a:ext cx="1628775" cy="2222500"/>
              <a:chOff x="3331" y="835"/>
              <a:chExt cx="1555" cy="2122"/>
            </a:xfrm>
          </p:grpSpPr>
          <p:sp>
            <p:nvSpPr>
              <p:cNvPr id="23566" name="Freeform 11"/>
              <p:cNvSpPr>
                <a:spLocks/>
              </p:cNvSpPr>
              <p:nvPr/>
            </p:nvSpPr>
            <p:spPr bwMode="auto">
              <a:xfrm>
                <a:off x="4287" y="1547"/>
                <a:ext cx="403" cy="329"/>
              </a:xfrm>
              <a:custGeom>
                <a:avLst/>
                <a:gdLst>
                  <a:gd name="T0" fmla="*/ 0 w 808"/>
                  <a:gd name="T1" fmla="*/ 0 h 662"/>
                  <a:gd name="T2" fmla="*/ 0 w 808"/>
                  <a:gd name="T3" fmla="*/ 0 h 662"/>
                  <a:gd name="T4" fmla="*/ 0 w 808"/>
                  <a:gd name="T5" fmla="*/ 0 h 662"/>
                  <a:gd name="T6" fmla="*/ 0 w 808"/>
                  <a:gd name="T7" fmla="*/ 0 h 662"/>
                  <a:gd name="T8" fmla="*/ 0 w 808"/>
                  <a:gd name="T9" fmla="*/ 0 h 662"/>
                  <a:gd name="T10" fmla="*/ 0 w 808"/>
                  <a:gd name="T11" fmla="*/ 0 h 662"/>
                  <a:gd name="T12" fmla="*/ 0 w 808"/>
                  <a:gd name="T13" fmla="*/ 0 h 662"/>
                  <a:gd name="T14" fmla="*/ 0 w 808"/>
                  <a:gd name="T15" fmla="*/ 0 h 662"/>
                  <a:gd name="T16" fmla="*/ 0 w 808"/>
                  <a:gd name="T17" fmla="*/ 0 h 6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8"/>
                  <a:gd name="T28" fmla="*/ 0 h 662"/>
                  <a:gd name="T29" fmla="*/ 808 w 808"/>
                  <a:gd name="T30" fmla="*/ 662 h 6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8" h="662">
                    <a:moveTo>
                      <a:pt x="236" y="0"/>
                    </a:moveTo>
                    <a:lnTo>
                      <a:pt x="449" y="116"/>
                    </a:lnTo>
                    <a:lnTo>
                      <a:pt x="565" y="244"/>
                    </a:lnTo>
                    <a:lnTo>
                      <a:pt x="702" y="409"/>
                    </a:lnTo>
                    <a:lnTo>
                      <a:pt x="808" y="622"/>
                    </a:lnTo>
                    <a:lnTo>
                      <a:pt x="168" y="662"/>
                    </a:lnTo>
                    <a:lnTo>
                      <a:pt x="0" y="555"/>
                    </a:lnTo>
                    <a:lnTo>
                      <a:pt x="236" y="0"/>
                    </a:lnTo>
                    <a:close/>
                  </a:path>
                </a:pathLst>
              </a:custGeom>
              <a:solidFill>
                <a:srgbClr val="D2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67" name="Freeform 12"/>
              <p:cNvSpPr>
                <a:spLocks/>
              </p:cNvSpPr>
              <p:nvPr/>
            </p:nvSpPr>
            <p:spPr bwMode="auto">
              <a:xfrm>
                <a:off x="3433" y="858"/>
                <a:ext cx="1156" cy="962"/>
              </a:xfrm>
              <a:custGeom>
                <a:avLst/>
                <a:gdLst>
                  <a:gd name="T0" fmla="*/ 0 w 2314"/>
                  <a:gd name="T1" fmla="*/ 1 h 1923"/>
                  <a:gd name="T2" fmla="*/ 0 w 2314"/>
                  <a:gd name="T3" fmla="*/ 1 h 1923"/>
                  <a:gd name="T4" fmla="*/ 0 w 2314"/>
                  <a:gd name="T5" fmla="*/ 1 h 1923"/>
                  <a:gd name="T6" fmla="*/ 0 w 2314"/>
                  <a:gd name="T7" fmla="*/ 1 h 1923"/>
                  <a:gd name="T8" fmla="*/ 0 w 2314"/>
                  <a:gd name="T9" fmla="*/ 1 h 1923"/>
                  <a:gd name="T10" fmla="*/ 0 w 2314"/>
                  <a:gd name="T11" fmla="*/ 1 h 1923"/>
                  <a:gd name="T12" fmla="*/ 0 w 2314"/>
                  <a:gd name="T13" fmla="*/ 1 h 1923"/>
                  <a:gd name="T14" fmla="*/ 0 w 2314"/>
                  <a:gd name="T15" fmla="*/ 1 h 1923"/>
                  <a:gd name="T16" fmla="*/ 0 w 2314"/>
                  <a:gd name="T17" fmla="*/ 1 h 1923"/>
                  <a:gd name="T18" fmla="*/ 0 w 2314"/>
                  <a:gd name="T19" fmla="*/ 1 h 1923"/>
                  <a:gd name="T20" fmla="*/ 0 w 2314"/>
                  <a:gd name="T21" fmla="*/ 1 h 1923"/>
                  <a:gd name="T22" fmla="*/ 0 w 2314"/>
                  <a:gd name="T23" fmla="*/ 0 h 1923"/>
                  <a:gd name="T24" fmla="*/ 0 w 2314"/>
                  <a:gd name="T25" fmla="*/ 1 h 1923"/>
                  <a:gd name="T26" fmla="*/ 0 w 2314"/>
                  <a:gd name="T27" fmla="*/ 1 h 1923"/>
                  <a:gd name="T28" fmla="*/ 0 w 2314"/>
                  <a:gd name="T29" fmla="*/ 1 h 1923"/>
                  <a:gd name="T30" fmla="*/ 0 w 2314"/>
                  <a:gd name="T31" fmla="*/ 1 h 1923"/>
                  <a:gd name="T32" fmla="*/ 0 w 2314"/>
                  <a:gd name="T33" fmla="*/ 1 h 1923"/>
                  <a:gd name="T34" fmla="*/ 0 w 2314"/>
                  <a:gd name="T35" fmla="*/ 1 h 1923"/>
                  <a:gd name="T36" fmla="*/ 0 w 2314"/>
                  <a:gd name="T37" fmla="*/ 1 h 1923"/>
                  <a:gd name="T38" fmla="*/ 0 w 2314"/>
                  <a:gd name="T39" fmla="*/ 1 h 1923"/>
                  <a:gd name="T40" fmla="*/ 0 w 2314"/>
                  <a:gd name="T41" fmla="*/ 1 h 1923"/>
                  <a:gd name="T42" fmla="*/ 0 w 2314"/>
                  <a:gd name="T43" fmla="*/ 1 h 1923"/>
                  <a:gd name="T44" fmla="*/ 0 w 2314"/>
                  <a:gd name="T45" fmla="*/ 1 h 1923"/>
                  <a:gd name="T46" fmla="*/ 0 w 2314"/>
                  <a:gd name="T47" fmla="*/ 1 h 1923"/>
                  <a:gd name="T48" fmla="*/ 0 w 2314"/>
                  <a:gd name="T49" fmla="*/ 1 h 1923"/>
                  <a:gd name="T50" fmla="*/ 0 w 2314"/>
                  <a:gd name="T51" fmla="*/ 1 h 1923"/>
                  <a:gd name="T52" fmla="*/ 0 w 2314"/>
                  <a:gd name="T53" fmla="*/ 1 h 1923"/>
                  <a:gd name="T54" fmla="*/ 0 w 2314"/>
                  <a:gd name="T55" fmla="*/ 1 h 1923"/>
                  <a:gd name="T56" fmla="*/ 0 w 2314"/>
                  <a:gd name="T57" fmla="*/ 1 h 1923"/>
                  <a:gd name="T58" fmla="*/ 0 w 2314"/>
                  <a:gd name="T59" fmla="*/ 1 h 1923"/>
                  <a:gd name="T60" fmla="*/ 0 w 2314"/>
                  <a:gd name="T61" fmla="*/ 1 h 1923"/>
                  <a:gd name="T62" fmla="*/ 0 w 2314"/>
                  <a:gd name="T63" fmla="*/ 1 h 1923"/>
                  <a:gd name="T64" fmla="*/ 0 w 2314"/>
                  <a:gd name="T65" fmla="*/ 1 h 1923"/>
                  <a:gd name="T66" fmla="*/ 0 w 2314"/>
                  <a:gd name="T67" fmla="*/ 1 h 1923"/>
                  <a:gd name="T68" fmla="*/ 0 w 2314"/>
                  <a:gd name="T69" fmla="*/ 1 h 19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4"/>
                  <a:gd name="T106" fmla="*/ 0 h 1923"/>
                  <a:gd name="T107" fmla="*/ 2314 w 2314"/>
                  <a:gd name="T108" fmla="*/ 1923 h 19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4" h="1923">
                    <a:moveTo>
                      <a:pt x="0" y="1535"/>
                    </a:moveTo>
                    <a:lnTo>
                      <a:pt x="97" y="1205"/>
                    </a:lnTo>
                    <a:lnTo>
                      <a:pt x="183" y="824"/>
                    </a:lnTo>
                    <a:lnTo>
                      <a:pt x="242" y="534"/>
                    </a:lnTo>
                    <a:lnTo>
                      <a:pt x="632" y="583"/>
                    </a:lnTo>
                    <a:lnTo>
                      <a:pt x="747" y="488"/>
                    </a:lnTo>
                    <a:lnTo>
                      <a:pt x="844" y="328"/>
                    </a:lnTo>
                    <a:lnTo>
                      <a:pt x="835" y="233"/>
                    </a:lnTo>
                    <a:lnTo>
                      <a:pt x="778" y="148"/>
                    </a:lnTo>
                    <a:lnTo>
                      <a:pt x="835" y="68"/>
                    </a:lnTo>
                    <a:lnTo>
                      <a:pt x="924" y="9"/>
                    </a:lnTo>
                    <a:lnTo>
                      <a:pt x="981" y="0"/>
                    </a:lnTo>
                    <a:lnTo>
                      <a:pt x="1118" y="174"/>
                    </a:lnTo>
                    <a:lnTo>
                      <a:pt x="1234" y="9"/>
                    </a:lnTo>
                    <a:lnTo>
                      <a:pt x="1352" y="47"/>
                    </a:lnTo>
                    <a:lnTo>
                      <a:pt x="1506" y="40"/>
                    </a:lnTo>
                    <a:lnTo>
                      <a:pt x="1586" y="154"/>
                    </a:lnTo>
                    <a:lnTo>
                      <a:pt x="1728" y="174"/>
                    </a:lnTo>
                    <a:lnTo>
                      <a:pt x="1877" y="349"/>
                    </a:lnTo>
                    <a:lnTo>
                      <a:pt x="1945" y="534"/>
                    </a:lnTo>
                    <a:lnTo>
                      <a:pt x="1962" y="633"/>
                    </a:lnTo>
                    <a:lnTo>
                      <a:pt x="2169" y="610"/>
                    </a:lnTo>
                    <a:lnTo>
                      <a:pt x="2264" y="720"/>
                    </a:lnTo>
                    <a:lnTo>
                      <a:pt x="2314" y="824"/>
                    </a:lnTo>
                    <a:lnTo>
                      <a:pt x="2293" y="961"/>
                    </a:lnTo>
                    <a:lnTo>
                      <a:pt x="2097" y="1108"/>
                    </a:lnTo>
                    <a:lnTo>
                      <a:pt x="2012" y="1235"/>
                    </a:lnTo>
                    <a:lnTo>
                      <a:pt x="1934" y="1408"/>
                    </a:lnTo>
                    <a:lnTo>
                      <a:pt x="1867" y="1573"/>
                    </a:lnTo>
                    <a:lnTo>
                      <a:pt x="1808" y="1779"/>
                    </a:lnTo>
                    <a:lnTo>
                      <a:pt x="1799" y="1914"/>
                    </a:lnTo>
                    <a:lnTo>
                      <a:pt x="778" y="1923"/>
                    </a:lnTo>
                    <a:lnTo>
                      <a:pt x="272" y="1739"/>
                    </a:lnTo>
                    <a:lnTo>
                      <a:pt x="0" y="1535"/>
                    </a:lnTo>
                    <a:close/>
                  </a:path>
                </a:pathLst>
              </a:custGeom>
              <a:solidFill>
                <a:srgbClr val="FFF6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68" name="Freeform 13"/>
              <p:cNvSpPr>
                <a:spLocks/>
              </p:cNvSpPr>
              <p:nvPr/>
            </p:nvSpPr>
            <p:spPr bwMode="auto">
              <a:xfrm>
                <a:off x="3705" y="990"/>
                <a:ext cx="379" cy="655"/>
              </a:xfrm>
              <a:custGeom>
                <a:avLst/>
                <a:gdLst>
                  <a:gd name="T0" fmla="*/ 0 w 759"/>
                  <a:gd name="T1" fmla="*/ 0 h 1311"/>
                  <a:gd name="T2" fmla="*/ 0 w 759"/>
                  <a:gd name="T3" fmla="*/ 0 h 1311"/>
                  <a:gd name="T4" fmla="*/ 0 w 759"/>
                  <a:gd name="T5" fmla="*/ 0 h 1311"/>
                  <a:gd name="T6" fmla="*/ 0 w 759"/>
                  <a:gd name="T7" fmla="*/ 0 h 1311"/>
                  <a:gd name="T8" fmla="*/ 0 w 759"/>
                  <a:gd name="T9" fmla="*/ 0 h 1311"/>
                  <a:gd name="T10" fmla="*/ 0 w 759"/>
                  <a:gd name="T11" fmla="*/ 0 h 1311"/>
                  <a:gd name="T12" fmla="*/ 0 w 759"/>
                  <a:gd name="T13" fmla="*/ 0 h 1311"/>
                  <a:gd name="T14" fmla="*/ 0 w 759"/>
                  <a:gd name="T15" fmla="*/ 0 h 1311"/>
                  <a:gd name="T16" fmla="*/ 0 w 759"/>
                  <a:gd name="T17" fmla="*/ 0 h 1311"/>
                  <a:gd name="T18" fmla="*/ 0 w 759"/>
                  <a:gd name="T19" fmla="*/ 0 h 1311"/>
                  <a:gd name="T20" fmla="*/ 0 w 759"/>
                  <a:gd name="T21" fmla="*/ 0 h 1311"/>
                  <a:gd name="T22" fmla="*/ 0 w 759"/>
                  <a:gd name="T23" fmla="*/ 0 h 1311"/>
                  <a:gd name="T24" fmla="*/ 0 w 759"/>
                  <a:gd name="T25" fmla="*/ 0 h 1311"/>
                  <a:gd name="T26" fmla="*/ 0 w 759"/>
                  <a:gd name="T27" fmla="*/ 0 h 1311"/>
                  <a:gd name="T28" fmla="*/ 0 w 759"/>
                  <a:gd name="T29" fmla="*/ 0 h 1311"/>
                  <a:gd name="T30" fmla="*/ 0 w 759"/>
                  <a:gd name="T31" fmla="*/ 0 h 1311"/>
                  <a:gd name="T32" fmla="*/ 0 w 759"/>
                  <a:gd name="T33" fmla="*/ 0 h 1311"/>
                  <a:gd name="T34" fmla="*/ 0 w 759"/>
                  <a:gd name="T35" fmla="*/ 0 h 1311"/>
                  <a:gd name="T36" fmla="*/ 0 w 759"/>
                  <a:gd name="T37" fmla="*/ 0 h 1311"/>
                  <a:gd name="T38" fmla="*/ 0 w 759"/>
                  <a:gd name="T39" fmla="*/ 0 h 1311"/>
                  <a:gd name="T40" fmla="*/ 0 w 759"/>
                  <a:gd name="T41" fmla="*/ 0 h 1311"/>
                  <a:gd name="T42" fmla="*/ 0 w 759"/>
                  <a:gd name="T43" fmla="*/ 0 h 1311"/>
                  <a:gd name="T44" fmla="*/ 0 w 759"/>
                  <a:gd name="T45" fmla="*/ 0 h 1311"/>
                  <a:gd name="T46" fmla="*/ 0 w 759"/>
                  <a:gd name="T47" fmla="*/ 0 h 1311"/>
                  <a:gd name="T48" fmla="*/ 0 w 759"/>
                  <a:gd name="T49" fmla="*/ 0 h 1311"/>
                  <a:gd name="T50" fmla="*/ 0 w 759"/>
                  <a:gd name="T51" fmla="*/ 0 h 1311"/>
                  <a:gd name="T52" fmla="*/ 0 w 759"/>
                  <a:gd name="T53" fmla="*/ 0 h 1311"/>
                  <a:gd name="T54" fmla="*/ 0 w 759"/>
                  <a:gd name="T55" fmla="*/ 0 h 1311"/>
                  <a:gd name="T56" fmla="*/ 0 w 759"/>
                  <a:gd name="T57" fmla="*/ 0 h 1311"/>
                  <a:gd name="T58" fmla="*/ 0 w 759"/>
                  <a:gd name="T59" fmla="*/ 0 h 1311"/>
                  <a:gd name="T60" fmla="*/ 0 w 759"/>
                  <a:gd name="T61" fmla="*/ 0 h 1311"/>
                  <a:gd name="T62" fmla="*/ 0 w 759"/>
                  <a:gd name="T63" fmla="*/ 0 h 1311"/>
                  <a:gd name="T64" fmla="*/ 0 w 759"/>
                  <a:gd name="T65" fmla="*/ 0 h 1311"/>
                  <a:gd name="T66" fmla="*/ 0 w 759"/>
                  <a:gd name="T67" fmla="*/ 0 h 1311"/>
                  <a:gd name="T68" fmla="*/ 0 w 759"/>
                  <a:gd name="T69" fmla="*/ 0 h 1311"/>
                  <a:gd name="T70" fmla="*/ 0 w 759"/>
                  <a:gd name="T71" fmla="*/ 0 h 1311"/>
                  <a:gd name="T72" fmla="*/ 0 w 759"/>
                  <a:gd name="T73" fmla="*/ 0 h 13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9"/>
                  <a:gd name="T112" fmla="*/ 0 h 1311"/>
                  <a:gd name="T113" fmla="*/ 759 w 759"/>
                  <a:gd name="T114" fmla="*/ 1311 h 13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9" h="1311">
                    <a:moveTo>
                      <a:pt x="671" y="0"/>
                    </a:moveTo>
                    <a:lnTo>
                      <a:pt x="574" y="9"/>
                    </a:lnTo>
                    <a:lnTo>
                      <a:pt x="603" y="47"/>
                    </a:lnTo>
                    <a:lnTo>
                      <a:pt x="449" y="66"/>
                    </a:lnTo>
                    <a:lnTo>
                      <a:pt x="449" y="97"/>
                    </a:lnTo>
                    <a:lnTo>
                      <a:pt x="300" y="146"/>
                    </a:lnTo>
                    <a:lnTo>
                      <a:pt x="397" y="165"/>
                    </a:lnTo>
                    <a:lnTo>
                      <a:pt x="253" y="226"/>
                    </a:lnTo>
                    <a:lnTo>
                      <a:pt x="340" y="253"/>
                    </a:lnTo>
                    <a:lnTo>
                      <a:pt x="177" y="312"/>
                    </a:lnTo>
                    <a:lnTo>
                      <a:pt x="253" y="348"/>
                    </a:lnTo>
                    <a:lnTo>
                      <a:pt x="126" y="420"/>
                    </a:lnTo>
                    <a:lnTo>
                      <a:pt x="184" y="458"/>
                    </a:lnTo>
                    <a:lnTo>
                      <a:pt x="50" y="526"/>
                    </a:lnTo>
                    <a:lnTo>
                      <a:pt x="165" y="555"/>
                    </a:lnTo>
                    <a:lnTo>
                      <a:pt x="10" y="612"/>
                    </a:lnTo>
                    <a:lnTo>
                      <a:pt x="137" y="642"/>
                    </a:lnTo>
                    <a:lnTo>
                      <a:pt x="0" y="718"/>
                    </a:lnTo>
                    <a:lnTo>
                      <a:pt x="108" y="758"/>
                    </a:lnTo>
                    <a:lnTo>
                      <a:pt x="10" y="827"/>
                    </a:lnTo>
                    <a:lnTo>
                      <a:pt x="80" y="834"/>
                    </a:lnTo>
                    <a:lnTo>
                      <a:pt x="10" y="952"/>
                    </a:lnTo>
                    <a:lnTo>
                      <a:pt x="88" y="981"/>
                    </a:lnTo>
                    <a:lnTo>
                      <a:pt x="10" y="1040"/>
                    </a:lnTo>
                    <a:lnTo>
                      <a:pt x="108" y="1098"/>
                    </a:lnTo>
                    <a:lnTo>
                      <a:pt x="61" y="1184"/>
                    </a:lnTo>
                    <a:lnTo>
                      <a:pt x="137" y="1207"/>
                    </a:lnTo>
                    <a:lnTo>
                      <a:pt x="88" y="1264"/>
                    </a:lnTo>
                    <a:lnTo>
                      <a:pt x="177" y="1311"/>
                    </a:lnTo>
                    <a:lnTo>
                      <a:pt x="146" y="1110"/>
                    </a:lnTo>
                    <a:lnTo>
                      <a:pt x="158" y="912"/>
                    </a:lnTo>
                    <a:lnTo>
                      <a:pt x="215" y="699"/>
                    </a:lnTo>
                    <a:lnTo>
                      <a:pt x="340" y="428"/>
                    </a:lnTo>
                    <a:lnTo>
                      <a:pt x="515" y="226"/>
                    </a:lnTo>
                    <a:lnTo>
                      <a:pt x="759" y="9"/>
                    </a:lnTo>
                    <a:lnTo>
                      <a:pt x="6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69" name="Freeform 14"/>
              <p:cNvSpPr>
                <a:spLocks/>
              </p:cNvSpPr>
              <p:nvPr/>
            </p:nvSpPr>
            <p:spPr bwMode="auto">
              <a:xfrm>
                <a:off x="3968" y="1265"/>
                <a:ext cx="329" cy="373"/>
              </a:xfrm>
              <a:custGeom>
                <a:avLst/>
                <a:gdLst>
                  <a:gd name="T0" fmla="*/ 0 w 659"/>
                  <a:gd name="T1" fmla="*/ 0 h 747"/>
                  <a:gd name="T2" fmla="*/ 0 w 659"/>
                  <a:gd name="T3" fmla="*/ 0 h 747"/>
                  <a:gd name="T4" fmla="*/ 0 w 659"/>
                  <a:gd name="T5" fmla="*/ 0 h 747"/>
                  <a:gd name="T6" fmla="*/ 0 w 659"/>
                  <a:gd name="T7" fmla="*/ 0 h 747"/>
                  <a:gd name="T8" fmla="*/ 0 w 659"/>
                  <a:gd name="T9" fmla="*/ 0 h 747"/>
                  <a:gd name="T10" fmla="*/ 0 w 659"/>
                  <a:gd name="T11" fmla="*/ 0 h 747"/>
                  <a:gd name="T12" fmla="*/ 0 w 659"/>
                  <a:gd name="T13" fmla="*/ 0 h 747"/>
                  <a:gd name="T14" fmla="*/ 0 w 659"/>
                  <a:gd name="T15" fmla="*/ 0 h 747"/>
                  <a:gd name="T16" fmla="*/ 0 w 659"/>
                  <a:gd name="T17" fmla="*/ 0 h 747"/>
                  <a:gd name="T18" fmla="*/ 0 w 659"/>
                  <a:gd name="T19" fmla="*/ 0 h 747"/>
                  <a:gd name="T20" fmla="*/ 0 w 659"/>
                  <a:gd name="T21" fmla="*/ 0 h 747"/>
                  <a:gd name="T22" fmla="*/ 0 w 659"/>
                  <a:gd name="T23" fmla="*/ 0 h 747"/>
                  <a:gd name="T24" fmla="*/ 0 w 659"/>
                  <a:gd name="T25" fmla="*/ 0 h 747"/>
                  <a:gd name="T26" fmla="*/ 0 w 659"/>
                  <a:gd name="T27" fmla="*/ 0 h 747"/>
                  <a:gd name="T28" fmla="*/ 0 w 659"/>
                  <a:gd name="T29" fmla="*/ 0 h 747"/>
                  <a:gd name="T30" fmla="*/ 0 w 659"/>
                  <a:gd name="T31" fmla="*/ 0 h 747"/>
                  <a:gd name="T32" fmla="*/ 0 w 659"/>
                  <a:gd name="T33" fmla="*/ 0 h 747"/>
                  <a:gd name="T34" fmla="*/ 0 w 659"/>
                  <a:gd name="T35" fmla="*/ 0 h 747"/>
                  <a:gd name="T36" fmla="*/ 0 w 659"/>
                  <a:gd name="T37" fmla="*/ 0 h 747"/>
                  <a:gd name="T38" fmla="*/ 0 w 659"/>
                  <a:gd name="T39" fmla="*/ 0 h 747"/>
                  <a:gd name="T40" fmla="*/ 0 w 659"/>
                  <a:gd name="T41" fmla="*/ 0 h 747"/>
                  <a:gd name="T42" fmla="*/ 0 w 659"/>
                  <a:gd name="T43" fmla="*/ 0 h 7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9"/>
                  <a:gd name="T67" fmla="*/ 0 h 747"/>
                  <a:gd name="T68" fmla="*/ 659 w 659"/>
                  <a:gd name="T69" fmla="*/ 747 h 7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9" h="747">
                    <a:moveTo>
                      <a:pt x="186" y="747"/>
                    </a:moveTo>
                    <a:lnTo>
                      <a:pt x="283" y="466"/>
                    </a:lnTo>
                    <a:lnTo>
                      <a:pt x="370" y="279"/>
                    </a:lnTo>
                    <a:lnTo>
                      <a:pt x="504" y="106"/>
                    </a:lnTo>
                    <a:lnTo>
                      <a:pt x="659" y="0"/>
                    </a:lnTo>
                    <a:lnTo>
                      <a:pt x="467" y="38"/>
                    </a:lnTo>
                    <a:lnTo>
                      <a:pt x="486" y="87"/>
                    </a:lnTo>
                    <a:lnTo>
                      <a:pt x="370" y="95"/>
                    </a:lnTo>
                    <a:lnTo>
                      <a:pt x="410" y="156"/>
                    </a:lnTo>
                    <a:lnTo>
                      <a:pt x="283" y="184"/>
                    </a:lnTo>
                    <a:lnTo>
                      <a:pt x="350" y="234"/>
                    </a:lnTo>
                    <a:lnTo>
                      <a:pt x="224" y="241"/>
                    </a:lnTo>
                    <a:lnTo>
                      <a:pt x="321" y="302"/>
                    </a:lnTo>
                    <a:lnTo>
                      <a:pt x="165" y="370"/>
                    </a:lnTo>
                    <a:lnTo>
                      <a:pt x="234" y="408"/>
                    </a:lnTo>
                    <a:lnTo>
                      <a:pt x="108" y="485"/>
                    </a:lnTo>
                    <a:lnTo>
                      <a:pt x="197" y="524"/>
                    </a:lnTo>
                    <a:lnTo>
                      <a:pt x="66" y="610"/>
                    </a:lnTo>
                    <a:lnTo>
                      <a:pt x="156" y="640"/>
                    </a:lnTo>
                    <a:lnTo>
                      <a:pt x="0" y="747"/>
                    </a:lnTo>
                    <a:lnTo>
                      <a:pt x="186" y="7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70" name="Freeform 15"/>
              <p:cNvSpPr>
                <a:spLocks/>
              </p:cNvSpPr>
              <p:nvPr/>
            </p:nvSpPr>
            <p:spPr bwMode="auto">
              <a:xfrm>
                <a:off x="3714" y="1131"/>
                <a:ext cx="200" cy="135"/>
              </a:xfrm>
              <a:custGeom>
                <a:avLst/>
                <a:gdLst>
                  <a:gd name="T0" fmla="*/ 0 w 399"/>
                  <a:gd name="T1" fmla="*/ 0 h 274"/>
                  <a:gd name="T2" fmla="*/ 1 w 399"/>
                  <a:gd name="T3" fmla="*/ 0 h 274"/>
                  <a:gd name="T4" fmla="*/ 1 w 399"/>
                  <a:gd name="T5" fmla="*/ 0 h 274"/>
                  <a:gd name="T6" fmla="*/ 1 w 399"/>
                  <a:gd name="T7" fmla="*/ 0 h 274"/>
                  <a:gd name="T8" fmla="*/ 1 w 399"/>
                  <a:gd name="T9" fmla="*/ 0 h 274"/>
                  <a:gd name="T10" fmla="*/ 1 w 399"/>
                  <a:gd name="T11" fmla="*/ 0 h 274"/>
                  <a:gd name="T12" fmla="*/ 0 w 399"/>
                  <a:gd name="T13" fmla="*/ 0 h 274"/>
                  <a:gd name="T14" fmla="*/ 0 w 399"/>
                  <a:gd name="T15" fmla="*/ 0 h 274"/>
                  <a:gd name="T16" fmla="*/ 0 60000 65536"/>
                  <a:gd name="T17" fmla="*/ 0 60000 65536"/>
                  <a:gd name="T18" fmla="*/ 0 60000 65536"/>
                  <a:gd name="T19" fmla="*/ 0 60000 65536"/>
                  <a:gd name="T20" fmla="*/ 0 60000 65536"/>
                  <a:gd name="T21" fmla="*/ 0 60000 65536"/>
                  <a:gd name="T22" fmla="*/ 0 60000 65536"/>
                  <a:gd name="T23" fmla="*/ 0 60000 65536"/>
                  <a:gd name="T24" fmla="*/ 0 w 399"/>
                  <a:gd name="T25" fmla="*/ 0 h 274"/>
                  <a:gd name="T26" fmla="*/ 399 w 399"/>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9" h="274">
                    <a:moveTo>
                      <a:pt x="0" y="274"/>
                    </a:moveTo>
                    <a:lnTo>
                      <a:pt x="175" y="177"/>
                    </a:lnTo>
                    <a:lnTo>
                      <a:pt x="262" y="80"/>
                    </a:lnTo>
                    <a:lnTo>
                      <a:pt x="253" y="147"/>
                    </a:lnTo>
                    <a:lnTo>
                      <a:pt x="399" y="0"/>
                    </a:lnTo>
                    <a:lnTo>
                      <a:pt x="234" y="251"/>
                    </a:lnTo>
                    <a:lnTo>
                      <a:pt x="0"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71" name="Freeform 16"/>
              <p:cNvSpPr>
                <a:spLocks/>
              </p:cNvSpPr>
              <p:nvPr/>
            </p:nvSpPr>
            <p:spPr bwMode="auto">
              <a:xfrm>
                <a:off x="3417" y="1246"/>
                <a:ext cx="1075" cy="268"/>
              </a:xfrm>
              <a:custGeom>
                <a:avLst/>
                <a:gdLst>
                  <a:gd name="T0" fmla="*/ 0 w 2150"/>
                  <a:gd name="T1" fmla="*/ 1 h 534"/>
                  <a:gd name="T2" fmla="*/ 1 w 2150"/>
                  <a:gd name="T3" fmla="*/ 1 h 534"/>
                  <a:gd name="T4" fmla="*/ 1 w 2150"/>
                  <a:gd name="T5" fmla="*/ 1 h 534"/>
                  <a:gd name="T6" fmla="*/ 1 w 2150"/>
                  <a:gd name="T7" fmla="*/ 1 h 534"/>
                  <a:gd name="T8" fmla="*/ 1 w 2150"/>
                  <a:gd name="T9" fmla="*/ 1 h 534"/>
                  <a:gd name="T10" fmla="*/ 1 w 2150"/>
                  <a:gd name="T11" fmla="*/ 0 h 534"/>
                  <a:gd name="T12" fmla="*/ 1 w 2150"/>
                  <a:gd name="T13" fmla="*/ 0 h 534"/>
                  <a:gd name="T14" fmla="*/ 1 w 2150"/>
                  <a:gd name="T15" fmla="*/ 1 h 534"/>
                  <a:gd name="T16" fmla="*/ 1 w 2150"/>
                  <a:gd name="T17" fmla="*/ 1 h 534"/>
                  <a:gd name="T18" fmla="*/ 1 w 2150"/>
                  <a:gd name="T19" fmla="*/ 1 h 534"/>
                  <a:gd name="T20" fmla="*/ 1 w 2150"/>
                  <a:gd name="T21" fmla="*/ 1 h 534"/>
                  <a:gd name="T22" fmla="*/ 1 w 2150"/>
                  <a:gd name="T23" fmla="*/ 1 h 534"/>
                  <a:gd name="T24" fmla="*/ 1 w 2150"/>
                  <a:gd name="T25" fmla="*/ 1 h 534"/>
                  <a:gd name="T26" fmla="*/ 1 w 2150"/>
                  <a:gd name="T27" fmla="*/ 1 h 534"/>
                  <a:gd name="T28" fmla="*/ 1 w 2150"/>
                  <a:gd name="T29" fmla="*/ 1 h 534"/>
                  <a:gd name="T30" fmla="*/ 1 w 2150"/>
                  <a:gd name="T31" fmla="*/ 1 h 534"/>
                  <a:gd name="T32" fmla="*/ 1 w 2150"/>
                  <a:gd name="T33" fmla="*/ 1 h 534"/>
                  <a:gd name="T34" fmla="*/ 1 w 2150"/>
                  <a:gd name="T35" fmla="*/ 1 h 534"/>
                  <a:gd name="T36" fmla="*/ 1 w 2150"/>
                  <a:gd name="T37" fmla="*/ 1 h 534"/>
                  <a:gd name="T38" fmla="*/ 1 w 2150"/>
                  <a:gd name="T39" fmla="*/ 1 h 534"/>
                  <a:gd name="T40" fmla="*/ 1 w 2150"/>
                  <a:gd name="T41" fmla="*/ 1 h 534"/>
                  <a:gd name="T42" fmla="*/ 1 w 2150"/>
                  <a:gd name="T43" fmla="*/ 1 h 534"/>
                  <a:gd name="T44" fmla="*/ 1 w 2150"/>
                  <a:gd name="T45" fmla="*/ 1 h 534"/>
                  <a:gd name="T46" fmla="*/ 1 w 2150"/>
                  <a:gd name="T47" fmla="*/ 1 h 534"/>
                  <a:gd name="T48" fmla="*/ 1 w 2150"/>
                  <a:gd name="T49" fmla="*/ 1 h 534"/>
                  <a:gd name="T50" fmla="*/ 1 w 2150"/>
                  <a:gd name="T51" fmla="*/ 1 h 534"/>
                  <a:gd name="T52" fmla="*/ 1 w 2150"/>
                  <a:gd name="T53" fmla="*/ 1 h 534"/>
                  <a:gd name="T54" fmla="*/ 1 w 2150"/>
                  <a:gd name="T55" fmla="*/ 1 h 534"/>
                  <a:gd name="T56" fmla="*/ 1 w 2150"/>
                  <a:gd name="T57" fmla="*/ 1 h 534"/>
                  <a:gd name="T58" fmla="*/ 1 w 2150"/>
                  <a:gd name="T59" fmla="*/ 1 h 534"/>
                  <a:gd name="T60" fmla="*/ 0 w 2150"/>
                  <a:gd name="T61" fmla="*/ 1 h 534"/>
                  <a:gd name="T62" fmla="*/ 0 w 2150"/>
                  <a:gd name="T63" fmla="*/ 1 h 5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50"/>
                  <a:gd name="T97" fmla="*/ 0 h 534"/>
                  <a:gd name="T98" fmla="*/ 2150 w 2150"/>
                  <a:gd name="T99" fmla="*/ 534 h 5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50" h="534">
                    <a:moveTo>
                      <a:pt x="0" y="331"/>
                    </a:moveTo>
                    <a:lnTo>
                      <a:pt x="61" y="213"/>
                    </a:lnTo>
                    <a:lnTo>
                      <a:pt x="203" y="196"/>
                    </a:lnTo>
                    <a:lnTo>
                      <a:pt x="447" y="127"/>
                    </a:lnTo>
                    <a:lnTo>
                      <a:pt x="612" y="40"/>
                    </a:lnTo>
                    <a:lnTo>
                      <a:pt x="827" y="0"/>
                    </a:lnTo>
                    <a:lnTo>
                      <a:pt x="1108" y="0"/>
                    </a:lnTo>
                    <a:lnTo>
                      <a:pt x="1285" y="116"/>
                    </a:lnTo>
                    <a:lnTo>
                      <a:pt x="1352" y="165"/>
                    </a:lnTo>
                    <a:lnTo>
                      <a:pt x="1526" y="184"/>
                    </a:lnTo>
                    <a:lnTo>
                      <a:pt x="1701" y="177"/>
                    </a:lnTo>
                    <a:lnTo>
                      <a:pt x="1878" y="213"/>
                    </a:lnTo>
                    <a:lnTo>
                      <a:pt x="2053" y="342"/>
                    </a:lnTo>
                    <a:lnTo>
                      <a:pt x="2150" y="477"/>
                    </a:lnTo>
                    <a:lnTo>
                      <a:pt x="2110" y="534"/>
                    </a:lnTo>
                    <a:lnTo>
                      <a:pt x="2042" y="534"/>
                    </a:lnTo>
                    <a:lnTo>
                      <a:pt x="1975" y="410"/>
                    </a:lnTo>
                    <a:lnTo>
                      <a:pt x="1829" y="300"/>
                    </a:lnTo>
                    <a:lnTo>
                      <a:pt x="1663" y="224"/>
                    </a:lnTo>
                    <a:lnTo>
                      <a:pt x="1441" y="224"/>
                    </a:lnTo>
                    <a:lnTo>
                      <a:pt x="1234" y="203"/>
                    </a:lnTo>
                    <a:lnTo>
                      <a:pt x="1118" y="97"/>
                    </a:lnTo>
                    <a:lnTo>
                      <a:pt x="905" y="78"/>
                    </a:lnTo>
                    <a:lnTo>
                      <a:pt x="739" y="85"/>
                    </a:lnTo>
                    <a:lnTo>
                      <a:pt x="555" y="165"/>
                    </a:lnTo>
                    <a:lnTo>
                      <a:pt x="390" y="378"/>
                    </a:lnTo>
                    <a:lnTo>
                      <a:pt x="226" y="378"/>
                    </a:lnTo>
                    <a:lnTo>
                      <a:pt x="118" y="428"/>
                    </a:lnTo>
                    <a:lnTo>
                      <a:pt x="108" y="487"/>
                    </a:lnTo>
                    <a:lnTo>
                      <a:pt x="19" y="378"/>
                    </a:lnTo>
                    <a:lnTo>
                      <a:pt x="0"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72" name="Freeform 17"/>
              <p:cNvSpPr>
                <a:spLocks/>
              </p:cNvSpPr>
              <p:nvPr/>
            </p:nvSpPr>
            <p:spPr bwMode="auto">
              <a:xfrm>
                <a:off x="3433" y="1290"/>
                <a:ext cx="364" cy="136"/>
              </a:xfrm>
              <a:custGeom>
                <a:avLst/>
                <a:gdLst>
                  <a:gd name="T0" fmla="*/ 0 w 728"/>
                  <a:gd name="T1" fmla="*/ 0 h 274"/>
                  <a:gd name="T2" fmla="*/ 1 w 728"/>
                  <a:gd name="T3" fmla="*/ 0 h 274"/>
                  <a:gd name="T4" fmla="*/ 1 w 728"/>
                  <a:gd name="T5" fmla="*/ 0 h 274"/>
                  <a:gd name="T6" fmla="*/ 1 w 728"/>
                  <a:gd name="T7" fmla="*/ 0 h 274"/>
                  <a:gd name="T8" fmla="*/ 1 w 728"/>
                  <a:gd name="T9" fmla="*/ 0 h 274"/>
                  <a:gd name="T10" fmla="*/ 1 w 728"/>
                  <a:gd name="T11" fmla="*/ 0 h 274"/>
                  <a:gd name="T12" fmla="*/ 1 w 728"/>
                  <a:gd name="T13" fmla="*/ 0 h 274"/>
                  <a:gd name="T14" fmla="*/ 1 w 728"/>
                  <a:gd name="T15" fmla="*/ 0 h 274"/>
                  <a:gd name="T16" fmla="*/ 1 w 728"/>
                  <a:gd name="T17" fmla="*/ 0 h 274"/>
                  <a:gd name="T18" fmla="*/ 1 w 728"/>
                  <a:gd name="T19" fmla="*/ 0 h 274"/>
                  <a:gd name="T20" fmla="*/ 0 w 728"/>
                  <a:gd name="T21" fmla="*/ 0 h 274"/>
                  <a:gd name="T22" fmla="*/ 0 w 728"/>
                  <a:gd name="T23" fmla="*/ 0 h 2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8"/>
                  <a:gd name="T37" fmla="*/ 0 h 274"/>
                  <a:gd name="T38" fmla="*/ 728 w 728"/>
                  <a:gd name="T39" fmla="*/ 274 h 2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8" h="274">
                    <a:moveTo>
                      <a:pt x="0" y="246"/>
                    </a:moveTo>
                    <a:lnTo>
                      <a:pt x="116" y="175"/>
                    </a:lnTo>
                    <a:lnTo>
                      <a:pt x="234" y="118"/>
                    </a:lnTo>
                    <a:lnTo>
                      <a:pt x="400" y="61"/>
                    </a:lnTo>
                    <a:lnTo>
                      <a:pt x="563" y="42"/>
                    </a:lnTo>
                    <a:lnTo>
                      <a:pt x="728" y="0"/>
                    </a:lnTo>
                    <a:lnTo>
                      <a:pt x="457" y="149"/>
                    </a:lnTo>
                    <a:lnTo>
                      <a:pt x="390" y="274"/>
                    </a:lnTo>
                    <a:lnTo>
                      <a:pt x="272" y="227"/>
                    </a:lnTo>
                    <a:lnTo>
                      <a:pt x="147" y="234"/>
                    </a:lnTo>
                    <a:lnTo>
                      <a:pt x="0" y="246"/>
                    </a:lnTo>
                    <a:close/>
                  </a:path>
                </a:pathLst>
              </a:custGeom>
              <a:solidFill>
                <a:srgbClr val="FFDDB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73" name="Freeform 18"/>
              <p:cNvSpPr>
                <a:spLocks/>
              </p:cNvSpPr>
              <p:nvPr/>
            </p:nvSpPr>
            <p:spPr bwMode="auto">
              <a:xfrm>
                <a:off x="3915" y="1281"/>
                <a:ext cx="286" cy="73"/>
              </a:xfrm>
              <a:custGeom>
                <a:avLst/>
                <a:gdLst>
                  <a:gd name="T0" fmla="*/ 0 w 574"/>
                  <a:gd name="T1" fmla="*/ 0 h 147"/>
                  <a:gd name="T2" fmla="*/ 0 w 574"/>
                  <a:gd name="T3" fmla="*/ 0 h 147"/>
                  <a:gd name="T4" fmla="*/ 0 w 574"/>
                  <a:gd name="T5" fmla="*/ 0 h 147"/>
                  <a:gd name="T6" fmla="*/ 0 w 574"/>
                  <a:gd name="T7" fmla="*/ 0 h 147"/>
                  <a:gd name="T8" fmla="*/ 0 w 574"/>
                  <a:gd name="T9" fmla="*/ 0 h 147"/>
                  <a:gd name="T10" fmla="*/ 0 w 574"/>
                  <a:gd name="T11" fmla="*/ 0 h 147"/>
                  <a:gd name="T12" fmla="*/ 0 w 574"/>
                  <a:gd name="T13" fmla="*/ 0 h 147"/>
                  <a:gd name="T14" fmla="*/ 0 w 574"/>
                  <a:gd name="T15" fmla="*/ 0 h 147"/>
                  <a:gd name="T16" fmla="*/ 0 w 574"/>
                  <a:gd name="T17" fmla="*/ 0 h 147"/>
                  <a:gd name="T18" fmla="*/ 0 w 574"/>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4"/>
                  <a:gd name="T31" fmla="*/ 0 h 147"/>
                  <a:gd name="T32" fmla="*/ 574 w 574"/>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4" h="147">
                    <a:moveTo>
                      <a:pt x="0" y="0"/>
                    </a:moveTo>
                    <a:lnTo>
                      <a:pt x="242" y="50"/>
                    </a:lnTo>
                    <a:lnTo>
                      <a:pt x="331" y="90"/>
                    </a:lnTo>
                    <a:lnTo>
                      <a:pt x="477" y="111"/>
                    </a:lnTo>
                    <a:lnTo>
                      <a:pt x="574" y="99"/>
                    </a:lnTo>
                    <a:lnTo>
                      <a:pt x="495" y="147"/>
                    </a:lnTo>
                    <a:lnTo>
                      <a:pt x="322" y="147"/>
                    </a:lnTo>
                    <a:lnTo>
                      <a:pt x="185" y="80"/>
                    </a:lnTo>
                    <a:lnTo>
                      <a:pt x="0" y="0"/>
                    </a:lnTo>
                    <a:close/>
                  </a:path>
                </a:pathLst>
              </a:custGeom>
              <a:solidFill>
                <a:srgbClr val="FFDDB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74" name="Freeform 19"/>
              <p:cNvSpPr>
                <a:spLocks/>
              </p:cNvSpPr>
              <p:nvPr/>
            </p:nvSpPr>
            <p:spPr bwMode="auto">
              <a:xfrm>
                <a:off x="4346" y="1419"/>
                <a:ext cx="141" cy="95"/>
              </a:xfrm>
              <a:custGeom>
                <a:avLst/>
                <a:gdLst>
                  <a:gd name="T0" fmla="*/ 0 w 283"/>
                  <a:gd name="T1" fmla="*/ 0 h 192"/>
                  <a:gd name="T2" fmla="*/ 0 w 283"/>
                  <a:gd name="T3" fmla="*/ 0 h 192"/>
                  <a:gd name="T4" fmla="*/ 0 w 283"/>
                  <a:gd name="T5" fmla="*/ 0 h 192"/>
                  <a:gd name="T6" fmla="*/ 0 w 283"/>
                  <a:gd name="T7" fmla="*/ 0 h 192"/>
                  <a:gd name="T8" fmla="*/ 0 w 283"/>
                  <a:gd name="T9" fmla="*/ 0 h 192"/>
                  <a:gd name="T10" fmla="*/ 0 w 283"/>
                  <a:gd name="T11" fmla="*/ 0 h 192"/>
                  <a:gd name="T12" fmla="*/ 0 w 283"/>
                  <a:gd name="T13" fmla="*/ 0 h 192"/>
                  <a:gd name="T14" fmla="*/ 0 60000 65536"/>
                  <a:gd name="T15" fmla="*/ 0 60000 65536"/>
                  <a:gd name="T16" fmla="*/ 0 60000 65536"/>
                  <a:gd name="T17" fmla="*/ 0 60000 65536"/>
                  <a:gd name="T18" fmla="*/ 0 60000 65536"/>
                  <a:gd name="T19" fmla="*/ 0 60000 65536"/>
                  <a:gd name="T20" fmla="*/ 0 60000 65536"/>
                  <a:gd name="T21" fmla="*/ 0 w 283"/>
                  <a:gd name="T22" fmla="*/ 0 h 192"/>
                  <a:gd name="T23" fmla="*/ 283 w 28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3" h="192">
                    <a:moveTo>
                      <a:pt x="0" y="0"/>
                    </a:moveTo>
                    <a:lnTo>
                      <a:pt x="261" y="106"/>
                    </a:lnTo>
                    <a:lnTo>
                      <a:pt x="283" y="183"/>
                    </a:lnTo>
                    <a:lnTo>
                      <a:pt x="175" y="192"/>
                    </a:lnTo>
                    <a:lnTo>
                      <a:pt x="128" y="106"/>
                    </a:lnTo>
                    <a:lnTo>
                      <a:pt x="0" y="0"/>
                    </a:lnTo>
                    <a:close/>
                  </a:path>
                </a:pathLst>
              </a:custGeom>
              <a:solidFill>
                <a:srgbClr val="FFDDB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75" name="Freeform 20"/>
              <p:cNvSpPr>
                <a:spLocks/>
              </p:cNvSpPr>
              <p:nvPr/>
            </p:nvSpPr>
            <p:spPr bwMode="auto">
              <a:xfrm>
                <a:off x="3342" y="1514"/>
                <a:ext cx="1499" cy="1413"/>
              </a:xfrm>
              <a:custGeom>
                <a:avLst/>
                <a:gdLst>
                  <a:gd name="T0" fmla="*/ 0 w 3002"/>
                  <a:gd name="T1" fmla="*/ 1 h 2826"/>
                  <a:gd name="T2" fmla="*/ 0 w 3002"/>
                  <a:gd name="T3" fmla="*/ 1 h 2826"/>
                  <a:gd name="T4" fmla="*/ 0 w 3002"/>
                  <a:gd name="T5" fmla="*/ 0 h 2826"/>
                  <a:gd name="T6" fmla="*/ 0 w 3002"/>
                  <a:gd name="T7" fmla="*/ 1 h 2826"/>
                  <a:gd name="T8" fmla="*/ 0 w 3002"/>
                  <a:gd name="T9" fmla="*/ 1 h 2826"/>
                  <a:gd name="T10" fmla="*/ 0 w 3002"/>
                  <a:gd name="T11" fmla="*/ 1 h 2826"/>
                  <a:gd name="T12" fmla="*/ 0 w 3002"/>
                  <a:gd name="T13" fmla="*/ 1 h 2826"/>
                  <a:gd name="T14" fmla="*/ 0 w 3002"/>
                  <a:gd name="T15" fmla="*/ 1 h 2826"/>
                  <a:gd name="T16" fmla="*/ 0 w 3002"/>
                  <a:gd name="T17" fmla="*/ 1 h 2826"/>
                  <a:gd name="T18" fmla="*/ 0 w 3002"/>
                  <a:gd name="T19" fmla="*/ 1 h 2826"/>
                  <a:gd name="T20" fmla="*/ 0 w 3002"/>
                  <a:gd name="T21" fmla="*/ 1 h 2826"/>
                  <a:gd name="T22" fmla="*/ 0 w 3002"/>
                  <a:gd name="T23" fmla="*/ 1 h 2826"/>
                  <a:gd name="T24" fmla="*/ 0 w 3002"/>
                  <a:gd name="T25" fmla="*/ 1 h 2826"/>
                  <a:gd name="T26" fmla="*/ 0 w 3002"/>
                  <a:gd name="T27" fmla="*/ 1 h 2826"/>
                  <a:gd name="T28" fmla="*/ 0 w 3002"/>
                  <a:gd name="T29" fmla="*/ 1 h 2826"/>
                  <a:gd name="T30" fmla="*/ 0 w 3002"/>
                  <a:gd name="T31" fmla="*/ 1 h 2826"/>
                  <a:gd name="T32" fmla="*/ 0 w 3002"/>
                  <a:gd name="T33" fmla="*/ 1 h 2826"/>
                  <a:gd name="T34" fmla="*/ 0 w 3002"/>
                  <a:gd name="T35" fmla="*/ 1 h 2826"/>
                  <a:gd name="T36" fmla="*/ 0 w 3002"/>
                  <a:gd name="T37" fmla="*/ 1 h 2826"/>
                  <a:gd name="T38" fmla="*/ 0 w 3002"/>
                  <a:gd name="T39" fmla="*/ 1 h 2826"/>
                  <a:gd name="T40" fmla="*/ 0 w 3002"/>
                  <a:gd name="T41" fmla="*/ 1 h 2826"/>
                  <a:gd name="T42" fmla="*/ 0 w 3002"/>
                  <a:gd name="T43" fmla="*/ 1 h 2826"/>
                  <a:gd name="T44" fmla="*/ 0 w 3002"/>
                  <a:gd name="T45" fmla="*/ 1 h 2826"/>
                  <a:gd name="T46" fmla="*/ 0 w 3002"/>
                  <a:gd name="T47" fmla="*/ 1 h 2826"/>
                  <a:gd name="T48" fmla="*/ 0 w 3002"/>
                  <a:gd name="T49" fmla="*/ 1 h 2826"/>
                  <a:gd name="T50" fmla="*/ 0 w 3002"/>
                  <a:gd name="T51" fmla="*/ 1 h 2826"/>
                  <a:gd name="T52" fmla="*/ 0 w 3002"/>
                  <a:gd name="T53" fmla="*/ 1 h 2826"/>
                  <a:gd name="T54" fmla="*/ 0 w 3002"/>
                  <a:gd name="T55" fmla="*/ 1 h 2826"/>
                  <a:gd name="T56" fmla="*/ 0 w 3002"/>
                  <a:gd name="T57" fmla="*/ 1 h 2826"/>
                  <a:gd name="T58" fmla="*/ 0 w 3002"/>
                  <a:gd name="T59" fmla="*/ 1 h 2826"/>
                  <a:gd name="T60" fmla="*/ 0 w 3002"/>
                  <a:gd name="T61" fmla="*/ 1 h 28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02"/>
                  <a:gd name="T94" fmla="*/ 0 h 2826"/>
                  <a:gd name="T95" fmla="*/ 3002 w 3002"/>
                  <a:gd name="T96" fmla="*/ 2826 h 28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02" h="2826">
                    <a:moveTo>
                      <a:pt x="164" y="342"/>
                    </a:moveTo>
                    <a:lnTo>
                      <a:pt x="340" y="146"/>
                    </a:lnTo>
                    <a:lnTo>
                      <a:pt x="601" y="0"/>
                    </a:lnTo>
                    <a:lnTo>
                      <a:pt x="757" y="312"/>
                    </a:lnTo>
                    <a:lnTo>
                      <a:pt x="893" y="468"/>
                    </a:lnTo>
                    <a:lnTo>
                      <a:pt x="981" y="477"/>
                    </a:lnTo>
                    <a:lnTo>
                      <a:pt x="1118" y="331"/>
                    </a:lnTo>
                    <a:lnTo>
                      <a:pt x="1477" y="342"/>
                    </a:lnTo>
                    <a:lnTo>
                      <a:pt x="1817" y="468"/>
                    </a:lnTo>
                    <a:lnTo>
                      <a:pt x="1962" y="612"/>
                    </a:lnTo>
                    <a:lnTo>
                      <a:pt x="2101" y="661"/>
                    </a:lnTo>
                    <a:lnTo>
                      <a:pt x="2372" y="650"/>
                    </a:lnTo>
                    <a:lnTo>
                      <a:pt x="2557" y="633"/>
                    </a:lnTo>
                    <a:lnTo>
                      <a:pt x="2720" y="718"/>
                    </a:lnTo>
                    <a:lnTo>
                      <a:pt x="2838" y="971"/>
                    </a:lnTo>
                    <a:lnTo>
                      <a:pt x="3002" y="1576"/>
                    </a:lnTo>
                    <a:lnTo>
                      <a:pt x="2966" y="2197"/>
                    </a:lnTo>
                    <a:lnTo>
                      <a:pt x="2800" y="2594"/>
                    </a:lnTo>
                    <a:lnTo>
                      <a:pt x="2545" y="2819"/>
                    </a:lnTo>
                    <a:lnTo>
                      <a:pt x="2118" y="2826"/>
                    </a:lnTo>
                    <a:lnTo>
                      <a:pt x="1584" y="2779"/>
                    </a:lnTo>
                    <a:lnTo>
                      <a:pt x="1078" y="2577"/>
                    </a:lnTo>
                    <a:lnTo>
                      <a:pt x="622" y="2273"/>
                    </a:lnTo>
                    <a:lnTo>
                      <a:pt x="222" y="1876"/>
                    </a:lnTo>
                    <a:lnTo>
                      <a:pt x="67" y="1633"/>
                    </a:lnTo>
                    <a:lnTo>
                      <a:pt x="10" y="1420"/>
                    </a:lnTo>
                    <a:lnTo>
                      <a:pt x="0" y="1061"/>
                    </a:lnTo>
                    <a:lnTo>
                      <a:pt x="48" y="709"/>
                    </a:lnTo>
                    <a:lnTo>
                      <a:pt x="124" y="428"/>
                    </a:lnTo>
                    <a:lnTo>
                      <a:pt x="164" y="342"/>
                    </a:lnTo>
                    <a:close/>
                  </a:path>
                </a:pathLst>
              </a:custGeom>
              <a:solidFill>
                <a:srgbClr val="D2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76" name="Freeform 21"/>
              <p:cNvSpPr>
                <a:spLocks/>
              </p:cNvSpPr>
              <p:nvPr/>
            </p:nvSpPr>
            <p:spPr bwMode="auto">
              <a:xfrm>
                <a:off x="4104" y="1920"/>
                <a:ext cx="568" cy="914"/>
              </a:xfrm>
              <a:custGeom>
                <a:avLst/>
                <a:gdLst>
                  <a:gd name="T0" fmla="*/ 0 w 1137"/>
                  <a:gd name="T1" fmla="*/ 1 h 1827"/>
                  <a:gd name="T2" fmla="*/ 0 w 1137"/>
                  <a:gd name="T3" fmla="*/ 1 h 1827"/>
                  <a:gd name="T4" fmla="*/ 0 w 1137"/>
                  <a:gd name="T5" fmla="*/ 1 h 1827"/>
                  <a:gd name="T6" fmla="*/ 0 w 1137"/>
                  <a:gd name="T7" fmla="*/ 1 h 1827"/>
                  <a:gd name="T8" fmla="*/ 0 w 1137"/>
                  <a:gd name="T9" fmla="*/ 1 h 1827"/>
                  <a:gd name="T10" fmla="*/ 0 w 1137"/>
                  <a:gd name="T11" fmla="*/ 1 h 1827"/>
                  <a:gd name="T12" fmla="*/ 0 w 1137"/>
                  <a:gd name="T13" fmla="*/ 1 h 1827"/>
                  <a:gd name="T14" fmla="*/ 0 w 1137"/>
                  <a:gd name="T15" fmla="*/ 1 h 1827"/>
                  <a:gd name="T16" fmla="*/ 0 w 1137"/>
                  <a:gd name="T17" fmla="*/ 1 h 1827"/>
                  <a:gd name="T18" fmla="*/ 0 w 1137"/>
                  <a:gd name="T19" fmla="*/ 1 h 1827"/>
                  <a:gd name="T20" fmla="*/ 0 w 1137"/>
                  <a:gd name="T21" fmla="*/ 1 h 1827"/>
                  <a:gd name="T22" fmla="*/ 0 w 1137"/>
                  <a:gd name="T23" fmla="*/ 1 h 1827"/>
                  <a:gd name="T24" fmla="*/ 0 w 1137"/>
                  <a:gd name="T25" fmla="*/ 1 h 1827"/>
                  <a:gd name="T26" fmla="*/ 0 w 1137"/>
                  <a:gd name="T27" fmla="*/ 1 h 1827"/>
                  <a:gd name="T28" fmla="*/ 0 w 1137"/>
                  <a:gd name="T29" fmla="*/ 1 h 1827"/>
                  <a:gd name="T30" fmla="*/ 0 w 1137"/>
                  <a:gd name="T31" fmla="*/ 1 h 1827"/>
                  <a:gd name="T32" fmla="*/ 0 w 1137"/>
                  <a:gd name="T33" fmla="*/ 1 h 1827"/>
                  <a:gd name="T34" fmla="*/ 0 w 1137"/>
                  <a:gd name="T35" fmla="*/ 1 h 1827"/>
                  <a:gd name="T36" fmla="*/ 0 w 1137"/>
                  <a:gd name="T37" fmla="*/ 1 h 1827"/>
                  <a:gd name="T38" fmla="*/ 0 w 1137"/>
                  <a:gd name="T39" fmla="*/ 1 h 1827"/>
                  <a:gd name="T40" fmla="*/ 0 w 1137"/>
                  <a:gd name="T41" fmla="*/ 1 h 1827"/>
                  <a:gd name="T42" fmla="*/ 0 w 1137"/>
                  <a:gd name="T43" fmla="*/ 1 h 1827"/>
                  <a:gd name="T44" fmla="*/ 0 w 1137"/>
                  <a:gd name="T45" fmla="*/ 1 h 1827"/>
                  <a:gd name="T46" fmla="*/ 0 w 1137"/>
                  <a:gd name="T47" fmla="*/ 1 h 1827"/>
                  <a:gd name="T48" fmla="*/ 0 w 1137"/>
                  <a:gd name="T49" fmla="*/ 1 h 1827"/>
                  <a:gd name="T50" fmla="*/ 0 w 1137"/>
                  <a:gd name="T51" fmla="*/ 1 h 1827"/>
                  <a:gd name="T52" fmla="*/ 0 w 1137"/>
                  <a:gd name="T53" fmla="*/ 1 h 1827"/>
                  <a:gd name="T54" fmla="*/ 0 w 1137"/>
                  <a:gd name="T55" fmla="*/ 1 h 1827"/>
                  <a:gd name="T56" fmla="*/ 0 w 1137"/>
                  <a:gd name="T57" fmla="*/ 1 h 1827"/>
                  <a:gd name="T58" fmla="*/ 0 w 1137"/>
                  <a:gd name="T59" fmla="*/ 1 h 1827"/>
                  <a:gd name="T60" fmla="*/ 0 w 1137"/>
                  <a:gd name="T61" fmla="*/ 1 h 1827"/>
                  <a:gd name="T62" fmla="*/ 0 w 1137"/>
                  <a:gd name="T63" fmla="*/ 1 h 1827"/>
                  <a:gd name="T64" fmla="*/ 0 w 1137"/>
                  <a:gd name="T65" fmla="*/ 1 h 1827"/>
                  <a:gd name="T66" fmla="*/ 0 w 1137"/>
                  <a:gd name="T67" fmla="*/ 1 h 1827"/>
                  <a:gd name="T68" fmla="*/ 0 w 1137"/>
                  <a:gd name="T69" fmla="*/ 1 h 1827"/>
                  <a:gd name="T70" fmla="*/ 0 w 1137"/>
                  <a:gd name="T71" fmla="*/ 1 h 1827"/>
                  <a:gd name="T72" fmla="*/ 0 w 1137"/>
                  <a:gd name="T73" fmla="*/ 1 h 1827"/>
                  <a:gd name="T74" fmla="*/ 0 w 1137"/>
                  <a:gd name="T75" fmla="*/ 1 h 1827"/>
                  <a:gd name="T76" fmla="*/ 0 w 1137"/>
                  <a:gd name="T77" fmla="*/ 1 h 1827"/>
                  <a:gd name="T78" fmla="*/ 0 w 1137"/>
                  <a:gd name="T79" fmla="*/ 1 h 1827"/>
                  <a:gd name="T80" fmla="*/ 0 w 1137"/>
                  <a:gd name="T81" fmla="*/ 1 h 1827"/>
                  <a:gd name="T82" fmla="*/ 0 w 1137"/>
                  <a:gd name="T83" fmla="*/ 1 h 1827"/>
                  <a:gd name="T84" fmla="*/ 0 w 1137"/>
                  <a:gd name="T85" fmla="*/ 1 h 1827"/>
                  <a:gd name="T86" fmla="*/ 0 w 1137"/>
                  <a:gd name="T87" fmla="*/ 1 h 1827"/>
                  <a:gd name="T88" fmla="*/ 0 w 1137"/>
                  <a:gd name="T89" fmla="*/ 1 h 1827"/>
                  <a:gd name="T90" fmla="*/ 0 w 1137"/>
                  <a:gd name="T91" fmla="*/ 1 h 1827"/>
                  <a:gd name="T92" fmla="*/ 0 w 1137"/>
                  <a:gd name="T93" fmla="*/ 1 h 1827"/>
                  <a:gd name="T94" fmla="*/ 0 w 1137"/>
                  <a:gd name="T95" fmla="*/ 1 h 1827"/>
                  <a:gd name="T96" fmla="*/ 0 w 1137"/>
                  <a:gd name="T97" fmla="*/ 0 h 18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37"/>
                  <a:gd name="T148" fmla="*/ 0 h 1827"/>
                  <a:gd name="T149" fmla="*/ 1137 w 1137"/>
                  <a:gd name="T150" fmla="*/ 1827 h 18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37" h="1827">
                    <a:moveTo>
                      <a:pt x="670" y="0"/>
                    </a:moveTo>
                    <a:lnTo>
                      <a:pt x="932" y="88"/>
                    </a:lnTo>
                    <a:lnTo>
                      <a:pt x="786" y="88"/>
                    </a:lnTo>
                    <a:lnTo>
                      <a:pt x="932" y="147"/>
                    </a:lnTo>
                    <a:lnTo>
                      <a:pt x="854" y="206"/>
                    </a:lnTo>
                    <a:lnTo>
                      <a:pt x="981" y="263"/>
                    </a:lnTo>
                    <a:lnTo>
                      <a:pt x="805" y="253"/>
                    </a:lnTo>
                    <a:lnTo>
                      <a:pt x="1010" y="371"/>
                    </a:lnTo>
                    <a:lnTo>
                      <a:pt x="827" y="333"/>
                    </a:lnTo>
                    <a:lnTo>
                      <a:pt x="1019" y="457"/>
                    </a:lnTo>
                    <a:lnTo>
                      <a:pt x="854" y="439"/>
                    </a:lnTo>
                    <a:lnTo>
                      <a:pt x="1040" y="536"/>
                    </a:lnTo>
                    <a:lnTo>
                      <a:pt x="837" y="506"/>
                    </a:lnTo>
                    <a:lnTo>
                      <a:pt x="1050" y="605"/>
                    </a:lnTo>
                    <a:lnTo>
                      <a:pt x="797" y="595"/>
                    </a:lnTo>
                    <a:lnTo>
                      <a:pt x="1050" y="702"/>
                    </a:lnTo>
                    <a:lnTo>
                      <a:pt x="837" y="702"/>
                    </a:lnTo>
                    <a:lnTo>
                      <a:pt x="1050" y="818"/>
                    </a:lnTo>
                    <a:lnTo>
                      <a:pt x="805" y="837"/>
                    </a:lnTo>
                    <a:lnTo>
                      <a:pt x="989" y="915"/>
                    </a:lnTo>
                    <a:lnTo>
                      <a:pt x="778" y="945"/>
                    </a:lnTo>
                    <a:lnTo>
                      <a:pt x="1050" y="1040"/>
                    </a:lnTo>
                    <a:lnTo>
                      <a:pt x="797" y="1040"/>
                    </a:lnTo>
                    <a:lnTo>
                      <a:pt x="1031" y="1129"/>
                    </a:lnTo>
                    <a:lnTo>
                      <a:pt x="913" y="1167"/>
                    </a:lnTo>
                    <a:lnTo>
                      <a:pt x="1080" y="1224"/>
                    </a:lnTo>
                    <a:lnTo>
                      <a:pt x="932" y="1264"/>
                    </a:lnTo>
                    <a:lnTo>
                      <a:pt x="1116" y="1310"/>
                    </a:lnTo>
                    <a:lnTo>
                      <a:pt x="989" y="1363"/>
                    </a:lnTo>
                    <a:lnTo>
                      <a:pt x="1126" y="1430"/>
                    </a:lnTo>
                    <a:lnTo>
                      <a:pt x="1019" y="1451"/>
                    </a:lnTo>
                    <a:lnTo>
                      <a:pt x="1137" y="1506"/>
                    </a:lnTo>
                    <a:lnTo>
                      <a:pt x="1057" y="1538"/>
                    </a:lnTo>
                    <a:lnTo>
                      <a:pt x="1116" y="1585"/>
                    </a:lnTo>
                    <a:lnTo>
                      <a:pt x="1069" y="1604"/>
                    </a:lnTo>
                    <a:lnTo>
                      <a:pt x="1019" y="1555"/>
                    </a:lnTo>
                    <a:lnTo>
                      <a:pt x="972" y="1506"/>
                    </a:lnTo>
                    <a:lnTo>
                      <a:pt x="1010" y="1475"/>
                    </a:lnTo>
                    <a:lnTo>
                      <a:pt x="903" y="1439"/>
                    </a:lnTo>
                    <a:lnTo>
                      <a:pt x="932" y="1390"/>
                    </a:lnTo>
                    <a:lnTo>
                      <a:pt x="805" y="1371"/>
                    </a:lnTo>
                    <a:lnTo>
                      <a:pt x="892" y="1323"/>
                    </a:lnTo>
                    <a:lnTo>
                      <a:pt x="738" y="1310"/>
                    </a:lnTo>
                    <a:lnTo>
                      <a:pt x="768" y="1420"/>
                    </a:lnTo>
                    <a:lnTo>
                      <a:pt x="700" y="1420"/>
                    </a:lnTo>
                    <a:lnTo>
                      <a:pt x="778" y="1498"/>
                    </a:lnTo>
                    <a:lnTo>
                      <a:pt x="630" y="1538"/>
                    </a:lnTo>
                    <a:lnTo>
                      <a:pt x="778" y="1623"/>
                    </a:lnTo>
                    <a:lnTo>
                      <a:pt x="563" y="1614"/>
                    </a:lnTo>
                    <a:lnTo>
                      <a:pt x="729" y="1709"/>
                    </a:lnTo>
                    <a:lnTo>
                      <a:pt x="575" y="1701"/>
                    </a:lnTo>
                    <a:lnTo>
                      <a:pt x="719" y="1770"/>
                    </a:lnTo>
                    <a:lnTo>
                      <a:pt x="514" y="1739"/>
                    </a:lnTo>
                    <a:lnTo>
                      <a:pt x="613" y="1827"/>
                    </a:lnTo>
                    <a:lnTo>
                      <a:pt x="409" y="1779"/>
                    </a:lnTo>
                    <a:lnTo>
                      <a:pt x="466" y="1751"/>
                    </a:lnTo>
                    <a:lnTo>
                      <a:pt x="415" y="1701"/>
                    </a:lnTo>
                    <a:lnTo>
                      <a:pt x="485" y="1684"/>
                    </a:lnTo>
                    <a:lnTo>
                      <a:pt x="396" y="1604"/>
                    </a:lnTo>
                    <a:lnTo>
                      <a:pt x="476" y="1604"/>
                    </a:lnTo>
                    <a:lnTo>
                      <a:pt x="367" y="1527"/>
                    </a:lnTo>
                    <a:lnTo>
                      <a:pt x="514" y="1517"/>
                    </a:lnTo>
                    <a:lnTo>
                      <a:pt x="396" y="1451"/>
                    </a:lnTo>
                    <a:lnTo>
                      <a:pt x="535" y="1390"/>
                    </a:lnTo>
                    <a:lnTo>
                      <a:pt x="350" y="1335"/>
                    </a:lnTo>
                    <a:lnTo>
                      <a:pt x="485" y="1310"/>
                    </a:lnTo>
                    <a:lnTo>
                      <a:pt x="291" y="1255"/>
                    </a:lnTo>
                    <a:lnTo>
                      <a:pt x="299" y="1335"/>
                    </a:lnTo>
                    <a:lnTo>
                      <a:pt x="194" y="1283"/>
                    </a:lnTo>
                    <a:lnTo>
                      <a:pt x="204" y="1363"/>
                    </a:lnTo>
                    <a:lnTo>
                      <a:pt x="86" y="1323"/>
                    </a:lnTo>
                    <a:lnTo>
                      <a:pt x="115" y="1390"/>
                    </a:lnTo>
                    <a:lnTo>
                      <a:pt x="0" y="1304"/>
                    </a:lnTo>
                    <a:lnTo>
                      <a:pt x="58" y="1293"/>
                    </a:lnTo>
                    <a:lnTo>
                      <a:pt x="0" y="1205"/>
                    </a:lnTo>
                    <a:lnTo>
                      <a:pt x="97" y="1247"/>
                    </a:lnTo>
                    <a:lnTo>
                      <a:pt x="10" y="1137"/>
                    </a:lnTo>
                    <a:lnTo>
                      <a:pt x="183" y="1217"/>
                    </a:lnTo>
                    <a:lnTo>
                      <a:pt x="77" y="1112"/>
                    </a:lnTo>
                    <a:lnTo>
                      <a:pt x="261" y="1148"/>
                    </a:lnTo>
                    <a:lnTo>
                      <a:pt x="183" y="1082"/>
                    </a:lnTo>
                    <a:lnTo>
                      <a:pt x="367" y="1089"/>
                    </a:lnTo>
                    <a:lnTo>
                      <a:pt x="310" y="1023"/>
                    </a:lnTo>
                    <a:lnTo>
                      <a:pt x="386" y="983"/>
                    </a:lnTo>
                    <a:lnTo>
                      <a:pt x="350" y="915"/>
                    </a:lnTo>
                    <a:lnTo>
                      <a:pt x="436" y="846"/>
                    </a:lnTo>
                    <a:lnTo>
                      <a:pt x="409" y="799"/>
                    </a:lnTo>
                    <a:lnTo>
                      <a:pt x="506" y="721"/>
                    </a:lnTo>
                    <a:lnTo>
                      <a:pt x="466" y="652"/>
                    </a:lnTo>
                    <a:lnTo>
                      <a:pt x="552" y="584"/>
                    </a:lnTo>
                    <a:lnTo>
                      <a:pt x="506" y="496"/>
                    </a:lnTo>
                    <a:lnTo>
                      <a:pt x="592" y="388"/>
                    </a:lnTo>
                    <a:lnTo>
                      <a:pt x="552" y="342"/>
                    </a:lnTo>
                    <a:lnTo>
                      <a:pt x="643" y="227"/>
                    </a:lnTo>
                    <a:lnTo>
                      <a:pt x="603" y="156"/>
                    </a:lnTo>
                    <a:lnTo>
                      <a:pt x="670" y="88"/>
                    </a:lnTo>
                    <a:lnTo>
                      <a:pt x="630" y="29"/>
                    </a:lnTo>
                    <a:lnTo>
                      <a:pt x="670" y="0"/>
                    </a:ln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77" name="Freeform 22"/>
              <p:cNvSpPr>
                <a:spLocks/>
              </p:cNvSpPr>
              <p:nvPr/>
            </p:nvSpPr>
            <p:spPr bwMode="auto">
              <a:xfrm>
                <a:off x="3398" y="1785"/>
                <a:ext cx="549" cy="553"/>
              </a:xfrm>
              <a:custGeom>
                <a:avLst/>
                <a:gdLst>
                  <a:gd name="T0" fmla="*/ 1 w 1097"/>
                  <a:gd name="T1" fmla="*/ 0 h 1108"/>
                  <a:gd name="T2" fmla="*/ 1 w 1097"/>
                  <a:gd name="T3" fmla="*/ 0 h 1108"/>
                  <a:gd name="T4" fmla="*/ 1 w 1097"/>
                  <a:gd name="T5" fmla="*/ 0 h 1108"/>
                  <a:gd name="T6" fmla="*/ 1 w 1097"/>
                  <a:gd name="T7" fmla="*/ 0 h 1108"/>
                  <a:gd name="T8" fmla="*/ 1 w 1097"/>
                  <a:gd name="T9" fmla="*/ 0 h 1108"/>
                  <a:gd name="T10" fmla="*/ 1 w 1097"/>
                  <a:gd name="T11" fmla="*/ 0 h 1108"/>
                  <a:gd name="T12" fmla="*/ 1 w 1097"/>
                  <a:gd name="T13" fmla="*/ 0 h 1108"/>
                  <a:gd name="T14" fmla="*/ 1 w 1097"/>
                  <a:gd name="T15" fmla="*/ 0 h 1108"/>
                  <a:gd name="T16" fmla="*/ 1 w 1097"/>
                  <a:gd name="T17" fmla="*/ 0 h 1108"/>
                  <a:gd name="T18" fmla="*/ 1 w 1097"/>
                  <a:gd name="T19" fmla="*/ 0 h 1108"/>
                  <a:gd name="T20" fmla="*/ 1 w 1097"/>
                  <a:gd name="T21" fmla="*/ 0 h 1108"/>
                  <a:gd name="T22" fmla="*/ 1 w 1097"/>
                  <a:gd name="T23" fmla="*/ 0 h 1108"/>
                  <a:gd name="T24" fmla="*/ 1 w 1097"/>
                  <a:gd name="T25" fmla="*/ 0 h 1108"/>
                  <a:gd name="T26" fmla="*/ 1 w 1097"/>
                  <a:gd name="T27" fmla="*/ 0 h 1108"/>
                  <a:gd name="T28" fmla="*/ 1 w 1097"/>
                  <a:gd name="T29" fmla="*/ 0 h 1108"/>
                  <a:gd name="T30" fmla="*/ 1 w 1097"/>
                  <a:gd name="T31" fmla="*/ 0 h 1108"/>
                  <a:gd name="T32" fmla="*/ 1 w 1097"/>
                  <a:gd name="T33" fmla="*/ 0 h 1108"/>
                  <a:gd name="T34" fmla="*/ 1 w 1097"/>
                  <a:gd name="T35" fmla="*/ 0 h 1108"/>
                  <a:gd name="T36" fmla="*/ 1 w 1097"/>
                  <a:gd name="T37" fmla="*/ 0 h 1108"/>
                  <a:gd name="T38" fmla="*/ 1 w 1097"/>
                  <a:gd name="T39" fmla="*/ 0 h 1108"/>
                  <a:gd name="T40" fmla="*/ 1 w 1097"/>
                  <a:gd name="T41" fmla="*/ 0 h 1108"/>
                  <a:gd name="T42" fmla="*/ 1 w 1097"/>
                  <a:gd name="T43" fmla="*/ 0 h 1108"/>
                  <a:gd name="T44" fmla="*/ 1 w 1097"/>
                  <a:gd name="T45" fmla="*/ 0 h 1108"/>
                  <a:gd name="T46" fmla="*/ 1 w 1097"/>
                  <a:gd name="T47" fmla="*/ 0 h 1108"/>
                  <a:gd name="T48" fmla="*/ 1 w 1097"/>
                  <a:gd name="T49" fmla="*/ 0 h 1108"/>
                  <a:gd name="T50" fmla="*/ 1 w 1097"/>
                  <a:gd name="T51" fmla="*/ 0 h 1108"/>
                  <a:gd name="T52" fmla="*/ 1 w 1097"/>
                  <a:gd name="T53" fmla="*/ 0 h 1108"/>
                  <a:gd name="T54" fmla="*/ 1 w 1097"/>
                  <a:gd name="T55" fmla="*/ 0 h 1108"/>
                  <a:gd name="T56" fmla="*/ 1 w 1097"/>
                  <a:gd name="T57" fmla="*/ 0 h 1108"/>
                  <a:gd name="T58" fmla="*/ 1 w 1097"/>
                  <a:gd name="T59" fmla="*/ 0 h 1108"/>
                  <a:gd name="T60" fmla="*/ 0 w 1097"/>
                  <a:gd name="T61" fmla="*/ 0 h 1108"/>
                  <a:gd name="T62" fmla="*/ 1 w 1097"/>
                  <a:gd name="T63" fmla="*/ 0 h 1108"/>
                  <a:gd name="T64" fmla="*/ 1 w 1097"/>
                  <a:gd name="T65" fmla="*/ 0 h 1108"/>
                  <a:gd name="T66" fmla="*/ 1 w 1097"/>
                  <a:gd name="T67" fmla="*/ 0 h 1108"/>
                  <a:gd name="T68" fmla="*/ 1 w 1097"/>
                  <a:gd name="T69" fmla="*/ 0 h 1108"/>
                  <a:gd name="T70" fmla="*/ 1 w 1097"/>
                  <a:gd name="T71" fmla="*/ 0 h 1108"/>
                  <a:gd name="T72" fmla="*/ 1 w 1097"/>
                  <a:gd name="T73" fmla="*/ 0 h 1108"/>
                  <a:gd name="T74" fmla="*/ 1 w 1097"/>
                  <a:gd name="T75" fmla="*/ 0 h 1108"/>
                  <a:gd name="T76" fmla="*/ 1 w 1097"/>
                  <a:gd name="T77" fmla="*/ 0 h 1108"/>
                  <a:gd name="T78" fmla="*/ 1 w 1097"/>
                  <a:gd name="T79" fmla="*/ 0 h 1108"/>
                  <a:gd name="T80" fmla="*/ 1 w 1097"/>
                  <a:gd name="T81" fmla="*/ 0 h 1108"/>
                  <a:gd name="T82" fmla="*/ 1 w 1097"/>
                  <a:gd name="T83" fmla="*/ 0 h 1108"/>
                  <a:gd name="T84" fmla="*/ 1 w 1097"/>
                  <a:gd name="T85" fmla="*/ 0 h 1108"/>
                  <a:gd name="T86" fmla="*/ 1 w 1097"/>
                  <a:gd name="T87" fmla="*/ 0 h 1108"/>
                  <a:gd name="T88" fmla="*/ 1 w 1097"/>
                  <a:gd name="T89" fmla="*/ 0 h 1108"/>
                  <a:gd name="T90" fmla="*/ 1 w 1097"/>
                  <a:gd name="T91" fmla="*/ 0 h 1108"/>
                  <a:gd name="T92" fmla="*/ 1 w 1097"/>
                  <a:gd name="T93" fmla="*/ 0 h 1108"/>
                  <a:gd name="T94" fmla="*/ 1 w 1097"/>
                  <a:gd name="T95" fmla="*/ 0 h 1108"/>
                  <a:gd name="T96" fmla="*/ 1 w 1097"/>
                  <a:gd name="T97" fmla="*/ 0 h 1108"/>
                  <a:gd name="T98" fmla="*/ 1 w 1097"/>
                  <a:gd name="T99" fmla="*/ 0 h 1108"/>
                  <a:gd name="T100" fmla="*/ 1 w 1097"/>
                  <a:gd name="T101" fmla="*/ 0 h 1108"/>
                  <a:gd name="T102" fmla="*/ 1 w 1097"/>
                  <a:gd name="T103" fmla="*/ 0 h 1108"/>
                  <a:gd name="T104" fmla="*/ 1 w 1097"/>
                  <a:gd name="T105" fmla="*/ 0 h 1108"/>
                  <a:gd name="T106" fmla="*/ 1 w 1097"/>
                  <a:gd name="T107" fmla="*/ 0 h 1108"/>
                  <a:gd name="T108" fmla="*/ 1 w 1097"/>
                  <a:gd name="T109" fmla="*/ 0 h 1108"/>
                  <a:gd name="T110" fmla="*/ 1 w 1097"/>
                  <a:gd name="T111" fmla="*/ 0 h 1108"/>
                  <a:gd name="T112" fmla="*/ 1 w 1097"/>
                  <a:gd name="T113" fmla="*/ 0 h 1108"/>
                  <a:gd name="T114" fmla="*/ 1 w 1097"/>
                  <a:gd name="T115" fmla="*/ 0 h 1108"/>
                  <a:gd name="T116" fmla="*/ 1 w 1097"/>
                  <a:gd name="T117" fmla="*/ 0 h 1108"/>
                  <a:gd name="T118" fmla="*/ 1 w 1097"/>
                  <a:gd name="T119" fmla="*/ 0 h 1108"/>
                  <a:gd name="T120" fmla="*/ 1 w 1097"/>
                  <a:gd name="T121" fmla="*/ 0 h 11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97"/>
                  <a:gd name="T184" fmla="*/ 0 h 1108"/>
                  <a:gd name="T185" fmla="*/ 1097 w 1097"/>
                  <a:gd name="T186" fmla="*/ 1108 h 11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97" h="1108">
                    <a:moveTo>
                      <a:pt x="962" y="9"/>
                    </a:moveTo>
                    <a:lnTo>
                      <a:pt x="1078" y="68"/>
                    </a:lnTo>
                    <a:lnTo>
                      <a:pt x="962" y="59"/>
                    </a:lnTo>
                    <a:lnTo>
                      <a:pt x="1097" y="146"/>
                    </a:lnTo>
                    <a:lnTo>
                      <a:pt x="943" y="106"/>
                    </a:lnTo>
                    <a:lnTo>
                      <a:pt x="1068" y="224"/>
                    </a:lnTo>
                    <a:lnTo>
                      <a:pt x="912" y="165"/>
                    </a:lnTo>
                    <a:lnTo>
                      <a:pt x="1040" y="292"/>
                    </a:lnTo>
                    <a:lnTo>
                      <a:pt x="884" y="243"/>
                    </a:lnTo>
                    <a:lnTo>
                      <a:pt x="1040" y="408"/>
                    </a:lnTo>
                    <a:lnTo>
                      <a:pt x="827" y="323"/>
                    </a:lnTo>
                    <a:lnTo>
                      <a:pt x="1019" y="517"/>
                    </a:lnTo>
                    <a:lnTo>
                      <a:pt x="827" y="408"/>
                    </a:lnTo>
                    <a:lnTo>
                      <a:pt x="1030" y="659"/>
                    </a:lnTo>
                    <a:lnTo>
                      <a:pt x="738" y="486"/>
                    </a:lnTo>
                    <a:lnTo>
                      <a:pt x="1002" y="826"/>
                    </a:lnTo>
                    <a:lnTo>
                      <a:pt x="681" y="604"/>
                    </a:lnTo>
                    <a:lnTo>
                      <a:pt x="924" y="923"/>
                    </a:lnTo>
                    <a:lnTo>
                      <a:pt x="622" y="710"/>
                    </a:lnTo>
                    <a:lnTo>
                      <a:pt x="815" y="1020"/>
                    </a:lnTo>
                    <a:lnTo>
                      <a:pt x="513" y="826"/>
                    </a:lnTo>
                    <a:lnTo>
                      <a:pt x="700" y="1077"/>
                    </a:lnTo>
                    <a:lnTo>
                      <a:pt x="407" y="906"/>
                    </a:lnTo>
                    <a:lnTo>
                      <a:pt x="544" y="1108"/>
                    </a:lnTo>
                    <a:lnTo>
                      <a:pt x="272" y="893"/>
                    </a:lnTo>
                    <a:lnTo>
                      <a:pt x="319" y="1077"/>
                    </a:lnTo>
                    <a:lnTo>
                      <a:pt x="184" y="923"/>
                    </a:lnTo>
                    <a:lnTo>
                      <a:pt x="165" y="1020"/>
                    </a:lnTo>
                    <a:lnTo>
                      <a:pt x="68" y="935"/>
                    </a:lnTo>
                    <a:lnTo>
                      <a:pt x="68" y="1039"/>
                    </a:lnTo>
                    <a:lnTo>
                      <a:pt x="0" y="855"/>
                    </a:lnTo>
                    <a:lnTo>
                      <a:pt x="57" y="885"/>
                    </a:lnTo>
                    <a:lnTo>
                      <a:pt x="38" y="767"/>
                    </a:lnTo>
                    <a:lnTo>
                      <a:pt x="146" y="866"/>
                    </a:lnTo>
                    <a:lnTo>
                      <a:pt x="76" y="670"/>
                    </a:lnTo>
                    <a:lnTo>
                      <a:pt x="241" y="817"/>
                    </a:lnTo>
                    <a:lnTo>
                      <a:pt x="165" y="651"/>
                    </a:lnTo>
                    <a:lnTo>
                      <a:pt x="350" y="817"/>
                    </a:lnTo>
                    <a:lnTo>
                      <a:pt x="224" y="593"/>
                    </a:lnTo>
                    <a:lnTo>
                      <a:pt x="445" y="748"/>
                    </a:lnTo>
                    <a:lnTo>
                      <a:pt x="302" y="543"/>
                    </a:lnTo>
                    <a:lnTo>
                      <a:pt x="536" y="689"/>
                    </a:lnTo>
                    <a:lnTo>
                      <a:pt x="376" y="498"/>
                    </a:lnTo>
                    <a:lnTo>
                      <a:pt x="622" y="651"/>
                    </a:lnTo>
                    <a:lnTo>
                      <a:pt x="458" y="427"/>
                    </a:lnTo>
                    <a:lnTo>
                      <a:pt x="681" y="534"/>
                    </a:lnTo>
                    <a:lnTo>
                      <a:pt x="553" y="370"/>
                    </a:lnTo>
                    <a:lnTo>
                      <a:pt x="730" y="448"/>
                    </a:lnTo>
                    <a:lnTo>
                      <a:pt x="612" y="292"/>
                    </a:lnTo>
                    <a:lnTo>
                      <a:pt x="789" y="370"/>
                    </a:lnTo>
                    <a:lnTo>
                      <a:pt x="681" y="224"/>
                    </a:lnTo>
                    <a:lnTo>
                      <a:pt x="827" y="254"/>
                    </a:lnTo>
                    <a:lnTo>
                      <a:pt x="758" y="155"/>
                    </a:lnTo>
                    <a:lnTo>
                      <a:pt x="874" y="165"/>
                    </a:lnTo>
                    <a:lnTo>
                      <a:pt x="806" y="106"/>
                    </a:lnTo>
                    <a:lnTo>
                      <a:pt x="912" y="106"/>
                    </a:lnTo>
                    <a:lnTo>
                      <a:pt x="857" y="49"/>
                    </a:lnTo>
                    <a:lnTo>
                      <a:pt x="924" y="49"/>
                    </a:lnTo>
                    <a:lnTo>
                      <a:pt x="893" y="0"/>
                    </a:lnTo>
                    <a:lnTo>
                      <a:pt x="962" y="9"/>
                    </a:ln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78" name="Freeform 23"/>
              <p:cNvSpPr>
                <a:spLocks/>
              </p:cNvSpPr>
              <p:nvPr/>
            </p:nvSpPr>
            <p:spPr bwMode="auto">
              <a:xfrm>
                <a:off x="3389" y="1757"/>
                <a:ext cx="306" cy="282"/>
              </a:xfrm>
              <a:custGeom>
                <a:avLst/>
                <a:gdLst>
                  <a:gd name="T0" fmla="*/ 1 w 612"/>
                  <a:gd name="T1" fmla="*/ 0 h 562"/>
                  <a:gd name="T2" fmla="*/ 1 w 612"/>
                  <a:gd name="T3" fmla="*/ 1 h 562"/>
                  <a:gd name="T4" fmla="*/ 1 w 612"/>
                  <a:gd name="T5" fmla="*/ 1 h 562"/>
                  <a:gd name="T6" fmla="*/ 0 w 612"/>
                  <a:gd name="T7" fmla="*/ 1 h 562"/>
                  <a:gd name="T8" fmla="*/ 1 w 612"/>
                  <a:gd name="T9" fmla="*/ 1 h 562"/>
                  <a:gd name="T10" fmla="*/ 1 w 612"/>
                  <a:gd name="T11" fmla="*/ 1 h 562"/>
                  <a:gd name="T12" fmla="*/ 1 w 612"/>
                  <a:gd name="T13" fmla="*/ 1 h 562"/>
                  <a:gd name="T14" fmla="*/ 1 w 612"/>
                  <a:gd name="T15" fmla="*/ 1 h 562"/>
                  <a:gd name="T16" fmla="*/ 1 w 612"/>
                  <a:gd name="T17" fmla="*/ 1 h 562"/>
                  <a:gd name="T18" fmla="*/ 1 w 612"/>
                  <a:gd name="T19" fmla="*/ 1 h 562"/>
                  <a:gd name="T20" fmla="*/ 1 w 612"/>
                  <a:gd name="T21" fmla="*/ 1 h 562"/>
                  <a:gd name="T22" fmla="*/ 1 w 612"/>
                  <a:gd name="T23" fmla="*/ 1 h 562"/>
                  <a:gd name="T24" fmla="*/ 1 w 612"/>
                  <a:gd name="T25" fmla="*/ 1 h 562"/>
                  <a:gd name="T26" fmla="*/ 1 w 612"/>
                  <a:gd name="T27" fmla="*/ 1 h 562"/>
                  <a:gd name="T28" fmla="*/ 1 w 612"/>
                  <a:gd name="T29" fmla="*/ 1 h 562"/>
                  <a:gd name="T30" fmla="*/ 1 w 612"/>
                  <a:gd name="T31" fmla="*/ 1 h 562"/>
                  <a:gd name="T32" fmla="*/ 1 w 612"/>
                  <a:gd name="T33" fmla="*/ 1 h 562"/>
                  <a:gd name="T34" fmla="*/ 1 w 612"/>
                  <a:gd name="T35" fmla="*/ 1 h 562"/>
                  <a:gd name="T36" fmla="*/ 1 w 612"/>
                  <a:gd name="T37" fmla="*/ 1 h 562"/>
                  <a:gd name="T38" fmla="*/ 1 w 612"/>
                  <a:gd name="T39" fmla="*/ 1 h 562"/>
                  <a:gd name="T40" fmla="*/ 1 w 612"/>
                  <a:gd name="T41" fmla="*/ 0 h 562"/>
                  <a:gd name="T42" fmla="*/ 1 w 612"/>
                  <a:gd name="T43" fmla="*/ 1 h 562"/>
                  <a:gd name="T44" fmla="*/ 1 w 612"/>
                  <a:gd name="T45" fmla="*/ 0 h 562"/>
                  <a:gd name="T46" fmla="*/ 1 w 612"/>
                  <a:gd name="T47" fmla="*/ 0 h 5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12"/>
                  <a:gd name="T73" fmla="*/ 0 h 562"/>
                  <a:gd name="T74" fmla="*/ 612 w 612"/>
                  <a:gd name="T75" fmla="*/ 562 h 5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12" h="562">
                    <a:moveTo>
                      <a:pt x="184" y="0"/>
                    </a:moveTo>
                    <a:lnTo>
                      <a:pt x="76" y="328"/>
                    </a:lnTo>
                    <a:lnTo>
                      <a:pt x="67" y="116"/>
                    </a:lnTo>
                    <a:lnTo>
                      <a:pt x="0" y="448"/>
                    </a:lnTo>
                    <a:lnTo>
                      <a:pt x="49" y="370"/>
                    </a:lnTo>
                    <a:lnTo>
                      <a:pt x="38" y="555"/>
                    </a:lnTo>
                    <a:lnTo>
                      <a:pt x="118" y="370"/>
                    </a:lnTo>
                    <a:lnTo>
                      <a:pt x="87" y="534"/>
                    </a:lnTo>
                    <a:lnTo>
                      <a:pt x="194" y="389"/>
                    </a:lnTo>
                    <a:lnTo>
                      <a:pt x="135" y="562"/>
                    </a:lnTo>
                    <a:lnTo>
                      <a:pt x="291" y="389"/>
                    </a:lnTo>
                    <a:lnTo>
                      <a:pt x="243" y="496"/>
                    </a:lnTo>
                    <a:lnTo>
                      <a:pt x="612" y="193"/>
                    </a:lnTo>
                    <a:lnTo>
                      <a:pt x="418" y="311"/>
                    </a:lnTo>
                    <a:lnTo>
                      <a:pt x="525" y="116"/>
                    </a:lnTo>
                    <a:lnTo>
                      <a:pt x="369" y="290"/>
                    </a:lnTo>
                    <a:lnTo>
                      <a:pt x="426" y="125"/>
                    </a:lnTo>
                    <a:lnTo>
                      <a:pt x="310" y="281"/>
                    </a:lnTo>
                    <a:lnTo>
                      <a:pt x="390" y="9"/>
                    </a:lnTo>
                    <a:lnTo>
                      <a:pt x="243" y="281"/>
                    </a:lnTo>
                    <a:lnTo>
                      <a:pt x="302" y="0"/>
                    </a:lnTo>
                    <a:lnTo>
                      <a:pt x="165" y="254"/>
                    </a:lnTo>
                    <a:lnTo>
                      <a:pt x="184" y="0"/>
                    </a:ln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79" name="Freeform 24"/>
              <p:cNvSpPr>
                <a:spLocks/>
              </p:cNvSpPr>
              <p:nvPr/>
            </p:nvSpPr>
            <p:spPr bwMode="auto">
              <a:xfrm>
                <a:off x="3422" y="2087"/>
                <a:ext cx="73" cy="291"/>
              </a:xfrm>
              <a:custGeom>
                <a:avLst/>
                <a:gdLst>
                  <a:gd name="T0" fmla="*/ 1 w 146"/>
                  <a:gd name="T1" fmla="*/ 1 h 582"/>
                  <a:gd name="T2" fmla="*/ 0 w 146"/>
                  <a:gd name="T3" fmla="*/ 1 h 582"/>
                  <a:gd name="T4" fmla="*/ 1 w 146"/>
                  <a:gd name="T5" fmla="*/ 1 h 582"/>
                  <a:gd name="T6" fmla="*/ 1 w 146"/>
                  <a:gd name="T7" fmla="*/ 1 h 582"/>
                  <a:gd name="T8" fmla="*/ 1 w 146"/>
                  <a:gd name="T9" fmla="*/ 1 h 582"/>
                  <a:gd name="T10" fmla="*/ 1 w 146"/>
                  <a:gd name="T11" fmla="*/ 1 h 582"/>
                  <a:gd name="T12" fmla="*/ 1 w 146"/>
                  <a:gd name="T13" fmla="*/ 1 h 582"/>
                  <a:gd name="T14" fmla="*/ 1 w 146"/>
                  <a:gd name="T15" fmla="*/ 1 h 582"/>
                  <a:gd name="T16" fmla="*/ 1 w 146"/>
                  <a:gd name="T17" fmla="*/ 1 h 582"/>
                  <a:gd name="T18" fmla="*/ 1 w 146"/>
                  <a:gd name="T19" fmla="*/ 1 h 582"/>
                  <a:gd name="T20" fmla="*/ 1 w 146"/>
                  <a:gd name="T21" fmla="*/ 0 h 582"/>
                  <a:gd name="T22" fmla="*/ 1 w 146"/>
                  <a:gd name="T23" fmla="*/ 1 h 582"/>
                  <a:gd name="T24" fmla="*/ 1 w 146"/>
                  <a:gd name="T25" fmla="*/ 1 h 5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6"/>
                  <a:gd name="T40" fmla="*/ 0 h 582"/>
                  <a:gd name="T41" fmla="*/ 146 w 146"/>
                  <a:gd name="T42" fmla="*/ 582 h 5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6" h="582">
                    <a:moveTo>
                      <a:pt x="20" y="47"/>
                    </a:moveTo>
                    <a:lnTo>
                      <a:pt x="0" y="154"/>
                    </a:lnTo>
                    <a:lnTo>
                      <a:pt x="20" y="262"/>
                    </a:lnTo>
                    <a:lnTo>
                      <a:pt x="77" y="357"/>
                    </a:lnTo>
                    <a:lnTo>
                      <a:pt x="108" y="473"/>
                    </a:lnTo>
                    <a:lnTo>
                      <a:pt x="136" y="582"/>
                    </a:lnTo>
                    <a:lnTo>
                      <a:pt x="146" y="435"/>
                    </a:lnTo>
                    <a:lnTo>
                      <a:pt x="117" y="319"/>
                    </a:lnTo>
                    <a:lnTo>
                      <a:pt x="68" y="163"/>
                    </a:lnTo>
                    <a:lnTo>
                      <a:pt x="51" y="55"/>
                    </a:lnTo>
                    <a:lnTo>
                      <a:pt x="58" y="0"/>
                    </a:lnTo>
                    <a:lnTo>
                      <a:pt x="20" y="47"/>
                    </a:lnTo>
                    <a:close/>
                  </a:path>
                </a:pathLst>
              </a:custGeom>
              <a:solidFill>
                <a:srgbClr val="9BEB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80" name="Freeform 25"/>
              <p:cNvSpPr>
                <a:spLocks/>
              </p:cNvSpPr>
              <p:nvPr/>
            </p:nvSpPr>
            <p:spPr bwMode="auto">
              <a:xfrm>
                <a:off x="3617" y="2038"/>
                <a:ext cx="68" cy="203"/>
              </a:xfrm>
              <a:custGeom>
                <a:avLst/>
                <a:gdLst>
                  <a:gd name="T0" fmla="*/ 1 w 135"/>
                  <a:gd name="T1" fmla="*/ 0 h 407"/>
                  <a:gd name="T2" fmla="*/ 0 w 135"/>
                  <a:gd name="T3" fmla="*/ 0 h 407"/>
                  <a:gd name="T4" fmla="*/ 0 w 135"/>
                  <a:gd name="T5" fmla="*/ 0 h 407"/>
                  <a:gd name="T6" fmla="*/ 1 w 135"/>
                  <a:gd name="T7" fmla="*/ 0 h 407"/>
                  <a:gd name="T8" fmla="*/ 1 w 135"/>
                  <a:gd name="T9" fmla="*/ 0 h 407"/>
                  <a:gd name="T10" fmla="*/ 1 w 135"/>
                  <a:gd name="T11" fmla="*/ 0 h 407"/>
                  <a:gd name="T12" fmla="*/ 1 w 135"/>
                  <a:gd name="T13" fmla="*/ 0 h 407"/>
                  <a:gd name="T14" fmla="*/ 1 w 135"/>
                  <a:gd name="T15" fmla="*/ 0 h 407"/>
                  <a:gd name="T16" fmla="*/ 1 w 135"/>
                  <a:gd name="T17" fmla="*/ 0 h 407"/>
                  <a:gd name="T18" fmla="*/ 1 w 135"/>
                  <a:gd name="T19" fmla="*/ 0 h 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407"/>
                  <a:gd name="T32" fmla="*/ 135 w 135"/>
                  <a:gd name="T33" fmla="*/ 407 h 4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407">
                    <a:moveTo>
                      <a:pt x="76" y="0"/>
                    </a:moveTo>
                    <a:lnTo>
                      <a:pt x="0" y="165"/>
                    </a:lnTo>
                    <a:lnTo>
                      <a:pt x="0" y="205"/>
                    </a:lnTo>
                    <a:lnTo>
                      <a:pt x="76" y="116"/>
                    </a:lnTo>
                    <a:lnTo>
                      <a:pt x="88" y="312"/>
                    </a:lnTo>
                    <a:lnTo>
                      <a:pt x="135" y="407"/>
                    </a:lnTo>
                    <a:lnTo>
                      <a:pt x="116" y="223"/>
                    </a:lnTo>
                    <a:lnTo>
                      <a:pt x="107" y="29"/>
                    </a:lnTo>
                    <a:lnTo>
                      <a:pt x="76" y="0"/>
                    </a:lnTo>
                    <a:close/>
                  </a:path>
                </a:pathLst>
              </a:custGeom>
              <a:solidFill>
                <a:srgbClr val="9BEB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81" name="Freeform 26"/>
              <p:cNvSpPr>
                <a:spLocks/>
              </p:cNvSpPr>
              <p:nvPr/>
            </p:nvSpPr>
            <p:spPr bwMode="auto">
              <a:xfrm>
                <a:off x="3724" y="1907"/>
                <a:ext cx="136" cy="277"/>
              </a:xfrm>
              <a:custGeom>
                <a:avLst/>
                <a:gdLst>
                  <a:gd name="T0" fmla="*/ 0 w 274"/>
                  <a:gd name="T1" fmla="*/ 0 h 555"/>
                  <a:gd name="T2" fmla="*/ 0 w 274"/>
                  <a:gd name="T3" fmla="*/ 0 h 555"/>
                  <a:gd name="T4" fmla="*/ 0 w 274"/>
                  <a:gd name="T5" fmla="*/ 0 h 555"/>
                  <a:gd name="T6" fmla="*/ 0 w 274"/>
                  <a:gd name="T7" fmla="*/ 0 h 555"/>
                  <a:gd name="T8" fmla="*/ 0 w 274"/>
                  <a:gd name="T9" fmla="*/ 0 h 555"/>
                  <a:gd name="T10" fmla="*/ 0 w 274"/>
                  <a:gd name="T11" fmla="*/ 0 h 555"/>
                  <a:gd name="T12" fmla="*/ 0 w 274"/>
                  <a:gd name="T13" fmla="*/ 0 h 555"/>
                  <a:gd name="T14" fmla="*/ 0 w 274"/>
                  <a:gd name="T15" fmla="*/ 0 h 555"/>
                  <a:gd name="T16" fmla="*/ 0 w 274"/>
                  <a:gd name="T17" fmla="*/ 0 h 555"/>
                  <a:gd name="T18" fmla="*/ 0 w 274"/>
                  <a:gd name="T19" fmla="*/ 0 h 555"/>
                  <a:gd name="T20" fmla="*/ 0 w 274"/>
                  <a:gd name="T21" fmla="*/ 0 h 555"/>
                  <a:gd name="T22" fmla="*/ 0 w 274"/>
                  <a:gd name="T23" fmla="*/ 0 h 555"/>
                  <a:gd name="T24" fmla="*/ 0 w 274"/>
                  <a:gd name="T25" fmla="*/ 0 h 555"/>
                  <a:gd name="T26" fmla="*/ 0 w 274"/>
                  <a:gd name="T27" fmla="*/ 0 h 555"/>
                  <a:gd name="T28" fmla="*/ 0 w 274"/>
                  <a:gd name="T29" fmla="*/ 0 h 5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555"/>
                  <a:gd name="T47" fmla="*/ 274 w 274"/>
                  <a:gd name="T48" fmla="*/ 555 h 5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555">
                    <a:moveTo>
                      <a:pt x="0" y="0"/>
                    </a:moveTo>
                    <a:lnTo>
                      <a:pt x="23" y="97"/>
                    </a:lnTo>
                    <a:lnTo>
                      <a:pt x="70" y="175"/>
                    </a:lnTo>
                    <a:lnTo>
                      <a:pt x="108" y="262"/>
                    </a:lnTo>
                    <a:lnTo>
                      <a:pt x="120" y="350"/>
                    </a:lnTo>
                    <a:lnTo>
                      <a:pt x="139" y="446"/>
                    </a:lnTo>
                    <a:lnTo>
                      <a:pt x="185" y="505"/>
                    </a:lnTo>
                    <a:lnTo>
                      <a:pt x="274" y="555"/>
                    </a:lnTo>
                    <a:lnTo>
                      <a:pt x="196" y="456"/>
                    </a:lnTo>
                    <a:lnTo>
                      <a:pt x="165" y="378"/>
                    </a:lnTo>
                    <a:lnTo>
                      <a:pt x="165" y="255"/>
                    </a:lnTo>
                    <a:lnTo>
                      <a:pt x="127" y="148"/>
                    </a:lnTo>
                    <a:lnTo>
                      <a:pt x="50" y="57"/>
                    </a:lnTo>
                    <a:lnTo>
                      <a:pt x="0" y="0"/>
                    </a:lnTo>
                    <a:close/>
                  </a:path>
                </a:pathLst>
              </a:custGeom>
              <a:solidFill>
                <a:srgbClr val="9BEB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82" name="Freeform 27"/>
              <p:cNvSpPr>
                <a:spLocks/>
              </p:cNvSpPr>
              <p:nvPr/>
            </p:nvSpPr>
            <p:spPr bwMode="auto">
              <a:xfrm>
                <a:off x="4390" y="1898"/>
                <a:ext cx="188" cy="635"/>
              </a:xfrm>
              <a:custGeom>
                <a:avLst/>
                <a:gdLst>
                  <a:gd name="T0" fmla="*/ 1 w 376"/>
                  <a:gd name="T1" fmla="*/ 0 h 1271"/>
                  <a:gd name="T2" fmla="*/ 1 w 376"/>
                  <a:gd name="T3" fmla="*/ 0 h 1271"/>
                  <a:gd name="T4" fmla="*/ 1 w 376"/>
                  <a:gd name="T5" fmla="*/ 0 h 1271"/>
                  <a:gd name="T6" fmla="*/ 1 w 376"/>
                  <a:gd name="T7" fmla="*/ 0 h 1271"/>
                  <a:gd name="T8" fmla="*/ 1 w 376"/>
                  <a:gd name="T9" fmla="*/ 0 h 1271"/>
                  <a:gd name="T10" fmla="*/ 1 w 376"/>
                  <a:gd name="T11" fmla="*/ 0 h 1271"/>
                  <a:gd name="T12" fmla="*/ 1 w 376"/>
                  <a:gd name="T13" fmla="*/ 0 h 1271"/>
                  <a:gd name="T14" fmla="*/ 1 w 376"/>
                  <a:gd name="T15" fmla="*/ 0 h 1271"/>
                  <a:gd name="T16" fmla="*/ 0 w 376"/>
                  <a:gd name="T17" fmla="*/ 0 h 1271"/>
                  <a:gd name="T18" fmla="*/ 0 w 376"/>
                  <a:gd name="T19" fmla="*/ 0 h 1271"/>
                  <a:gd name="T20" fmla="*/ 1 w 376"/>
                  <a:gd name="T21" fmla="*/ 0 h 1271"/>
                  <a:gd name="T22" fmla="*/ 1 w 376"/>
                  <a:gd name="T23" fmla="*/ 0 h 1271"/>
                  <a:gd name="T24" fmla="*/ 1 w 376"/>
                  <a:gd name="T25" fmla="*/ 0 h 1271"/>
                  <a:gd name="T26" fmla="*/ 1 w 376"/>
                  <a:gd name="T27" fmla="*/ 0 h 1271"/>
                  <a:gd name="T28" fmla="*/ 1 w 376"/>
                  <a:gd name="T29" fmla="*/ 0 h 1271"/>
                  <a:gd name="T30" fmla="*/ 1 w 376"/>
                  <a:gd name="T31" fmla="*/ 0 h 1271"/>
                  <a:gd name="T32" fmla="*/ 1 w 376"/>
                  <a:gd name="T33" fmla="*/ 0 h 1271"/>
                  <a:gd name="T34" fmla="*/ 1 w 376"/>
                  <a:gd name="T35" fmla="*/ 0 h 12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6"/>
                  <a:gd name="T55" fmla="*/ 0 h 1271"/>
                  <a:gd name="T56" fmla="*/ 376 w 376"/>
                  <a:gd name="T57" fmla="*/ 1271 h 12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6" h="1271">
                    <a:moveTo>
                      <a:pt x="376" y="0"/>
                    </a:moveTo>
                    <a:lnTo>
                      <a:pt x="252" y="99"/>
                    </a:lnTo>
                    <a:lnTo>
                      <a:pt x="154" y="274"/>
                    </a:lnTo>
                    <a:lnTo>
                      <a:pt x="45" y="562"/>
                    </a:lnTo>
                    <a:lnTo>
                      <a:pt x="38" y="846"/>
                    </a:lnTo>
                    <a:lnTo>
                      <a:pt x="68" y="1060"/>
                    </a:lnTo>
                    <a:lnTo>
                      <a:pt x="55" y="1271"/>
                    </a:lnTo>
                    <a:lnTo>
                      <a:pt x="28" y="1165"/>
                    </a:lnTo>
                    <a:lnTo>
                      <a:pt x="0" y="969"/>
                    </a:lnTo>
                    <a:lnTo>
                      <a:pt x="0" y="827"/>
                    </a:lnTo>
                    <a:lnTo>
                      <a:pt x="7" y="682"/>
                    </a:lnTo>
                    <a:lnTo>
                      <a:pt x="28" y="524"/>
                    </a:lnTo>
                    <a:lnTo>
                      <a:pt x="95" y="310"/>
                    </a:lnTo>
                    <a:lnTo>
                      <a:pt x="144" y="167"/>
                    </a:lnTo>
                    <a:lnTo>
                      <a:pt x="252" y="47"/>
                    </a:lnTo>
                    <a:lnTo>
                      <a:pt x="338" y="0"/>
                    </a:lnTo>
                    <a:lnTo>
                      <a:pt x="376" y="0"/>
                    </a:lnTo>
                    <a:close/>
                  </a:path>
                </a:pathLst>
              </a:custGeom>
              <a:solidFill>
                <a:srgbClr val="9BEB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83" name="Freeform 28"/>
              <p:cNvSpPr>
                <a:spLocks/>
              </p:cNvSpPr>
              <p:nvPr/>
            </p:nvSpPr>
            <p:spPr bwMode="auto">
              <a:xfrm>
                <a:off x="3389" y="1902"/>
                <a:ext cx="297" cy="253"/>
              </a:xfrm>
              <a:custGeom>
                <a:avLst/>
                <a:gdLst>
                  <a:gd name="T0" fmla="*/ 1 w 591"/>
                  <a:gd name="T1" fmla="*/ 0 h 506"/>
                  <a:gd name="T2" fmla="*/ 1 w 591"/>
                  <a:gd name="T3" fmla="*/ 1 h 506"/>
                  <a:gd name="T4" fmla="*/ 1 w 591"/>
                  <a:gd name="T5" fmla="*/ 1 h 506"/>
                  <a:gd name="T6" fmla="*/ 1 w 591"/>
                  <a:gd name="T7" fmla="*/ 1 h 506"/>
                  <a:gd name="T8" fmla="*/ 1 w 591"/>
                  <a:gd name="T9" fmla="*/ 1 h 506"/>
                  <a:gd name="T10" fmla="*/ 0 w 591"/>
                  <a:gd name="T11" fmla="*/ 1 h 506"/>
                  <a:gd name="T12" fmla="*/ 1 w 591"/>
                  <a:gd name="T13" fmla="*/ 1 h 506"/>
                  <a:gd name="T14" fmla="*/ 1 w 591"/>
                  <a:gd name="T15" fmla="*/ 1 h 506"/>
                  <a:gd name="T16" fmla="*/ 1 w 591"/>
                  <a:gd name="T17" fmla="*/ 1 h 506"/>
                  <a:gd name="T18" fmla="*/ 1 w 591"/>
                  <a:gd name="T19" fmla="*/ 1 h 506"/>
                  <a:gd name="T20" fmla="*/ 1 w 591"/>
                  <a:gd name="T21" fmla="*/ 1 h 506"/>
                  <a:gd name="T22" fmla="*/ 1 w 591"/>
                  <a:gd name="T23" fmla="*/ 1 h 506"/>
                  <a:gd name="T24" fmla="*/ 1 w 591"/>
                  <a:gd name="T25" fmla="*/ 0 h 506"/>
                  <a:gd name="T26" fmla="*/ 1 w 591"/>
                  <a:gd name="T27" fmla="*/ 0 h 5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91"/>
                  <a:gd name="T43" fmla="*/ 0 h 506"/>
                  <a:gd name="T44" fmla="*/ 591 w 591"/>
                  <a:gd name="T45" fmla="*/ 506 h 5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91" h="506">
                    <a:moveTo>
                      <a:pt x="591" y="0"/>
                    </a:moveTo>
                    <a:lnTo>
                      <a:pt x="369" y="145"/>
                    </a:lnTo>
                    <a:lnTo>
                      <a:pt x="203" y="284"/>
                    </a:lnTo>
                    <a:lnTo>
                      <a:pt x="144" y="331"/>
                    </a:lnTo>
                    <a:lnTo>
                      <a:pt x="38" y="399"/>
                    </a:lnTo>
                    <a:lnTo>
                      <a:pt x="0" y="506"/>
                    </a:lnTo>
                    <a:lnTo>
                      <a:pt x="76" y="426"/>
                    </a:lnTo>
                    <a:lnTo>
                      <a:pt x="125" y="399"/>
                    </a:lnTo>
                    <a:lnTo>
                      <a:pt x="156" y="350"/>
                    </a:lnTo>
                    <a:lnTo>
                      <a:pt x="283" y="265"/>
                    </a:lnTo>
                    <a:lnTo>
                      <a:pt x="439" y="168"/>
                    </a:lnTo>
                    <a:lnTo>
                      <a:pt x="555" y="59"/>
                    </a:lnTo>
                    <a:lnTo>
                      <a:pt x="591" y="0"/>
                    </a:lnTo>
                    <a:close/>
                  </a:path>
                </a:pathLst>
              </a:cu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84" name="Freeform 29"/>
              <p:cNvSpPr>
                <a:spLocks/>
              </p:cNvSpPr>
              <p:nvPr/>
            </p:nvSpPr>
            <p:spPr bwMode="auto">
              <a:xfrm>
                <a:off x="3680" y="2114"/>
                <a:ext cx="59" cy="114"/>
              </a:xfrm>
              <a:custGeom>
                <a:avLst/>
                <a:gdLst>
                  <a:gd name="T0" fmla="*/ 0 w 118"/>
                  <a:gd name="T1" fmla="*/ 1 h 226"/>
                  <a:gd name="T2" fmla="*/ 1 w 118"/>
                  <a:gd name="T3" fmla="*/ 1 h 226"/>
                  <a:gd name="T4" fmla="*/ 1 w 118"/>
                  <a:gd name="T5" fmla="*/ 1 h 226"/>
                  <a:gd name="T6" fmla="*/ 1 w 118"/>
                  <a:gd name="T7" fmla="*/ 1 h 226"/>
                  <a:gd name="T8" fmla="*/ 1 w 118"/>
                  <a:gd name="T9" fmla="*/ 1 h 226"/>
                  <a:gd name="T10" fmla="*/ 0 w 118"/>
                  <a:gd name="T11" fmla="*/ 0 h 226"/>
                  <a:gd name="T12" fmla="*/ 0 w 118"/>
                  <a:gd name="T13" fmla="*/ 1 h 226"/>
                  <a:gd name="T14" fmla="*/ 0 w 118"/>
                  <a:gd name="T15" fmla="*/ 1 h 226"/>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26"/>
                  <a:gd name="T26" fmla="*/ 118 w 118"/>
                  <a:gd name="T27" fmla="*/ 226 h 2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26">
                    <a:moveTo>
                      <a:pt x="0" y="108"/>
                    </a:moveTo>
                    <a:lnTo>
                      <a:pt x="49" y="158"/>
                    </a:lnTo>
                    <a:lnTo>
                      <a:pt x="118" y="226"/>
                    </a:lnTo>
                    <a:lnTo>
                      <a:pt x="110" y="177"/>
                    </a:lnTo>
                    <a:lnTo>
                      <a:pt x="49" y="89"/>
                    </a:lnTo>
                    <a:lnTo>
                      <a:pt x="0" y="0"/>
                    </a:lnTo>
                    <a:lnTo>
                      <a:pt x="0" y="108"/>
                    </a:lnTo>
                    <a:close/>
                  </a:path>
                </a:pathLst>
              </a:cu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85" name="Freeform 30"/>
              <p:cNvSpPr>
                <a:spLocks/>
              </p:cNvSpPr>
              <p:nvPr/>
            </p:nvSpPr>
            <p:spPr bwMode="auto">
              <a:xfrm>
                <a:off x="3437" y="2072"/>
                <a:ext cx="64" cy="267"/>
              </a:xfrm>
              <a:custGeom>
                <a:avLst/>
                <a:gdLst>
                  <a:gd name="T0" fmla="*/ 0 w 127"/>
                  <a:gd name="T1" fmla="*/ 1 h 534"/>
                  <a:gd name="T2" fmla="*/ 0 w 127"/>
                  <a:gd name="T3" fmla="*/ 1 h 534"/>
                  <a:gd name="T4" fmla="*/ 1 w 127"/>
                  <a:gd name="T5" fmla="*/ 1 h 534"/>
                  <a:gd name="T6" fmla="*/ 1 w 127"/>
                  <a:gd name="T7" fmla="*/ 1 h 534"/>
                  <a:gd name="T8" fmla="*/ 1 w 127"/>
                  <a:gd name="T9" fmla="*/ 1 h 534"/>
                  <a:gd name="T10" fmla="*/ 1 w 127"/>
                  <a:gd name="T11" fmla="*/ 1 h 534"/>
                  <a:gd name="T12" fmla="*/ 1 w 127"/>
                  <a:gd name="T13" fmla="*/ 1 h 534"/>
                  <a:gd name="T14" fmla="*/ 1 w 127"/>
                  <a:gd name="T15" fmla="*/ 1 h 534"/>
                  <a:gd name="T16" fmla="*/ 1 w 127"/>
                  <a:gd name="T17" fmla="*/ 0 h 534"/>
                  <a:gd name="T18" fmla="*/ 0 w 127"/>
                  <a:gd name="T19" fmla="*/ 1 h 534"/>
                  <a:gd name="T20" fmla="*/ 0 w 127"/>
                  <a:gd name="T21" fmla="*/ 1 h 5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534"/>
                  <a:gd name="T35" fmla="*/ 127 w 127"/>
                  <a:gd name="T36" fmla="*/ 534 h 5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534">
                    <a:moveTo>
                      <a:pt x="0" y="85"/>
                    </a:moveTo>
                    <a:lnTo>
                      <a:pt x="0" y="184"/>
                    </a:lnTo>
                    <a:lnTo>
                      <a:pt x="61" y="332"/>
                    </a:lnTo>
                    <a:lnTo>
                      <a:pt x="118" y="435"/>
                    </a:lnTo>
                    <a:lnTo>
                      <a:pt x="127" y="534"/>
                    </a:lnTo>
                    <a:lnTo>
                      <a:pt x="118" y="380"/>
                    </a:lnTo>
                    <a:lnTo>
                      <a:pt x="70" y="252"/>
                    </a:lnTo>
                    <a:lnTo>
                      <a:pt x="49" y="154"/>
                    </a:lnTo>
                    <a:lnTo>
                      <a:pt x="61" y="0"/>
                    </a:lnTo>
                    <a:lnTo>
                      <a:pt x="0" y="85"/>
                    </a:lnTo>
                    <a:close/>
                  </a:path>
                </a:pathLst>
              </a:cu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86" name="Freeform 31"/>
              <p:cNvSpPr>
                <a:spLocks/>
              </p:cNvSpPr>
              <p:nvPr/>
            </p:nvSpPr>
            <p:spPr bwMode="auto">
              <a:xfrm>
                <a:off x="4503" y="2063"/>
                <a:ext cx="112" cy="511"/>
              </a:xfrm>
              <a:custGeom>
                <a:avLst/>
                <a:gdLst>
                  <a:gd name="T0" fmla="*/ 0 w 222"/>
                  <a:gd name="T1" fmla="*/ 0 h 1022"/>
                  <a:gd name="T2" fmla="*/ 1 w 222"/>
                  <a:gd name="T3" fmla="*/ 1 h 1022"/>
                  <a:gd name="T4" fmla="*/ 1 w 222"/>
                  <a:gd name="T5" fmla="*/ 1 h 1022"/>
                  <a:gd name="T6" fmla="*/ 1 w 222"/>
                  <a:gd name="T7" fmla="*/ 1 h 1022"/>
                  <a:gd name="T8" fmla="*/ 1 w 222"/>
                  <a:gd name="T9" fmla="*/ 1 h 1022"/>
                  <a:gd name="T10" fmla="*/ 1 w 222"/>
                  <a:gd name="T11" fmla="*/ 1 h 1022"/>
                  <a:gd name="T12" fmla="*/ 1 w 222"/>
                  <a:gd name="T13" fmla="*/ 1 h 1022"/>
                  <a:gd name="T14" fmla="*/ 1 w 222"/>
                  <a:gd name="T15" fmla="*/ 1 h 1022"/>
                  <a:gd name="T16" fmla="*/ 1 w 222"/>
                  <a:gd name="T17" fmla="*/ 1 h 1022"/>
                  <a:gd name="T18" fmla="*/ 1 w 222"/>
                  <a:gd name="T19" fmla="*/ 1 h 1022"/>
                  <a:gd name="T20" fmla="*/ 0 w 222"/>
                  <a:gd name="T21" fmla="*/ 0 h 1022"/>
                  <a:gd name="T22" fmla="*/ 0 w 222"/>
                  <a:gd name="T23" fmla="*/ 0 h 1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
                  <a:gd name="T37" fmla="*/ 0 h 1022"/>
                  <a:gd name="T38" fmla="*/ 222 w 222"/>
                  <a:gd name="T39" fmla="*/ 1022 h 10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 h="1022">
                    <a:moveTo>
                      <a:pt x="0" y="0"/>
                    </a:moveTo>
                    <a:lnTo>
                      <a:pt x="67" y="205"/>
                    </a:lnTo>
                    <a:lnTo>
                      <a:pt x="87" y="507"/>
                    </a:lnTo>
                    <a:lnTo>
                      <a:pt x="154" y="663"/>
                    </a:lnTo>
                    <a:lnTo>
                      <a:pt x="205" y="897"/>
                    </a:lnTo>
                    <a:lnTo>
                      <a:pt x="222" y="1022"/>
                    </a:lnTo>
                    <a:lnTo>
                      <a:pt x="144" y="758"/>
                    </a:lnTo>
                    <a:lnTo>
                      <a:pt x="67" y="604"/>
                    </a:lnTo>
                    <a:lnTo>
                      <a:pt x="49" y="429"/>
                    </a:lnTo>
                    <a:lnTo>
                      <a:pt x="19" y="167"/>
                    </a:lnTo>
                    <a:lnTo>
                      <a:pt x="0" y="0"/>
                    </a:lnTo>
                    <a:close/>
                  </a:path>
                </a:pathLst>
              </a:cu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87" name="Freeform 32"/>
              <p:cNvSpPr>
                <a:spLocks/>
              </p:cNvSpPr>
              <p:nvPr/>
            </p:nvSpPr>
            <p:spPr bwMode="auto">
              <a:xfrm>
                <a:off x="4425" y="2013"/>
                <a:ext cx="62" cy="493"/>
              </a:xfrm>
              <a:custGeom>
                <a:avLst/>
                <a:gdLst>
                  <a:gd name="T0" fmla="*/ 0 w 125"/>
                  <a:gd name="T1" fmla="*/ 0 h 982"/>
                  <a:gd name="T2" fmla="*/ 0 w 125"/>
                  <a:gd name="T3" fmla="*/ 1 h 982"/>
                  <a:gd name="T4" fmla="*/ 0 w 125"/>
                  <a:gd name="T5" fmla="*/ 1 h 982"/>
                  <a:gd name="T6" fmla="*/ 0 w 125"/>
                  <a:gd name="T7" fmla="*/ 1 h 982"/>
                  <a:gd name="T8" fmla="*/ 0 w 125"/>
                  <a:gd name="T9" fmla="*/ 1 h 982"/>
                  <a:gd name="T10" fmla="*/ 0 w 125"/>
                  <a:gd name="T11" fmla="*/ 1 h 982"/>
                  <a:gd name="T12" fmla="*/ 0 w 125"/>
                  <a:gd name="T13" fmla="*/ 1 h 982"/>
                  <a:gd name="T14" fmla="*/ 0 w 125"/>
                  <a:gd name="T15" fmla="*/ 1 h 982"/>
                  <a:gd name="T16" fmla="*/ 0 w 125"/>
                  <a:gd name="T17" fmla="*/ 1 h 982"/>
                  <a:gd name="T18" fmla="*/ 0 w 125"/>
                  <a:gd name="T19" fmla="*/ 1 h 982"/>
                  <a:gd name="T20" fmla="*/ 0 w 125"/>
                  <a:gd name="T21" fmla="*/ 1 h 982"/>
                  <a:gd name="T22" fmla="*/ 0 w 125"/>
                  <a:gd name="T23" fmla="*/ 0 h 982"/>
                  <a:gd name="T24" fmla="*/ 0 w 125"/>
                  <a:gd name="T25" fmla="*/ 0 h 9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5"/>
                  <a:gd name="T40" fmla="*/ 0 h 982"/>
                  <a:gd name="T41" fmla="*/ 125 w 125"/>
                  <a:gd name="T42" fmla="*/ 982 h 9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5" h="982">
                    <a:moveTo>
                      <a:pt x="125" y="0"/>
                    </a:moveTo>
                    <a:lnTo>
                      <a:pt x="68" y="342"/>
                    </a:lnTo>
                    <a:lnTo>
                      <a:pt x="86" y="604"/>
                    </a:lnTo>
                    <a:lnTo>
                      <a:pt x="46" y="779"/>
                    </a:lnTo>
                    <a:lnTo>
                      <a:pt x="0" y="982"/>
                    </a:lnTo>
                    <a:lnTo>
                      <a:pt x="0" y="847"/>
                    </a:lnTo>
                    <a:lnTo>
                      <a:pt x="27" y="690"/>
                    </a:lnTo>
                    <a:lnTo>
                      <a:pt x="27" y="545"/>
                    </a:lnTo>
                    <a:lnTo>
                      <a:pt x="0" y="399"/>
                    </a:lnTo>
                    <a:lnTo>
                      <a:pt x="8" y="292"/>
                    </a:lnTo>
                    <a:lnTo>
                      <a:pt x="27" y="176"/>
                    </a:lnTo>
                    <a:lnTo>
                      <a:pt x="125" y="0"/>
                    </a:lnTo>
                    <a:close/>
                  </a:path>
                </a:pathLst>
              </a:cu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88" name="Freeform 33"/>
              <p:cNvSpPr>
                <a:spLocks/>
              </p:cNvSpPr>
              <p:nvPr/>
            </p:nvSpPr>
            <p:spPr bwMode="auto">
              <a:xfrm>
                <a:off x="4448" y="1888"/>
                <a:ext cx="33" cy="102"/>
              </a:xfrm>
              <a:custGeom>
                <a:avLst/>
                <a:gdLst>
                  <a:gd name="T0" fmla="*/ 0 w 66"/>
                  <a:gd name="T1" fmla="*/ 0 h 203"/>
                  <a:gd name="T2" fmla="*/ 1 w 66"/>
                  <a:gd name="T3" fmla="*/ 1 h 203"/>
                  <a:gd name="T4" fmla="*/ 1 w 66"/>
                  <a:gd name="T5" fmla="*/ 1 h 203"/>
                  <a:gd name="T6" fmla="*/ 0 w 66"/>
                  <a:gd name="T7" fmla="*/ 0 h 203"/>
                  <a:gd name="T8" fmla="*/ 0 w 66"/>
                  <a:gd name="T9" fmla="*/ 0 h 203"/>
                  <a:gd name="T10" fmla="*/ 0 60000 65536"/>
                  <a:gd name="T11" fmla="*/ 0 60000 65536"/>
                  <a:gd name="T12" fmla="*/ 0 60000 65536"/>
                  <a:gd name="T13" fmla="*/ 0 60000 65536"/>
                  <a:gd name="T14" fmla="*/ 0 60000 65536"/>
                  <a:gd name="T15" fmla="*/ 0 w 66"/>
                  <a:gd name="T16" fmla="*/ 0 h 203"/>
                  <a:gd name="T17" fmla="*/ 66 w 66"/>
                  <a:gd name="T18" fmla="*/ 203 h 203"/>
                </a:gdLst>
                <a:ahLst/>
                <a:cxnLst>
                  <a:cxn ang="T10">
                    <a:pos x="T0" y="T1"/>
                  </a:cxn>
                  <a:cxn ang="T11">
                    <a:pos x="T2" y="T3"/>
                  </a:cxn>
                  <a:cxn ang="T12">
                    <a:pos x="T4" y="T5"/>
                  </a:cxn>
                  <a:cxn ang="T13">
                    <a:pos x="T6" y="T7"/>
                  </a:cxn>
                  <a:cxn ang="T14">
                    <a:pos x="T8" y="T9"/>
                  </a:cxn>
                </a:cxnLst>
                <a:rect l="T15" t="T16" r="T17" b="T18"/>
                <a:pathLst>
                  <a:path w="66" h="203">
                    <a:moveTo>
                      <a:pt x="0" y="0"/>
                    </a:moveTo>
                    <a:lnTo>
                      <a:pt x="22" y="203"/>
                    </a:lnTo>
                    <a:lnTo>
                      <a:pt x="66" y="146"/>
                    </a:lnTo>
                    <a:lnTo>
                      <a:pt x="0" y="0"/>
                    </a:lnTo>
                    <a:close/>
                  </a:path>
                </a:pathLst>
              </a:cu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89" name="Freeform 34"/>
              <p:cNvSpPr>
                <a:spLocks/>
              </p:cNvSpPr>
              <p:nvPr/>
            </p:nvSpPr>
            <p:spPr bwMode="auto">
              <a:xfrm>
                <a:off x="4204" y="1829"/>
                <a:ext cx="191" cy="130"/>
              </a:xfrm>
              <a:custGeom>
                <a:avLst/>
                <a:gdLst>
                  <a:gd name="T0" fmla="*/ 1 w 382"/>
                  <a:gd name="T1" fmla="*/ 1 h 260"/>
                  <a:gd name="T2" fmla="*/ 1 w 382"/>
                  <a:gd name="T3" fmla="*/ 0 h 260"/>
                  <a:gd name="T4" fmla="*/ 1 w 382"/>
                  <a:gd name="T5" fmla="*/ 1 h 260"/>
                  <a:gd name="T6" fmla="*/ 1 w 382"/>
                  <a:gd name="T7" fmla="*/ 1 h 260"/>
                  <a:gd name="T8" fmla="*/ 1 w 382"/>
                  <a:gd name="T9" fmla="*/ 1 h 260"/>
                  <a:gd name="T10" fmla="*/ 0 w 382"/>
                  <a:gd name="T11" fmla="*/ 1 h 260"/>
                  <a:gd name="T12" fmla="*/ 1 w 382"/>
                  <a:gd name="T13" fmla="*/ 1 h 260"/>
                  <a:gd name="T14" fmla="*/ 1 w 382"/>
                  <a:gd name="T15" fmla="*/ 1 h 260"/>
                  <a:gd name="T16" fmla="*/ 1 w 382"/>
                  <a:gd name="T17" fmla="*/ 1 h 260"/>
                  <a:gd name="T18" fmla="*/ 1 w 382"/>
                  <a:gd name="T19" fmla="*/ 1 h 260"/>
                  <a:gd name="T20" fmla="*/ 1 w 382"/>
                  <a:gd name="T21" fmla="*/ 1 h 260"/>
                  <a:gd name="T22" fmla="*/ 1 w 382"/>
                  <a:gd name="T23" fmla="*/ 1 h 260"/>
                  <a:gd name="T24" fmla="*/ 1 w 382"/>
                  <a:gd name="T25" fmla="*/ 1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260"/>
                  <a:gd name="T41" fmla="*/ 382 w 382"/>
                  <a:gd name="T42" fmla="*/ 260 h 2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260">
                    <a:moveTo>
                      <a:pt x="150" y="38"/>
                    </a:moveTo>
                    <a:lnTo>
                      <a:pt x="29" y="0"/>
                    </a:lnTo>
                    <a:lnTo>
                      <a:pt x="141" y="78"/>
                    </a:lnTo>
                    <a:lnTo>
                      <a:pt x="10" y="30"/>
                    </a:lnTo>
                    <a:lnTo>
                      <a:pt x="141" y="110"/>
                    </a:lnTo>
                    <a:lnTo>
                      <a:pt x="0" y="68"/>
                    </a:lnTo>
                    <a:lnTo>
                      <a:pt x="141" y="139"/>
                    </a:lnTo>
                    <a:lnTo>
                      <a:pt x="21" y="110"/>
                    </a:lnTo>
                    <a:lnTo>
                      <a:pt x="361" y="260"/>
                    </a:lnTo>
                    <a:lnTo>
                      <a:pt x="371" y="220"/>
                    </a:lnTo>
                    <a:lnTo>
                      <a:pt x="382" y="160"/>
                    </a:lnTo>
                    <a:lnTo>
                      <a:pt x="150" y="38"/>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90" name="Freeform 35"/>
              <p:cNvSpPr>
                <a:spLocks/>
              </p:cNvSpPr>
              <p:nvPr/>
            </p:nvSpPr>
            <p:spPr bwMode="auto">
              <a:xfrm>
                <a:off x="4274" y="1829"/>
                <a:ext cx="105" cy="55"/>
              </a:xfrm>
              <a:custGeom>
                <a:avLst/>
                <a:gdLst>
                  <a:gd name="T0" fmla="*/ 0 w 211"/>
                  <a:gd name="T1" fmla="*/ 1 h 110"/>
                  <a:gd name="T2" fmla="*/ 0 w 211"/>
                  <a:gd name="T3" fmla="*/ 0 h 110"/>
                  <a:gd name="T4" fmla="*/ 0 w 211"/>
                  <a:gd name="T5" fmla="*/ 1 h 110"/>
                  <a:gd name="T6" fmla="*/ 0 w 211"/>
                  <a:gd name="T7" fmla="*/ 1 h 110"/>
                  <a:gd name="T8" fmla="*/ 0 w 211"/>
                  <a:gd name="T9" fmla="*/ 1 h 110"/>
                  <a:gd name="T10" fmla="*/ 0 60000 65536"/>
                  <a:gd name="T11" fmla="*/ 0 60000 65536"/>
                  <a:gd name="T12" fmla="*/ 0 60000 65536"/>
                  <a:gd name="T13" fmla="*/ 0 60000 65536"/>
                  <a:gd name="T14" fmla="*/ 0 60000 65536"/>
                  <a:gd name="T15" fmla="*/ 0 w 211"/>
                  <a:gd name="T16" fmla="*/ 0 h 110"/>
                  <a:gd name="T17" fmla="*/ 211 w 211"/>
                  <a:gd name="T18" fmla="*/ 110 h 110"/>
                </a:gdLst>
                <a:ahLst/>
                <a:cxnLst>
                  <a:cxn ang="T10">
                    <a:pos x="T0" y="T1"/>
                  </a:cxn>
                  <a:cxn ang="T11">
                    <a:pos x="T2" y="T3"/>
                  </a:cxn>
                  <a:cxn ang="T12">
                    <a:pos x="T4" y="T5"/>
                  </a:cxn>
                  <a:cxn ang="T13">
                    <a:pos x="T6" y="T7"/>
                  </a:cxn>
                  <a:cxn ang="T14">
                    <a:pos x="T8" y="T9"/>
                  </a:cxn>
                </a:cxnLst>
                <a:rect l="T15" t="T16" r="T17" b="T18"/>
                <a:pathLst>
                  <a:path w="211" h="110">
                    <a:moveTo>
                      <a:pt x="211" y="110"/>
                    </a:moveTo>
                    <a:lnTo>
                      <a:pt x="0" y="0"/>
                    </a:lnTo>
                    <a:lnTo>
                      <a:pt x="211" y="68"/>
                    </a:lnTo>
                    <a:lnTo>
                      <a:pt x="211"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91" name="Freeform 36"/>
              <p:cNvSpPr>
                <a:spLocks/>
              </p:cNvSpPr>
              <p:nvPr/>
            </p:nvSpPr>
            <p:spPr bwMode="auto">
              <a:xfrm>
                <a:off x="3993" y="1910"/>
                <a:ext cx="382" cy="526"/>
              </a:xfrm>
              <a:custGeom>
                <a:avLst/>
                <a:gdLst>
                  <a:gd name="T0" fmla="*/ 1 w 764"/>
                  <a:gd name="T1" fmla="*/ 0 h 1054"/>
                  <a:gd name="T2" fmla="*/ 1 w 764"/>
                  <a:gd name="T3" fmla="*/ 0 h 1054"/>
                  <a:gd name="T4" fmla="*/ 1 w 764"/>
                  <a:gd name="T5" fmla="*/ 0 h 1054"/>
                  <a:gd name="T6" fmla="*/ 1 w 764"/>
                  <a:gd name="T7" fmla="*/ 0 h 1054"/>
                  <a:gd name="T8" fmla="*/ 1 w 764"/>
                  <a:gd name="T9" fmla="*/ 0 h 1054"/>
                  <a:gd name="T10" fmla="*/ 1 w 764"/>
                  <a:gd name="T11" fmla="*/ 0 h 1054"/>
                  <a:gd name="T12" fmla="*/ 1 w 764"/>
                  <a:gd name="T13" fmla="*/ 0 h 1054"/>
                  <a:gd name="T14" fmla="*/ 1 w 764"/>
                  <a:gd name="T15" fmla="*/ 0 h 1054"/>
                  <a:gd name="T16" fmla="*/ 1 w 764"/>
                  <a:gd name="T17" fmla="*/ 0 h 1054"/>
                  <a:gd name="T18" fmla="*/ 1 w 764"/>
                  <a:gd name="T19" fmla="*/ 0 h 1054"/>
                  <a:gd name="T20" fmla="*/ 1 w 764"/>
                  <a:gd name="T21" fmla="*/ 0 h 1054"/>
                  <a:gd name="T22" fmla="*/ 1 w 764"/>
                  <a:gd name="T23" fmla="*/ 0 h 1054"/>
                  <a:gd name="T24" fmla="*/ 1 w 764"/>
                  <a:gd name="T25" fmla="*/ 0 h 1054"/>
                  <a:gd name="T26" fmla="*/ 1 w 764"/>
                  <a:gd name="T27" fmla="*/ 0 h 1054"/>
                  <a:gd name="T28" fmla="*/ 1 w 764"/>
                  <a:gd name="T29" fmla="*/ 0 h 1054"/>
                  <a:gd name="T30" fmla="*/ 1 w 764"/>
                  <a:gd name="T31" fmla="*/ 0 h 1054"/>
                  <a:gd name="T32" fmla="*/ 1 w 764"/>
                  <a:gd name="T33" fmla="*/ 0 h 1054"/>
                  <a:gd name="T34" fmla="*/ 1 w 764"/>
                  <a:gd name="T35" fmla="*/ 0 h 1054"/>
                  <a:gd name="T36" fmla="*/ 1 w 764"/>
                  <a:gd name="T37" fmla="*/ 0 h 1054"/>
                  <a:gd name="T38" fmla="*/ 1 w 764"/>
                  <a:gd name="T39" fmla="*/ 0 h 1054"/>
                  <a:gd name="T40" fmla="*/ 1 w 764"/>
                  <a:gd name="T41" fmla="*/ 0 h 1054"/>
                  <a:gd name="T42" fmla="*/ 1 w 764"/>
                  <a:gd name="T43" fmla="*/ 0 h 1054"/>
                  <a:gd name="T44" fmla="*/ 1 w 764"/>
                  <a:gd name="T45" fmla="*/ 0 h 1054"/>
                  <a:gd name="T46" fmla="*/ 1 w 764"/>
                  <a:gd name="T47" fmla="*/ 0 h 1054"/>
                  <a:gd name="T48" fmla="*/ 1 w 764"/>
                  <a:gd name="T49" fmla="*/ 0 h 1054"/>
                  <a:gd name="T50" fmla="*/ 1 w 764"/>
                  <a:gd name="T51" fmla="*/ 0 h 1054"/>
                  <a:gd name="T52" fmla="*/ 1 w 764"/>
                  <a:gd name="T53" fmla="*/ 0 h 1054"/>
                  <a:gd name="T54" fmla="*/ 1 w 764"/>
                  <a:gd name="T55" fmla="*/ 0 h 1054"/>
                  <a:gd name="T56" fmla="*/ 1 w 764"/>
                  <a:gd name="T57" fmla="*/ 0 h 1054"/>
                  <a:gd name="T58" fmla="*/ 1 w 764"/>
                  <a:gd name="T59" fmla="*/ 0 h 1054"/>
                  <a:gd name="T60" fmla="*/ 1 w 764"/>
                  <a:gd name="T61" fmla="*/ 0 h 1054"/>
                  <a:gd name="T62" fmla="*/ 1 w 764"/>
                  <a:gd name="T63" fmla="*/ 0 h 1054"/>
                  <a:gd name="T64" fmla="*/ 1 w 764"/>
                  <a:gd name="T65" fmla="*/ 0 h 1054"/>
                  <a:gd name="T66" fmla="*/ 1 w 764"/>
                  <a:gd name="T67" fmla="*/ 0 h 1054"/>
                  <a:gd name="T68" fmla="*/ 1 w 764"/>
                  <a:gd name="T69" fmla="*/ 0 h 1054"/>
                  <a:gd name="T70" fmla="*/ 0 w 764"/>
                  <a:gd name="T71" fmla="*/ 0 h 1054"/>
                  <a:gd name="T72" fmla="*/ 1 w 764"/>
                  <a:gd name="T73" fmla="*/ 0 h 1054"/>
                  <a:gd name="T74" fmla="*/ 1 w 764"/>
                  <a:gd name="T75" fmla="*/ 0 h 1054"/>
                  <a:gd name="T76" fmla="*/ 1 w 764"/>
                  <a:gd name="T77" fmla="*/ 0 h 1054"/>
                  <a:gd name="T78" fmla="*/ 1 w 764"/>
                  <a:gd name="T79" fmla="*/ 0 h 1054"/>
                  <a:gd name="T80" fmla="*/ 1 w 764"/>
                  <a:gd name="T81" fmla="*/ 0 h 1054"/>
                  <a:gd name="T82" fmla="*/ 1 w 764"/>
                  <a:gd name="T83" fmla="*/ 0 h 1054"/>
                  <a:gd name="T84" fmla="*/ 1 w 764"/>
                  <a:gd name="T85" fmla="*/ 0 h 1054"/>
                  <a:gd name="T86" fmla="*/ 1 w 764"/>
                  <a:gd name="T87" fmla="*/ 0 h 1054"/>
                  <a:gd name="T88" fmla="*/ 1 w 764"/>
                  <a:gd name="T89" fmla="*/ 0 h 1054"/>
                  <a:gd name="T90" fmla="*/ 1 w 764"/>
                  <a:gd name="T91" fmla="*/ 0 h 1054"/>
                  <a:gd name="T92" fmla="*/ 1 w 764"/>
                  <a:gd name="T93" fmla="*/ 0 h 1054"/>
                  <a:gd name="T94" fmla="*/ 1 w 764"/>
                  <a:gd name="T95" fmla="*/ 0 h 1054"/>
                  <a:gd name="T96" fmla="*/ 1 w 764"/>
                  <a:gd name="T97" fmla="*/ 0 h 1054"/>
                  <a:gd name="T98" fmla="*/ 1 w 764"/>
                  <a:gd name="T99" fmla="*/ 0 h 1054"/>
                  <a:gd name="T100" fmla="*/ 1 w 764"/>
                  <a:gd name="T101" fmla="*/ 0 h 1054"/>
                  <a:gd name="T102" fmla="*/ 1 w 764"/>
                  <a:gd name="T103" fmla="*/ 0 h 10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4"/>
                  <a:gd name="T157" fmla="*/ 0 h 1054"/>
                  <a:gd name="T158" fmla="*/ 764 w 764"/>
                  <a:gd name="T159" fmla="*/ 1054 h 10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4" h="1054">
                    <a:moveTo>
                      <a:pt x="764" y="129"/>
                    </a:moveTo>
                    <a:lnTo>
                      <a:pt x="392" y="0"/>
                    </a:lnTo>
                    <a:lnTo>
                      <a:pt x="483" y="51"/>
                    </a:lnTo>
                    <a:lnTo>
                      <a:pt x="342" y="19"/>
                    </a:lnTo>
                    <a:lnTo>
                      <a:pt x="464" y="70"/>
                    </a:lnTo>
                    <a:lnTo>
                      <a:pt x="354" y="60"/>
                    </a:lnTo>
                    <a:lnTo>
                      <a:pt x="451" y="108"/>
                    </a:lnTo>
                    <a:lnTo>
                      <a:pt x="331" y="89"/>
                    </a:lnTo>
                    <a:lnTo>
                      <a:pt x="451" y="159"/>
                    </a:lnTo>
                    <a:lnTo>
                      <a:pt x="319" y="129"/>
                    </a:lnTo>
                    <a:lnTo>
                      <a:pt x="422" y="190"/>
                    </a:lnTo>
                    <a:lnTo>
                      <a:pt x="312" y="171"/>
                    </a:lnTo>
                    <a:lnTo>
                      <a:pt x="422" y="251"/>
                    </a:lnTo>
                    <a:lnTo>
                      <a:pt x="291" y="220"/>
                    </a:lnTo>
                    <a:lnTo>
                      <a:pt x="413" y="290"/>
                    </a:lnTo>
                    <a:lnTo>
                      <a:pt x="261" y="260"/>
                    </a:lnTo>
                    <a:lnTo>
                      <a:pt x="382" y="347"/>
                    </a:lnTo>
                    <a:lnTo>
                      <a:pt x="242" y="321"/>
                    </a:lnTo>
                    <a:lnTo>
                      <a:pt x="361" y="401"/>
                    </a:lnTo>
                    <a:lnTo>
                      <a:pt x="211" y="370"/>
                    </a:lnTo>
                    <a:lnTo>
                      <a:pt x="312" y="441"/>
                    </a:lnTo>
                    <a:lnTo>
                      <a:pt x="192" y="422"/>
                    </a:lnTo>
                    <a:lnTo>
                      <a:pt x="291" y="492"/>
                    </a:lnTo>
                    <a:lnTo>
                      <a:pt x="181" y="460"/>
                    </a:lnTo>
                    <a:lnTo>
                      <a:pt x="371" y="579"/>
                    </a:lnTo>
                    <a:lnTo>
                      <a:pt x="131" y="481"/>
                    </a:lnTo>
                    <a:lnTo>
                      <a:pt x="312" y="621"/>
                    </a:lnTo>
                    <a:lnTo>
                      <a:pt x="141" y="560"/>
                    </a:lnTo>
                    <a:lnTo>
                      <a:pt x="242" y="631"/>
                    </a:lnTo>
                    <a:lnTo>
                      <a:pt x="101" y="591"/>
                    </a:lnTo>
                    <a:lnTo>
                      <a:pt x="202" y="680"/>
                    </a:lnTo>
                    <a:lnTo>
                      <a:pt x="42" y="621"/>
                    </a:lnTo>
                    <a:lnTo>
                      <a:pt x="169" y="710"/>
                    </a:lnTo>
                    <a:lnTo>
                      <a:pt x="42" y="672"/>
                    </a:lnTo>
                    <a:lnTo>
                      <a:pt x="162" y="773"/>
                    </a:lnTo>
                    <a:lnTo>
                      <a:pt x="0" y="703"/>
                    </a:lnTo>
                    <a:lnTo>
                      <a:pt x="169" y="830"/>
                    </a:lnTo>
                    <a:lnTo>
                      <a:pt x="29" y="779"/>
                    </a:lnTo>
                    <a:lnTo>
                      <a:pt x="192" y="902"/>
                    </a:lnTo>
                    <a:lnTo>
                      <a:pt x="101" y="882"/>
                    </a:lnTo>
                    <a:lnTo>
                      <a:pt x="219" y="973"/>
                    </a:lnTo>
                    <a:lnTo>
                      <a:pt x="169" y="973"/>
                    </a:lnTo>
                    <a:lnTo>
                      <a:pt x="319" y="1054"/>
                    </a:lnTo>
                    <a:lnTo>
                      <a:pt x="312" y="1013"/>
                    </a:lnTo>
                    <a:lnTo>
                      <a:pt x="413" y="1043"/>
                    </a:lnTo>
                    <a:lnTo>
                      <a:pt x="319" y="973"/>
                    </a:lnTo>
                    <a:lnTo>
                      <a:pt x="443" y="1013"/>
                    </a:lnTo>
                    <a:lnTo>
                      <a:pt x="532" y="811"/>
                    </a:lnTo>
                    <a:lnTo>
                      <a:pt x="614" y="604"/>
                    </a:lnTo>
                    <a:lnTo>
                      <a:pt x="734" y="251"/>
                    </a:lnTo>
                    <a:lnTo>
                      <a:pt x="764" y="129"/>
                    </a:lnTo>
                    <a:close/>
                  </a:path>
                </a:pathLst>
              </a:custGeom>
              <a:solidFill>
                <a:srgbClr val="660000"/>
              </a:solidFill>
              <a:ln w="9525">
                <a:solidFill>
                  <a:srgbClr val="660000"/>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92" name="Freeform 37"/>
              <p:cNvSpPr>
                <a:spLocks/>
              </p:cNvSpPr>
              <p:nvPr/>
            </p:nvSpPr>
            <p:spPr bwMode="auto">
              <a:xfrm>
                <a:off x="3342" y="2229"/>
                <a:ext cx="1097" cy="708"/>
              </a:xfrm>
              <a:custGeom>
                <a:avLst/>
                <a:gdLst>
                  <a:gd name="T0" fmla="*/ 0 w 2198"/>
                  <a:gd name="T1" fmla="*/ 0 h 1418"/>
                  <a:gd name="T2" fmla="*/ 0 w 2198"/>
                  <a:gd name="T3" fmla="*/ 0 h 1418"/>
                  <a:gd name="T4" fmla="*/ 0 w 2198"/>
                  <a:gd name="T5" fmla="*/ 0 h 1418"/>
                  <a:gd name="T6" fmla="*/ 0 w 2198"/>
                  <a:gd name="T7" fmla="*/ 0 h 1418"/>
                  <a:gd name="T8" fmla="*/ 0 w 2198"/>
                  <a:gd name="T9" fmla="*/ 0 h 1418"/>
                  <a:gd name="T10" fmla="*/ 0 w 2198"/>
                  <a:gd name="T11" fmla="*/ 0 h 1418"/>
                  <a:gd name="T12" fmla="*/ 0 w 2198"/>
                  <a:gd name="T13" fmla="*/ 0 h 1418"/>
                  <a:gd name="T14" fmla="*/ 0 w 2198"/>
                  <a:gd name="T15" fmla="*/ 0 h 1418"/>
                  <a:gd name="T16" fmla="*/ 0 w 2198"/>
                  <a:gd name="T17" fmla="*/ 0 h 1418"/>
                  <a:gd name="T18" fmla="*/ 0 w 2198"/>
                  <a:gd name="T19" fmla="*/ 0 h 1418"/>
                  <a:gd name="T20" fmla="*/ 0 w 2198"/>
                  <a:gd name="T21" fmla="*/ 0 h 1418"/>
                  <a:gd name="T22" fmla="*/ 0 w 2198"/>
                  <a:gd name="T23" fmla="*/ 0 h 1418"/>
                  <a:gd name="T24" fmla="*/ 0 w 2198"/>
                  <a:gd name="T25" fmla="*/ 0 h 1418"/>
                  <a:gd name="T26" fmla="*/ 0 w 2198"/>
                  <a:gd name="T27" fmla="*/ 0 h 1418"/>
                  <a:gd name="T28" fmla="*/ 0 w 2198"/>
                  <a:gd name="T29" fmla="*/ 0 h 1418"/>
                  <a:gd name="T30" fmla="*/ 0 w 2198"/>
                  <a:gd name="T31" fmla="*/ 0 h 1418"/>
                  <a:gd name="T32" fmla="*/ 0 w 2198"/>
                  <a:gd name="T33" fmla="*/ 0 h 1418"/>
                  <a:gd name="T34" fmla="*/ 0 w 2198"/>
                  <a:gd name="T35" fmla="*/ 0 h 1418"/>
                  <a:gd name="T36" fmla="*/ 0 w 2198"/>
                  <a:gd name="T37" fmla="*/ 0 h 1418"/>
                  <a:gd name="T38" fmla="*/ 0 w 2198"/>
                  <a:gd name="T39" fmla="*/ 0 h 1418"/>
                  <a:gd name="T40" fmla="*/ 0 w 2198"/>
                  <a:gd name="T41" fmla="*/ 0 h 1418"/>
                  <a:gd name="T42" fmla="*/ 0 w 2198"/>
                  <a:gd name="T43" fmla="*/ 0 h 1418"/>
                  <a:gd name="T44" fmla="*/ 0 w 2198"/>
                  <a:gd name="T45" fmla="*/ 0 h 1418"/>
                  <a:gd name="T46" fmla="*/ 0 w 2198"/>
                  <a:gd name="T47" fmla="*/ 0 h 1418"/>
                  <a:gd name="T48" fmla="*/ 0 w 2198"/>
                  <a:gd name="T49" fmla="*/ 0 h 1418"/>
                  <a:gd name="T50" fmla="*/ 0 w 2198"/>
                  <a:gd name="T51" fmla="*/ 0 h 1418"/>
                  <a:gd name="T52" fmla="*/ 0 w 2198"/>
                  <a:gd name="T53" fmla="*/ 0 h 1418"/>
                  <a:gd name="T54" fmla="*/ 0 w 2198"/>
                  <a:gd name="T55" fmla="*/ 0 h 1418"/>
                  <a:gd name="T56" fmla="*/ 0 w 2198"/>
                  <a:gd name="T57" fmla="*/ 0 h 1418"/>
                  <a:gd name="T58" fmla="*/ 0 w 2198"/>
                  <a:gd name="T59" fmla="*/ 0 h 1418"/>
                  <a:gd name="T60" fmla="*/ 0 w 2198"/>
                  <a:gd name="T61" fmla="*/ 0 h 1418"/>
                  <a:gd name="T62" fmla="*/ 0 w 2198"/>
                  <a:gd name="T63" fmla="*/ 0 h 1418"/>
                  <a:gd name="T64" fmla="*/ 0 w 2198"/>
                  <a:gd name="T65" fmla="*/ 0 h 1418"/>
                  <a:gd name="T66" fmla="*/ 0 w 2198"/>
                  <a:gd name="T67" fmla="*/ 0 h 1418"/>
                  <a:gd name="T68" fmla="*/ 0 w 2198"/>
                  <a:gd name="T69" fmla="*/ 0 h 1418"/>
                  <a:gd name="T70" fmla="*/ 0 w 2198"/>
                  <a:gd name="T71" fmla="*/ 0 h 1418"/>
                  <a:gd name="T72" fmla="*/ 0 w 2198"/>
                  <a:gd name="T73" fmla="*/ 0 h 1418"/>
                  <a:gd name="T74" fmla="*/ 0 w 2198"/>
                  <a:gd name="T75" fmla="*/ 0 h 1418"/>
                  <a:gd name="T76" fmla="*/ 0 w 2198"/>
                  <a:gd name="T77" fmla="*/ 0 h 14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98"/>
                  <a:gd name="T118" fmla="*/ 0 h 1418"/>
                  <a:gd name="T119" fmla="*/ 2198 w 2198"/>
                  <a:gd name="T120" fmla="*/ 1418 h 14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98" h="1418">
                    <a:moveTo>
                      <a:pt x="1384" y="513"/>
                    </a:moveTo>
                    <a:lnTo>
                      <a:pt x="1304" y="513"/>
                    </a:lnTo>
                    <a:lnTo>
                      <a:pt x="1473" y="614"/>
                    </a:lnTo>
                    <a:lnTo>
                      <a:pt x="1285" y="563"/>
                    </a:lnTo>
                    <a:lnTo>
                      <a:pt x="1506" y="692"/>
                    </a:lnTo>
                    <a:lnTo>
                      <a:pt x="1452" y="755"/>
                    </a:lnTo>
                    <a:lnTo>
                      <a:pt x="1243" y="705"/>
                    </a:lnTo>
                    <a:lnTo>
                      <a:pt x="1623" y="935"/>
                    </a:lnTo>
                    <a:lnTo>
                      <a:pt x="1587" y="873"/>
                    </a:lnTo>
                    <a:lnTo>
                      <a:pt x="1768" y="886"/>
                    </a:lnTo>
                    <a:lnTo>
                      <a:pt x="1658" y="835"/>
                    </a:lnTo>
                    <a:lnTo>
                      <a:pt x="1836" y="835"/>
                    </a:lnTo>
                    <a:lnTo>
                      <a:pt x="1755" y="783"/>
                    </a:lnTo>
                    <a:lnTo>
                      <a:pt x="1918" y="793"/>
                    </a:lnTo>
                    <a:lnTo>
                      <a:pt x="1876" y="863"/>
                    </a:lnTo>
                    <a:lnTo>
                      <a:pt x="1836" y="873"/>
                    </a:lnTo>
                    <a:lnTo>
                      <a:pt x="1867" y="893"/>
                    </a:lnTo>
                    <a:lnTo>
                      <a:pt x="1857" y="966"/>
                    </a:lnTo>
                    <a:lnTo>
                      <a:pt x="1888" y="1074"/>
                    </a:lnTo>
                    <a:lnTo>
                      <a:pt x="1755" y="1315"/>
                    </a:lnTo>
                    <a:lnTo>
                      <a:pt x="1987" y="1367"/>
                    </a:lnTo>
                    <a:lnTo>
                      <a:pt x="2198" y="1386"/>
                    </a:lnTo>
                    <a:lnTo>
                      <a:pt x="1987" y="1405"/>
                    </a:lnTo>
                    <a:lnTo>
                      <a:pt x="1726" y="1418"/>
                    </a:lnTo>
                    <a:lnTo>
                      <a:pt x="1435" y="1325"/>
                    </a:lnTo>
                    <a:lnTo>
                      <a:pt x="1123" y="1194"/>
                    </a:lnTo>
                    <a:lnTo>
                      <a:pt x="833" y="1044"/>
                    </a:lnTo>
                    <a:lnTo>
                      <a:pt x="601" y="893"/>
                    </a:lnTo>
                    <a:lnTo>
                      <a:pt x="401" y="722"/>
                    </a:lnTo>
                    <a:lnTo>
                      <a:pt x="259" y="563"/>
                    </a:lnTo>
                    <a:lnTo>
                      <a:pt x="110" y="323"/>
                    </a:lnTo>
                    <a:lnTo>
                      <a:pt x="49" y="171"/>
                    </a:lnTo>
                    <a:lnTo>
                      <a:pt x="0" y="0"/>
                    </a:lnTo>
                    <a:lnTo>
                      <a:pt x="120" y="274"/>
                    </a:lnTo>
                    <a:lnTo>
                      <a:pt x="281" y="513"/>
                    </a:lnTo>
                    <a:lnTo>
                      <a:pt x="202" y="333"/>
                    </a:lnTo>
                    <a:lnTo>
                      <a:pt x="382" y="513"/>
                    </a:lnTo>
                    <a:lnTo>
                      <a:pt x="259" y="314"/>
                    </a:lnTo>
                    <a:lnTo>
                      <a:pt x="451" y="483"/>
                    </a:lnTo>
                    <a:lnTo>
                      <a:pt x="340" y="314"/>
                    </a:lnTo>
                    <a:lnTo>
                      <a:pt x="532" y="471"/>
                    </a:lnTo>
                    <a:lnTo>
                      <a:pt x="401" y="302"/>
                    </a:lnTo>
                    <a:lnTo>
                      <a:pt x="641" y="471"/>
                    </a:lnTo>
                    <a:lnTo>
                      <a:pt x="464" y="274"/>
                    </a:lnTo>
                    <a:lnTo>
                      <a:pt x="734" y="452"/>
                    </a:lnTo>
                    <a:lnTo>
                      <a:pt x="905" y="553"/>
                    </a:lnTo>
                    <a:lnTo>
                      <a:pt x="701" y="523"/>
                    </a:lnTo>
                    <a:lnTo>
                      <a:pt x="863" y="622"/>
                    </a:lnTo>
                    <a:lnTo>
                      <a:pt x="652" y="572"/>
                    </a:lnTo>
                    <a:lnTo>
                      <a:pt x="833" y="722"/>
                    </a:lnTo>
                    <a:lnTo>
                      <a:pt x="629" y="663"/>
                    </a:lnTo>
                    <a:lnTo>
                      <a:pt x="886" y="835"/>
                    </a:lnTo>
                    <a:lnTo>
                      <a:pt x="681" y="764"/>
                    </a:lnTo>
                    <a:lnTo>
                      <a:pt x="962" y="943"/>
                    </a:lnTo>
                    <a:lnTo>
                      <a:pt x="781" y="886"/>
                    </a:lnTo>
                    <a:lnTo>
                      <a:pt x="1025" y="1023"/>
                    </a:lnTo>
                    <a:lnTo>
                      <a:pt x="873" y="1004"/>
                    </a:lnTo>
                    <a:lnTo>
                      <a:pt x="1194" y="1154"/>
                    </a:lnTo>
                    <a:lnTo>
                      <a:pt x="1143" y="1074"/>
                    </a:lnTo>
                    <a:lnTo>
                      <a:pt x="1376" y="1154"/>
                    </a:lnTo>
                    <a:lnTo>
                      <a:pt x="1182" y="1015"/>
                    </a:lnTo>
                    <a:lnTo>
                      <a:pt x="1414" y="1093"/>
                    </a:lnTo>
                    <a:lnTo>
                      <a:pt x="1213" y="954"/>
                    </a:lnTo>
                    <a:lnTo>
                      <a:pt x="1445" y="1023"/>
                    </a:lnTo>
                    <a:lnTo>
                      <a:pt x="1295" y="903"/>
                    </a:lnTo>
                    <a:lnTo>
                      <a:pt x="1515" y="985"/>
                    </a:lnTo>
                    <a:lnTo>
                      <a:pt x="1422" y="886"/>
                    </a:lnTo>
                    <a:lnTo>
                      <a:pt x="1536" y="935"/>
                    </a:lnTo>
                    <a:lnTo>
                      <a:pt x="1032" y="605"/>
                    </a:lnTo>
                    <a:lnTo>
                      <a:pt x="1143" y="614"/>
                    </a:lnTo>
                    <a:lnTo>
                      <a:pt x="1004" y="523"/>
                    </a:lnTo>
                    <a:lnTo>
                      <a:pt x="1203" y="582"/>
                    </a:lnTo>
                    <a:lnTo>
                      <a:pt x="1074" y="496"/>
                    </a:lnTo>
                    <a:lnTo>
                      <a:pt x="1224" y="542"/>
                    </a:lnTo>
                    <a:lnTo>
                      <a:pt x="1133" y="452"/>
                    </a:lnTo>
                    <a:lnTo>
                      <a:pt x="1276" y="502"/>
                    </a:lnTo>
                    <a:lnTo>
                      <a:pt x="1175" y="403"/>
                    </a:lnTo>
                    <a:lnTo>
                      <a:pt x="1384" y="513"/>
                    </a:lnTo>
                    <a:close/>
                  </a:path>
                </a:pathLst>
              </a:custGeom>
              <a:gradFill rotWithShape="1">
                <a:gsLst>
                  <a:gs pos="0">
                    <a:srgbClr val="660000"/>
                  </a:gs>
                  <a:gs pos="100000">
                    <a:srgbClr val="0C0000"/>
                  </a:gs>
                </a:gsLst>
                <a:lin ang="18900000" scaled="1"/>
              </a:gradFill>
              <a:ln w="9525">
                <a:solidFill>
                  <a:srgbClr val="CC0000"/>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93" name="Freeform 38"/>
              <p:cNvSpPr>
                <a:spLocks/>
              </p:cNvSpPr>
              <p:nvPr/>
            </p:nvSpPr>
            <p:spPr bwMode="auto">
              <a:xfrm>
                <a:off x="3974" y="2386"/>
                <a:ext cx="150" cy="100"/>
              </a:xfrm>
              <a:custGeom>
                <a:avLst/>
                <a:gdLst>
                  <a:gd name="T0" fmla="*/ 0 w 301"/>
                  <a:gd name="T1" fmla="*/ 0 h 199"/>
                  <a:gd name="T2" fmla="*/ 0 w 301"/>
                  <a:gd name="T3" fmla="*/ 1 h 199"/>
                  <a:gd name="T4" fmla="*/ 0 w 301"/>
                  <a:gd name="T5" fmla="*/ 1 h 199"/>
                  <a:gd name="T6" fmla="*/ 0 w 301"/>
                  <a:gd name="T7" fmla="*/ 1 h 199"/>
                  <a:gd name="T8" fmla="*/ 0 w 301"/>
                  <a:gd name="T9" fmla="*/ 1 h 199"/>
                  <a:gd name="T10" fmla="*/ 0 w 301"/>
                  <a:gd name="T11" fmla="*/ 1 h 199"/>
                  <a:gd name="T12" fmla="*/ 0 w 301"/>
                  <a:gd name="T13" fmla="*/ 1 h 199"/>
                  <a:gd name="T14" fmla="*/ 0 w 301"/>
                  <a:gd name="T15" fmla="*/ 1 h 199"/>
                  <a:gd name="T16" fmla="*/ 0 w 301"/>
                  <a:gd name="T17" fmla="*/ 1 h 199"/>
                  <a:gd name="T18" fmla="*/ 0 w 301"/>
                  <a:gd name="T19" fmla="*/ 1 h 199"/>
                  <a:gd name="T20" fmla="*/ 0 w 301"/>
                  <a:gd name="T21" fmla="*/ 1 h 199"/>
                  <a:gd name="T22" fmla="*/ 0 w 301"/>
                  <a:gd name="T23" fmla="*/ 1 h 199"/>
                  <a:gd name="T24" fmla="*/ 0 w 301"/>
                  <a:gd name="T25" fmla="*/ 1 h 199"/>
                  <a:gd name="T26" fmla="*/ 0 w 301"/>
                  <a:gd name="T27" fmla="*/ 1 h 199"/>
                  <a:gd name="T28" fmla="*/ 0 w 301"/>
                  <a:gd name="T29" fmla="*/ 0 h 199"/>
                  <a:gd name="T30" fmla="*/ 0 w 301"/>
                  <a:gd name="T31" fmla="*/ 0 h 1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1"/>
                  <a:gd name="T49" fmla="*/ 0 h 199"/>
                  <a:gd name="T50" fmla="*/ 301 w 301"/>
                  <a:gd name="T51" fmla="*/ 199 h 19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1" h="199">
                    <a:moveTo>
                      <a:pt x="112" y="0"/>
                    </a:moveTo>
                    <a:lnTo>
                      <a:pt x="251" y="76"/>
                    </a:lnTo>
                    <a:lnTo>
                      <a:pt x="181" y="70"/>
                    </a:lnTo>
                    <a:lnTo>
                      <a:pt x="291" y="138"/>
                    </a:lnTo>
                    <a:lnTo>
                      <a:pt x="171" y="108"/>
                    </a:lnTo>
                    <a:lnTo>
                      <a:pt x="301" y="199"/>
                    </a:lnTo>
                    <a:lnTo>
                      <a:pt x="150" y="157"/>
                    </a:lnTo>
                    <a:lnTo>
                      <a:pt x="188" y="199"/>
                    </a:lnTo>
                    <a:lnTo>
                      <a:pt x="31" y="119"/>
                    </a:lnTo>
                    <a:lnTo>
                      <a:pt x="112" y="119"/>
                    </a:lnTo>
                    <a:lnTo>
                      <a:pt x="0" y="49"/>
                    </a:lnTo>
                    <a:lnTo>
                      <a:pt x="120" y="76"/>
                    </a:lnTo>
                    <a:lnTo>
                      <a:pt x="61" y="26"/>
                    </a:lnTo>
                    <a:lnTo>
                      <a:pt x="141" y="49"/>
                    </a:lnTo>
                    <a:lnTo>
                      <a:pt x="1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94" name="Freeform 39"/>
              <p:cNvSpPr>
                <a:spLocks/>
              </p:cNvSpPr>
              <p:nvPr/>
            </p:nvSpPr>
            <p:spPr bwMode="auto">
              <a:xfrm>
                <a:off x="4215" y="1447"/>
                <a:ext cx="164" cy="321"/>
              </a:xfrm>
              <a:custGeom>
                <a:avLst/>
                <a:gdLst>
                  <a:gd name="T0" fmla="*/ 0 w 331"/>
                  <a:gd name="T1" fmla="*/ 1 h 642"/>
                  <a:gd name="T2" fmla="*/ 0 w 331"/>
                  <a:gd name="T3" fmla="*/ 1 h 642"/>
                  <a:gd name="T4" fmla="*/ 0 w 331"/>
                  <a:gd name="T5" fmla="*/ 1 h 642"/>
                  <a:gd name="T6" fmla="*/ 0 w 331"/>
                  <a:gd name="T7" fmla="*/ 1 h 642"/>
                  <a:gd name="T8" fmla="*/ 0 w 331"/>
                  <a:gd name="T9" fmla="*/ 1 h 642"/>
                  <a:gd name="T10" fmla="*/ 0 w 331"/>
                  <a:gd name="T11" fmla="*/ 1 h 642"/>
                  <a:gd name="T12" fmla="*/ 0 w 331"/>
                  <a:gd name="T13" fmla="*/ 1 h 642"/>
                  <a:gd name="T14" fmla="*/ 0 w 331"/>
                  <a:gd name="T15" fmla="*/ 1 h 642"/>
                  <a:gd name="T16" fmla="*/ 0 w 331"/>
                  <a:gd name="T17" fmla="*/ 1 h 642"/>
                  <a:gd name="T18" fmla="*/ 0 w 331"/>
                  <a:gd name="T19" fmla="*/ 1 h 642"/>
                  <a:gd name="T20" fmla="*/ 0 w 331"/>
                  <a:gd name="T21" fmla="*/ 1 h 642"/>
                  <a:gd name="T22" fmla="*/ 0 w 331"/>
                  <a:gd name="T23" fmla="*/ 1 h 642"/>
                  <a:gd name="T24" fmla="*/ 0 w 331"/>
                  <a:gd name="T25" fmla="*/ 1 h 642"/>
                  <a:gd name="T26" fmla="*/ 0 w 331"/>
                  <a:gd name="T27" fmla="*/ 1 h 642"/>
                  <a:gd name="T28" fmla="*/ 0 w 331"/>
                  <a:gd name="T29" fmla="*/ 1 h 642"/>
                  <a:gd name="T30" fmla="*/ 0 w 331"/>
                  <a:gd name="T31" fmla="*/ 1 h 642"/>
                  <a:gd name="T32" fmla="*/ 0 w 331"/>
                  <a:gd name="T33" fmla="*/ 0 h 642"/>
                  <a:gd name="T34" fmla="*/ 0 w 331"/>
                  <a:gd name="T35" fmla="*/ 1 h 642"/>
                  <a:gd name="T36" fmla="*/ 0 w 331"/>
                  <a:gd name="T37" fmla="*/ 1 h 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1"/>
                  <a:gd name="T58" fmla="*/ 0 h 642"/>
                  <a:gd name="T59" fmla="*/ 331 w 331"/>
                  <a:gd name="T60" fmla="*/ 642 h 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1" h="642">
                    <a:moveTo>
                      <a:pt x="331" y="47"/>
                    </a:moveTo>
                    <a:lnTo>
                      <a:pt x="230" y="251"/>
                    </a:lnTo>
                    <a:lnTo>
                      <a:pt x="129" y="521"/>
                    </a:lnTo>
                    <a:lnTo>
                      <a:pt x="110" y="642"/>
                    </a:lnTo>
                    <a:lnTo>
                      <a:pt x="0" y="481"/>
                    </a:lnTo>
                    <a:lnTo>
                      <a:pt x="89" y="462"/>
                    </a:lnTo>
                    <a:lnTo>
                      <a:pt x="40" y="401"/>
                    </a:lnTo>
                    <a:lnTo>
                      <a:pt x="129" y="391"/>
                    </a:lnTo>
                    <a:lnTo>
                      <a:pt x="78" y="323"/>
                    </a:lnTo>
                    <a:lnTo>
                      <a:pt x="160" y="312"/>
                    </a:lnTo>
                    <a:lnTo>
                      <a:pt x="110" y="241"/>
                    </a:lnTo>
                    <a:lnTo>
                      <a:pt x="202" y="230"/>
                    </a:lnTo>
                    <a:lnTo>
                      <a:pt x="148" y="160"/>
                    </a:lnTo>
                    <a:lnTo>
                      <a:pt x="240" y="150"/>
                    </a:lnTo>
                    <a:lnTo>
                      <a:pt x="202" y="80"/>
                    </a:lnTo>
                    <a:lnTo>
                      <a:pt x="281" y="80"/>
                    </a:lnTo>
                    <a:lnTo>
                      <a:pt x="247" y="0"/>
                    </a:lnTo>
                    <a:lnTo>
                      <a:pt x="331"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95" name="Freeform 40"/>
              <p:cNvSpPr>
                <a:spLocks/>
              </p:cNvSpPr>
              <p:nvPr/>
            </p:nvSpPr>
            <p:spPr bwMode="auto">
              <a:xfrm>
                <a:off x="4102" y="1367"/>
                <a:ext cx="603" cy="511"/>
              </a:xfrm>
              <a:custGeom>
                <a:avLst/>
                <a:gdLst>
                  <a:gd name="T0" fmla="*/ 0 w 1207"/>
                  <a:gd name="T1" fmla="*/ 0 h 1023"/>
                  <a:gd name="T2" fmla="*/ 0 w 1207"/>
                  <a:gd name="T3" fmla="*/ 0 h 1023"/>
                  <a:gd name="T4" fmla="*/ 0 w 1207"/>
                  <a:gd name="T5" fmla="*/ 0 h 1023"/>
                  <a:gd name="T6" fmla="*/ 0 w 1207"/>
                  <a:gd name="T7" fmla="*/ 0 h 1023"/>
                  <a:gd name="T8" fmla="*/ 0 w 1207"/>
                  <a:gd name="T9" fmla="*/ 0 h 1023"/>
                  <a:gd name="T10" fmla="*/ 0 w 1207"/>
                  <a:gd name="T11" fmla="*/ 0 h 1023"/>
                  <a:gd name="T12" fmla="*/ 0 w 1207"/>
                  <a:gd name="T13" fmla="*/ 0 h 1023"/>
                  <a:gd name="T14" fmla="*/ 0 w 1207"/>
                  <a:gd name="T15" fmla="*/ 0 h 1023"/>
                  <a:gd name="T16" fmla="*/ 0 w 1207"/>
                  <a:gd name="T17" fmla="*/ 0 h 1023"/>
                  <a:gd name="T18" fmla="*/ 0 w 1207"/>
                  <a:gd name="T19" fmla="*/ 0 h 1023"/>
                  <a:gd name="T20" fmla="*/ 0 w 1207"/>
                  <a:gd name="T21" fmla="*/ 0 h 1023"/>
                  <a:gd name="T22" fmla="*/ 0 w 1207"/>
                  <a:gd name="T23" fmla="*/ 0 h 1023"/>
                  <a:gd name="T24" fmla="*/ 0 w 1207"/>
                  <a:gd name="T25" fmla="*/ 0 h 1023"/>
                  <a:gd name="T26" fmla="*/ 0 w 1207"/>
                  <a:gd name="T27" fmla="*/ 0 h 1023"/>
                  <a:gd name="T28" fmla="*/ 0 w 1207"/>
                  <a:gd name="T29" fmla="*/ 0 h 1023"/>
                  <a:gd name="T30" fmla="*/ 0 w 1207"/>
                  <a:gd name="T31" fmla="*/ 0 h 1023"/>
                  <a:gd name="T32" fmla="*/ 0 w 1207"/>
                  <a:gd name="T33" fmla="*/ 0 h 1023"/>
                  <a:gd name="T34" fmla="*/ 0 w 1207"/>
                  <a:gd name="T35" fmla="*/ 0 h 1023"/>
                  <a:gd name="T36" fmla="*/ 0 w 1207"/>
                  <a:gd name="T37" fmla="*/ 0 h 1023"/>
                  <a:gd name="T38" fmla="*/ 0 w 1207"/>
                  <a:gd name="T39" fmla="*/ 0 h 1023"/>
                  <a:gd name="T40" fmla="*/ 0 w 1207"/>
                  <a:gd name="T41" fmla="*/ 0 h 1023"/>
                  <a:gd name="T42" fmla="*/ 0 w 1207"/>
                  <a:gd name="T43" fmla="*/ 0 h 1023"/>
                  <a:gd name="T44" fmla="*/ 0 w 1207"/>
                  <a:gd name="T45" fmla="*/ 0 h 1023"/>
                  <a:gd name="T46" fmla="*/ 0 w 1207"/>
                  <a:gd name="T47" fmla="*/ 0 h 1023"/>
                  <a:gd name="T48" fmla="*/ 0 w 1207"/>
                  <a:gd name="T49" fmla="*/ 0 h 1023"/>
                  <a:gd name="T50" fmla="*/ 0 w 1207"/>
                  <a:gd name="T51" fmla="*/ 0 h 1023"/>
                  <a:gd name="T52" fmla="*/ 0 w 1207"/>
                  <a:gd name="T53" fmla="*/ 0 h 1023"/>
                  <a:gd name="T54" fmla="*/ 0 w 1207"/>
                  <a:gd name="T55" fmla="*/ 0 h 1023"/>
                  <a:gd name="T56" fmla="*/ 0 w 1207"/>
                  <a:gd name="T57" fmla="*/ 0 h 1023"/>
                  <a:gd name="T58" fmla="*/ 0 w 1207"/>
                  <a:gd name="T59" fmla="*/ 0 h 1023"/>
                  <a:gd name="T60" fmla="*/ 0 w 1207"/>
                  <a:gd name="T61" fmla="*/ 0 h 1023"/>
                  <a:gd name="T62" fmla="*/ 0 w 1207"/>
                  <a:gd name="T63" fmla="*/ 0 h 1023"/>
                  <a:gd name="T64" fmla="*/ 0 w 1207"/>
                  <a:gd name="T65" fmla="*/ 0 h 1023"/>
                  <a:gd name="T66" fmla="*/ 0 w 1207"/>
                  <a:gd name="T67" fmla="*/ 0 h 1023"/>
                  <a:gd name="T68" fmla="*/ 0 w 1207"/>
                  <a:gd name="T69" fmla="*/ 0 h 1023"/>
                  <a:gd name="T70" fmla="*/ 0 w 1207"/>
                  <a:gd name="T71" fmla="*/ 0 h 1023"/>
                  <a:gd name="T72" fmla="*/ 0 w 1207"/>
                  <a:gd name="T73" fmla="*/ 0 h 1023"/>
                  <a:gd name="T74" fmla="*/ 0 w 1207"/>
                  <a:gd name="T75" fmla="*/ 0 h 1023"/>
                  <a:gd name="T76" fmla="*/ 0 w 1207"/>
                  <a:gd name="T77" fmla="*/ 0 h 1023"/>
                  <a:gd name="T78" fmla="*/ 0 w 1207"/>
                  <a:gd name="T79" fmla="*/ 0 h 1023"/>
                  <a:gd name="T80" fmla="*/ 0 w 1207"/>
                  <a:gd name="T81" fmla="*/ 0 h 1023"/>
                  <a:gd name="T82" fmla="*/ 0 w 1207"/>
                  <a:gd name="T83" fmla="*/ 0 h 1023"/>
                  <a:gd name="T84" fmla="*/ 0 w 1207"/>
                  <a:gd name="T85" fmla="*/ 0 h 1023"/>
                  <a:gd name="T86" fmla="*/ 0 w 1207"/>
                  <a:gd name="T87" fmla="*/ 0 h 1023"/>
                  <a:gd name="T88" fmla="*/ 0 w 1207"/>
                  <a:gd name="T89" fmla="*/ 0 h 1023"/>
                  <a:gd name="T90" fmla="*/ 0 w 1207"/>
                  <a:gd name="T91" fmla="*/ 0 h 1023"/>
                  <a:gd name="T92" fmla="*/ 0 w 1207"/>
                  <a:gd name="T93" fmla="*/ 0 h 1023"/>
                  <a:gd name="T94" fmla="*/ 0 w 1207"/>
                  <a:gd name="T95" fmla="*/ 0 h 1023"/>
                  <a:gd name="T96" fmla="*/ 0 w 1207"/>
                  <a:gd name="T97" fmla="*/ 0 h 1023"/>
                  <a:gd name="T98" fmla="*/ 0 w 1207"/>
                  <a:gd name="T99" fmla="*/ 0 h 1023"/>
                  <a:gd name="T100" fmla="*/ 0 w 1207"/>
                  <a:gd name="T101" fmla="*/ 0 h 1023"/>
                  <a:gd name="T102" fmla="*/ 0 w 1207"/>
                  <a:gd name="T103" fmla="*/ 0 h 1023"/>
                  <a:gd name="T104" fmla="*/ 0 w 1207"/>
                  <a:gd name="T105" fmla="*/ 0 h 1023"/>
                  <a:gd name="T106" fmla="*/ 0 w 1207"/>
                  <a:gd name="T107" fmla="*/ 0 h 1023"/>
                  <a:gd name="T108" fmla="*/ 0 w 1207"/>
                  <a:gd name="T109" fmla="*/ 0 h 10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07"/>
                  <a:gd name="T166" fmla="*/ 0 h 1023"/>
                  <a:gd name="T167" fmla="*/ 1207 w 1207"/>
                  <a:gd name="T168" fmla="*/ 1023 h 10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07" h="1023">
                    <a:moveTo>
                      <a:pt x="313" y="0"/>
                    </a:moveTo>
                    <a:lnTo>
                      <a:pt x="505" y="109"/>
                    </a:lnTo>
                    <a:lnTo>
                      <a:pt x="616" y="207"/>
                    </a:lnTo>
                    <a:lnTo>
                      <a:pt x="522" y="422"/>
                    </a:lnTo>
                    <a:lnTo>
                      <a:pt x="464" y="641"/>
                    </a:lnTo>
                    <a:lnTo>
                      <a:pt x="443" y="812"/>
                    </a:lnTo>
                    <a:lnTo>
                      <a:pt x="433" y="873"/>
                    </a:lnTo>
                    <a:lnTo>
                      <a:pt x="224" y="702"/>
                    </a:lnTo>
                    <a:lnTo>
                      <a:pt x="0" y="610"/>
                    </a:lnTo>
                    <a:lnTo>
                      <a:pt x="213" y="721"/>
                    </a:lnTo>
                    <a:lnTo>
                      <a:pt x="443" y="903"/>
                    </a:lnTo>
                    <a:lnTo>
                      <a:pt x="522" y="954"/>
                    </a:lnTo>
                    <a:lnTo>
                      <a:pt x="604" y="983"/>
                    </a:lnTo>
                    <a:lnTo>
                      <a:pt x="695" y="972"/>
                    </a:lnTo>
                    <a:lnTo>
                      <a:pt x="794" y="943"/>
                    </a:lnTo>
                    <a:lnTo>
                      <a:pt x="906" y="934"/>
                    </a:lnTo>
                    <a:lnTo>
                      <a:pt x="1036" y="943"/>
                    </a:lnTo>
                    <a:lnTo>
                      <a:pt x="1165" y="992"/>
                    </a:lnTo>
                    <a:lnTo>
                      <a:pt x="1207" y="1023"/>
                    </a:lnTo>
                    <a:lnTo>
                      <a:pt x="1144" y="873"/>
                    </a:lnTo>
                    <a:lnTo>
                      <a:pt x="1036" y="721"/>
                    </a:lnTo>
                    <a:lnTo>
                      <a:pt x="855" y="510"/>
                    </a:lnTo>
                    <a:lnTo>
                      <a:pt x="1005" y="721"/>
                    </a:lnTo>
                    <a:lnTo>
                      <a:pt x="1117" y="903"/>
                    </a:lnTo>
                    <a:lnTo>
                      <a:pt x="1005" y="873"/>
                    </a:lnTo>
                    <a:lnTo>
                      <a:pt x="876" y="861"/>
                    </a:lnTo>
                    <a:lnTo>
                      <a:pt x="794" y="802"/>
                    </a:lnTo>
                    <a:lnTo>
                      <a:pt x="794" y="873"/>
                    </a:lnTo>
                    <a:lnTo>
                      <a:pt x="705" y="911"/>
                    </a:lnTo>
                    <a:lnTo>
                      <a:pt x="616" y="884"/>
                    </a:lnTo>
                    <a:lnTo>
                      <a:pt x="646" y="934"/>
                    </a:lnTo>
                    <a:lnTo>
                      <a:pt x="604" y="924"/>
                    </a:lnTo>
                    <a:lnTo>
                      <a:pt x="471" y="884"/>
                    </a:lnTo>
                    <a:lnTo>
                      <a:pt x="471" y="802"/>
                    </a:lnTo>
                    <a:lnTo>
                      <a:pt x="532" y="831"/>
                    </a:lnTo>
                    <a:lnTo>
                      <a:pt x="484" y="753"/>
                    </a:lnTo>
                    <a:lnTo>
                      <a:pt x="505" y="633"/>
                    </a:lnTo>
                    <a:lnTo>
                      <a:pt x="604" y="681"/>
                    </a:lnTo>
                    <a:lnTo>
                      <a:pt x="532" y="582"/>
                    </a:lnTo>
                    <a:lnTo>
                      <a:pt x="564" y="510"/>
                    </a:lnTo>
                    <a:lnTo>
                      <a:pt x="705" y="542"/>
                    </a:lnTo>
                    <a:lnTo>
                      <a:pt x="623" y="453"/>
                    </a:lnTo>
                    <a:lnTo>
                      <a:pt x="794" y="472"/>
                    </a:lnTo>
                    <a:lnTo>
                      <a:pt x="665" y="382"/>
                    </a:lnTo>
                    <a:lnTo>
                      <a:pt x="684" y="320"/>
                    </a:lnTo>
                    <a:lnTo>
                      <a:pt x="773" y="310"/>
                    </a:lnTo>
                    <a:lnTo>
                      <a:pt x="794" y="249"/>
                    </a:lnTo>
                    <a:lnTo>
                      <a:pt x="773" y="179"/>
                    </a:lnTo>
                    <a:lnTo>
                      <a:pt x="773" y="249"/>
                    </a:lnTo>
                    <a:lnTo>
                      <a:pt x="766" y="270"/>
                    </a:lnTo>
                    <a:lnTo>
                      <a:pt x="716" y="282"/>
                    </a:lnTo>
                    <a:lnTo>
                      <a:pt x="635" y="190"/>
                    </a:lnTo>
                    <a:lnTo>
                      <a:pt x="484" y="69"/>
                    </a:lnTo>
                    <a:lnTo>
                      <a:pt x="313"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96" name="Freeform 41"/>
              <p:cNvSpPr>
                <a:spLocks/>
              </p:cNvSpPr>
              <p:nvPr/>
            </p:nvSpPr>
            <p:spPr bwMode="auto">
              <a:xfrm>
                <a:off x="4224" y="1888"/>
                <a:ext cx="662" cy="1069"/>
              </a:xfrm>
              <a:custGeom>
                <a:avLst/>
                <a:gdLst>
                  <a:gd name="T0" fmla="*/ 1 w 1323"/>
                  <a:gd name="T1" fmla="*/ 1 h 2138"/>
                  <a:gd name="T2" fmla="*/ 1 w 1323"/>
                  <a:gd name="T3" fmla="*/ 1 h 2138"/>
                  <a:gd name="T4" fmla="*/ 1 w 1323"/>
                  <a:gd name="T5" fmla="*/ 1 h 2138"/>
                  <a:gd name="T6" fmla="*/ 1 w 1323"/>
                  <a:gd name="T7" fmla="*/ 1 h 2138"/>
                  <a:gd name="T8" fmla="*/ 1 w 1323"/>
                  <a:gd name="T9" fmla="*/ 1 h 2138"/>
                  <a:gd name="T10" fmla="*/ 1 w 1323"/>
                  <a:gd name="T11" fmla="*/ 1 h 2138"/>
                  <a:gd name="T12" fmla="*/ 1 w 1323"/>
                  <a:gd name="T13" fmla="*/ 1 h 2138"/>
                  <a:gd name="T14" fmla="*/ 1 w 1323"/>
                  <a:gd name="T15" fmla="*/ 1 h 2138"/>
                  <a:gd name="T16" fmla="*/ 1 w 1323"/>
                  <a:gd name="T17" fmla="*/ 1 h 2138"/>
                  <a:gd name="T18" fmla="*/ 1 w 1323"/>
                  <a:gd name="T19" fmla="*/ 1 h 2138"/>
                  <a:gd name="T20" fmla="*/ 1 w 1323"/>
                  <a:gd name="T21" fmla="*/ 1 h 2138"/>
                  <a:gd name="T22" fmla="*/ 1 w 1323"/>
                  <a:gd name="T23" fmla="*/ 1 h 2138"/>
                  <a:gd name="T24" fmla="*/ 1 w 1323"/>
                  <a:gd name="T25" fmla="*/ 1 h 2138"/>
                  <a:gd name="T26" fmla="*/ 1 w 1323"/>
                  <a:gd name="T27" fmla="*/ 1 h 2138"/>
                  <a:gd name="T28" fmla="*/ 1 w 1323"/>
                  <a:gd name="T29" fmla="*/ 1 h 2138"/>
                  <a:gd name="T30" fmla="*/ 1 w 1323"/>
                  <a:gd name="T31" fmla="*/ 1 h 2138"/>
                  <a:gd name="T32" fmla="*/ 1 w 1323"/>
                  <a:gd name="T33" fmla="*/ 1 h 2138"/>
                  <a:gd name="T34" fmla="*/ 1 w 1323"/>
                  <a:gd name="T35" fmla="*/ 1 h 2138"/>
                  <a:gd name="T36" fmla="*/ 1 w 1323"/>
                  <a:gd name="T37" fmla="*/ 1 h 2138"/>
                  <a:gd name="T38" fmla="*/ 1 w 1323"/>
                  <a:gd name="T39" fmla="*/ 1 h 2138"/>
                  <a:gd name="T40" fmla="*/ 1 w 1323"/>
                  <a:gd name="T41" fmla="*/ 1 h 2138"/>
                  <a:gd name="T42" fmla="*/ 1 w 1323"/>
                  <a:gd name="T43" fmla="*/ 1 h 2138"/>
                  <a:gd name="T44" fmla="*/ 1 w 1323"/>
                  <a:gd name="T45" fmla="*/ 1 h 2138"/>
                  <a:gd name="T46" fmla="*/ 1 w 1323"/>
                  <a:gd name="T47" fmla="*/ 1 h 2138"/>
                  <a:gd name="T48" fmla="*/ 1 w 1323"/>
                  <a:gd name="T49" fmla="*/ 1 h 2138"/>
                  <a:gd name="T50" fmla="*/ 1 w 1323"/>
                  <a:gd name="T51" fmla="*/ 1 h 2138"/>
                  <a:gd name="T52" fmla="*/ 1 w 1323"/>
                  <a:gd name="T53" fmla="*/ 1 h 2138"/>
                  <a:gd name="T54" fmla="*/ 1 w 1323"/>
                  <a:gd name="T55" fmla="*/ 1 h 2138"/>
                  <a:gd name="T56" fmla="*/ 1 w 1323"/>
                  <a:gd name="T57" fmla="*/ 1 h 2138"/>
                  <a:gd name="T58" fmla="*/ 1 w 1323"/>
                  <a:gd name="T59" fmla="*/ 1 h 2138"/>
                  <a:gd name="T60" fmla="*/ 1 w 1323"/>
                  <a:gd name="T61" fmla="*/ 1 h 2138"/>
                  <a:gd name="T62" fmla="*/ 1 w 1323"/>
                  <a:gd name="T63" fmla="*/ 1 h 2138"/>
                  <a:gd name="T64" fmla="*/ 1 w 1323"/>
                  <a:gd name="T65" fmla="*/ 1 h 2138"/>
                  <a:gd name="T66" fmla="*/ 1 w 1323"/>
                  <a:gd name="T67" fmla="*/ 1 h 2138"/>
                  <a:gd name="T68" fmla="*/ 1 w 1323"/>
                  <a:gd name="T69" fmla="*/ 1 h 2138"/>
                  <a:gd name="T70" fmla="*/ 1 w 1323"/>
                  <a:gd name="T71" fmla="*/ 1 h 2138"/>
                  <a:gd name="T72" fmla="*/ 1 w 1323"/>
                  <a:gd name="T73" fmla="*/ 1 h 2138"/>
                  <a:gd name="T74" fmla="*/ 1 w 1323"/>
                  <a:gd name="T75" fmla="*/ 1 h 2138"/>
                  <a:gd name="T76" fmla="*/ 1 w 1323"/>
                  <a:gd name="T77" fmla="*/ 1 h 2138"/>
                  <a:gd name="T78" fmla="*/ 1 w 1323"/>
                  <a:gd name="T79" fmla="*/ 1 h 2138"/>
                  <a:gd name="T80" fmla="*/ 1 w 1323"/>
                  <a:gd name="T81" fmla="*/ 1 h 2138"/>
                  <a:gd name="T82" fmla="*/ 1 w 1323"/>
                  <a:gd name="T83" fmla="*/ 1 h 2138"/>
                  <a:gd name="T84" fmla="*/ 1 w 1323"/>
                  <a:gd name="T85" fmla="*/ 1 h 2138"/>
                  <a:gd name="T86" fmla="*/ 1 w 1323"/>
                  <a:gd name="T87" fmla="*/ 1 h 2138"/>
                  <a:gd name="T88" fmla="*/ 1 w 1323"/>
                  <a:gd name="T89" fmla="*/ 1 h 2138"/>
                  <a:gd name="T90" fmla="*/ 1 w 1323"/>
                  <a:gd name="T91" fmla="*/ 1 h 2138"/>
                  <a:gd name="T92" fmla="*/ 1 w 1323"/>
                  <a:gd name="T93" fmla="*/ 1 h 2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23"/>
                  <a:gd name="T142" fmla="*/ 0 h 2138"/>
                  <a:gd name="T143" fmla="*/ 1323 w 1323"/>
                  <a:gd name="T144" fmla="*/ 2138 h 2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23" h="2138">
                    <a:moveTo>
                      <a:pt x="580" y="1555"/>
                    </a:moveTo>
                    <a:lnTo>
                      <a:pt x="509" y="1568"/>
                    </a:lnTo>
                    <a:lnTo>
                      <a:pt x="580" y="1596"/>
                    </a:lnTo>
                    <a:lnTo>
                      <a:pt x="490" y="1606"/>
                    </a:lnTo>
                    <a:lnTo>
                      <a:pt x="591" y="1655"/>
                    </a:lnTo>
                    <a:lnTo>
                      <a:pt x="498" y="1667"/>
                    </a:lnTo>
                    <a:lnTo>
                      <a:pt x="599" y="1718"/>
                    </a:lnTo>
                    <a:lnTo>
                      <a:pt x="481" y="1737"/>
                    </a:lnTo>
                    <a:lnTo>
                      <a:pt x="599" y="1786"/>
                    </a:lnTo>
                    <a:lnTo>
                      <a:pt x="471" y="1800"/>
                    </a:lnTo>
                    <a:lnTo>
                      <a:pt x="599" y="1847"/>
                    </a:lnTo>
                    <a:lnTo>
                      <a:pt x="420" y="1887"/>
                    </a:lnTo>
                    <a:lnTo>
                      <a:pt x="572" y="1916"/>
                    </a:lnTo>
                    <a:lnTo>
                      <a:pt x="378" y="1957"/>
                    </a:lnTo>
                    <a:lnTo>
                      <a:pt x="528" y="1986"/>
                    </a:lnTo>
                    <a:lnTo>
                      <a:pt x="359" y="2016"/>
                    </a:lnTo>
                    <a:lnTo>
                      <a:pt x="481" y="2056"/>
                    </a:lnTo>
                    <a:lnTo>
                      <a:pt x="310" y="2056"/>
                    </a:lnTo>
                    <a:lnTo>
                      <a:pt x="0" y="2100"/>
                    </a:lnTo>
                    <a:lnTo>
                      <a:pt x="188" y="2119"/>
                    </a:lnTo>
                    <a:lnTo>
                      <a:pt x="420" y="2130"/>
                    </a:lnTo>
                    <a:lnTo>
                      <a:pt x="690" y="2138"/>
                    </a:lnTo>
                    <a:lnTo>
                      <a:pt x="861" y="2108"/>
                    </a:lnTo>
                    <a:lnTo>
                      <a:pt x="1011" y="2056"/>
                    </a:lnTo>
                    <a:lnTo>
                      <a:pt x="1133" y="1948"/>
                    </a:lnTo>
                    <a:lnTo>
                      <a:pt x="1215" y="1828"/>
                    </a:lnTo>
                    <a:lnTo>
                      <a:pt x="1283" y="1636"/>
                    </a:lnTo>
                    <a:lnTo>
                      <a:pt x="1323" y="1437"/>
                    </a:lnTo>
                    <a:lnTo>
                      <a:pt x="1323" y="1235"/>
                    </a:lnTo>
                    <a:lnTo>
                      <a:pt x="1291" y="984"/>
                    </a:lnTo>
                    <a:lnTo>
                      <a:pt x="1232" y="673"/>
                    </a:lnTo>
                    <a:lnTo>
                      <a:pt x="1152" y="431"/>
                    </a:lnTo>
                    <a:lnTo>
                      <a:pt x="1032" y="142"/>
                    </a:lnTo>
                    <a:lnTo>
                      <a:pt x="981" y="61"/>
                    </a:lnTo>
                    <a:lnTo>
                      <a:pt x="819" y="0"/>
                    </a:lnTo>
                    <a:lnTo>
                      <a:pt x="981" y="131"/>
                    </a:lnTo>
                    <a:lnTo>
                      <a:pt x="743" y="51"/>
                    </a:lnTo>
                    <a:lnTo>
                      <a:pt x="981" y="192"/>
                    </a:lnTo>
                    <a:lnTo>
                      <a:pt x="661" y="102"/>
                    </a:lnTo>
                    <a:lnTo>
                      <a:pt x="1004" y="272"/>
                    </a:lnTo>
                    <a:lnTo>
                      <a:pt x="671" y="192"/>
                    </a:lnTo>
                    <a:lnTo>
                      <a:pt x="981" y="351"/>
                    </a:lnTo>
                    <a:lnTo>
                      <a:pt x="703" y="281"/>
                    </a:lnTo>
                    <a:lnTo>
                      <a:pt x="973" y="422"/>
                    </a:lnTo>
                    <a:lnTo>
                      <a:pt x="703" y="363"/>
                    </a:lnTo>
                    <a:lnTo>
                      <a:pt x="973" y="494"/>
                    </a:lnTo>
                    <a:lnTo>
                      <a:pt x="730" y="452"/>
                    </a:lnTo>
                    <a:lnTo>
                      <a:pt x="1042" y="572"/>
                    </a:lnTo>
                    <a:lnTo>
                      <a:pt x="743" y="523"/>
                    </a:lnTo>
                    <a:lnTo>
                      <a:pt x="1004" y="646"/>
                    </a:lnTo>
                    <a:lnTo>
                      <a:pt x="743" y="593"/>
                    </a:lnTo>
                    <a:lnTo>
                      <a:pt x="1021" y="745"/>
                    </a:lnTo>
                    <a:lnTo>
                      <a:pt x="760" y="682"/>
                    </a:lnTo>
                    <a:lnTo>
                      <a:pt x="1042" y="815"/>
                    </a:lnTo>
                    <a:lnTo>
                      <a:pt x="781" y="773"/>
                    </a:lnTo>
                    <a:lnTo>
                      <a:pt x="1082" y="933"/>
                    </a:lnTo>
                    <a:lnTo>
                      <a:pt x="791" y="872"/>
                    </a:lnTo>
                    <a:lnTo>
                      <a:pt x="1093" y="1022"/>
                    </a:lnTo>
                    <a:lnTo>
                      <a:pt x="812" y="965"/>
                    </a:lnTo>
                    <a:lnTo>
                      <a:pt x="1093" y="1104"/>
                    </a:lnTo>
                    <a:lnTo>
                      <a:pt x="812" y="1045"/>
                    </a:lnTo>
                    <a:lnTo>
                      <a:pt x="1110" y="1184"/>
                    </a:lnTo>
                    <a:lnTo>
                      <a:pt x="812" y="1123"/>
                    </a:lnTo>
                    <a:lnTo>
                      <a:pt x="1102" y="1287"/>
                    </a:lnTo>
                    <a:lnTo>
                      <a:pt x="831" y="1216"/>
                    </a:lnTo>
                    <a:lnTo>
                      <a:pt x="1072" y="1366"/>
                    </a:lnTo>
                    <a:lnTo>
                      <a:pt x="842" y="1304"/>
                    </a:lnTo>
                    <a:lnTo>
                      <a:pt x="1072" y="1446"/>
                    </a:lnTo>
                    <a:lnTo>
                      <a:pt x="852" y="1387"/>
                    </a:lnTo>
                    <a:lnTo>
                      <a:pt x="1063" y="1517"/>
                    </a:lnTo>
                    <a:lnTo>
                      <a:pt x="880" y="1486"/>
                    </a:lnTo>
                    <a:lnTo>
                      <a:pt x="1072" y="1617"/>
                    </a:lnTo>
                    <a:lnTo>
                      <a:pt x="899" y="1575"/>
                    </a:lnTo>
                    <a:lnTo>
                      <a:pt x="1063" y="1667"/>
                    </a:lnTo>
                    <a:lnTo>
                      <a:pt x="893" y="1636"/>
                    </a:lnTo>
                    <a:lnTo>
                      <a:pt x="1051" y="1737"/>
                    </a:lnTo>
                    <a:lnTo>
                      <a:pt x="893" y="1686"/>
                    </a:lnTo>
                    <a:lnTo>
                      <a:pt x="1011" y="1805"/>
                    </a:lnTo>
                    <a:lnTo>
                      <a:pt x="872" y="1756"/>
                    </a:lnTo>
                    <a:lnTo>
                      <a:pt x="950" y="1857"/>
                    </a:lnTo>
                    <a:lnTo>
                      <a:pt x="861" y="1805"/>
                    </a:lnTo>
                    <a:lnTo>
                      <a:pt x="893" y="1876"/>
                    </a:lnTo>
                    <a:lnTo>
                      <a:pt x="751" y="1800"/>
                    </a:lnTo>
                    <a:lnTo>
                      <a:pt x="831" y="1767"/>
                    </a:lnTo>
                    <a:lnTo>
                      <a:pt x="743" y="1737"/>
                    </a:lnTo>
                    <a:lnTo>
                      <a:pt x="812" y="1705"/>
                    </a:lnTo>
                    <a:lnTo>
                      <a:pt x="709" y="1667"/>
                    </a:lnTo>
                    <a:lnTo>
                      <a:pt x="781" y="1648"/>
                    </a:lnTo>
                    <a:lnTo>
                      <a:pt x="671" y="1617"/>
                    </a:lnTo>
                    <a:lnTo>
                      <a:pt x="760" y="1575"/>
                    </a:lnTo>
                    <a:lnTo>
                      <a:pt x="648" y="1568"/>
                    </a:lnTo>
                    <a:lnTo>
                      <a:pt x="730" y="1537"/>
                    </a:lnTo>
                    <a:lnTo>
                      <a:pt x="542" y="1524"/>
                    </a:lnTo>
                    <a:lnTo>
                      <a:pt x="580" y="1555"/>
                    </a:lnTo>
                    <a:close/>
                  </a:path>
                </a:pathLst>
              </a:custGeom>
              <a:solidFill>
                <a:srgbClr val="540000"/>
              </a:solidFill>
              <a:ln w="9525">
                <a:solidFill>
                  <a:srgbClr val="990000"/>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97" name="Freeform 42"/>
              <p:cNvSpPr>
                <a:spLocks/>
              </p:cNvSpPr>
              <p:nvPr/>
            </p:nvSpPr>
            <p:spPr bwMode="auto">
              <a:xfrm>
                <a:off x="3331" y="1265"/>
                <a:ext cx="862" cy="999"/>
              </a:xfrm>
              <a:custGeom>
                <a:avLst/>
                <a:gdLst>
                  <a:gd name="T0" fmla="*/ 1 w 1724"/>
                  <a:gd name="T1" fmla="*/ 1 h 1995"/>
                  <a:gd name="T2" fmla="*/ 1 w 1724"/>
                  <a:gd name="T3" fmla="*/ 1 h 1995"/>
                  <a:gd name="T4" fmla="*/ 1 w 1724"/>
                  <a:gd name="T5" fmla="*/ 1 h 1995"/>
                  <a:gd name="T6" fmla="*/ 1 w 1724"/>
                  <a:gd name="T7" fmla="*/ 1 h 1995"/>
                  <a:gd name="T8" fmla="*/ 1 w 1724"/>
                  <a:gd name="T9" fmla="*/ 1 h 1995"/>
                  <a:gd name="T10" fmla="*/ 1 w 1724"/>
                  <a:gd name="T11" fmla="*/ 1 h 1995"/>
                  <a:gd name="T12" fmla="*/ 1 w 1724"/>
                  <a:gd name="T13" fmla="*/ 1 h 1995"/>
                  <a:gd name="T14" fmla="*/ 1 w 1724"/>
                  <a:gd name="T15" fmla="*/ 1 h 1995"/>
                  <a:gd name="T16" fmla="*/ 1 w 1724"/>
                  <a:gd name="T17" fmla="*/ 1 h 1995"/>
                  <a:gd name="T18" fmla="*/ 1 w 1724"/>
                  <a:gd name="T19" fmla="*/ 1 h 1995"/>
                  <a:gd name="T20" fmla="*/ 1 w 1724"/>
                  <a:gd name="T21" fmla="*/ 1 h 1995"/>
                  <a:gd name="T22" fmla="*/ 1 w 1724"/>
                  <a:gd name="T23" fmla="*/ 1 h 1995"/>
                  <a:gd name="T24" fmla="*/ 1 w 1724"/>
                  <a:gd name="T25" fmla="*/ 1 h 1995"/>
                  <a:gd name="T26" fmla="*/ 1 w 1724"/>
                  <a:gd name="T27" fmla="*/ 1 h 1995"/>
                  <a:gd name="T28" fmla="*/ 1 w 1724"/>
                  <a:gd name="T29" fmla="*/ 1 h 1995"/>
                  <a:gd name="T30" fmla="*/ 1 w 1724"/>
                  <a:gd name="T31" fmla="*/ 1 h 1995"/>
                  <a:gd name="T32" fmla="*/ 1 w 1724"/>
                  <a:gd name="T33" fmla="*/ 1 h 1995"/>
                  <a:gd name="T34" fmla="*/ 1 w 1724"/>
                  <a:gd name="T35" fmla="*/ 1 h 1995"/>
                  <a:gd name="T36" fmla="*/ 1 w 1724"/>
                  <a:gd name="T37" fmla="*/ 1 h 1995"/>
                  <a:gd name="T38" fmla="*/ 1 w 1724"/>
                  <a:gd name="T39" fmla="*/ 1 h 1995"/>
                  <a:gd name="T40" fmla="*/ 1 w 1724"/>
                  <a:gd name="T41" fmla="*/ 1 h 1995"/>
                  <a:gd name="T42" fmla="*/ 1 w 1724"/>
                  <a:gd name="T43" fmla="*/ 1 h 1995"/>
                  <a:gd name="T44" fmla="*/ 1 w 1724"/>
                  <a:gd name="T45" fmla="*/ 1 h 1995"/>
                  <a:gd name="T46" fmla="*/ 1 w 1724"/>
                  <a:gd name="T47" fmla="*/ 1 h 1995"/>
                  <a:gd name="T48" fmla="*/ 1 w 1724"/>
                  <a:gd name="T49" fmla="*/ 1 h 1995"/>
                  <a:gd name="T50" fmla="*/ 1 w 1724"/>
                  <a:gd name="T51" fmla="*/ 1 h 1995"/>
                  <a:gd name="T52" fmla="*/ 1 w 1724"/>
                  <a:gd name="T53" fmla="*/ 1 h 1995"/>
                  <a:gd name="T54" fmla="*/ 1 w 1724"/>
                  <a:gd name="T55" fmla="*/ 1 h 1995"/>
                  <a:gd name="T56" fmla="*/ 1 w 1724"/>
                  <a:gd name="T57" fmla="*/ 1 h 1995"/>
                  <a:gd name="T58" fmla="*/ 1 w 1724"/>
                  <a:gd name="T59" fmla="*/ 1 h 1995"/>
                  <a:gd name="T60" fmla="*/ 0 w 1724"/>
                  <a:gd name="T61" fmla="*/ 1 h 1995"/>
                  <a:gd name="T62" fmla="*/ 1 w 1724"/>
                  <a:gd name="T63" fmla="*/ 1 h 1995"/>
                  <a:gd name="T64" fmla="*/ 1 w 1724"/>
                  <a:gd name="T65" fmla="*/ 1 h 1995"/>
                  <a:gd name="T66" fmla="*/ 1 w 1724"/>
                  <a:gd name="T67" fmla="*/ 1 h 1995"/>
                  <a:gd name="T68" fmla="*/ 1 w 1724"/>
                  <a:gd name="T69" fmla="*/ 1 h 1995"/>
                  <a:gd name="T70" fmla="*/ 1 w 1724"/>
                  <a:gd name="T71" fmla="*/ 1 h 1995"/>
                  <a:gd name="T72" fmla="*/ 1 w 1724"/>
                  <a:gd name="T73" fmla="*/ 1 h 1995"/>
                  <a:gd name="T74" fmla="*/ 1 w 1724"/>
                  <a:gd name="T75" fmla="*/ 1 h 1995"/>
                  <a:gd name="T76" fmla="*/ 1 w 1724"/>
                  <a:gd name="T77" fmla="*/ 1 h 1995"/>
                  <a:gd name="T78" fmla="*/ 1 w 1724"/>
                  <a:gd name="T79" fmla="*/ 1 h 1995"/>
                  <a:gd name="T80" fmla="*/ 1 w 1724"/>
                  <a:gd name="T81" fmla="*/ 1 h 1995"/>
                  <a:gd name="T82" fmla="*/ 1 w 1724"/>
                  <a:gd name="T83" fmla="*/ 1 h 1995"/>
                  <a:gd name="T84" fmla="*/ 1 w 1724"/>
                  <a:gd name="T85" fmla="*/ 1 h 1995"/>
                  <a:gd name="T86" fmla="*/ 1 w 1724"/>
                  <a:gd name="T87" fmla="*/ 1 h 1995"/>
                  <a:gd name="T88" fmla="*/ 1 w 1724"/>
                  <a:gd name="T89" fmla="*/ 1 h 1995"/>
                  <a:gd name="T90" fmla="*/ 1 w 1724"/>
                  <a:gd name="T91" fmla="*/ 1 h 1995"/>
                  <a:gd name="T92" fmla="*/ 1 w 1724"/>
                  <a:gd name="T93" fmla="*/ 1 h 1995"/>
                  <a:gd name="T94" fmla="*/ 1 w 1724"/>
                  <a:gd name="T95" fmla="*/ 1 h 1995"/>
                  <a:gd name="T96" fmla="*/ 1 w 1724"/>
                  <a:gd name="T97" fmla="*/ 1 h 19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4"/>
                  <a:gd name="T148" fmla="*/ 0 h 1995"/>
                  <a:gd name="T149" fmla="*/ 1724 w 1724"/>
                  <a:gd name="T150" fmla="*/ 1995 h 19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4" h="1995">
                    <a:moveTo>
                      <a:pt x="441" y="1524"/>
                    </a:moveTo>
                    <a:lnTo>
                      <a:pt x="692" y="1345"/>
                    </a:lnTo>
                    <a:lnTo>
                      <a:pt x="905" y="1144"/>
                    </a:lnTo>
                    <a:lnTo>
                      <a:pt x="1051" y="962"/>
                    </a:lnTo>
                    <a:lnTo>
                      <a:pt x="1171" y="794"/>
                    </a:lnTo>
                    <a:lnTo>
                      <a:pt x="1323" y="511"/>
                    </a:lnTo>
                    <a:lnTo>
                      <a:pt x="1162" y="783"/>
                    </a:lnTo>
                    <a:lnTo>
                      <a:pt x="1011" y="935"/>
                    </a:lnTo>
                    <a:lnTo>
                      <a:pt x="905" y="903"/>
                    </a:lnTo>
                    <a:lnTo>
                      <a:pt x="812" y="794"/>
                    </a:lnTo>
                    <a:lnTo>
                      <a:pt x="741" y="640"/>
                    </a:lnTo>
                    <a:lnTo>
                      <a:pt x="700" y="490"/>
                    </a:lnTo>
                    <a:lnTo>
                      <a:pt x="692" y="361"/>
                    </a:lnTo>
                    <a:lnTo>
                      <a:pt x="711" y="209"/>
                    </a:lnTo>
                    <a:lnTo>
                      <a:pt x="720" y="171"/>
                    </a:lnTo>
                    <a:lnTo>
                      <a:pt x="869" y="82"/>
                    </a:lnTo>
                    <a:lnTo>
                      <a:pt x="1032" y="40"/>
                    </a:lnTo>
                    <a:lnTo>
                      <a:pt x="1194" y="70"/>
                    </a:lnTo>
                    <a:lnTo>
                      <a:pt x="1304" y="89"/>
                    </a:lnTo>
                    <a:lnTo>
                      <a:pt x="1365" y="251"/>
                    </a:lnTo>
                    <a:lnTo>
                      <a:pt x="1295" y="220"/>
                    </a:lnTo>
                    <a:lnTo>
                      <a:pt x="1352" y="351"/>
                    </a:lnTo>
                    <a:lnTo>
                      <a:pt x="1295" y="302"/>
                    </a:lnTo>
                    <a:lnTo>
                      <a:pt x="1344" y="408"/>
                    </a:lnTo>
                    <a:lnTo>
                      <a:pt x="1304" y="380"/>
                    </a:lnTo>
                    <a:lnTo>
                      <a:pt x="1344" y="483"/>
                    </a:lnTo>
                    <a:lnTo>
                      <a:pt x="1471" y="220"/>
                    </a:lnTo>
                    <a:lnTo>
                      <a:pt x="1623" y="180"/>
                    </a:lnTo>
                    <a:lnTo>
                      <a:pt x="1724" y="171"/>
                    </a:lnTo>
                    <a:lnTo>
                      <a:pt x="1525" y="160"/>
                    </a:lnTo>
                    <a:lnTo>
                      <a:pt x="1441" y="152"/>
                    </a:lnTo>
                    <a:lnTo>
                      <a:pt x="1373" y="70"/>
                    </a:lnTo>
                    <a:lnTo>
                      <a:pt x="1142" y="0"/>
                    </a:lnTo>
                    <a:lnTo>
                      <a:pt x="1032" y="19"/>
                    </a:lnTo>
                    <a:lnTo>
                      <a:pt x="911" y="40"/>
                    </a:lnTo>
                    <a:lnTo>
                      <a:pt x="648" y="129"/>
                    </a:lnTo>
                    <a:lnTo>
                      <a:pt x="500" y="160"/>
                    </a:lnTo>
                    <a:lnTo>
                      <a:pt x="420" y="220"/>
                    </a:lnTo>
                    <a:lnTo>
                      <a:pt x="338" y="260"/>
                    </a:lnTo>
                    <a:lnTo>
                      <a:pt x="232" y="230"/>
                    </a:lnTo>
                    <a:lnTo>
                      <a:pt x="181" y="302"/>
                    </a:lnTo>
                    <a:lnTo>
                      <a:pt x="251" y="270"/>
                    </a:lnTo>
                    <a:lnTo>
                      <a:pt x="352" y="270"/>
                    </a:lnTo>
                    <a:lnTo>
                      <a:pt x="460" y="260"/>
                    </a:lnTo>
                    <a:lnTo>
                      <a:pt x="563" y="190"/>
                    </a:lnTo>
                    <a:lnTo>
                      <a:pt x="610" y="201"/>
                    </a:lnTo>
                    <a:lnTo>
                      <a:pt x="568" y="302"/>
                    </a:lnTo>
                    <a:lnTo>
                      <a:pt x="509" y="319"/>
                    </a:lnTo>
                    <a:lnTo>
                      <a:pt x="409" y="319"/>
                    </a:lnTo>
                    <a:lnTo>
                      <a:pt x="329" y="372"/>
                    </a:lnTo>
                    <a:lnTo>
                      <a:pt x="278" y="391"/>
                    </a:lnTo>
                    <a:lnTo>
                      <a:pt x="420" y="351"/>
                    </a:lnTo>
                    <a:lnTo>
                      <a:pt x="542" y="372"/>
                    </a:lnTo>
                    <a:lnTo>
                      <a:pt x="509" y="460"/>
                    </a:lnTo>
                    <a:lnTo>
                      <a:pt x="359" y="591"/>
                    </a:lnTo>
                    <a:lnTo>
                      <a:pt x="240" y="701"/>
                    </a:lnTo>
                    <a:lnTo>
                      <a:pt x="278" y="460"/>
                    </a:lnTo>
                    <a:lnTo>
                      <a:pt x="169" y="783"/>
                    </a:lnTo>
                    <a:lnTo>
                      <a:pt x="80" y="1062"/>
                    </a:lnTo>
                    <a:lnTo>
                      <a:pt x="38" y="1273"/>
                    </a:lnTo>
                    <a:lnTo>
                      <a:pt x="0" y="1583"/>
                    </a:lnTo>
                    <a:lnTo>
                      <a:pt x="0" y="1726"/>
                    </a:lnTo>
                    <a:lnTo>
                      <a:pt x="8" y="1857"/>
                    </a:lnTo>
                    <a:lnTo>
                      <a:pt x="38" y="1995"/>
                    </a:lnTo>
                    <a:lnTo>
                      <a:pt x="57" y="1906"/>
                    </a:lnTo>
                    <a:lnTo>
                      <a:pt x="129" y="1786"/>
                    </a:lnTo>
                    <a:lnTo>
                      <a:pt x="240" y="1665"/>
                    </a:lnTo>
                    <a:lnTo>
                      <a:pt x="139" y="1745"/>
                    </a:lnTo>
                    <a:lnTo>
                      <a:pt x="160" y="1627"/>
                    </a:lnTo>
                    <a:lnTo>
                      <a:pt x="108" y="1766"/>
                    </a:lnTo>
                    <a:lnTo>
                      <a:pt x="108" y="1613"/>
                    </a:lnTo>
                    <a:lnTo>
                      <a:pt x="139" y="1385"/>
                    </a:lnTo>
                    <a:lnTo>
                      <a:pt x="80" y="1606"/>
                    </a:lnTo>
                    <a:lnTo>
                      <a:pt x="57" y="1786"/>
                    </a:lnTo>
                    <a:lnTo>
                      <a:pt x="57" y="1545"/>
                    </a:lnTo>
                    <a:lnTo>
                      <a:pt x="87" y="1304"/>
                    </a:lnTo>
                    <a:lnTo>
                      <a:pt x="160" y="1043"/>
                    </a:lnTo>
                    <a:lnTo>
                      <a:pt x="270" y="823"/>
                    </a:lnTo>
                    <a:lnTo>
                      <a:pt x="378" y="673"/>
                    </a:lnTo>
                    <a:lnTo>
                      <a:pt x="232" y="1013"/>
                    </a:lnTo>
                    <a:lnTo>
                      <a:pt x="160" y="1313"/>
                    </a:lnTo>
                    <a:lnTo>
                      <a:pt x="289" y="962"/>
                    </a:lnTo>
                    <a:lnTo>
                      <a:pt x="420" y="711"/>
                    </a:lnTo>
                    <a:lnTo>
                      <a:pt x="289" y="1163"/>
                    </a:lnTo>
                    <a:lnTo>
                      <a:pt x="580" y="654"/>
                    </a:lnTo>
                    <a:lnTo>
                      <a:pt x="451" y="1022"/>
                    </a:lnTo>
                    <a:lnTo>
                      <a:pt x="679" y="711"/>
                    </a:lnTo>
                    <a:lnTo>
                      <a:pt x="460" y="1173"/>
                    </a:lnTo>
                    <a:lnTo>
                      <a:pt x="760" y="772"/>
                    </a:lnTo>
                    <a:lnTo>
                      <a:pt x="610" y="1085"/>
                    </a:lnTo>
                    <a:lnTo>
                      <a:pt x="793" y="872"/>
                    </a:lnTo>
                    <a:lnTo>
                      <a:pt x="521" y="1336"/>
                    </a:lnTo>
                    <a:lnTo>
                      <a:pt x="861" y="935"/>
                    </a:lnTo>
                    <a:lnTo>
                      <a:pt x="772" y="1135"/>
                    </a:lnTo>
                    <a:lnTo>
                      <a:pt x="950" y="992"/>
                    </a:lnTo>
                    <a:lnTo>
                      <a:pt x="793" y="1212"/>
                    </a:lnTo>
                    <a:lnTo>
                      <a:pt x="631" y="1355"/>
                    </a:lnTo>
                    <a:lnTo>
                      <a:pt x="441" y="1524"/>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98" name="Freeform 43"/>
              <p:cNvSpPr>
                <a:spLocks/>
              </p:cNvSpPr>
              <p:nvPr/>
            </p:nvSpPr>
            <p:spPr bwMode="auto">
              <a:xfrm>
                <a:off x="3987" y="1046"/>
                <a:ext cx="432" cy="276"/>
              </a:xfrm>
              <a:custGeom>
                <a:avLst/>
                <a:gdLst>
                  <a:gd name="T0" fmla="*/ 1 w 863"/>
                  <a:gd name="T1" fmla="*/ 1 h 551"/>
                  <a:gd name="T2" fmla="*/ 1 w 863"/>
                  <a:gd name="T3" fmla="*/ 1 h 551"/>
                  <a:gd name="T4" fmla="*/ 1 w 863"/>
                  <a:gd name="T5" fmla="*/ 1 h 551"/>
                  <a:gd name="T6" fmla="*/ 1 w 863"/>
                  <a:gd name="T7" fmla="*/ 1 h 551"/>
                  <a:gd name="T8" fmla="*/ 1 w 863"/>
                  <a:gd name="T9" fmla="*/ 1 h 551"/>
                  <a:gd name="T10" fmla="*/ 1 w 863"/>
                  <a:gd name="T11" fmla="*/ 1 h 551"/>
                  <a:gd name="T12" fmla="*/ 1 w 863"/>
                  <a:gd name="T13" fmla="*/ 1 h 551"/>
                  <a:gd name="T14" fmla="*/ 1 w 863"/>
                  <a:gd name="T15" fmla="*/ 1 h 551"/>
                  <a:gd name="T16" fmla="*/ 1 w 863"/>
                  <a:gd name="T17" fmla="*/ 1 h 551"/>
                  <a:gd name="T18" fmla="*/ 1 w 863"/>
                  <a:gd name="T19" fmla="*/ 1 h 551"/>
                  <a:gd name="T20" fmla="*/ 1 w 863"/>
                  <a:gd name="T21" fmla="*/ 1 h 551"/>
                  <a:gd name="T22" fmla="*/ 0 w 863"/>
                  <a:gd name="T23" fmla="*/ 1 h 551"/>
                  <a:gd name="T24" fmla="*/ 1 w 863"/>
                  <a:gd name="T25" fmla="*/ 1 h 551"/>
                  <a:gd name="T26" fmla="*/ 1 w 863"/>
                  <a:gd name="T27" fmla="*/ 1 h 551"/>
                  <a:gd name="T28" fmla="*/ 1 w 863"/>
                  <a:gd name="T29" fmla="*/ 1 h 551"/>
                  <a:gd name="T30" fmla="*/ 1 w 863"/>
                  <a:gd name="T31" fmla="*/ 1 h 551"/>
                  <a:gd name="T32" fmla="*/ 1 w 863"/>
                  <a:gd name="T33" fmla="*/ 1 h 551"/>
                  <a:gd name="T34" fmla="*/ 1 w 863"/>
                  <a:gd name="T35" fmla="*/ 1 h 551"/>
                  <a:gd name="T36" fmla="*/ 1 w 863"/>
                  <a:gd name="T37" fmla="*/ 1 h 551"/>
                  <a:gd name="T38" fmla="*/ 1 w 863"/>
                  <a:gd name="T39" fmla="*/ 1 h 551"/>
                  <a:gd name="T40" fmla="*/ 1 w 863"/>
                  <a:gd name="T41" fmla="*/ 1 h 551"/>
                  <a:gd name="T42" fmla="*/ 1 w 863"/>
                  <a:gd name="T43" fmla="*/ 1 h 551"/>
                  <a:gd name="T44" fmla="*/ 1 w 863"/>
                  <a:gd name="T45" fmla="*/ 1 h 551"/>
                  <a:gd name="T46" fmla="*/ 1 w 863"/>
                  <a:gd name="T47" fmla="*/ 1 h 551"/>
                  <a:gd name="T48" fmla="*/ 1 w 863"/>
                  <a:gd name="T49" fmla="*/ 1 h 551"/>
                  <a:gd name="T50" fmla="*/ 1 w 863"/>
                  <a:gd name="T51" fmla="*/ 1 h 551"/>
                  <a:gd name="T52" fmla="*/ 1 w 863"/>
                  <a:gd name="T53" fmla="*/ 1 h 551"/>
                  <a:gd name="T54" fmla="*/ 1 w 863"/>
                  <a:gd name="T55" fmla="*/ 1 h 551"/>
                  <a:gd name="T56" fmla="*/ 1 w 863"/>
                  <a:gd name="T57" fmla="*/ 1 h 551"/>
                  <a:gd name="T58" fmla="*/ 1 w 863"/>
                  <a:gd name="T59" fmla="*/ 1 h 551"/>
                  <a:gd name="T60" fmla="*/ 1 w 863"/>
                  <a:gd name="T61" fmla="*/ 1 h 551"/>
                  <a:gd name="T62" fmla="*/ 1 w 863"/>
                  <a:gd name="T63" fmla="*/ 1 h 551"/>
                  <a:gd name="T64" fmla="*/ 1 w 863"/>
                  <a:gd name="T65" fmla="*/ 1 h 551"/>
                  <a:gd name="T66" fmla="*/ 1 w 863"/>
                  <a:gd name="T67" fmla="*/ 0 h 551"/>
                  <a:gd name="T68" fmla="*/ 1 w 863"/>
                  <a:gd name="T69" fmla="*/ 1 h 551"/>
                  <a:gd name="T70" fmla="*/ 1 w 863"/>
                  <a:gd name="T71" fmla="*/ 0 h 551"/>
                  <a:gd name="T72" fmla="*/ 1 w 863"/>
                  <a:gd name="T73" fmla="*/ 1 h 551"/>
                  <a:gd name="T74" fmla="*/ 1 w 863"/>
                  <a:gd name="T75" fmla="*/ 1 h 551"/>
                  <a:gd name="T76" fmla="*/ 1 w 863"/>
                  <a:gd name="T77" fmla="*/ 1 h 551"/>
                  <a:gd name="T78" fmla="*/ 1 w 863"/>
                  <a:gd name="T79" fmla="*/ 1 h 551"/>
                  <a:gd name="T80" fmla="*/ 1 w 863"/>
                  <a:gd name="T81" fmla="*/ 1 h 551"/>
                  <a:gd name="T82" fmla="*/ 1 w 863"/>
                  <a:gd name="T83" fmla="*/ 1 h 551"/>
                  <a:gd name="T84" fmla="*/ 1 w 863"/>
                  <a:gd name="T85" fmla="*/ 1 h 551"/>
                  <a:gd name="T86" fmla="*/ 1 w 863"/>
                  <a:gd name="T87" fmla="*/ 1 h 551"/>
                  <a:gd name="T88" fmla="*/ 1 w 863"/>
                  <a:gd name="T89" fmla="*/ 1 h 551"/>
                  <a:gd name="T90" fmla="*/ 1 w 863"/>
                  <a:gd name="T91" fmla="*/ 1 h 551"/>
                  <a:gd name="T92" fmla="*/ 1 w 863"/>
                  <a:gd name="T93" fmla="*/ 1 h 551"/>
                  <a:gd name="T94" fmla="*/ 1 w 863"/>
                  <a:gd name="T95" fmla="*/ 1 h 551"/>
                  <a:gd name="T96" fmla="*/ 1 w 863"/>
                  <a:gd name="T97" fmla="*/ 1 h 551"/>
                  <a:gd name="T98" fmla="*/ 1 w 863"/>
                  <a:gd name="T99" fmla="*/ 1 h 551"/>
                  <a:gd name="T100" fmla="*/ 1 w 863"/>
                  <a:gd name="T101" fmla="*/ 1 h 551"/>
                  <a:gd name="T102" fmla="*/ 1 w 863"/>
                  <a:gd name="T103" fmla="*/ 1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63"/>
                  <a:gd name="T157" fmla="*/ 0 h 551"/>
                  <a:gd name="T158" fmla="*/ 863 w 863"/>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63" h="551">
                    <a:moveTo>
                      <a:pt x="460" y="300"/>
                    </a:moveTo>
                    <a:lnTo>
                      <a:pt x="492" y="369"/>
                    </a:lnTo>
                    <a:lnTo>
                      <a:pt x="479" y="429"/>
                    </a:lnTo>
                    <a:lnTo>
                      <a:pt x="460" y="391"/>
                    </a:lnTo>
                    <a:lnTo>
                      <a:pt x="452" y="450"/>
                    </a:lnTo>
                    <a:lnTo>
                      <a:pt x="422" y="382"/>
                    </a:lnTo>
                    <a:lnTo>
                      <a:pt x="363" y="429"/>
                    </a:lnTo>
                    <a:lnTo>
                      <a:pt x="270" y="490"/>
                    </a:lnTo>
                    <a:lnTo>
                      <a:pt x="228" y="551"/>
                    </a:lnTo>
                    <a:lnTo>
                      <a:pt x="157" y="540"/>
                    </a:lnTo>
                    <a:lnTo>
                      <a:pt x="110" y="500"/>
                    </a:lnTo>
                    <a:lnTo>
                      <a:pt x="0" y="418"/>
                    </a:lnTo>
                    <a:lnTo>
                      <a:pt x="127" y="469"/>
                    </a:lnTo>
                    <a:lnTo>
                      <a:pt x="211" y="382"/>
                    </a:lnTo>
                    <a:lnTo>
                      <a:pt x="279" y="382"/>
                    </a:lnTo>
                    <a:lnTo>
                      <a:pt x="241" y="331"/>
                    </a:lnTo>
                    <a:lnTo>
                      <a:pt x="309" y="342"/>
                    </a:lnTo>
                    <a:lnTo>
                      <a:pt x="260" y="291"/>
                    </a:lnTo>
                    <a:lnTo>
                      <a:pt x="340" y="300"/>
                    </a:lnTo>
                    <a:lnTo>
                      <a:pt x="300" y="249"/>
                    </a:lnTo>
                    <a:lnTo>
                      <a:pt x="391" y="260"/>
                    </a:lnTo>
                    <a:lnTo>
                      <a:pt x="380" y="180"/>
                    </a:lnTo>
                    <a:lnTo>
                      <a:pt x="441" y="219"/>
                    </a:lnTo>
                    <a:lnTo>
                      <a:pt x="410" y="150"/>
                    </a:lnTo>
                    <a:lnTo>
                      <a:pt x="503" y="190"/>
                    </a:lnTo>
                    <a:lnTo>
                      <a:pt x="460" y="112"/>
                    </a:lnTo>
                    <a:lnTo>
                      <a:pt x="562" y="180"/>
                    </a:lnTo>
                    <a:lnTo>
                      <a:pt x="541" y="80"/>
                    </a:lnTo>
                    <a:lnTo>
                      <a:pt x="612" y="160"/>
                    </a:lnTo>
                    <a:lnTo>
                      <a:pt x="593" y="49"/>
                    </a:lnTo>
                    <a:lnTo>
                      <a:pt x="682" y="131"/>
                    </a:lnTo>
                    <a:lnTo>
                      <a:pt x="654" y="23"/>
                    </a:lnTo>
                    <a:lnTo>
                      <a:pt x="733" y="118"/>
                    </a:lnTo>
                    <a:lnTo>
                      <a:pt x="712" y="0"/>
                    </a:lnTo>
                    <a:lnTo>
                      <a:pt x="783" y="101"/>
                    </a:lnTo>
                    <a:lnTo>
                      <a:pt x="773" y="0"/>
                    </a:lnTo>
                    <a:lnTo>
                      <a:pt x="832" y="80"/>
                    </a:lnTo>
                    <a:lnTo>
                      <a:pt x="851" y="160"/>
                    </a:lnTo>
                    <a:lnTo>
                      <a:pt x="863" y="249"/>
                    </a:lnTo>
                    <a:lnTo>
                      <a:pt x="692" y="281"/>
                    </a:lnTo>
                    <a:lnTo>
                      <a:pt x="631" y="310"/>
                    </a:lnTo>
                    <a:lnTo>
                      <a:pt x="623" y="382"/>
                    </a:lnTo>
                    <a:lnTo>
                      <a:pt x="600" y="361"/>
                    </a:lnTo>
                    <a:lnTo>
                      <a:pt x="581" y="391"/>
                    </a:lnTo>
                    <a:lnTo>
                      <a:pt x="581" y="331"/>
                    </a:lnTo>
                    <a:lnTo>
                      <a:pt x="549" y="260"/>
                    </a:lnTo>
                    <a:lnTo>
                      <a:pt x="541" y="291"/>
                    </a:lnTo>
                    <a:lnTo>
                      <a:pt x="520" y="281"/>
                    </a:lnTo>
                    <a:lnTo>
                      <a:pt x="520" y="319"/>
                    </a:lnTo>
                    <a:lnTo>
                      <a:pt x="479" y="281"/>
                    </a:lnTo>
                    <a:lnTo>
                      <a:pt x="460"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599" name="Freeform 44"/>
              <p:cNvSpPr>
                <a:spLocks/>
              </p:cNvSpPr>
              <p:nvPr/>
            </p:nvSpPr>
            <p:spPr bwMode="auto">
              <a:xfrm>
                <a:off x="4399" y="1162"/>
                <a:ext cx="188" cy="314"/>
              </a:xfrm>
              <a:custGeom>
                <a:avLst/>
                <a:gdLst>
                  <a:gd name="T0" fmla="*/ 0 w 380"/>
                  <a:gd name="T1" fmla="*/ 0 h 629"/>
                  <a:gd name="T2" fmla="*/ 0 w 380"/>
                  <a:gd name="T3" fmla="*/ 0 h 629"/>
                  <a:gd name="T4" fmla="*/ 0 w 380"/>
                  <a:gd name="T5" fmla="*/ 0 h 629"/>
                  <a:gd name="T6" fmla="*/ 0 w 380"/>
                  <a:gd name="T7" fmla="*/ 0 h 629"/>
                  <a:gd name="T8" fmla="*/ 0 w 380"/>
                  <a:gd name="T9" fmla="*/ 0 h 629"/>
                  <a:gd name="T10" fmla="*/ 0 w 380"/>
                  <a:gd name="T11" fmla="*/ 0 h 629"/>
                  <a:gd name="T12" fmla="*/ 0 w 380"/>
                  <a:gd name="T13" fmla="*/ 0 h 629"/>
                  <a:gd name="T14" fmla="*/ 0 w 380"/>
                  <a:gd name="T15" fmla="*/ 0 h 629"/>
                  <a:gd name="T16" fmla="*/ 0 w 380"/>
                  <a:gd name="T17" fmla="*/ 0 h 629"/>
                  <a:gd name="T18" fmla="*/ 0 w 380"/>
                  <a:gd name="T19" fmla="*/ 0 h 629"/>
                  <a:gd name="T20" fmla="*/ 0 w 380"/>
                  <a:gd name="T21" fmla="*/ 0 h 629"/>
                  <a:gd name="T22" fmla="*/ 0 w 380"/>
                  <a:gd name="T23" fmla="*/ 0 h 629"/>
                  <a:gd name="T24" fmla="*/ 0 w 380"/>
                  <a:gd name="T25" fmla="*/ 0 h 629"/>
                  <a:gd name="T26" fmla="*/ 0 w 380"/>
                  <a:gd name="T27" fmla="*/ 0 h 629"/>
                  <a:gd name="T28" fmla="*/ 0 w 380"/>
                  <a:gd name="T29" fmla="*/ 0 h 629"/>
                  <a:gd name="T30" fmla="*/ 0 w 380"/>
                  <a:gd name="T31" fmla="*/ 0 h 629"/>
                  <a:gd name="T32" fmla="*/ 0 w 380"/>
                  <a:gd name="T33" fmla="*/ 0 h 629"/>
                  <a:gd name="T34" fmla="*/ 0 w 380"/>
                  <a:gd name="T35" fmla="*/ 0 h 629"/>
                  <a:gd name="T36" fmla="*/ 0 w 380"/>
                  <a:gd name="T37" fmla="*/ 0 h 629"/>
                  <a:gd name="T38" fmla="*/ 0 w 380"/>
                  <a:gd name="T39" fmla="*/ 0 h 629"/>
                  <a:gd name="T40" fmla="*/ 0 w 380"/>
                  <a:gd name="T41" fmla="*/ 0 h 629"/>
                  <a:gd name="T42" fmla="*/ 0 w 380"/>
                  <a:gd name="T43" fmla="*/ 0 h 629"/>
                  <a:gd name="T44" fmla="*/ 0 w 380"/>
                  <a:gd name="T45" fmla="*/ 0 h 629"/>
                  <a:gd name="T46" fmla="*/ 0 w 380"/>
                  <a:gd name="T47" fmla="*/ 0 h 629"/>
                  <a:gd name="T48" fmla="*/ 0 w 380"/>
                  <a:gd name="T49" fmla="*/ 0 h 6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0"/>
                  <a:gd name="T76" fmla="*/ 0 h 629"/>
                  <a:gd name="T77" fmla="*/ 380 w 380"/>
                  <a:gd name="T78" fmla="*/ 629 h 6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0" h="629">
                    <a:moveTo>
                      <a:pt x="260" y="0"/>
                    </a:moveTo>
                    <a:lnTo>
                      <a:pt x="330" y="99"/>
                    </a:lnTo>
                    <a:lnTo>
                      <a:pt x="359" y="178"/>
                    </a:lnTo>
                    <a:lnTo>
                      <a:pt x="359" y="319"/>
                    </a:lnTo>
                    <a:lnTo>
                      <a:pt x="340" y="338"/>
                    </a:lnTo>
                    <a:lnTo>
                      <a:pt x="298" y="319"/>
                    </a:lnTo>
                    <a:lnTo>
                      <a:pt x="291" y="399"/>
                    </a:lnTo>
                    <a:lnTo>
                      <a:pt x="249" y="331"/>
                    </a:lnTo>
                    <a:lnTo>
                      <a:pt x="241" y="429"/>
                    </a:lnTo>
                    <a:lnTo>
                      <a:pt x="178" y="361"/>
                    </a:lnTo>
                    <a:lnTo>
                      <a:pt x="192" y="418"/>
                    </a:lnTo>
                    <a:lnTo>
                      <a:pt x="110" y="389"/>
                    </a:lnTo>
                    <a:lnTo>
                      <a:pt x="159" y="460"/>
                    </a:lnTo>
                    <a:lnTo>
                      <a:pt x="59" y="418"/>
                    </a:lnTo>
                    <a:lnTo>
                      <a:pt x="121" y="500"/>
                    </a:lnTo>
                    <a:lnTo>
                      <a:pt x="0" y="450"/>
                    </a:lnTo>
                    <a:lnTo>
                      <a:pt x="178" y="629"/>
                    </a:lnTo>
                    <a:lnTo>
                      <a:pt x="159" y="540"/>
                    </a:lnTo>
                    <a:lnTo>
                      <a:pt x="311" y="439"/>
                    </a:lnTo>
                    <a:lnTo>
                      <a:pt x="380" y="369"/>
                    </a:lnTo>
                    <a:lnTo>
                      <a:pt x="380" y="249"/>
                    </a:lnTo>
                    <a:lnTo>
                      <a:pt x="370" y="150"/>
                    </a:lnTo>
                    <a:lnTo>
                      <a:pt x="321" y="68"/>
                    </a:lnTo>
                    <a:lnTo>
                      <a:pt x="2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00" name="Freeform 45"/>
              <p:cNvSpPr>
                <a:spLocks/>
              </p:cNvSpPr>
              <p:nvPr/>
            </p:nvSpPr>
            <p:spPr bwMode="auto">
              <a:xfrm>
                <a:off x="4165" y="1328"/>
                <a:ext cx="194" cy="33"/>
              </a:xfrm>
              <a:custGeom>
                <a:avLst/>
                <a:gdLst>
                  <a:gd name="T0" fmla="*/ 0 w 392"/>
                  <a:gd name="T1" fmla="*/ 0 h 68"/>
                  <a:gd name="T2" fmla="*/ 0 w 392"/>
                  <a:gd name="T3" fmla="*/ 0 h 68"/>
                  <a:gd name="T4" fmla="*/ 0 w 392"/>
                  <a:gd name="T5" fmla="*/ 0 h 68"/>
                  <a:gd name="T6" fmla="*/ 0 w 392"/>
                  <a:gd name="T7" fmla="*/ 0 h 68"/>
                  <a:gd name="T8" fmla="*/ 0 w 392"/>
                  <a:gd name="T9" fmla="*/ 0 h 68"/>
                  <a:gd name="T10" fmla="*/ 0 w 392"/>
                  <a:gd name="T11" fmla="*/ 0 h 68"/>
                  <a:gd name="T12" fmla="*/ 0 w 392"/>
                  <a:gd name="T13" fmla="*/ 0 h 68"/>
                  <a:gd name="T14" fmla="*/ 0 60000 65536"/>
                  <a:gd name="T15" fmla="*/ 0 60000 65536"/>
                  <a:gd name="T16" fmla="*/ 0 60000 65536"/>
                  <a:gd name="T17" fmla="*/ 0 60000 65536"/>
                  <a:gd name="T18" fmla="*/ 0 60000 65536"/>
                  <a:gd name="T19" fmla="*/ 0 60000 65536"/>
                  <a:gd name="T20" fmla="*/ 0 60000 65536"/>
                  <a:gd name="T21" fmla="*/ 0 w 392"/>
                  <a:gd name="T22" fmla="*/ 0 h 68"/>
                  <a:gd name="T23" fmla="*/ 392 w 392"/>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68">
                    <a:moveTo>
                      <a:pt x="392" y="68"/>
                    </a:moveTo>
                    <a:lnTo>
                      <a:pt x="261" y="19"/>
                    </a:lnTo>
                    <a:lnTo>
                      <a:pt x="0" y="0"/>
                    </a:lnTo>
                    <a:lnTo>
                      <a:pt x="211" y="0"/>
                    </a:lnTo>
                    <a:lnTo>
                      <a:pt x="361" y="19"/>
                    </a:lnTo>
                    <a:lnTo>
                      <a:pt x="392"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01" name="Freeform 46"/>
              <p:cNvSpPr>
                <a:spLocks/>
              </p:cNvSpPr>
              <p:nvPr/>
            </p:nvSpPr>
            <p:spPr bwMode="auto">
              <a:xfrm>
                <a:off x="3833" y="835"/>
                <a:ext cx="436" cy="161"/>
              </a:xfrm>
              <a:custGeom>
                <a:avLst/>
                <a:gdLst>
                  <a:gd name="T0" fmla="*/ 0 w 874"/>
                  <a:gd name="T1" fmla="*/ 1 h 321"/>
                  <a:gd name="T2" fmla="*/ 0 w 874"/>
                  <a:gd name="T3" fmla="*/ 1 h 321"/>
                  <a:gd name="T4" fmla="*/ 0 w 874"/>
                  <a:gd name="T5" fmla="*/ 1 h 321"/>
                  <a:gd name="T6" fmla="*/ 0 w 874"/>
                  <a:gd name="T7" fmla="*/ 1 h 321"/>
                  <a:gd name="T8" fmla="*/ 0 w 874"/>
                  <a:gd name="T9" fmla="*/ 1 h 321"/>
                  <a:gd name="T10" fmla="*/ 0 w 874"/>
                  <a:gd name="T11" fmla="*/ 1 h 321"/>
                  <a:gd name="T12" fmla="*/ 0 w 874"/>
                  <a:gd name="T13" fmla="*/ 1 h 321"/>
                  <a:gd name="T14" fmla="*/ 0 w 874"/>
                  <a:gd name="T15" fmla="*/ 1 h 321"/>
                  <a:gd name="T16" fmla="*/ 0 w 874"/>
                  <a:gd name="T17" fmla="*/ 1 h 321"/>
                  <a:gd name="T18" fmla="*/ 0 w 874"/>
                  <a:gd name="T19" fmla="*/ 1 h 321"/>
                  <a:gd name="T20" fmla="*/ 0 w 874"/>
                  <a:gd name="T21" fmla="*/ 1 h 321"/>
                  <a:gd name="T22" fmla="*/ 0 w 874"/>
                  <a:gd name="T23" fmla="*/ 1 h 321"/>
                  <a:gd name="T24" fmla="*/ 0 w 874"/>
                  <a:gd name="T25" fmla="*/ 1 h 321"/>
                  <a:gd name="T26" fmla="*/ 0 w 874"/>
                  <a:gd name="T27" fmla="*/ 1 h 321"/>
                  <a:gd name="T28" fmla="*/ 0 w 874"/>
                  <a:gd name="T29" fmla="*/ 1 h 321"/>
                  <a:gd name="T30" fmla="*/ 0 w 874"/>
                  <a:gd name="T31" fmla="*/ 1 h 321"/>
                  <a:gd name="T32" fmla="*/ 0 w 874"/>
                  <a:gd name="T33" fmla="*/ 1 h 321"/>
                  <a:gd name="T34" fmla="*/ 0 w 874"/>
                  <a:gd name="T35" fmla="*/ 1 h 321"/>
                  <a:gd name="T36" fmla="*/ 0 w 874"/>
                  <a:gd name="T37" fmla="*/ 1 h 321"/>
                  <a:gd name="T38" fmla="*/ 0 w 874"/>
                  <a:gd name="T39" fmla="*/ 1 h 321"/>
                  <a:gd name="T40" fmla="*/ 0 w 874"/>
                  <a:gd name="T41" fmla="*/ 1 h 321"/>
                  <a:gd name="T42" fmla="*/ 0 w 874"/>
                  <a:gd name="T43" fmla="*/ 1 h 321"/>
                  <a:gd name="T44" fmla="*/ 0 w 874"/>
                  <a:gd name="T45" fmla="*/ 1 h 321"/>
                  <a:gd name="T46" fmla="*/ 0 w 874"/>
                  <a:gd name="T47" fmla="*/ 1 h 321"/>
                  <a:gd name="T48" fmla="*/ 0 w 874"/>
                  <a:gd name="T49" fmla="*/ 1 h 321"/>
                  <a:gd name="T50" fmla="*/ 0 w 874"/>
                  <a:gd name="T51" fmla="*/ 1 h 321"/>
                  <a:gd name="T52" fmla="*/ 0 w 874"/>
                  <a:gd name="T53" fmla="*/ 1 h 321"/>
                  <a:gd name="T54" fmla="*/ 0 w 874"/>
                  <a:gd name="T55" fmla="*/ 1 h 321"/>
                  <a:gd name="T56" fmla="*/ 0 w 874"/>
                  <a:gd name="T57" fmla="*/ 1 h 321"/>
                  <a:gd name="T58" fmla="*/ 0 w 874"/>
                  <a:gd name="T59" fmla="*/ 1 h 321"/>
                  <a:gd name="T60" fmla="*/ 0 w 874"/>
                  <a:gd name="T61" fmla="*/ 0 h 321"/>
                  <a:gd name="T62" fmla="*/ 0 w 874"/>
                  <a:gd name="T63" fmla="*/ 1 h 321"/>
                  <a:gd name="T64" fmla="*/ 0 w 874"/>
                  <a:gd name="T65" fmla="*/ 1 h 321"/>
                  <a:gd name="T66" fmla="*/ 0 w 874"/>
                  <a:gd name="T67" fmla="*/ 1 h 321"/>
                  <a:gd name="T68" fmla="*/ 0 w 874"/>
                  <a:gd name="T69" fmla="*/ 1 h 321"/>
                  <a:gd name="T70" fmla="*/ 0 w 874"/>
                  <a:gd name="T71" fmla="*/ 1 h 321"/>
                  <a:gd name="T72" fmla="*/ 0 w 874"/>
                  <a:gd name="T73" fmla="*/ 1 h 321"/>
                  <a:gd name="T74" fmla="*/ 0 w 874"/>
                  <a:gd name="T75" fmla="*/ 1 h 321"/>
                  <a:gd name="T76" fmla="*/ 0 w 874"/>
                  <a:gd name="T77" fmla="*/ 1 h 321"/>
                  <a:gd name="T78" fmla="*/ 0 w 874"/>
                  <a:gd name="T79" fmla="*/ 1 h 321"/>
                  <a:gd name="T80" fmla="*/ 0 w 874"/>
                  <a:gd name="T81" fmla="*/ 1 h 321"/>
                  <a:gd name="T82" fmla="*/ 0 w 874"/>
                  <a:gd name="T83" fmla="*/ 1 h 321"/>
                  <a:gd name="T84" fmla="*/ 0 w 874"/>
                  <a:gd name="T85" fmla="*/ 1 h 321"/>
                  <a:gd name="T86" fmla="*/ 0 w 874"/>
                  <a:gd name="T87" fmla="*/ 1 h 321"/>
                  <a:gd name="T88" fmla="*/ 0 w 874"/>
                  <a:gd name="T89" fmla="*/ 1 h 3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74"/>
                  <a:gd name="T136" fmla="*/ 0 h 321"/>
                  <a:gd name="T137" fmla="*/ 874 w 874"/>
                  <a:gd name="T138" fmla="*/ 321 h 32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74" h="321">
                    <a:moveTo>
                      <a:pt x="260" y="291"/>
                    </a:moveTo>
                    <a:lnTo>
                      <a:pt x="350" y="230"/>
                    </a:lnTo>
                    <a:lnTo>
                      <a:pt x="414" y="141"/>
                    </a:lnTo>
                    <a:lnTo>
                      <a:pt x="439" y="89"/>
                    </a:lnTo>
                    <a:lnTo>
                      <a:pt x="483" y="118"/>
                    </a:lnTo>
                    <a:lnTo>
                      <a:pt x="540" y="110"/>
                    </a:lnTo>
                    <a:lnTo>
                      <a:pt x="540" y="188"/>
                    </a:lnTo>
                    <a:lnTo>
                      <a:pt x="582" y="253"/>
                    </a:lnTo>
                    <a:lnTo>
                      <a:pt x="633" y="270"/>
                    </a:lnTo>
                    <a:lnTo>
                      <a:pt x="675" y="220"/>
                    </a:lnTo>
                    <a:lnTo>
                      <a:pt x="604" y="211"/>
                    </a:lnTo>
                    <a:lnTo>
                      <a:pt x="663" y="188"/>
                    </a:lnTo>
                    <a:lnTo>
                      <a:pt x="582" y="162"/>
                    </a:lnTo>
                    <a:lnTo>
                      <a:pt x="652" y="150"/>
                    </a:lnTo>
                    <a:lnTo>
                      <a:pt x="591" y="110"/>
                    </a:lnTo>
                    <a:lnTo>
                      <a:pt x="713" y="118"/>
                    </a:lnTo>
                    <a:lnTo>
                      <a:pt x="722" y="188"/>
                    </a:lnTo>
                    <a:lnTo>
                      <a:pt x="753" y="291"/>
                    </a:lnTo>
                    <a:lnTo>
                      <a:pt x="804" y="321"/>
                    </a:lnTo>
                    <a:lnTo>
                      <a:pt x="842" y="300"/>
                    </a:lnTo>
                    <a:lnTo>
                      <a:pt x="804" y="211"/>
                    </a:lnTo>
                    <a:lnTo>
                      <a:pt x="874" y="211"/>
                    </a:lnTo>
                    <a:lnTo>
                      <a:pt x="785" y="150"/>
                    </a:lnTo>
                    <a:lnTo>
                      <a:pt x="772" y="89"/>
                    </a:lnTo>
                    <a:lnTo>
                      <a:pt x="703" y="49"/>
                    </a:lnTo>
                    <a:lnTo>
                      <a:pt x="591" y="82"/>
                    </a:lnTo>
                    <a:lnTo>
                      <a:pt x="513" y="40"/>
                    </a:lnTo>
                    <a:lnTo>
                      <a:pt x="439" y="32"/>
                    </a:lnTo>
                    <a:lnTo>
                      <a:pt x="380" y="118"/>
                    </a:lnTo>
                    <a:lnTo>
                      <a:pt x="331" y="188"/>
                    </a:lnTo>
                    <a:lnTo>
                      <a:pt x="211" y="0"/>
                    </a:lnTo>
                    <a:lnTo>
                      <a:pt x="82" y="49"/>
                    </a:lnTo>
                    <a:lnTo>
                      <a:pt x="0" y="129"/>
                    </a:lnTo>
                    <a:lnTo>
                      <a:pt x="112" y="61"/>
                    </a:lnTo>
                    <a:lnTo>
                      <a:pt x="160" y="70"/>
                    </a:lnTo>
                    <a:lnTo>
                      <a:pt x="72" y="129"/>
                    </a:lnTo>
                    <a:lnTo>
                      <a:pt x="192" y="89"/>
                    </a:lnTo>
                    <a:lnTo>
                      <a:pt x="150" y="141"/>
                    </a:lnTo>
                    <a:lnTo>
                      <a:pt x="211" y="141"/>
                    </a:lnTo>
                    <a:lnTo>
                      <a:pt x="169" y="162"/>
                    </a:lnTo>
                    <a:lnTo>
                      <a:pt x="230" y="181"/>
                    </a:lnTo>
                    <a:lnTo>
                      <a:pt x="251" y="230"/>
                    </a:lnTo>
                    <a:lnTo>
                      <a:pt x="192" y="321"/>
                    </a:lnTo>
                    <a:lnTo>
                      <a:pt x="260" y="2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02" name="Freeform 47"/>
              <p:cNvSpPr>
                <a:spLocks/>
              </p:cNvSpPr>
              <p:nvPr/>
            </p:nvSpPr>
            <p:spPr bwMode="auto">
              <a:xfrm>
                <a:off x="3786" y="924"/>
                <a:ext cx="82" cy="197"/>
              </a:xfrm>
              <a:custGeom>
                <a:avLst/>
                <a:gdLst>
                  <a:gd name="T0" fmla="*/ 1 w 163"/>
                  <a:gd name="T1" fmla="*/ 1 h 391"/>
                  <a:gd name="T2" fmla="*/ 1 w 163"/>
                  <a:gd name="T3" fmla="*/ 1 h 391"/>
                  <a:gd name="T4" fmla="*/ 1 w 163"/>
                  <a:gd name="T5" fmla="*/ 1 h 391"/>
                  <a:gd name="T6" fmla="*/ 1 w 163"/>
                  <a:gd name="T7" fmla="*/ 1 h 391"/>
                  <a:gd name="T8" fmla="*/ 0 w 163"/>
                  <a:gd name="T9" fmla="*/ 1 h 391"/>
                  <a:gd name="T10" fmla="*/ 1 w 163"/>
                  <a:gd name="T11" fmla="*/ 1 h 391"/>
                  <a:gd name="T12" fmla="*/ 1 w 163"/>
                  <a:gd name="T13" fmla="*/ 1 h 391"/>
                  <a:gd name="T14" fmla="*/ 1 w 163"/>
                  <a:gd name="T15" fmla="*/ 1 h 391"/>
                  <a:gd name="T16" fmla="*/ 1 w 163"/>
                  <a:gd name="T17" fmla="*/ 0 h 391"/>
                  <a:gd name="T18" fmla="*/ 1 w 163"/>
                  <a:gd name="T19" fmla="*/ 1 h 391"/>
                  <a:gd name="T20" fmla="*/ 1 w 163"/>
                  <a:gd name="T21" fmla="*/ 1 h 3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91"/>
                  <a:gd name="T35" fmla="*/ 163 w 163"/>
                  <a:gd name="T36" fmla="*/ 391 h 3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91">
                    <a:moveTo>
                      <a:pt x="62" y="7"/>
                    </a:moveTo>
                    <a:lnTo>
                      <a:pt x="112" y="119"/>
                    </a:lnTo>
                    <a:lnTo>
                      <a:pt x="121" y="171"/>
                    </a:lnTo>
                    <a:lnTo>
                      <a:pt x="112" y="220"/>
                    </a:lnTo>
                    <a:lnTo>
                      <a:pt x="0" y="391"/>
                    </a:lnTo>
                    <a:lnTo>
                      <a:pt x="140" y="211"/>
                    </a:lnTo>
                    <a:lnTo>
                      <a:pt x="163" y="152"/>
                    </a:lnTo>
                    <a:lnTo>
                      <a:pt x="152" y="89"/>
                    </a:lnTo>
                    <a:lnTo>
                      <a:pt x="100" y="0"/>
                    </a:lnTo>
                    <a:lnTo>
                      <a:pt x="6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03" name="Freeform 48"/>
              <p:cNvSpPr>
                <a:spLocks/>
              </p:cNvSpPr>
              <p:nvPr/>
            </p:nvSpPr>
            <p:spPr bwMode="auto">
              <a:xfrm>
                <a:off x="4299" y="961"/>
                <a:ext cx="59" cy="65"/>
              </a:xfrm>
              <a:custGeom>
                <a:avLst/>
                <a:gdLst>
                  <a:gd name="T0" fmla="*/ 0 w 120"/>
                  <a:gd name="T1" fmla="*/ 0 h 129"/>
                  <a:gd name="T2" fmla="*/ 0 w 120"/>
                  <a:gd name="T3" fmla="*/ 1 h 129"/>
                  <a:gd name="T4" fmla="*/ 0 w 120"/>
                  <a:gd name="T5" fmla="*/ 1 h 129"/>
                  <a:gd name="T6" fmla="*/ 0 w 120"/>
                  <a:gd name="T7" fmla="*/ 0 h 129"/>
                  <a:gd name="T8" fmla="*/ 0 w 120"/>
                  <a:gd name="T9" fmla="*/ 0 h 129"/>
                  <a:gd name="T10" fmla="*/ 0 60000 65536"/>
                  <a:gd name="T11" fmla="*/ 0 60000 65536"/>
                  <a:gd name="T12" fmla="*/ 0 60000 65536"/>
                  <a:gd name="T13" fmla="*/ 0 60000 65536"/>
                  <a:gd name="T14" fmla="*/ 0 60000 65536"/>
                  <a:gd name="T15" fmla="*/ 0 w 120"/>
                  <a:gd name="T16" fmla="*/ 0 h 129"/>
                  <a:gd name="T17" fmla="*/ 120 w 120"/>
                  <a:gd name="T18" fmla="*/ 129 h 129"/>
                </a:gdLst>
                <a:ahLst/>
                <a:cxnLst>
                  <a:cxn ang="T10">
                    <a:pos x="T0" y="T1"/>
                  </a:cxn>
                  <a:cxn ang="T11">
                    <a:pos x="T2" y="T3"/>
                  </a:cxn>
                  <a:cxn ang="T12">
                    <a:pos x="T4" y="T5"/>
                  </a:cxn>
                  <a:cxn ang="T13">
                    <a:pos x="T6" y="T7"/>
                  </a:cxn>
                  <a:cxn ang="T14">
                    <a:pos x="T8" y="T9"/>
                  </a:cxn>
                </a:cxnLst>
                <a:rect l="T15" t="T16" r="T17" b="T18"/>
                <a:pathLst>
                  <a:path w="120" h="129">
                    <a:moveTo>
                      <a:pt x="0" y="0"/>
                    </a:moveTo>
                    <a:lnTo>
                      <a:pt x="99" y="129"/>
                    </a:lnTo>
                    <a:lnTo>
                      <a:pt x="120" y="1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04" name="Freeform 49"/>
              <p:cNvSpPr>
                <a:spLocks/>
              </p:cNvSpPr>
              <p:nvPr/>
            </p:nvSpPr>
            <p:spPr bwMode="auto">
              <a:xfrm>
                <a:off x="3552" y="1105"/>
                <a:ext cx="265" cy="226"/>
              </a:xfrm>
              <a:custGeom>
                <a:avLst/>
                <a:gdLst>
                  <a:gd name="T0" fmla="*/ 0 w 532"/>
                  <a:gd name="T1" fmla="*/ 0 h 452"/>
                  <a:gd name="T2" fmla="*/ 0 w 532"/>
                  <a:gd name="T3" fmla="*/ 1 h 452"/>
                  <a:gd name="T4" fmla="*/ 0 w 532"/>
                  <a:gd name="T5" fmla="*/ 1 h 452"/>
                  <a:gd name="T6" fmla="*/ 0 w 532"/>
                  <a:gd name="T7" fmla="*/ 1 h 452"/>
                  <a:gd name="T8" fmla="*/ 0 w 532"/>
                  <a:gd name="T9" fmla="*/ 1 h 452"/>
                  <a:gd name="T10" fmla="*/ 0 w 532"/>
                  <a:gd name="T11" fmla="*/ 1 h 452"/>
                  <a:gd name="T12" fmla="*/ 0 w 532"/>
                  <a:gd name="T13" fmla="*/ 1 h 452"/>
                  <a:gd name="T14" fmla="*/ 0 w 532"/>
                  <a:gd name="T15" fmla="*/ 1 h 452"/>
                  <a:gd name="T16" fmla="*/ 0 w 532"/>
                  <a:gd name="T17" fmla="*/ 1 h 452"/>
                  <a:gd name="T18" fmla="*/ 0 w 532"/>
                  <a:gd name="T19" fmla="*/ 1 h 452"/>
                  <a:gd name="T20" fmla="*/ 0 w 532"/>
                  <a:gd name="T21" fmla="*/ 1 h 452"/>
                  <a:gd name="T22" fmla="*/ 0 w 532"/>
                  <a:gd name="T23" fmla="*/ 1 h 452"/>
                  <a:gd name="T24" fmla="*/ 0 w 532"/>
                  <a:gd name="T25" fmla="*/ 1 h 452"/>
                  <a:gd name="T26" fmla="*/ 0 w 532"/>
                  <a:gd name="T27" fmla="*/ 1 h 452"/>
                  <a:gd name="T28" fmla="*/ 0 w 532"/>
                  <a:gd name="T29" fmla="*/ 1 h 452"/>
                  <a:gd name="T30" fmla="*/ 0 w 532"/>
                  <a:gd name="T31" fmla="*/ 1 h 452"/>
                  <a:gd name="T32" fmla="*/ 0 w 532"/>
                  <a:gd name="T33" fmla="*/ 1 h 452"/>
                  <a:gd name="T34" fmla="*/ 0 w 532"/>
                  <a:gd name="T35" fmla="*/ 1 h 452"/>
                  <a:gd name="T36" fmla="*/ 0 w 532"/>
                  <a:gd name="T37" fmla="*/ 1 h 452"/>
                  <a:gd name="T38" fmla="*/ 0 w 532"/>
                  <a:gd name="T39" fmla="*/ 1 h 452"/>
                  <a:gd name="T40" fmla="*/ 0 w 532"/>
                  <a:gd name="T41" fmla="*/ 1 h 452"/>
                  <a:gd name="T42" fmla="*/ 0 w 532"/>
                  <a:gd name="T43" fmla="*/ 1 h 452"/>
                  <a:gd name="T44" fmla="*/ 0 w 532"/>
                  <a:gd name="T45" fmla="*/ 1 h 452"/>
                  <a:gd name="T46" fmla="*/ 0 w 532"/>
                  <a:gd name="T47" fmla="*/ 0 h 452"/>
                  <a:gd name="T48" fmla="*/ 0 w 532"/>
                  <a:gd name="T49" fmla="*/ 0 h 452"/>
                  <a:gd name="T50" fmla="*/ 0 w 532"/>
                  <a:gd name="T51" fmla="*/ 0 h 452"/>
                  <a:gd name="T52" fmla="*/ 0 w 532"/>
                  <a:gd name="T53" fmla="*/ 0 h 4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2"/>
                  <a:gd name="T82" fmla="*/ 0 h 452"/>
                  <a:gd name="T83" fmla="*/ 532 w 532"/>
                  <a:gd name="T84" fmla="*/ 452 h 4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2" h="452">
                    <a:moveTo>
                      <a:pt x="29" y="0"/>
                    </a:moveTo>
                    <a:lnTo>
                      <a:pt x="0" y="21"/>
                    </a:lnTo>
                    <a:lnTo>
                      <a:pt x="0" y="72"/>
                    </a:lnTo>
                    <a:lnTo>
                      <a:pt x="42" y="101"/>
                    </a:lnTo>
                    <a:lnTo>
                      <a:pt x="148" y="131"/>
                    </a:lnTo>
                    <a:lnTo>
                      <a:pt x="251" y="163"/>
                    </a:lnTo>
                    <a:lnTo>
                      <a:pt x="169" y="192"/>
                    </a:lnTo>
                    <a:lnTo>
                      <a:pt x="251" y="232"/>
                    </a:lnTo>
                    <a:lnTo>
                      <a:pt x="139" y="243"/>
                    </a:lnTo>
                    <a:lnTo>
                      <a:pt x="238" y="273"/>
                    </a:lnTo>
                    <a:lnTo>
                      <a:pt x="122" y="283"/>
                    </a:lnTo>
                    <a:lnTo>
                      <a:pt x="219" y="323"/>
                    </a:lnTo>
                    <a:lnTo>
                      <a:pt x="89" y="323"/>
                    </a:lnTo>
                    <a:lnTo>
                      <a:pt x="179" y="363"/>
                    </a:lnTo>
                    <a:lnTo>
                      <a:pt x="59" y="372"/>
                    </a:lnTo>
                    <a:lnTo>
                      <a:pt x="127" y="422"/>
                    </a:lnTo>
                    <a:lnTo>
                      <a:pt x="10" y="452"/>
                    </a:lnTo>
                    <a:lnTo>
                      <a:pt x="169" y="412"/>
                    </a:lnTo>
                    <a:lnTo>
                      <a:pt x="319" y="332"/>
                    </a:lnTo>
                    <a:lnTo>
                      <a:pt x="532" y="292"/>
                    </a:lnTo>
                    <a:lnTo>
                      <a:pt x="331" y="300"/>
                    </a:lnTo>
                    <a:lnTo>
                      <a:pt x="441" y="72"/>
                    </a:lnTo>
                    <a:lnTo>
                      <a:pt x="340" y="21"/>
                    </a:lnTo>
                    <a:lnTo>
                      <a:pt x="179" y="0"/>
                    </a:lnTo>
                    <a:lnTo>
                      <a:pt x="101"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05" name="Freeform 50"/>
              <p:cNvSpPr>
                <a:spLocks/>
              </p:cNvSpPr>
              <p:nvPr/>
            </p:nvSpPr>
            <p:spPr bwMode="auto">
              <a:xfrm>
                <a:off x="3411" y="1121"/>
                <a:ext cx="150" cy="332"/>
              </a:xfrm>
              <a:custGeom>
                <a:avLst/>
                <a:gdLst>
                  <a:gd name="T0" fmla="*/ 1 w 300"/>
                  <a:gd name="T1" fmla="*/ 0 h 663"/>
                  <a:gd name="T2" fmla="*/ 1 w 300"/>
                  <a:gd name="T3" fmla="*/ 1 h 663"/>
                  <a:gd name="T4" fmla="*/ 1 w 300"/>
                  <a:gd name="T5" fmla="*/ 1 h 663"/>
                  <a:gd name="T6" fmla="*/ 1 w 300"/>
                  <a:gd name="T7" fmla="*/ 1 h 663"/>
                  <a:gd name="T8" fmla="*/ 0 w 300"/>
                  <a:gd name="T9" fmla="*/ 1 h 663"/>
                  <a:gd name="T10" fmla="*/ 1 w 300"/>
                  <a:gd name="T11" fmla="*/ 1 h 663"/>
                  <a:gd name="T12" fmla="*/ 1 w 300"/>
                  <a:gd name="T13" fmla="*/ 1 h 663"/>
                  <a:gd name="T14" fmla="*/ 1 w 300"/>
                  <a:gd name="T15" fmla="*/ 1 h 663"/>
                  <a:gd name="T16" fmla="*/ 1 w 300"/>
                  <a:gd name="T17" fmla="*/ 1 h 663"/>
                  <a:gd name="T18" fmla="*/ 1 w 300"/>
                  <a:gd name="T19" fmla="*/ 1 h 663"/>
                  <a:gd name="T20" fmla="*/ 1 w 300"/>
                  <a:gd name="T21" fmla="*/ 0 h 663"/>
                  <a:gd name="T22" fmla="*/ 1 w 300"/>
                  <a:gd name="T23" fmla="*/ 0 h 6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0"/>
                  <a:gd name="T37" fmla="*/ 0 h 663"/>
                  <a:gd name="T38" fmla="*/ 300 w 300"/>
                  <a:gd name="T39" fmla="*/ 663 h 6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0" h="663">
                    <a:moveTo>
                      <a:pt x="281" y="0"/>
                    </a:moveTo>
                    <a:lnTo>
                      <a:pt x="230" y="211"/>
                    </a:lnTo>
                    <a:lnTo>
                      <a:pt x="169" y="443"/>
                    </a:lnTo>
                    <a:lnTo>
                      <a:pt x="49" y="451"/>
                    </a:lnTo>
                    <a:lnTo>
                      <a:pt x="0" y="582"/>
                    </a:lnTo>
                    <a:lnTo>
                      <a:pt x="49" y="663"/>
                    </a:lnTo>
                    <a:lnTo>
                      <a:pt x="28" y="561"/>
                    </a:lnTo>
                    <a:lnTo>
                      <a:pt x="72" y="481"/>
                    </a:lnTo>
                    <a:lnTo>
                      <a:pt x="192" y="451"/>
                    </a:lnTo>
                    <a:lnTo>
                      <a:pt x="300" y="19"/>
                    </a:lnTo>
                    <a:lnTo>
                      <a:pt x="2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06" name="Freeform 51"/>
              <p:cNvSpPr>
                <a:spLocks/>
              </p:cNvSpPr>
              <p:nvPr/>
            </p:nvSpPr>
            <p:spPr bwMode="auto">
              <a:xfrm>
                <a:off x="3651" y="1894"/>
                <a:ext cx="145" cy="461"/>
              </a:xfrm>
              <a:custGeom>
                <a:avLst/>
                <a:gdLst>
                  <a:gd name="T0" fmla="*/ 1 w 290"/>
                  <a:gd name="T1" fmla="*/ 0 h 922"/>
                  <a:gd name="T2" fmla="*/ 1 w 290"/>
                  <a:gd name="T3" fmla="*/ 1 h 922"/>
                  <a:gd name="T4" fmla="*/ 1 w 290"/>
                  <a:gd name="T5" fmla="*/ 1 h 922"/>
                  <a:gd name="T6" fmla="*/ 1 w 290"/>
                  <a:gd name="T7" fmla="*/ 1 h 922"/>
                  <a:gd name="T8" fmla="*/ 1 w 290"/>
                  <a:gd name="T9" fmla="*/ 1 h 922"/>
                  <a:gd name="T10" fmla="*/ 0 w 290"/>
                  <a:gd name="T11" fmla="*/ 1 h 922"/>
                  <a:gd name="T12" fmla="*/ 0 w 290"/>
                  <a:gd name="T13" fmla="*/ 1 h 922"/>
                  <a:gd name="T14" fmla="*/ 1 w 290"/>
                  <a:gd name="T15" fmla="*/ 1 h 922"/>
                  <a:gd name="T16" fmla="*/ 1 w 290"/>
                  <a:gd name="T17" fmla="*/ 1 h 922"/>
                  <a:gd name="T18" fmla="*/ 1 w 290"/>
                  <a:gd name="T19" fmla="*/ 1 h 922"/>
                  <a:gd name="T20" fmla="*/ 1 w 290"/>
                  <a:gd name="T21" fmla="*/ 1 h 922"/>
                  <a:gd name="T22" fmla="*/ 1 w 290"/>
                  <a:gd name="T23" fmla="*/ 1 h 922"/>
                  <a:gd name="T24" fmla="*/ 1 w 290"/>
                  <a:gd name="T25" fmla="*/ 1 h 922"/>
                  <a:gd name="T26" fmla="*/ 1 w 290"/>
                  <a:gd name="T27" fmla="*/ 1 h 922"/>
                  <a:gd name="T28" fmla="*/ 1 w 290"/>
                  <a:gd name="T29" fmla="*/ 1 h 922"/>
                  <a:gd name="T30" fmla="*/ 1 w 290"/>
                  <a:gd name="T31" fmla="*/ 1 h 922"/>
                  <a:gd name="T32" fmla="*/ 1 w 290"/>
                  <a:gd name="T33" fmla="*/ 1 h 922"/>
                  <a:gd name="T34" fmla="*/ 1 w 290"/>
                  <a:gd name="T35" fmla="*/ 1 h 922"/>
                  <a:gd name="T36" fmla="*/ 1 w 290"/>
                  <a:gd name="T37" fmla="*/ 1 h 922"/>
                  <a:gd name="T38" fmla="*/ 1 w 290"/>
                  <a:gd name="T39" fmla="*/ 1 h 922"/>
                  <a:gd name="T40" fmla="*/ 1 w 290"/>
                  <a:gd name="T41" fmla="*/ 1 h 922"/>
                  <a:gd name="T42" fmla="*/ 1 w 290"/>
                  <a:gd name="T43" fmla="*/ 1 h 922"/>
                  <a:gd name="T44" fmla="*/ 1 w 290"/>
                  <a:gd name="T45" fmla="*/ 1 h 922"/>
                  <a:gd name="T46" fmla="*/ 1 w 290"/>
                  <a:gd name="T47" fmla="*/ 1 h 922"/>
                  <a:gd name="T48" fmla="*/ 1 w 290"/>
                  <a:gd name="T49" fmla="*/ 1 h 922"/>
                  <a:gd name="T50" fmla="*/ 1 w 290"/>
                  <a:gd name="T51" fmla="*/ 1 h 922"/>
                  <a:gd name="T52" fmla="*/ 1 w 290"/>
                  <a:gd name="T53" fmla="*/ 1 h 922"/>
                  <a:gd name="T54" fmla="*/ 1 w 290"/>
                  <a:gd name="T55" fmla="*/ 1 h 922"/>
                  <a:gd name="T56" fmla="*/ 1 w 290"/>
                  <a:gd name="T57" fmla="*/ 1 h 922"/>
                  <a:gd name="T58" fmla="*/ 1 w 290"/>
                  <a:gd name="T59" fmla="*/ 1 h 922"/>
                  <a:gd name="T60" fmla="*/ 1 w 290"/>
                  <a:gd name="T61" fmla="*/ 1 h 922"/>
                  <a:gd name="T62" fmla="*/ 1 w 290"/>
                  <a:gd name="T63" fmla="*/ 1 h 922"/>
                  <a:gd name="T64" fmla="*/ 1 w 290"/>
                  <a:gd name="T65" fmla="*/ 1 h 922"/>
                  <a:gd name="T66" fmla="*/ 1 w 290"/>
                  <a:gd name="T67" fmla="*/ 1 h 922"/>
                  <a:gd name="T68" fmla="*/ 1 w 290"/>
                  <a:gd name="T69" fmla="*/ 1 h 922"/>
                  <a:gd name="T70" fmla="*/ 1 w 290"/>
                  <a:gd name="T71" fmla="*/ 1 h 922"/>
                  <a:gd name="T72" fmla="*/ 1 w 290"/>
                  <a:gd name="T73" fmla="*/ 1 h 922"/>
                  <a:gd name="T74" fmla="*/ 1 w 290"/>
                  <a:gd name="T75" fmla="*/ 1 h 922"/>
                  <a:gd name="T76" fmla="*/ 1 w 290"/>
                  <a:gd name="T77" fmla="*/ 1 h 922"/>
                  <a:gd name="T78" fmla="*/ 1 w 290"/>
                  <a:gd name="T79" fmla="*/ 1 h 922"/>
                  <a:gd name="T80" fmla="*/ 1 w 290"/>
                  <a:gd name="T81" fmla="*/ 0 h 922"/>
                  <a:gd name="T82" fmla="*/ 1 w 290"/>
                  <a:gd name="T83" fmla="*/ 0 h 9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0"/>
                  <a:gd name="T127" fmla="*/ 0 h 922"/>
                  <a:gd name="T128" fmla="*/ 290 w 290"/>
                  <a:gd name="T129" fmla="*/ 922 h 9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0" h="922">
                    <a:moveTo>
                      <a:pt x="119" y="0"/>
                    </a:moveTo>
                    <a:lnTo>
                      <a:pt x="51" y="10"/>
                    </a:lnTo>
                    <a:lnTo>
                      <a:pt x="19" y="59"/>
                    </a:lnTo>
                    <a:lnTo>
                      <a:pt x="19" y="152"/>
                    </a:lnTo>
                    <a:lnTo>
                      <a:pt x="7" y="221"/>
                    </a:lnTo>
                    <a:lnTo>
                      <a:pt x="0" y="282"/>
                    </a:lnTo>
                    <a:lnTo>
                      <a:pt x="0" y="411"/>
                    </a:lnTo>
                    <a:lnTo>
                      <a:pt x="7" y="512"/>
                    </a:lnTo>
                    <a:lnTo>
                      <a:pt x="7" y="610"/>
                    </a:lnTo>
                    <a:lnTo>
                      <a:pt x="38" y="694"/>
                    </a:lnTo>
                    <a:lnTo>
                      <a:pt x="59" y="774"/>
                    </a:lnTo>
                    <a:lnTo>
                      <a:pt x="100" y="861"/>
                    </a:lnTo>
                    <a:lnTo>
                      <a:pt x="152" y="903"/>
                    </a:lnTo>
                    <a:lnTo>
                      <a:pt x="112" y="842"/>
                    </a:lnTo>
                    <a:lnTo>
                      <a:pt x="220" y="861"/>
                    </a:lnTo>
                    <a:lnTo>
                      <a:pt x="290" y="922"/>
                    </a:lnTo>
                    <a:lnTo>
                      <a:pt x="241" y="854"/>
                    </a:lnTo>
                    <a:lnTo>
                      <a:pt x="140" y="810"/>
                    </a:lnTo>
                    <a:lnTo>
                      <a:pt x="89" y="781"/>
                    </a:lnTo>
                    <a:lnTo>
                      <a:pt x="70" y="722"/>
                    </a:lnTo>
                    <a:lnTo>
                      <a:pt x="159" y="762"/>
                    </a:lnTo>
                    <a:lnTo>
                      <a:pt x="70" y="671"/>
                    </a:lnTo>
                    <a:lnTo>
                      <a:pt x="38" y="570"/>
                    </a:lnTo>
                    <a:lnTo>
                      <a:pt x="19" y="542"/>
                    </a:lnTo>
                    <a:lnTo>
                      <a:pt x="7" y="420"/>
                    </a:lnTo>
                    <a:lnTo>
                      <a:pt x="19" y="282"/>
                    </a:lnTo>
                    <a:lnTo>
                      <a:pt x="51" y="441"/>
                    </a:lnTo>
                    <a:lnTo>
                      <a:pt x="59" y="561"/>
                    </a:lnTo>
                    <a:lnTo>
                      <a:pt x="70" y="460"/>
                    </a:lnTo>
                    <a:lnTo>
                      <a:pt x="112" y="582"/>
                    </a:lnTo>
                    <a:lnTo>
                      <a:pt x="171" y="652"/>
                    </a:lnTo>
                    <a:lnTo>
                      <a:pt x="182" y="722"/>
                    </a:lnTo>
                    <a:lnTo>
                      <a:pt x="182" y="635"/>
                    </a:lnTo>
                    <a:lnTo>
                      <a:pt x="131" y="561"/>
                    </a:lnTo>
                    <a:lnTo>
                      <a:pt x="89" y="460"/>
                    </a:lnTo>
                    <a:lnTo>
                      <a:pt x="59" y="373"/>
                    </a:lnTo>
                    <a:lnTo>
                      <a:pt x="51" y="270"/>
                    </a:lnTo>
                    <a:lnTo>
                      <a:pt x="79" y="190"/>
                    </a:lnTo>
                    <a:lnTo>
                      <a:pt x="89" y="82"/>
                    </a:lnTo>
                    <a:lnTo>
                      <a:pt x="119" y="10"/>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07" name="Freeform 52"/>
              <p:cNvSpPr>
                <a:spLocks/>
              </p:cNvSpPr>
              <p:nvPr/>
            </p:nvSpPr>
            <p:spPr bwMode="auto">
              <a:xfrm>
                <a:off x="3717" y="1878"/>
                <a:ext cx="220" cy="311"/>
              </a:xfrm>
              <a:custGeom>
                <a:avLst/>
                <a:gdLst>
                  <a:gd name="T0" fmla="*/ 0 w 441"/>
                  <a:gd name="T1" fmla="*/ 1 h 621"/>
                  <a:gd name="T2" fmla="*/ 0 w 441"/>
                  <a:gd name="T3" fmla="*/ 1 h 621"/>
                  <a:gd name="T4" fmla="*/ 0 w 441"/>
                  <a:gd name="T5" fmla="*/ 1 h 621"/>
                  <a:gd name="T6" fmla="*/ 0 w 441"/>
                  <a:gd name="T7" fmla="*/ 1 h 621"/>
                  <a:gd name="T8" fmla="*/ 0 w 441"/>
                  <a:gd name="T9" fmla="*/ 1 h 621"/>
                  <a:gd name="T10" fmla="*/ 0 w 441"/>
                  <a:gd name="T11" fmla="*/ 1 h 621"/>
                  <a:gd name="T12" fmla="*/ 0 w 441"/>
                  <a:gd name="T13" fmla="*/ 1 h 621"/>
                  <a:gd name="T14" fmla="*/ 0 w 441"/>
                  <a:gd name="T15" fmla="*/ 1 h 621"/>
                  <a:gd name="T16" fmla="*/ 0 w 441"/>
                  <a:gd name="T17" fmla="*/ 1 h 621"/>
                  <a:gd name="T18" fmla="*/ 0 w 441"/>
                  <a:gd name="T19" fmla="*/ 1 h 621"/>
                  <a:gd name="T20" fmla="*/ 0 w 441"/>
                  <a:gd name="T21" fmla="*/ 1 h 621"/>
                  <a:gd name="T22" fmla="*/ 0 w 441"/>
                  <a:gd name="T23" fmla="*/ 1 h 621"/>
                  <a:gd name="T24" fmla="*/ 0 w 441"/>
                  <a:gd name="T25" fmla="*/ 1 h 621"/>
                  <a:gd name="T26" fmla="*/ 0 w 441"/>
                  <a:gd name="T27" fmla="*/ 1 h 621"/>
                  <a:gd name="T28" fmla="*/ 0 w 441"/>
                  <a:gd name="T29" fmla="*/ 1 h 621"/>
                  <a:gd name="T30" fmla="*/ 0 w 441"/>
                  <a:gd name="T31" fmla="*/ 1 h 621"/>
                  <a:gd name="T32" fmla="*/ 0 w 441"/>
                  <a:gd name="T33" fmla="*/ 1 h 621"/>
                  <a:gd name="T34" fmla="*/ 0 w 441"/>
                  <a:gd name="T35" fmla="*/ 1 h 621"/>
                  <a:gd name="T36" fmla="*/ 0 w 441"/>
                  <a:gd name="T37" fmla="*/ 1 h 621"/>
                  <a:gd name="T38" fmla="*/ 0 w 441"/>
                  <a:gd name="T39" fmla="*/ 1 h 621"/>
                  <a:gd name="T40" fmla="*/ 0 w 441"/>
                  <a:gd name="T41" fmla="*/ 1 h 621"/>
                  <a:gd name="T42" fmla="*/ 0 w 441"/>
                  <a:gd name="T43" fmla="*/ 1 h 621"/>
                  <a:gd name="T44" fmla="*/ 0 w 441"/>
                  <a:gd name="T45" fmla="*/ 1 h 621"/>
                  <a:gd name="T46" fmla="*/ 0 w 441"/>
                  <a:gd name="T47" fmla="*/ 1 h 621"/>
                  <a:gd name="T48" fmla="*/ 0 w 441"/>
                  <a:gd name="T49" fmla="*/ 1 h 621"/>
                  <a:gd name="T50" fmla="*/ 0 w 441"/>
                  <a:gd name="T51" fmla="*/ 1 h 621"/>
                  <a:gd name="T52" fmla="*/ 0 w 441"/>
                  <a:gd name="T53" fmla="*/ 1 h 621"/>
                  <a:gd name="T54" fmla="*/ 0 w 441"/>
                  <a:gd name="T55" fmla="*/ 1 h 621"/>
                  <a:gd name="T56" fmla="*/ 0 w 441"/>
                  <a:gd name="T57" fmla="*/ 1 h 621"/>
                  <a:gd name="T58" fmla="*/ 0 w 441"/>
                  <a:gd name="T59" fmla="*/ 1 h 621"/>
                  <a:gd name="T60" fmla="*/ 0 w 441"/>
                  <a:gd name="T61" fmla="*/ 1 h 621"/>
                  <a:gd name="T62" fmla="*/ 0 w 441"/>
                  <a:gd name="T63" fmla="*/ 1 h 621"/>
                  <a:gd name="T64" fmla="*/ 0 w 441"/>
                  <a:gd name="T65" fmla="*/ 1 h 621"/>
                  <a:gd name="T66" fmla="*/ 0 w 441"/>
                  <a:gd name="T67" fmla="*/ 0 h 621"/>
                  <a:gd name="T68" fmla="*/ 0 w 441"/>
                  <a:gd name="T69" fmla="*/ 1 h 621"/>
                  <a:gd name="T70" fmla="*/ 0 w 441"/>
                  <a:gd name="T71" fmla="*/ 1 h 6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1"/>
                  <a:gd name="T109" fmla="*/ 0 h 621"/>
                  <a:gd name="T110" fmla="*/ 441 w 441"/>
                  <a:gd name="T111" fmla="*/ 621 h 6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1" h="621">
                    <a:moveTo>
                      <a:pt x="0" y="19"/>
                    </a:moveTo>
                    <a:lnTo>
                      <a:pt x="9" y="161"/>
                    </a:lnTo>
                    <a:lnTo>
                      <a:pt x="89" y="262"/>
                    </a:lnTo>
                    <a:lnTo>
                      <a:pt x="139" y="382"/>
                    </a:lnTo>
                    <a:lnTo>
                      <a:pt x="152" y="502"/>
                    </a:lnTo>
                    <a:lnTo>
                      <a:pt x="190" y="553"/>
                    </a:lnTo>
                    <a:lnTo>
                      <a:pt x="291" y="621"/>
                    </a:lnTo>
                    <a:lnTo>
                      <a:pt x="178" y="530"/>
                    </a:lnTo>
                    <a:lnTo>
                      <a:pt x="159" y="471"/>
                    </a:lnTo>
                    <a:lnTo>
                      <a:pt x="139" y="351"/>
                    </a:lnTo>
                    <a:lnTo>
                      <a:pt x="110" y="251"/>
                    </a:lnTo>
                    <a:lnTo>
                      <a:pt x="40" y="150"/>
                    </a:lnTo>
                    <a:lnTo>
                      <a:pt x="28" y="101"/>
                    </a:lnTo>
                    <a:lnTo>
                      <a:pt x="120" y="201"/>
                    </a:lnTo>
                    <a:lnTo>
                      <a:pt x="159" y="312"/>
                    </a:lnTo>
                    <a:lnTo>
                      <a:pt x="169" y="431"/>
                    </a:lnTo>
                    <a:lnTo>
                      <a:pt x="201" y="513"/>
                    </a:lnTo>
                    <a:lnTo>
                      <a:pt x="230" y="542"/>
                    </a:lnTo>
                    <a:lnTo>
                      <a:pt x="201" y="462"/>
                    </a:lnTo>
                    <a:lnTo>
                      <a:pt x="201" y="382"/>
                    </a:lnTo>
                    <a:lnTo>
                      <a:pt x="291" y="408"/>
                    </a:lnTo>
                    <a:lnTo>
                      <a:pt x="380" y="483"/>
                    </a:lnTo>
                    <a:lnTo>
                      <a:pt x="441" y="572"/>
                    </a:lnTo>
                    <a:lnTo>
                      <a:pt x="399" y="471"/>
                    </a:lnTo>
                    <a:lnTo>
                      <a:pt x="302" y="382"/>
                    </a:lnTo>
                    <a:lnTo>
                      <a:pt x="370" y="403"/>
                    </a:lnTo>
                    <a:lnTo>
                      <a:pt x="410" y="431"/>
                    </a:lnTo>
                    <a:lnTo>
                      <a:pt x="370" y="382"/>
                    </a:lnTo>
                    <a:lnTo>
                      <a:pt x="279" y="351"/>
                    </a:lnTo>
                    <a:lnTo>
                      <a:pt x="201" y="321"/>
                    </a:lnTo>
                    <a:lnTo>
                      <a:pt x="159" y="211"/>
                    </a:lnTo>
                    <a:lnTo>
                      <a:pt x="97" y="131"/>
                    </a:lnTo>
                    <a:lnTo>
                      <a:pt x="51" y="70"/>
                    </a:lnTo>
                    <a:lnTo>
                      <a:pt x="28" y="0"/>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08" name="Freeform 53"/>
              <p:cNvSpPr>
                <a:spLocks/>
              </p:cNvSpPr>
              <p:nvPr/>
            </p:nvSpPr>
            <p:spPr bwMode="auto">
              <a:xfrm>
                <a:off x="3786" y="1822"/>
                <a:ext cx="111" cy="158"/>
              </a:xfrm>
              <a:custGeom>
                <a:avLst/>
                <a:gdLst>
                  <a:gd name="T0" fmla="*/ 0 w 222"/>
                  <a:gd name="T1" fmla="*/ 1 h 313"/>
                  <a:gd name="T2" fmla="*/ 1 w 222"/>
                  <a:gd name="T3" fmla="*/ 1 h 313"/>
                  <a:gd name="T4" fmla="*/ 1 w 222"/>
                  <a:gd name="T5" fmla="*/ 1 h 313"/>
                  <a:gd name="T6" fmla="*/ 1 w 222"/>
                  <a:gd name="T7" fmla="*/ 1 h 313"/>
                  <a:gd name="T8" fmla="*/ 1 w 222"/>
                  <a:gd name="T9" fmla="*/ 1 h 313"/>
                  <a:gd name="T10" fmla="*/ 1 w 222"/>
                  <a:gd name="T11" fmla="*/ 1 h 313"/>
                  <a:gd name="T12" fmla="*/ 1 w 222"/>
                  <a:gd name="T13" fmla="*/ 1 h 313"/>
                  <a:gd name="T14" fmla="*/ 1 w 222"/>
                  <a:gd name="T15" fmla="*/ 1 h 313"/>
                  <a:gd name="T16" fmla="*/ 1 w 222"/>
                  <a:gd name="T17" fmla="*/ 1 h 313"/>
                  <a:gd name="T18" fmla="*/ 1 w 222"/>
                  <a:gd name="T19" fmla="*/ 1 h 313"/>
                  <a:gd name="T20" fmla="*/ 1 w 222"/>
                  <a:gd name="T21" fmla="*/ 1 h 313"/>
                  <a:gd name="T22" fmla="*/ 1 w 222"/>
                  <a:gd name="T23" fmla="*/ 1 h 313"/>
                  <a:gd name="T24" fmla="*/ 1 w 222"/>
                  <a:gd name="T25" fmla="*/ 1 h 313"/>
                  <a:gd name="T26" fmla="*/ 1 w 222"/>
                  <a:gd name="T27" fmla="*/ 0 h 313"/>
                  <a:gd name="T28" fmla="*/ 0 w 222"/>
                  <a:gd name="T29" fmla="*/ 1 h 313"/>
                  <a:gd name="T30" fmla="*/ 0 w 222"/>
                  <a:gd name="T31" fmla="*/ 1 h 3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2"/>
                  <a:gd name="T49" fmla="*/ 0 h 313"/>
                  <a:gd name="T50" fmla="*/ 222 w 222"/>
                  <a:gd name="T51" fmla="*/ 313 h 3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2" h="313">
                    <a:moveTo>
                      <a:pt x="0" y="23"/>
                    </a:moveTo>
                    <a:lnTo>
                      <a:pt x="81" y="72"/>
                    </a:lnTo>
                    <a:lnTo>
                      <a:pt x="121" y="131"/>
                    </a:lnTo>
                    <a:lnTo>
                      <a:pt x="112" y="192"/>
                    </a:lnTo>
                    <a:lnTo>
                      <a:pt x="173" y="251"/>
                    </a:lnTo>
                    <a:lnTo>
                      <a:pt x="190" y="313"/>
                    </a:lnTo>
                    <a:lnTo>
                      <a:pt x="182" y="243"/>
                    </a:lnTo>
                    <a:lnTo>
                      <a:pt x="152" y="201"/>
                    </a:lnTo>
                    <a:lnTo>
                      <a:pt x="140" y="142"/>
                    </a:lnTo>
                    <a:lnTo>
                      <a:pt x="222" y="173"/>
                    </a:lnTo>
                    <a:lnTo>
                      <a:pt x="152" y="112"/>
                    </a:lnTo>
                    <a:lnTo>
                      <a:pt x="112" y="43"/>
                    </a:lnTo>
                    <a:lnTo>
                      <a:pt x="51" y="23"/>
                    </a:lnTo>
                    <a:lnTo>
                      <a:pt x="13" y="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09" name="Freeform 54"/>
              <p:cNvSpPr>
                <a:spLocks/>
              </p:cNvSpPr>
              <p:nvPr/>
            </p:nvSpPr>
            <p:spPr bwMode="auto">
              <a:xfrm>
                <a:off x="3577" y="2079"/>
                <a:ext cx="59" cy="135"/>
              </a:xfrm>
              <a:custGeom>
                <a:avLst/>
                <a:gdLst>
                  <a:gd name="T0" fmla="*/ 0 w 120"/>
                  <a:gd name="T1" fmla="*/ 1 h 270"/>
                  <a:gd name="T2" fmla="*/ 0 w 120"/>
                  <a:gd name="T3" fmla="*/ 1 h 270"/>
                  <a:gd name="T4" fmla="*/ 0 w 120"/>
                  <a:gd name="T5" fmla="*/ 1 h 270"/>
                  <a:gd name="T6" fmla="*/ 0 w 120"/>
                  <a:gd name="T7" fmla="*/ 1 h 270"/>
                  <a:gd name="T8" fmla="*/ 0 w 120"/>
                  <a:gd name="T9" fmla="*/ 1 h 270"/>
                  <a:gd name="T10" fmla="*/ 0 w 120"/>
                  <a:gd name="T11" fmla="*/ 1 h 270"/>
                  <a:gd name="T12" fmla="*/ 0 w 120"/>
                  <a:gd name="T13" fmla="*/ 1 h 270"/>
                  <a:gd name="T14" fmla="*/ 0 w 120"/>
                  <a:gd name="T15" fmla="*/ 1 h 270"/>
                  <a:gd name="T16" fmla="*/ 0 w 120"/>
                  <a:gd name="T17" fmla="*/ 0 h 270"/>
                  <a:gd name="T18" fmla="*/ 0 w 120"/>
                  <a:gd name="T19" fmla="*/ 1 h 270"/>
                  <a:gd name="T20" fmla="*/ 0 w 120"/>
                  <a:gd name="T21" fmla="*/ 1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270"/>
                  <a:gd name="T35" fmla="*/ 120 w 120"/>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270">
                    <a:moveTo>
                      <a:pt x="120" y="28"/>
                    </a:moveTo>
                    <a:lnTo>
                      <a:pt x="113" y="99"/>
                    </a:lnTo>
                    <a:lnTo>
                      <a:pt x="61" y="150"/>
                    </a:lnTo>
                    <a:lnTo>
                      <a:pt x="31" y="230"/>
                    </a:lnTo>
                    <a:lnTo>
                      <a:pt x="0" y="270"/>
                    </a:lnTo>
                    <a:lnTo>
                      <a:pt x="31" y="188"/>
                    </a:lnTo>
                    <a:lnTo>
                      <a:pt x="52" y="127"/>
                    </a:lnTo>
                    <a:lnTo>
                      <a:pt x="78" y="99"/>
                    </a:lnTo>
                    <a:lnTo>
                      <a:pt x="113" y="0"/>
                    </a:lnTo>
                    <a:lnTo>
                      <a:pt x="12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10" name="Freeform 55"/>
              <p:cNvSpPr>
                <a:spLocks/>
              </p:cNvSpPr>
              <p:nvPr/>
            </p:nvSpPr>
            <p:spPr bwMode="auto">
              <a:xfrm>
                <a:off x="3448" y="1923"/>
                <a:ext cx="214" cy="159"/>
              </a:xfrm>
              <a:custGeom>
                <a:avLst/>
                <a:gdLst>
                  <a:gd name="T0" fmla="*/ 1 w 428"/>
                  <a:gd name="T1" fmla="*/ 0 h 319"/>
                  <a:gd name="T2" fmla="*/ 1 w 428"/>
                  <a:gd name="T3" fmla="*/ 0 h 319"/>
                  <a:gd name="T4" fmla="*/ 1 w 428"/>
                  <a:gd name="T5" fmla="*/ 0 h 319"/>
                  <a:gd name="T6" fmla="*/ 0 w 428"/>
                  <a:gd name="T7" fmla="*/ 0 h 319"/>
                  <a:gd name="T8" fmla="*/ 1 w 428"/>
                  <a:gd name="T9" fmla="*/ 0 h 319"/>
                  <a:gd name="T10" fmla="*/ 1 w 428"/>
                  <a:gd name="T11" fmla="*/ 0 h 319"/>
                  <a:gd name="T12" fmla="*/ 1 w 428"/>
                  <a:gd name="T13" fmla="*/ 0 h 319"/>
                  <a:gd name="T14" fmla="*/ 1 w 428"/>
                  <a:gd name="T15" fmla="*/ 0 h 319"/>
                  <a:gd name="T16" fmla="*/ 1 w 428"/>
                  <a:gd name="T17" fmla="*/ 0 h 3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8"/>
                  <a:gd name="T28" fmla="*/ 0 h 319"/>
                  <a:gd name="T29" fmla="*/ 428 w 428"/>
                  <a:gd name="T30" fmla="*/ 319 h 3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8" h="319">
                    <a:moveTo>
                      <a:pt x="428" y="0"/>
                    </a:moveTo>
                    <a:lnTo>
                      <a:pt x="310" y="72"/>
                    </a:lnTo>
                    <a:lnTo>
                      <a:pt x="158" y="181"/>
                    </a:lnTo>
                    <a:lnTo>
                      <a:pt x="0" y="319"/>
                    </a:lnTo>
                    <a:lnTo>
                      <a:pt x="198" y="162"/>
                    </a:lnTo>
                    <a:lnTo>
                      <a:pt x="319" y="80"/>
                    </a:lnTo>
                    <a:lnTo>
                      <a:pt x="409" y="42"/>
                    </a:lnTo>
                    <a:lnTo>
                      <a:pt x="4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11" name="Freeform 56"/>
              <p:cNvSpPr>
                <a:spLocks/>
              </p:cNvSpPr>
              <p:nvPr/>
            </p:nvSpPr>
            <p:spPr bwMode="auto">
              <a:xfrm>
                <a:off x="3405" y="2079"/>
                <a:ext cx="42" cy="30"/>
              </a:xfrm>
              <a:custGeom>
                <a:avLst/>
                <a:gdLst>
                  <a:gd name="T0" fmla="*/ 1 w 84"/>
                  <a:gd name="T1" fmla="*/ 0 h 59"/>
                  <a:gd name="T2" fmla="*/ 1 w 84"/>
                  <a:gd name="T3" fmla="*/ 1 h 59"/>
                  <a:gd name="T4" fmla="*/ 0 w 84"/>
                  <a:gd name="T5" fmla="*/ 1 h 59"/>
                  <a:gd name="T6" fmla="*/ 1 w 84"/>
                  <a:gd name="T7" fmla="*/ 1 h 59"/>
                  <a:gd name="T8" fmla="*/ 1 w 84"/>
                  <a:gd name="T9" fmla="*/ 0 h 59"/>
                  <a:gd name="T10" fmla="*/ 1 w 84"/>
                  <a:gd name="T11" fmla="*/ 0 h 59"/>
                  <a:gd name="T12" fmla="*/ 0 60000 65536"/>
                  <a:gd name="T13" fmla="*/ 0 60000 65536"/>
                  <a:gd name="T14" fmla="*/ 0 60000 65536"/>
                  <a:gd name="T15" fmla="*/ 0 60000 65536"/>
                  <a:gd name="T16" fmla="*/ 0 60000 65536"/>
                  <a:gd name="T17" fmla="*/ 0 60000 65536"/>
                  <a:gd name="T18" fmla="*/ 0 w 84"/>
                  <a:gd name="T19" fmla="*/ 0 h 59"/>
                  <a:gd name="T20" fmla="*/ 84 w 84"/>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84" h="59">
                    <a:moveTo>
                      <a:pt x="84" y="0"/>
                    </a:moveTo>
                    <a:lnTo>
                      <a:pt x="12" y="5"/>
                    </a:lnTo>
                    <a:lnTo>
                      <a:pt x="0" y="59"/>
                    </a:lnTo>
                    <a:lnTo>
                      <a:pt x="40" y="28"/>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12" name="Freeform 57"/>
              <p:cNvSpPr>
                <a:spLocks/>
              </p:cNvSpPr>
              <p:nvPr/>
            </p:nvSpPr>
            <p:spPr bwMode="auto">
              <a:xfrm>
                <a:off x="3405" y="2114"/>
                <a:ext cx="80" cy="271"/>
              </a:xfrm>
              <a:custGeom>
                <a:avLst/>
                <a:gdLst>
                  <a:gd name="T0" fmla="*/ 0 w 162"/>
                  <a:gd name="T1" fmla="*/ 0 h 544"/>
                  <a:gd name="T2" fmla="*/ 0 w 162"/>
                  <a:gd name="T3" fmla="*/ 0 h 544"/>
                  <a:gd name="T4" fmla="*/ 0 w 162"/>
                  <a:gd name="T5" fmla="*/ 0 h 544"/>
                  <a:gd name="T6" fmla="*/ 0 w 162"/>
                  <a:gd name="T7" fmla="*/ 0 h 544"/>
                  <a:gd name="T8" fmla="*/ 0 w 162"/>
                  <a:gd name="T9" fmla="*/ 0 h 544"/>
                  <a:gd name="T10" fmla="*/ 0 w 162"/>
                  <a:gd name="T11" fmla="*/ 0 h 544"/>
                  <a:gd name="T12" fmla="*/ 0 w 162"/>
                  <a:gd name="T13" fmla="*/ 0 h 544"/>
                  <a:gd name="T14" fmla="*/ 0 w 162"/>
                  <a:gd name="T15" fmla="*/ 0 h 544"/>
                  <a:gd name="T16" fmla="*/ 0 w 162"/>
                  <a:gd name="T17" fmla="*/ 0 h 544"/>
                  <a:gd name="T18" fmla="*/ 0 w 162"/>
                  <a:gd name="T19" fmla="*/ 0 h 544"/>
                  <a:gd name="T20" fmla="*/ 0 w 162"/>
                  <a:gd name="T21" fmla="*/ 0 h 544"/>
                  <a:gd name="T22" fmla="*/ 0 w 162"/>
                  <a:gd name="T23" fmla="*/ 0 h 544"/>
                  <a:gd name="T24" fmla="*/ 0 w 162"/>
                  <a:gd name="T25" fmla="*/ 0 h 544"/>
                  <a:gd name="T26" fmla="*/ 0 w 162"/>
                  <a:gd name="T27" fmla="*/ 0 h 544"/>
                  <a:gd name="T28" fmla="*/ 0 w 162"/>
                  <a:gd name="T29" fmla="*/ 0 h 5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544"/>
                  <a:gd name="T47" fmla="*/ 162 w 162"/>
                  <a:gd name="T48" fmla="*/ 544 h 5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544">
                    <a:moveTo>
                      <a:pt x="40" y="0"/>
                    </a:moveTo>
                    <a:lnTo>
                      <a:pt x="21" y="91"/>
                    </a:lnTo>
                    <a:lnTo>
                      <a:pt x="33" y="181"/>
                    </a:lnTo>
                    <a:lnTo>
                      <a:pt x="103" y="270"/>
                    </a:lnTo>
                    <a:lnTo>
                      <a:pt x="130" y="369"/>
                    </a:lnTo>
                    <a:lnTo>
                      <a:pt x="162" y="544"/>
                    </a:lnTo>
                    <a:lnTo>
                      <a:pt x="111" y="382"/>
                    </a:lnTo>
                    <a:lnTo>
                      <a:pt x="52" y="281"/>
                    </a:lnTo>
                    <a:lnTo>
                      <a:pt x="73" y="262"/>
                    </a:lnTo>
                    <a:lnTo>
                      <a:pt x="33" y="202"/>
                    </a:lnTo>
                    <a:lnTo>
                      <a:pt x="12" y="162"/>
                    </a:lnTo>
                    <a:lnTo>
                      <a:pt x="0" y="82"/>
                    </a:lnTo>
                    <a:lnTo>
                      <a:pt x="0" y="5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13" name="Freeform 58"/>
              <p:cNvSpPr>
                <a:spLocks/>
              </p:cNvSpPr>
              <p:nvPr/>
            </p:nvSpPr>
            <p:spPr bwMode="auto">
              <a:xfrm>
                <a:off x="3442" y="2045"/>
                <a:ext cx="100" cy="315"/>
              </a:xfrm>
              <a:custGeom>
                <a:avLst/>
                <a:gdLst>
                  <a:gd name="T0" fmla="*/ 1 w 199"/>
                  <a:gd name="T1" fmla="*/ 0 h 632"/>
                  <a:gd name="T2" fmla="*/ 1 w 199"/>
                  <a:gd name="T3" fmla="*/ 0 h 632"/>
                  <a:gd name="T4" fmla="*/ 1 w 199"/>
                  <a:gd name="T5" fmla="*/ 0 h 632"/>
                  <a:gd name="T6" fmla="*/ 1 w 199"/>
                  <a:gd name="T7" fmla="*/ 0 h 632"/>
                  <a:gd name="T8" fmla="*/ 0 w 199"/>
                  <a:gd name="T9" fmla="*/ 0 h 632"/>
                  <a:gd name="T10" fmla="*/ 1 w 199"/>
                  <a:gd name="T11" fmla="*/ 0 h 632"/>
                  <a:gd name="T12" fmla="*/ 1 w 199"/>
                  <a:gd name="T13" fmla="*/ 0 h 632"/>
                  <a:gd name="T14" fmla="*/ 1 w 199"/>
                  <a:gd name="T15" fmla="*/ 0 h 632"/>
                  <a:gd name="T16" fmla="*/ 1 w 199"/>
                  <a:gd name="T17" fmla="*/ 0 h 632"/>
                  <a:gd name="T18" fmla="*/ 1 w 199"/>
                  <a:gd name="T19" fmla="*/ 0 h 632"/>
                  <a:gd name="T20" fmla="*/ 1 w 199"/>
                  <a:gd name="T21" fmla="*/ 0 h 632"/>
                  <a:gd name="T22" fmla="*/ 1 w 199"/>
                  <a:gd name="T23" fmla="*/ 0 h 632"/>
                  <a:gd name="T24" fmla="*/ 1 w 199"/>
                  <a:gd name="T25" fmla="*/ 0 h 632"/>
                  <a:gd name="T26" fmla="*/ 1 w 199"/>
                  <a:gd name="T27" fmla="*/ 0 h 632"/>
                  <a:gd name="T28" fmla="*/ 1 w 199"/>
                  <a:gd name="T29" fmla="*/ 0 h 632"/>
                  <a:gd name="T30" fmla="*/ 1 w 199"/>
                  <a:gd name="T31" fmla="*/ 0 h 632"/>
                  <a:gd name="T32" fmla="*/ 1 w 199"/>
                  <a:gd name="T33" fmla="*/ 0 h 632"/>
                  <a:gd name="T34" fmla="*/ 1 w 199"/>
                  <a:gd name="T35" fmla="*/ 0 h 632"/>
                  <a:gd name="T36" fmla="*/ 1 w 199"/>
                  <a:gd name="T37" fmla="*/ 0 h 632"/>
                  <a:gd name="T38" fmla="*/ 1 w 199"/>
                  <a:gd name="T39" fmla="*/ 0 h 632"/>
                  <a:gd name="T40" fmla="*/ 1 w 199"/>
                  <a:gd name="T41" fmla="*/ 0 h 632"/>
                  <a:gd name="T42" fmla="*/ 1 w 199"/>
                  <a:gd name="T43" fmla="*/ 0 h 632"/>
                  <a:gd name="T44" fmla="*/ 1 w 199"/>
                  <a:gd name="T45" fmla="*/ 0 h 6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9"/>
                  <a:gd name="T70" fmla="*/ 0 h 632"/>
                  <a:gd name="T71" fmla="*/ 199 w 199"/>
                  <a:gd name="T72" fmla="*/ 632 h 6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9" h="632">
                    <a:moveTo>
                      <a:pt x="68" y="28"/>
                    </a:moveTo>
                    <a:lnTo>
                      <a:pt x="38" y="28"/>
                    </a:lnTo>
                    <a:lnTo>
                      <a:pt x="30" y="72"/>
                    </a:lnTo>
                    <a:lnTo>
                      <a:pt x="30" y="152"/>
                    </a:lnTo>
                    <a:lnTo>
                      <a:pt x="0" y="199"/>
                    </a:lnTo>
                    <a:lnTo>
                      <a:pt x="11" y="269"/>
                    </a:lnTo>
                    <a:lnTo>
                      <a:pt x="49" y="342"/>
                    </a:lnTo>
                    <a:lnTo>
                      <a:pt x="89" y="421"/>
                    </a:lnTo>
                    <a:lnTo>
                      <a:pt x="108" y="492"/>
                    </a:lnTo>
                    <a:lnTo>
                      <a:pt x="98" y="560"/>
                    </a:lnTo>
                    <a:lnTo>
                      <a:pt x="138" y="632"/>
                    </a:lnTo>
                    <a:lnTo>
                      <a:pt x="131" y="585"/>
                    </a:lnTo>
                    <a:lnTo>
                      <a:pt x="131" y="503"/>
                    </a:lnTo>
                    <a:lnTo>
                      <a:pt x="199" y="532"/>
                    </a:lnTo>
                    <a:lnTo>
                      <a:pt x="138" y="461"/>
                    </a:lnTo>
                    <a:lnTo>
                      <a:pt x="89" y="361"/>
                    </a:lnTo>
                    <a:lnTo>
                      <a:pt x="38" y="260"/>
                    </a:lnTo>
                    <a:lnTo>
                      <a:pt x="30" y="190"/>
                    </a:lnTo>
                    <a:lnTo>
                      <a:pt x="38" y="152"/>
                    </a:lnTo>
                    <a:lnTo>
                      <a:pt x="49" y="77"/>
                    </a:lnTo>
                    <a:lnTo>
                      <a:pt x="79" y="0"/>
                    </a:lnTo>
                    <a:lnTo>
                      <a:pt x="68"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14" name="Freeform 59"/>
              <p:cNvSpPr>
                <a:spLocks/>
              </p:cNvSpPr>
              <p:nvPr/>
            </p:nvSpPr>
            <p:spPr bwMode="auto">
              <a:xfrm>
                <a:off x="3902" y="1617"/>
                <a:ext cx="282" cy="202"/>
              </a:xfrm>
              <a:custGeom>
                <a:avLst/>
                <a:gdLst>
                  <a:gd name="T0" fmla="*/ 0 w 563"/>
                  <a:gd name="T1" fmla="*/ 1 h 403"/>
                  <a:gd name="T2" fmla="*/ 1 w 563"/>
                  <a:gd name="T3" fmla="*/ 1 h 403"/>
                  <a:gd name="T4" fmla="*/ 1 w 563"/>
                  <a:gd name="T5" fmla="*/ 1 h 403"/>
                  <a:gd name="T6" fmla="*/ 1 w 563"/>
                  <a:gd name="T7" fmla="*/ 1 h 403"/>
                  <a:gd name="T8" fmla="*/ 1 w 563"/>
                  <a:gd name="T9" fmla="*/ 0 h 403"/>
                  <a:gd name="T10" fmla="*/ 1 w 563"/>
                  <a:gd name="T11" fmla="*/ 1 h 403"/>
                  <a:gd name="T12" fmla="*/ 1 w 563"/>
                  <a:gd name="T13" fmla="*/ 1 h 403"/>
                  <a:gd name="T14" fmla="*/ 1 w 563"/>
                  <a:gd name="T15" fmla="*/ 1 h 403"/>
                  <a:gd name="T16" fmla="*/ 1 w 563"/>
                  <a:gd name="T17" fmla="*/ 1 h 403"/>
                  <a:gd name="T18" fmla="*/ 1 w 563"/>
                  <a:gd name="T19" fmla="*/ 1 h 403"/>
                  <a:gd name="T20" fmla="*/ 1 w 563"/>
                  <a:gd name="T21" fmla="*/ 1 h 403"/>
                  <a:gd name="T22" fmla="*/ 1 w 563"/>
                  <a:gd name="T23" fmla="*/ 1 h 403"/>
                  <a:gd name="T24" fmla="*/ 1 w 563"/>
                  <a:gd name="T25" fmla="*/ 1 h 403"/>
                  <a:gd name="T26" fmla="*/ 1 w 563"/>
                  <a:gd name="T27" fmla="*/ 1 h 403"/>
                  <a:gd name="T28" fmla="*/ 1 w 563"/>
                  <a:gd name="T29" fmla="*/ 1 h 403"/>
                  <a:gd name="T30" fmla="*/ 1 w 563"/>
                  <a:gd name="T31" fmla="*/ 1 h 403"/>
                  <a:gd name="T32" fmla="*/ 0 w 563"/>
                  <a:gd name="T33" fmla="*/ 1 h 403"/>
                  <a:gd name="T34" fmla="*/ 0 w 563"/>
                  <a:gd name="T35" fmla="*/ 1 h 403"/>
                  <a:gd name="T36" fmla="*/ 0 w 563"/>
                  <a:gd name="T37" fmla="*/ 1 h 4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3"/>
                  <a:gd name="T58" fmla="*/ 0 h 403"/>
                  <a:gd name="T59" fmla="*/ 563 w 563"/>
                  <a:gd name="T60" fmla="*/ 403 h 4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3" h="403">
                    <a:moveTo>
                      <a:pt x="0" y="110"/>
                    </a:moveTo>
                    <a:lnTo>
                      <a:pt x="120" y="103"/>
                    </a:lnTo>
                    <a:lnTo>
                      <a:pt x="253" y="71"/>
                    </a:lnTo>
                    <a:lnTo>
                      <a:pt x="299" y="10"/>
                    </a:lnTo>
                    <a:lnTo>
                      <a:pt x="493" y="0"/>
                    </a:lnTo>
                    <a:lnTo>
                      <a:pt x="322" y="32"/>
                    </a:lnTo>
                    <a:lnTo>
                      <a:pt x="274" y="93"/>
                    </a:lnTo>
                    <a:lnTo>
                      <a:pt x="202" y="110"/>
                    </a:lnTo>
                    <a:lnTo>
                      <a:pt x="261" y="211"/>
                    </a:lnTo>
                    <a:lnTo>
                      <a:pt x="432" y="302"/>
                    </a:lnTo>
                    <a:lnTo>
                      <a:pt x="563" y="312"/>
                    </a:lnTo>
                    <a:lnTo>
                      <a:pt x="442" y="312"/>
                    </a:lnTo>
                    <a:lnTo>
                      <a:pt x="442" y="403"/>
                    </a:lnTo>
                    <a:lnTo>
                      <a:pt x="383" y="312"/>
                    </a:lnTo>
                    <a:lnTo>
                      <a:pt x="253" y="234"/>
                    </a:lnTo>
                    <a:lnTo>
                      <a:pt x="162" y="122"/>
                    </a:lnTo>
                    <a:lnTo>
                      <a:pt x="0" y="122"/>
                    </a:lnTo>
                    <a:lnTo>
                      <a:pt x="0"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15" name="Freeform 60"/>
              <p:cNvSpPr>
                <a:spLocks/>
              </p:cNvSpPr>
              <p:nvPr/>
            </p:nvSpPr>
            <p:spPr bwMode="auto">
              <a:xfrm>
                <a:off x="3670" y="1508"/>
                <a:ext cx="303" cy="89"/>
              </a:xfrm>
              <a:custGeom>
                <a:avLst/>
                <a:gdLst>
                  <a:gd name="T0" fmla="*/ 1 w 604"/>
                  <a:gd name="T1" fmla="*/ 1 h 178"/>
                  <a:gd name="T2" fmla="*/ 1 w 604"/>
                  <a:gd name="T3" fmla="*/ 1 h 178"/>
                  <a:gd name="T4" fmla="*/ 1 w 604"/>
                  <a:gd name="T5" fmla="*/ 1 h 178"/>
                  <a:gd name="T6" fmla="*/ 1 w 604"/>
                  <a:gd name="T7" fmla="*/ 0 h 178"/>
                  <a:gd name="T8" fmla="*/ 1 w 604"/>
                  <a:gd name="T9" fmla="*/ 1 h 178"/>
                  <a:gd name="T10" fmla="*/ 1 w 604"/>
                  <a:gd name="T11" fmla="*/ 1 h 178"/>
                  <a:gd name="T12" fmla="*/ 1 w 604"/>
                  <a:gd name="T13" fmla="*/ 0 h 178"/>
                  <a:gd name="T14" fmla="*/ 1 w 604"/>
                  <a:gd name="T15" fmla="*/ 1 h 178"/>
                  <a:gd name="T16" fmla="*/ 1 w 604"/>
                  <a:gd name="T17" fmla="*/ 1 h 178"/>
                  <a:gd name="T18" fmla="*/ 1 w 604"/>
                  <a:gd name="T19" fmla="*/ 1 h 178"/>
                  <a:gd name="T20" fmla="*/ 1 w 604"/>
                  <a:gd name="T21" fmla="*/ 1 h 178"/>
                  <a:gd name="T22" fmla="*/ 1 w 604"/>
                  <a:gd name="T23" fmla="*/ 1 h 178"/>
                  <a:gd name="T24" fmla="*/ 1 w 604"/>
                  <a:gd name="T25" fmla="*/ 1 h 178"/>
                  <a:gd name="T26" fmla="*/ 1 w 604"/>
                  <a:gd name="T27" fmla="*/ 1 h 178"/>
                  <a:gd name="T28" fmla="*/ 1 w 604"/>
                  <a:gd name="T29" fmla="*/ 1 h 178"/>
                  <a:gd name="T30" fmla="*/ 1 w 604"/>
                  <a:gd name="T31" fmla="*/ 1 h 178"/>
                  <a:gd name="T32" fmla="*/ 0 w 604"/>
                  <a:gd name="T33" fmla="*/ 1 h 178"/>
                  <a:gd name="T34" fmla="*/ 1 w 604"/>
                  <a:gd name="T35" fmla="*/ 1 h 178"/>
                  <a:gd name="T36" fmla="*/ 1 w 604"/>
                  <a:gd name="T37" fmla="*/ 1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4"/>
                  <a:gd name="T58" fmla="*/ 0 h 178"/>
                  <a:gd name="T59" fmla="*/ 604 w 604"/>
                  <a:gd name="T60" fmla="*/ 178 h 1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4" h="178">
                    <a:moveTo>
                      <a:pt x="21" y="60"/>
                    </a:moveTo>
                    <a:lnTo>
                      <a:pt x="93" y="21"/>
                    </a:lnTo>
                    <a:lnTo>
                      <a:pt x="190" y="47"/>
                    </a:lnTo>
                    <a:lnTo>
                      <a:pt x="313" y="0"/>
                    </a:lnTo>
                    <a:lnTo>
                      <a:pt x="252" y="60"/>
                    </a:lnTo>
                    <a:lnTo>
                      <a:pt x="353" y="89"/>
                    </a:lnTo>
                    <a:lnTo>
                      <a:pt x="492" y="0"/>
                    </a:lnTo>
                    <a:lnTo>
                      <a:pt x="604" y="21"/>
                    </a:lnTo>
                    <a:lnTo>
                      <a:pt x="492" y="7"/>
                    </a:lnTo>
                    <a:lnTo>
                      <a:pt x="365" y="100"/>
                    </a:lnTo>
                    <a:lnTo>
                      <a:pt x="395" y="178"/>
                    </a:lnTo>
                    <a:lnTo>
                      <a:pt x="332" y="108"/>
                    </a:lnTo>
                    <a:lnTo>
                      <a:pt x="245" y="89"/>
                    </a:lnTo>
                    <a:lnTo>
                      <a:pt x="213" y="119"/>
                    </a:lnTo>
                    <a:lnTo>
                      <a:pt x="163" y="68"/>
                    </a:lnTo>
                    <a:lnTo>
                      <a:pt x="102" y="38"/>
                    </a:lnTo>
                    <a:lnTo>
                      <a:pt x="0" y="78"/>
                    </a:lnTo>
                    <a:lnTo>
                      <a:pt x="21"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16" name="Freeform 61"/>
              <p:cNvSpPr>
                <a:spLocks/>
              </p:cNvSpPr>
              <p:nvPr/>
            </p:nvSpPr>
            <p:spPr bwMode="auto">
              <a:xfrm>
                <a:off x="3696" y="1578"/>
                <a:ext cx="156" cy="94"/>
              </a:xfrm>
              <a:custGeom>
                <a:avLst/>
                <a:gdLst>
                  <a:gd name="T0" fmla="*/ 0 w 314"/>
                  <a:gd name="T1" fmla="*/ 1 h 188"/>
                  <a:gd name="T2" fmla="*/ 0 w 314"/>
                  <a:gd name="T3" fmla="*/ 0 h 188"/>
                  <a:gd name="T4" fmla="*/ 0 w 314"/>
                  <a:gd name="T5" fmla="*/ 1 h 188"/>
                  <a:gd name="T6" fmla="*/ 0 w 314"/>
                  <a:gd name="T7" fmla="*/ 1 h 188"/>
                  <a:gd name="T8" fmla="*/ 0 w 314"/>
                  <a:gd name="T9" fmla="*/ 1 h 188"/>
                  <a:gd name="T10" fmla="*/ 0 w 314"/>
                  <a:gd name="T11" fmla="*/ 1 h 188"/>
                  <a:gd name="T12" fmla="*/ 0 w 314"/>
                  <a:gd name="T13" fmla="*/ 1 h 188"/>
                  <a:gd name="T14" fmla="*/ 0 w 314"/>
                  <a:gd name="T15" fmla="*/ 1 h 188"/>
                  <a:gd name="T16" fmla="*/ 0 w 314"/>
                  <a:gd name="T17" fmla="*/ 1 h 188"/>
                  <a:gd name="T18" fmla="*/ 0 w 314"/>
                  <a:gd name="T19" fmla="*/ 1 h 188"/>
                  <a:gd name="T20" fmla="*/ 0 w 314"/>
                  <a:gd name="T21" fmla="*/ 1 h 188"/>
                  <a:gd name="T22" fmla="*/ 0 w 314"/>
                  <a:gd name="T23" fmla="*/ 1 h 188"/>
                  <a:gd name="T24" fmla="*/ 0 w 314"/>
                  <a:gd name="T25" fmla="*/ 1 h 188"/>
                  <a:gd name="T26" fmla="*/ 0 w 314"/>
                  <a:gd name="T27" fmla="*/ 1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4"/>
                  <a:gd name="T43" fmla="*/ 0 h 188"/>
                  <a:gd name="T44" fmla="*/ 314 w 314"/>
                  <a:gd name="T45" fmla="*/ 188 h 1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4" h="188">
                    <a:moveTo>
                      <a:pt x="0" y="10"/>
                    </a:moveTo>
                    <a:lnTo>
                      <a:pt x="122" y="0"/>
                    </a:lnTo>
                    <a:lnTo>
                      <a:pt x="152" y="99"/>
                    </a:lnTo>
                    <a:lnTo>
                      <a:pt x="251" y="110"/>
                    </a:lnTo>
                    <a:lnTo>
                      <a:pt x="314" y="181"/>
                    </a:lnTo>
                    <a:lnTo>
                      <a:pt x="243" y="139"/>
                    </a:lnTo>
                    <a:lnTo>
                      <a:pt x="152" y="120"/>
                    </a:lnTo>
                    <a:lnTo>
                      <a:pt x="131" y="188"/>
                    </a:lnTo>
                    <a:lnTo>
                      <a:pt x="112" y="110"/>
                    </a:lnTo>
                    <a:lnTo>
                      <a:pt x="122" y="110"/>
                    </a:lnTo>
                    <a:lnTo>
                      <a:pt x="112" y="17"/>
                    </a:lnTo>
                    <a:lnTo>
                      <a:pt x="0" y="5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17" name="Freeform 62"/>
              <p:cNvSpPr>
                <a:spLocks/>
              </p:cNvSpPr>
              <p:nvPr/>
            </p:nvSpPr>
            <p:spPr bwMode="auto">
              <a:xfrm>
                <a:off x="3961" y="1496"/>
                <a:ext cx="173" cy="76"/>
              </a:xfrm>
              <a:custGeom>
                <a:avLst/>
                <a:gdLst>
                  <a:gd name="T0" fmla="*/ 1 w 344"/>
                  <a:gd name="T1" fmla="*/ 1 h 152"/>
                  <a:gd name="T2" fmla="*/ 1 w 344"/>
                  <a:gd name="T3" fmla="*/ 1 h 152"/>
                  <a:gd name="T4" fmla="*/ 1 w 344"/>
                  <a:gd name="T5" fmla="*/ 1 h 152"/>
                  <a:gd name="T6" fmla="*/ 1 w 344"/>
                  <a:gd name="T7" fmla="*/ 1 h 152"/>
                  <a:gd name="T8" fmla="*/ 1 w 344"/>
                  <a:gd name="T9" fmla="*/ 0 h 152"/>
                  <a:gd name="T10" fmla="*/ 1 w 344"/>
                  <a:gd name="T11" fmla="*/ 1 h 152"/>
                  <a:gd name="T12" fmla="*/ 1 w 344"/>
                  <a:gd name="T13" fmla="*/ 1 h 152"/>
                  <a:gd name="T14" fmla="*/ 1 w 344"/>
                  <a:gd name="T15" fmla="*/ 1 h 152"/>
                  <a:gd name="T16" fmla="*/ 1 w 344"/>
                  <a:gd name="T17" fmla="*/ 1 h 152"/>
                  <a:gd name="T18" fmla="*/ 1 w 344"/>
                  <a:gd name="T19" fmla="*/ 1 h 152"/>
                  <a:gd name="T20" fmla="*/ 1 w 344"/>
                  <a:gd name="T21" fmla="*/ 1 h 152"/>
                  <a:gd name="T22" fmla="*/ 1 w 344"/>
                  <a:gd name="T23" fmla="*/ 1 h 152"/>
                  <a:gd name="T24" fmla="*/ 1 w 344"/>
                  <a:gd name="T25" fmla="*/ 1 h 152"/>
                  <a:gd name="T26" fmla="*/ 0 w 344"/>
                  <a:gd name="T27" fmla="*/ 1 h 152"/>
                  <a:gd name="T28" fmla="*/ 1 w 344"/>
                  <a:gd name="T29" fmla="*/ 1 h 152"/>
                  <a:gd name="T30" fmla="*/ 1 w 344"/>
                  <a:gd name="T31" fmla="*/ 1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52"/>
                  <a:gd name="T50" fmla="*/ 344 w 344"/>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52">
                    <a:moveTo>
                      <a:pt x="33" y="131"/>
                    </a:moveTo>
                    <a:lnTo>
                      <a:pt x="33" y="112"/>
                    </a:lnTo>
                    <a:lnTo>
                      <a:pt x="71" y="70"/>
                    </a:lnTo>
                    <a:lnTo>
                      <a:pt x="141" y="70"/>
                    </a:lnTo>
                    <a:lnTo>
                      <a:pt x="223" y="0"/>
                    </a:lnTo>
                    <a:lnTo>
                      <a:pt x="344" y="23"/>
                    </a:lnTo>
                    <a:lnTo>
                      <a:pt x="230" y="23"/>
                    </a:lnTo>
                    <a:lnTo>
                      <a:pt x="179" y="83"/>
                    </a:lnTo>
                    <a:lnTo>
                      <a:pt x="242" y="112"/>
                    </a:lnTo>
                    <a:lnTo>
                      <a:pt x="312" y="112"/>
                    </a:lnTo>
                    <a:lnTo>
                      <a:pt x="223" y="131"/>
                    </a:lnTo>
                    <a:lnTo>
                      <a:pt x="141" y="101"/>
                    </a:lnTo>
                    <a:lnTo>
                      <a:pt x="82" y="112"/>
                    </a:lnTo>
                    <a:lnTo>
                      <a:pt x="0" y="152"/>
                    </a:lnTo>
                    <a:lnTo>
                      <a:pt x="33" y="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18" name="Freeform 63"/>
              <p:cNvSpPr>
                <a:spLocks/>
              </p:cNvSpPr>
              <p:nvPr/>
            </p:nvSpPr>
            <p:spPr bwMode="auto">
              <a:xfrm>
                <a:off x="3681" y="1426"/>
                <a:ext cx="120" cy="70"/>
              </a:xfrm>
              <a:custGeom>
                <a:avLst/>
                <a:gdLst>
                  <a:gd name="T0" fmla="*/ 0 w 241"/>
                  <a:gd name="T1" fmla="*/ 0 h 141"/>
                  <a:gd name="T2" fmla="*/ 0 w 241"/>
                  <a:gd name="T3" fmla="*/ 0 h 141"/>
                  <a:gd name="T4" fmla="*/ 0 w 241"/>
                  <a:gd name="T5" fmla="*/ 0 h 141"/>
                  <a:gd name="T6" fmla="*/ 0 w 241"/>
                  <a:gd name="T7" fmla="*/ 0 h 141"/>
                  <a:gd name="T8" fmla="*/ 0 w 241"/>
                  <a:gd name="T9" fmla="*/ 0 h 141"/>
                  <a:gd name="T10" fmla="*/ 0 w 241"/>
                  <a:gd name="T11" fmla="*/ 0 h 141"/>
                  <a:gd name="T12" fmla="*/ 0 w 241"/>
                  <a:gd name="T13" fmla="*/ 0 h 141"/>
                  <a:gd name="T14" fmla="*/ 0 w 241"/>
                  <a:gd name="T15" fmla="*/ 0 h 141"/>
                  <a:gd name="T16" fmla="*/ 0 w 241"/>
                  <a:gd name="T17" fmla="*/ 0 h 141"/>
                  <a:gd name="T18" fmla="*/ 0 w 241"/>
                  <a:gd name="T19" fmla="*/ 0 h 141"/>
                  <a:gd name="T20" fmla="*/ 0 w 241"/>
                  <a:gd name="T21" fmla="*/ 0 h 1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1"/>
                  <a:gd name="T34" fmla="*/ 0 h 141"/>
                  <a:gd name="T35" fmla="*/ 241 w 241"/>
                  <a:gd name="T36" fmla="*/ 141 h 1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1" h="141">
                    <a:moveTo>
                      <a:pt x="0" y="122"/>
                    </a:moveTo>
                    <a:lnTo>
                      <a:pt x="72" y="53"/>
                    </a:lnTo>
                    <a:lnTo>
                      <a:pt x="169" y="61"/>
                    </a:lnTo>
                    <a:lnTo>
                      <a:pt x="241" y="0"/>
                    </a:lnTo>
                    <a:lnTo>
                      <a:pt x="169" y="84"/>
                    </a:lnTo>
                    <a:lnTo>
                      <a:pt x="241" y="131"/>
                    </a:lnTo>
                    <a:lnTo>
                      <a:pt x="123" y="84"/>
                    </a:lnTo>
                    <a:lnTo>
                      <a:pt x="81" y="72"/>
                    </a:lnTo>
                    <a:lnTo>
                      <a:pt x="0" y="141"/>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19" name="Freeform 64"/>
              <p:cNvSpPr>
                <a:spLocks/>
              </p:cNvSpPr>
              <p:nvPr/>
            </p:nvSpPr>
            <p:spPr bwMode="auto">
              <a:xfrm>
                <a:off x="3711" y="1176"/>
                <a:ext cx="135" cy="79"/>
              </a:xfrm>
              <a:custGeom>
                <a:avLst/>
                <a:gdLst>
                  <a:gd name="T0" fmla="*/ 0 w 272"/>
                  <a:gd name="T1" fmla="*/ 1 h 158"/>
                  <a:gd name="T2" fmla="*/ 0 w 272"/>
                  <a:gd name="T3" fmla="*/ 1 h 158"/>
                  <a:gd name="T4" fmla="*/ 0 w 272"/>
                  <a:gd name="T5" fmla="*/ 0 h 158"/>
                  <a:gd name="T6" fmla="*/ 0 w 272"/>
                  <a:gd name="T7" fmla="*/ 1 h 158"/>
                  <a:gd name="T8" fmla="*/ 0 w 272"/>
                  <a:gd name="T9" fmla="*/ 1 h 158"/>
                  <a:gd name="T10" fmla="*/ 0 w 272"/>
                  <a:gd name="T11" fmla="*/ 1 h 158"/>
                  <a:gd name="T12" fmla="*/ 0 w 272"/>
                  <a:gd name="T13" fmla="*/ 1 h 158"/>
                  <a:gd name="T14" fmla="*/ 0 60000 65536"/>
                  <a:gd name="T15" fmla="*/ 0 60000 65536"/>
                  <a:gd name="T16" fmla="*/ 0 60000 65536"/>
                  <a:gd name="T17" fmla="*/ 0 60000 65536"/>
                  <a:gd name="T18" fmla="*/ 0 60000 65536"/>
                  <a:gd name="T19" fmla="*/ 0 60000 65536"/>
                  <a:gd name="T20" fmla="*/ 0 60000 65536"/>
                  <a:gd name="T21" fmla="*/ 0 w 272"/>
                  <a:gd name="T22" fmla="*/ 0 h 158"/>
                  <a:gd name="T23" fmla="*/ 272 w 272"/>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 h="158">
                    <a:moveTo>
                      <a:pt x="0" y="158"/>
                    </a:moveTo>
                    <a:lnTo>
                      <a:pt x="122" y="109"/>
                    </a:lnTo>
                    <a:lnTo>
                      <a:pt x="272" y="0"/>
                    </a:lnTo>
                    <a:lnTo>
                      <a:pt x="171" y="109"/>
                    </a:lnTo>
                    <a:lnTo>
                      <a:pt x="92" y="150"/>
                    </a:ln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20" name="Freeform 65"/>
              <p:cNvSpPr>
                <a:spLocks/>
              </p:cNvSpPr>
              <p:nvPr/>
            </p:nvSpPr>
            <p:spPr bwMode="auto">
              <a:xfrm>
                <a:off x="3821" y="1167"/>
                <a:ext cx="68" cy="76"/>
              </a:xfrm>
              <a:custGeom>
                <a:avLst/>
                <a:gdLst>
                  <a:gd name="T0" fmla="*/ 0 w 133"/>
                  <a:gd name="T1" fmla="*/ 1 h 150"/>
                  <a:gd name="T2" fmla="*/ 1 w 133"/>
                  <a:gd name="T3" fmla="*/ 1 h 150"/>
                  <a:gd name="T4" fmla="*/ 1 w 133"/>
                  <a:gd name="T5" fmla="*/ 0 h 150"/>
                  <a:gd name="T6" fmla="*/ 0 w 133"/>
                  <a:gd name="T7" fmla="*/ 1 h 150"/>
                  <a:gd name="T8" fmla="*/ 0 w 133"/>
                  <a:gd name="T9" fmla="*/ 1 h 150"/>
                  <a:gd name="T10" fmla="*/ 0 60000 65536"/>
                  <a:gd name="T11" fmla="*/ 0 60000 65536"/>
                  <a:gd name="T12" fmla="*/ 0 60000 65536"/>
                  <a:gd name="T13" fmla="*/ 0 60000 65536"/>
                  <a:gd name="T14" fmla="*/ 0 60000 65536"/>
                  <a:gd name="T15" fmla="*/ 0 w 133"/>
                  <a:gd name="T16" fmla="*/ 0 h 150"/>
                  <a:gd name="T17" fmla="*/ 133 w 133"/>
                  <a:gd name="T18" fmla="*/ 150 h 150"/>
                </a:gdLst>
                <a:ahLst/>
                <a:cxnLst>
                  <a:cxn ang="T10">
                    <a:pos x="T0" y="T1"/>
                  </a:cxn>
                  <a:cxn ang="T11">
                    <a:pos x="T2" y="T3"/>
                  </a:cxn>
                  <a:cxn ang="T12">
                    <a:pos x="T4" y="T5"/>
                  </a:cxn>
                  <a:cxn ang="T13">
                    <a:pos x="T6" y="T7"/>
                  </a:cxn>
                  <a:cxn ang="T14">
                    <a:pos x="T8" y="T9"/>
                  </a:cxn>
                </a:cxnLst>
                <a:rect l="T15" t="T16" r="T17" b="T18"/>
                <a:pathLst>
                  <a:path w="133" h="150">
                    <a:moveTo>
                      <a:pt x="0" y="150"/>
                    </a:moveTo>
                    <a:lnTo>
                      <a:pt x="42" y="150"/>
                    </a:lnTo>
                    <a:lnTo>
                      <a:pt x="133" y="0"/>
                    </a:lnTo>
                    <a:lnTo>
                      <a:pt x="0"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21" name="Freeform 66"/>
              <p:cNvSpPr>
                <a:spLocks/>
              </p:cNvSpPr>
              <p:nvPr/>
            </p:nvSpPr>
            <p:spPr bwMode="auto">
              <a:xfrm>
                <a:off x="4262" y="1873"/>
                <a:ext cx="358" cy="843"/>
              </a:xfrm>
              <a:custGeom>
                <a:avLst/>
                <a:gdLst>
                  <a:gd name="T0" fmla="*/ 1 w 715"/>
                  <a:gd name="T1" fmla="*/ 1 h 1686"/>
                  <a:gd name="T2" fmla="*/ 1 w 715"/>
                  <a:gd name="T3" fmla="*/ 0 h 1686"/>
                  <a:gd name="T4" fmla="*/ 1 w 715"/>
                  <a:gd name="T5" fmla="*/ 1 h 1686"/>
                  <a:gd name="T6" fmla="*/ 1 w 715"/>
                  <a:gd name="T7" fmla="*/ 1 h 1686"/>
                  <a:gd name="T8" fmla="*/ 1 w 715"/>
                  <a:gd name="T9" fmla="*/ 1 h 1686"/>
                  <a:gd name="T10" fmla="*/ 1 w 715"/>
                  <a:gd name="T11" fmla="*/ 1 h 1686"/>
                  <a:gd name="T12" fmla="*/ 1 w 715"/>
                  <a:gd name="T13" fmla="*/ 1 h 1686"/>
                  <a:gd name="T14" fmla="*/ 1 w 715"/>
                  <a:gd name="T15" fmla="*/ 1 h 1686"/>
                  <a:gd name="T16" fmla="*/ 1 w 715"/>
                  <a:gd name="T17" fmla="*/ 1 h 1686"/>
                  <a:gd name="T18" fmla="*/ 0 w 715"/>
                  <a:gd name="T19" fmla="*/ 1 h 1686"/>
                  <a:gd name="T20" fmla="*/ 1 w 715"/>
                  <a:gd name="T21" fmla="*/ 1 h 1686"/>
                  <a:gd name="T22" fmla="*/ 1 w 715"/>
                  <a:gd name="T23" fmla="*/ 1 h 1686"/>
                  <a:gd name="T24" fmla="*/ 1 w 715"/>
                  <a:gd name="T25" fmla="*/ 1 h 1686"/>
                  <a:gd name="T26" fmla="*/ 1 w 715"/>
                  <a:gd name="T27" fmla="*/ 1 h 1686"/>
                  <a:gd name="T28" fmla="*/ 1 w 715"/>
                  <a:gd name="T29" fmla="*/ 1 h 1686"/>
                  <a:gd name="T30" fmla="*/ 1 w 715"/>
                  <a:gd name="T31" fmla="*/ 1 h 1686"/>
                  <a:gd name="T32" fmla="*/ 1 w 715"/>
                  <a:gd name="T33" fmla="*/ 1 h 1686"/>
                  <a:gd name="T34" fmla="*/ 1 w 715"/>
                  <a:gd name="T35" fmla="*/ 1 h 1686"/>
                  <a:gd name="T36" fmla="*/ 1 w 715"/>
                  <a:gd name="T37" fmla="*/ 1 h 1686"/>
                  <a:gd name="T38" fmla="*/ 1 w 715"/>
                  <a:gd name="T39" fmla="*/ 1 h 1686"/>
                  <a:gd name="T40" fmla="*/ 1 w 715"/>
                  <a:gd name="T41" fmla="*/ 1 h 1686"/>
                  <a:gd name="T42" fmla="*/ 1 w 715"/>
                  <a:gd name="T43" fmla="*/ 1 h 1686"/>
                  <a:gd name="T44" fmla="*/ 1 w 715"/>
                  <a:gd name="T45" fmla="*/ 1 h 1686"/>
                  <a:gd name="T46" fmla="*/ 1 w 715"/>
                  <a:gd name="T47" fmla="*/ 1 h 1686"/>
                  <a:gd name="T48" fmla="*/ 1 w 715"/>
                  <a:gd name="T49" fmla="*/ 1 h 1686"/>
                  <a:gd name="T50" fmla="*/ 1 w 715"/>
                  <a:gd name="T51" fmla="*/ 1 h 1686"/>
                  <a:gd name="T52" fmla="*/ 1 w 715"/>
                  <a:gd name="T53" fmla="*/ 1 h 1686"/>
                  <a:gd name="T54" fmla="*/ 1 w 715"/>
                  <a:gd name="T55" fmla="*/ 1 h 1686"/>
                  <a:gd name="T56" fmla="*/ 1 w 715"/>
                  <a:gd name="T57" fmla="*/ 1 h 1686"/>
                  <a:gd name="T58" fmla="*/ 1 w 715"/>
                  <a:gd name="T59" fmla="*/ 1 h 1686"/>
                  <a:gd name="T60" fmla="*/ 1 w 715"/>
                  <a:gd name="T61" fmla="*/ 1 h 1686"/>
                  <a:gd name="T62" fmla="*/ 1 w 715"/>
                  <a:gd name="T63" fmla="*/ 1 h 1686"/>
                  <a:gd name="T64" fmla="*/ 1 w 715"/>
                  <a:gd name="T65" fmla="*/ 1 h 1686"/>
                  <a:gd name="T66" fmla="*/ 1 w 715"/>
                  <a:gd name="T67" fmla="*/ 1 h 1686"/>
                  <a:gd name="T68" fmla="*/ 1 w 715"/>
                  <a:gd name="T69" fmla="*/ 1 h 1686"/>
                  <a:gd name="T70" fmla="*/ 1 w 715"/>
                  <a:gd name="T71" fmla="*/ 1 h 1686"/>
                  <a:gd name="T72" fmla="*/ 1 w 715"/>
                  <a:gd name="T73" fmla="*/ 1 h 1686"/>
                  <a:gd name="T74" fmla="*/ 1 w 715"/>
                  <a:gd name="T75" fmla="*/ 1 h 1686"/>
                  <a:gd name="T76" fmla="*/ 1 w 715"/>
                  <a:gd name="T77" fmla="*/ 1 h 1686"/>
                  <a:gd name="T78" fmla="*/ 1 w 715"/>
                  <a:gd name="T79" fmla="*/ 1 h 16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5"/>
                  <a:gd name="T121" fmla="*/ 0 h 1686"/>
                  <a:gd name="T122" fmla="*/ 715 w 715"/>
                  <a:gd name="T123" fmla="*/ 1686 h 16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5" h="1686">
                    <a:moveTo>
                      <a:pt x="715" y="23"/>
                    </a:moveTo>
                    <a:lnTo>
                      <a:pt x="633" y="0"/>
                    </a:lnTo>
                    <a:lnTo>
                      <a:pt x="546" y="61"/>
                    </a:lnTo>
                    <a:lnTo>
                      <a:pt x="374" y="263"/>
                    </a:lnTo>
                    <a:lnTo>
                      <a:pt x="295" y="462"/>
                    </a:lnTo>
                    <a:lnTo>
                      <a:pt x="243" y="664"/>
                    </a:lnTo>
                    <a:lnTo>
                      <a:pt x="194" y="823"/>
                    </a:lnTo>
                    <a:lnTo>
                      <a:pt x="143" y="903"/>
                    </a:lnTo>
                    <a:lnTo>
                      <a:pt x="44" y="987"/>
                    </a:lnTo>
                    <a:lnTo>
                      <a:pt x="0" y="1027"/>
                    </a:lnTo>
                    <a:lnTo>
                      <a:pt x="105" y="975"/>
                    </a:lnTo>
                    <a:lnTo>
                      <a:pt x="194" y="875"/>
                    </a:lnTo>
                    <a:lnTo>
                      <a:pt x="243" y="795"/>
                    </a:lnTo>
                    <a:lnTo>
                      <a:pt x="234" y="1015"/>
                    </a:lnTo>
                    <a:lnTo>
                      <a:pt x="274" y="1184"/>
                    </a:lnTo>
                    <a:lnTo>
                      <a:pt x="295" y="1418"/>
                    </a:lnTo>
                    <a:lnTo>
                      <a:pt x="253" y="1686"/>
                    </a:lnTo>
                    <a:lnTo>
                      <a:pt x="344" y="1184"/>
                    </a:lnTo>
                    <a:lnTo>
                      <a:pt x="302" y="1295"/>
                    </a:lnTo>
                    <a:lnTo>
                      <a:pt x="302" y="1177"/>
                    </a:lnTo>
                    <a:lnTo>
                      <a:pt x="283" y="1086"/>
                    </a:lnTo>
                    <a:lnTo>
                      <a:pt x="253" y="1004"/>
                    </a:lnTo>
                    <a:lnTo>
                      <a:pt x="264" y="896"/>
                    </a:lnTo>
                    <a:lnTo>
                      <a:pt x="274" y="795"/>
                    </a:lnTo>
                    <a:lnTo>
                      <a:pt x="274" y="745"/>
                    </a:lnTo>
                    <a:lnTo>
                      <a:pt x="314" y="612"/>
                    </a:lnTo>
                    <a:lnTo>
                      <a:pt x="295" y="903"/>
                    </a:lnTo>
                    <a:lnTo>
                      <a:pt x="302" y="1004"/>
                    </a:lnTo>
                    <a:lnTo>
                      <a:pt x="325" y="1103"/>
                    </a:lnTo>
                    <a:lnTo>
                      <a:pt x="314" y="934"/>
                    </a:lnTo>
                    <a:lnTo>
                      <a:pt x="314" y="783"/>
                    </a:lnTo>
                    <a:lnTo>
                      <a:pt x="333" y="565"/>
                    </a:lnTo>
                    <a:lnTo>
                      <a:pt x="405" y="352"/>
                    </a:lnTo>
                    <a:lnTo>
                      <a:pt x="473" y="202"/>
                    </a:lnTo>
                    <a:lnTo>
                      <a:pt x="395" y="343"/>
                    </a:lnTo>
                    <a:lnTo>
                      <a:pt x="374" y="312"/>
                    </a:lnTo>
                    <a:lnTo>
                      <a:pt x="414" y="223"/>
                    </a:lnTo>
                    <a:lnTo>
                      <a:pt x="534" y="82"/>
                    </a:lnTo>
                    <a:lnTo>
                      <a:pt x="715"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22" name="Freeform 67"/>
              <p:cNvSpPr>
                <a:spLocks/>
              </p:cNvSpPr>
              <p:nvPr/>
            </p:nvSpPr>
            <p:spPr bwMode="auto">
              <a:xfrm>
                <a:off x="4450" y="1995"/>
                <a:ext cx="39" cy="426"/>
              </a:xfrm>
              <a:custGeom>
                <a:avLst/>
                <a:gdLst>
                  <a:gd name="T0" fmla="*/ 0 w 78"/>
                  <a:gd name="T1" fmla="*/ 0 h 853"/>
                  <a:gd name="T2" fmla="*/ 1 w 78"/>
                  <a:gd name="T3" fmla="*/ 0 h 853"/>
                  <a:gd name="T4" fmla="*/ 1 w 78"/>
                  <a:gd name="T5" fmla="*/ 0 h 853"/>
                  <a:gd name="T6" fmla="*/ 1 w 78"/>
                  <a:gd name="T7" fmla="*/ 0 h 853"/>
                  <a:gd name="T8" fmla="*/ 1 w 78"/>
                  <a:gd name="T9" fmla="*/ 0 h 853"/>
                  <a:gd name="T10" fmla="*/ 1 w 78"/>
                  <a:gd name="T11" fmla="*/ 0 h 853"/>
                  <a:gd name="T12" fmla="*/ 1 w 78"/>
                  <a:gd name="T13" fmla="*/ 0 h 853"/>
                  <a:gd name="T14" fmla="*/ 1 w 78"/>
                  <a:gd name="T15" fmla="*/ 0 h 853"/>
                  <a:gd name="T16" fmla="*/ 1 w 78"/>
                  <a:gd name="T17" fmla="*/ 0 h 853"/>
                  <a:gd name="T18" fmla="*/ 0 w 78"/>
                  <a:gd name="T19" fmla="*/ 0 h 853"/>
                  <a:gd name="T20" fmla="*/ 0 w 78"/>
                  <a:gd name="T21" fmla="*/ 0 h 853"/>
                  <a:gd name="T22" fmla="*/ 0 w 78"/>
                  <a:gd name="T23" fmla="*/ 0 h 8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853"/>
                  <a:gd name="T38" fmla="*/ 78 w 78"/>
                  <a:gd name="T39" fmla="*/ 853 h 8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853">
                    <a:moveTo>
                      <a:pt x="0" y="853"/>
                    </a:moveTo>
                    <a:lnTo>
                      <a:pt x="40" y="701"/>
                    </a:lnTo>
                    <a:lnTo>
                      <a:pt x="40" y="532"/>
                    </a:lnTo>
                    <a:lnTo>
                      <a:pt x="21" y="359"/>
                    </a:lnTo>
                    <a:lnTo>
                      <a:pt x="40" y="218"/>
                    </a:lnTo>
                    <a:lnTo>
                      <a:pt x="78" y="0"/>
                    </a:lnTo>
                    <a:lnTo>
                      <a:pt x="10" y="359"/>
                    </a:lnTo>
                    <a:lnTo>
                      <a:pt x="21" y="460"/>
                    </a:lnTo>
                    <a:lnTo>
                      <a:pt x="21" y="621"/>
                    </a:lnTo>
                    <a:lnTo>
                      <a:pt x="0" y="809"/>
                    </a:lnTo>
                    <a:lnTo>
                      <a:pt x="0" y="8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23" name="Freeform 68"/>
              <p:cNvSpPr>
                <a:spLocks/>
              </p:cNvSpPr>
              <p:nvPr/>
            </p:nvSpPr>
            <p:spPr bwMode="auto">
              <a:xfrm>
                <a:off x="4419" y="2179"/>
                <a:ext cx="20" cy="171"/>
              </a:xfrm>
              <a:custGeom>
                <a:avLst/>
                <a:gdLst>
                  <a:gd name="T0" fmla="*/ 1 w 40"/>
                  <a:gd name="T1" fmla="*/ 0 h 343"/>
                  <a:gd name="T2" fmla="*/ 1 w 40"/>
                  <a:gd name="T3" fmla="*/ 0 h 343"/>
                  <a:gd name="T4" fmla="*/ 1 w 40"/>
                  <a:gd name="T5" fmla="*/ 0 h 343"/>
                  <a:gd name="T6" fmla="*/ 1 w 40"/>
                  <a:gd name="T7" fmla="*/ 0 h 343"/>
                  <a:gd name="T8" fmla="*/ 0 w 40"/>
                  <a:gd name="T9" fmla="*/ 0 h 343"/>
                  <a:gd name="T10" fmla="*/ 1 w 40"/>
                  <a:gd name="T11" fmla="*/ 0 h 343"/>
                  <a:gd name="T12" fmla="*/ 1 w 40"/>
                  <a:gd name="T13" fmla="*/ 0 h 343"/>
                  <a:gd name="T14" fmla="*/ 0 60000 65536"/>
                  <a:gd name="T15" fmla="*/ 0 60000 65536"/>
                  <a:gd name="T16" fmla="*/ 0 60000 65536"/>
                  <a:gd name="T17" fmla="*/ 0 60000 65536"/>
                  <a:gd name="T18" fmla="*/ 0 60000 65536"/>
                  <a:gd name="T19" fmla="*/ 0 60000 65536"/>
                  <a:gd name="T20" fmla="*/ 0 60000 65536"/>
                  <a:gd name="T21" fmla="*/ 0 w 40"/>
                  <a:gd name="T22" fmla="*/ 0 h 343"/>
                  <a:gd name="T23" fmla="*/ 40 w 40"/>
                  <a:gd name="T24" fmla="*/ 343 h 3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43">
                    <a:moveTo>
                      <a:pt x="19" y="0"/>
                    </a:moveTo>
                    <a:lnTo>
                      <a:pt x="40" y="171"/>
                    </a:lnTo>
                    <a:lnTo>
                      <a:pt x="30" y="343"/>
                    </a:lnTo>
                    <a:lnTo>
                      <a:pt x="19" y="183"/>
                    </a:lnTo>
                    <a:lnTo>
                      <a:pt x="0" y="92"/>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24" name="Freeform 69"/>
              <p:cNvSpPr>
                <a:spLocks/>
              </p:cNvSpPr>
              <p:nvPr/>
            </p:nvSpPr>
            <p:spPr bwMode="auto">
              <a:xfrm>
                <a:off x="4319" y="2583"/>
                <a:ext cx="85" cy="168"/>
              </a:xfrm>
              <a:custGeom>
                <a:avLst/>
                <a:gdLst>
                  <a:gd name="T0" fmla="*/ 0 w 171"/>
                  <a:gd name="T1" fmla="*/ 0 h 339"/>
                  <a:gd name="T2" fmla="*/ 0 w 171"/>
                  <a:gd name="T3" fmla="*/ 0 h 339"/>
                  <a:gd name="T4" fmla="*/ 0 w 171"/>
                  <a:gd name="T5" fmla="*/ 0 h 339"/>
                  <a:gd name="T6" fmla="*/ 0 w 171"/>
                  <a:gd name="T7" fmla="*/ 0 h 339"/>
                  <a:gd name="T8" fmla="*/ 0 w 171"/>
                  <a:gd name="T9" fmla="*/ 0 h 339"/>
                  <a:gd name="T10" fmla="*/ 0 w 171"/>
                  <a:gd name="T11" fmla="*/ 0 h 339"/>
                  <a:gd name="T12" fmla="*/ 0 w 171"/>
                  <a:gd name="T13" fmla="*/ 0 h 339"/>
                  <a:gd name="T14" fmla="*/ 0 w 171"/>
                  <a:gd name="T15" fmla="*/ 0 h 339"/>
                  <a:gd name="T16" fmla="*/ 0 w 171"/>
                  <a:gd name="T17" fmla="*/ 0 h 339"/>
                  <a:gd name="T18" fmla="*/ 0 w 171"/>
                  <a:gd name="T19" fmla="*/ 0 h 339"/>
                  <a:gd name="T20" fmla="*/ 0 w 171"/>
                  <a:gd name="T21" fmla="*/ 0 h 339"/>
                  <a:gd name="T22" fmla="*/ 0 w 171"/>
                  <a:gd name="T23" fmla="*/ 0 h 3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1"/>
                  <a:gd name="T37" fmla="*/ 0 h 339"/>
                  <a:gd name="T38" fmla="*/ 171 w 171"/>
                  <a:gd name="T39" fmla="*/ 339 h 3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1" h="339">
                    <a:moveTo>
                      <a:pt x="171" y="0"/>
                    </a:moveTo>
                    <a:lnTo>
                      <a:pt x="131" y="99"/>
                    </a:lnTo>
                    <a:lnTo>
                      <a:pt x="72" y="137"/>
                    </a:lnTo>
                    <a:lnTo>
                      <a:pt x="10" y="168"/>
                    </a:lnTo>
                    <a:lnTo>
                      <a:pt x="0" y="261"/>
                    </a:lnTo>
                    <a:lnTo>
                      <a:pt x="10" y="339"/>
                    </a:lnTo>
                    <a:lnTo>
                      <a:pt x="10" y="249"/>
                    </a:lnTo>
                    <a:lnTo>
                      <a:pt x="38" y="181"/>
                    </a:lnTo>
                    <a:lnTo>
                      <a:pt x="122" y="137"/>
                    </a:lnTo>
                    <a:lnTo>
                      <a:pt x="171" y="99"/>
                    </a:lnTo>
                    <a:lnTo>
                      <a:pt x="1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25" name="Freeform 70"/>
              <p:cNvSpPr>
                <a:spLocks/>
              </p:cNvSpPr>
              <p:nvPr/>
            </p:nvSpPr>
            <p:spPr bwMode="auto">
              <a:xfrm>
                <a:off x="4399" y="2636"/>
                <a:ext cx="79" cy="200"/>
              </a:xfrm>
              <a:custGeom>
                <a:avLst/>
                <a:gdLst>
                  <a:gd name="T0" fmla="*/ 0 w 159"/>
                  <a:gd name="T1" fmla="*/ 0 h 401"/>
                  <a:gd name="T2" fmla="*/ 0 w 159"/>
                  <a:gd name="T3" fmla="*/ 0 h 401"/>
                  <a:gd name="T4" fmla="*/ 0 w 159"/>
                  <a:gd name="T5" fmla="*/ 0 h 401"/>
                  <a:gd name="T6" fmla="*/ 0 w 159"/>
                  <a:gd name="T7" fmla="*/ 0 h 401"/>
                  <a:gd name="T8" fmla="*/ 0 w 159"/>
                  <a:gd name="T9" fmla="*/ 0 h 401"/>
                  <a:gd name="T10" fmla="*/ 0 w 159"/>
                  <a:gd name="T11" fmla="*/ 0 h 401"/>
                  <a:gd name="T12" fmla="*/ 0 w 159"/>
                  <a:gd name="T13" fmla="*/ 0 h 401"/>
                  <a:gd name="T14" fmla="*/ 0 w 159"/>
                  <a:gd name="T15" fmla="*/ 0 h 401"/>
                  <a:gd name="T16" fmla="*/ 0 w 159"/>
                  <a:gd name="T17" fmla="*/ 0 h 401"/>
                  <a:gd name="T18" fmla="*/ 0 w 159"/>
                  <a:gd name="T19" fmla="*/ 0 h 401"/>
                  <a:gd name="T20" fmla="*/ 0 w 159"/>
                  <a:gd name="T21" fmla="*/ 0 h 401"/>
                  <a:gd name="T22" fmla="*/ 0 w 159"/>
                  <a:gd name="T23" fmla="*/ 0 h 4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9"/>
                  <a:gd name="T37" fmla="*/ 0 h 401"/>
                  <a:gd name="T38" fmla="*/ 159 w 159"/>
                  <a:gd name="T39" fmla="*/ 401 h 4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9" h="401">
                    <a:moveTo>
                      <a:pt x="9" y="0"/>
                    </a:moveTo>
                    <a:lnTo>
                      <a:pt x="51" y="121"/>
                    </a:lnTo>
                    <a:lnTo>
                      <a:pt x="121" y="171"/>
                    </a:lnTo>
                    <a:lnTo>
                      <a:pt x="121" y="304"/>
                    </a:lnTo>
                    <a:lnTo>
                      <a:pt x="159" y="401"/>
                    </a:lnTo>
                    <a:lnTo>
                      <a:pt x="110" y="332"/>
                    </a:lnTo>
                    <a:lnTo>
                      <a:pt x="100" y="222"/>
                    </a:lnTo>
                    <a:lnTo>
                      <a:pt x="70" y="171"/>
                    </a:lnTo>
                    <a:lnTo>
                      <a:pt x="21" y="129"/>
                    </a:lnTo>
                    <a:lnTo>
                      <a:pt x="0" y="89"/>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26" name="Freeform 71"/>
              <p:cNvSpPr>
                <a:spLocks/>
              </p:cNvSpPr>
              <p:nvPr/>
            </p:nvSpPr>
            <p:spPr bwMode="auto">
              <a:xfrm>
                <a:off x="4454" y="1894"/>
                <a:ext cx="30" cy="85"/>
              </a:xfrm>
              <a:custGeom>
                <a:avLst/>
                <a:gdLst>
                  <a:gd name="T0" fmla="*/ 0 w 61"/>
                  <a:gd name="T1" fmla="*/ 0 h 171"/>
                  <a:gd name="T2" fmla="*/ 0 w 61"/>
                  <a:gd name="T3" fmla="*/ 0 h 171"/>
                  <a:gd name="T4" fmla="*/ 0 w 61"/>
                  <a:gd name="T5" fmla="*/ 0 h 171"/>
                  <a:gd name="T6" fmla="*/ 0 w 61"/>
                  <a:gd name="T7" fmla="*/ 0 h 171"/>
                  <a:gd name="T8" fmla="*/ 0 w 61"/>
                  <a:gd name="T9" fmla="*/ 0 h 171"/>
                  <a:gd name="T10" fmla="*/ 0 w 61"/>
                  <a:gd name="T11" fmla="*/ 0 h 171"/>
                  <a:gd name="T12" fmla="*/ 0 60000 65536"/>
                  <a:gd name="T13" fmla="*/ 0 60000 65536"/>
                  <a:gd name="T14" fmla="*/ 0 60000 65536"/>
                  <a:gd name="T15" fmla="*/ 0 60000 65536"/>
                  <a:gd name="T16" fmla="*/ 0 60000 65536"/>
                  <a:gd name="T17" fmla="*/ 0 60000 65536"/>
                  <a:gd name="T18" fmla="*/ 0 w 61"/>
                  <a:gd name="T19" fmla="*/ 0 h 171"/>
                  <a:gd name="T20" fmla="*/ 61 w 61"/>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61" h="171">
                    <a:moveTo>
                      <a:pt x="0" y="0"/>
                    </a:moveTo>
                    <a:lnTo>
                      <a:pt x="38" y="171"/>
                    </a:lnTo>
                    <a:lnTo>
                      <a:pt x="61" y="139"/>
                    </a:lnTo>
                    <a:lnTo>
                      <a:pt x="38" y="5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27" name="Freeform 72"/>
              <p:cNvSpPr>
                <a:spLocks/>
              </p:cNvSpPr>
              <p:nvPr/>
            </p:nvSpPr>
            <p:spPr bwMode="auto">
              <a:xfrm>
                <a:off x="4489" y="2019"/>
                <a:ext cx="145" cy="681"/>
              </a:xfrm>
              <a:custGeom>
                <a:avLst/>
                <a:gdLst>
                  <a:gd name="T0" fmla="*/ 0 w 291"/>
                  <a:gd name="T1" fmla="*/ 0 h 1363"/>
                  <a:gd name="T2" fmla="*/ 0 w 291"/>
                  <a:gd name="T3" fmla="*/ 0 h 1363"/>
                  <a:gd name="T4" fmla="*/ 0 w 291"/>
                  <a:gd name="T5" fmla="*/ 0 h 1363"/>
                  <a:gd name="T6" fmla="*/ 0 w 291"/>
                  <a:gd name="T7" fmla="*/ 0 h 1363"/>
                  <a:gd name="T8" fmla="*/ 0 w 291"/>
                  <a:gd name="T9" fmla="*/ 0 h 1363"/>
                  <a:gd name="T10" fmla="*/ 0 w 291"/>
                  <a:gd name="T11" fmla="*/ 0 h 1363"/>
                  <a:gd name="T12" fmla="*/ 0 w 291"/>
                  <a:gd name="T13" fmla="*/ 0 h 1363"/>
                  <a:gd name="T14" fmla="*/ 0 w 291"/>
                  <a:gd name="T15" fmla="*/ 0 h 1363"/>
                  <a:gd name="T16" fmla="*/ 0 w 291"/>
                  <a:gd name="T17" fmla="*/ 0 h 1363"/>
                  <a:gd name="T18" fmla="*/ 0 w 291"/>
                  <a:gd name="T19" fmla="*/ 0 h 1363"/>
                  <a:gd name="T20" fmla="*/ 0 w 291"/>
                  <a:gd name="T21" fmla="*/ 0 h 1363"/>
                  <a:gd name="T22" fmla="*/ 0 w 291"/>
                  <a:gd name="T23" fmla="*/ 0 h 1363"/>
                  <a:gd name="T24" fmla="*/ 0 w 291"/>
                  <a:gd name="T25" fmla="*/ 0 h 1363"/>
                  <a:gd name="T26" fmla="*/ 0 w 291"/>
                  <a:gd name="T27" fmla="*/ 0 h 1363"/>
                  <a:gd name="T28" fmla="*/ 0 w 291"/>
                  <a:gd name="T29" fmla="*/ 0 h 1363"/>
                  <a:gd name="T30" fmla="*/ 0 w 291"/>
                  <a:gd name="T31" fmla="*/ 0 h 1363"/>
                  <a:gd name="T32" fmla="*/ 0 w 291"/>
                  <a:gd name="T33" fmla="*/ 0 h 1363"/>
                  <a:gd name="T34" fmla="*/ 0 w 291"/>
                  <a:gd name="T35" fmla="*/ 0 h 1363"/>
                  <a:gd name="T36" fmla="*/ 0 w 291"/>
                  <a:gd name="T37" fmla="*/ 0 h 1363"/>
                  <a:gd name="T38" fmla="*/ 0 w 291"/>
                  <a:gd name="T39" fmla="*/ 0 h 1363"/>
                  <a:gd name="T40" fmla="*/ 0 w 291"/>
                  <a:gd name="T41" fmla="*/ 0 h 1363"/>
                  <a:gd name="T42" fmla="*/ 0 w 291"/>
                  <a:gd name="T43" fmla="*/ 0 h 1363"/>
                  <a:gd name="T44" fmla="*/ 0 w 291"/>
                  <a:gd name="T45" fmla="*/ 0 h 1363"/>
                  <a:gd name="T46" fmla="*/ 0 w 291"/>
                  <a:gd name="T47" fmla="*/ 0 h 1363"/>
                  <a:gd name="T48" fmla="*/ 0 w 291"/>
                  <a:gd name="T49" fmla="*/ 0 h 1363"/>
                  <a:gd name="T50" fmla="*/ 0 w 291"/>
                  <a:gd name="T51" fmla="*/ 0 h 1363"/>
                  <a:gd name="T52" fmla="*/ 0 w 291"/>
                  <a:gd name="T53" fmla="*/ 0 h 1363"/>
                  <a:gd name="T54" fmla="*/ 0 w 291"/>
                  <a:gd name="T55" fmla="*/ 0 h 1363"/>
                  <a:gd name="T56" fmla="*/ 0 w 291"/>
                  <a:gd name="T57" fmla="*/ 0 h 1363"/>
                  <a:gd name="T58" fmla="*/ 0 w 291"/>
                  <a:gd name="T59" fmla="*/ 0 h 1363"/>
                  <a:gd name="T60" fmla="*/ 0 w 291"/>
                  <a:gd name="T61" fmla="*/ 0 h 1363"/>
                  <a:gd name="T62" fmla="*/ 0 w 291"/>
                  <a:gd name="T63" fmla="*/ 0 h 1363"/>
                  <a:gd name="T64" fmla="*/ 0 w 291"/>
                  <a:gd name="T65" fmla="*/ 0 h 1363"/>
                  <a:gd name="T66" fmla="*/ 0 w 291"/>
                  <a:gd name="T67" fmla="*/ 0 h 1363"/>
                  <a:gd name="T68" fmla="*/ 0 w 291"/>
                  <a:gd name="T69" fmla="*/ 0 h 1363"/>
                  <a:gd name="T70" fmla="*/ 0 w 291"/>
                  <a:gd name="T71" fmla="*/ 0 h 13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1"/>
                  <a:gd name="T109" fmla="*/ 0 h 1363"/>
                  <a:gd name="T110" fmla="*/ 291 w 291"/>
                  <a:gd name="T111" fmla="*/ 1363 h 136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1" h="1363">
                    <a:moveTo>
                      <a:pt x="14" y="31"/>
                    </a:moveTo>
                    <a:lnTo>
                      <a:pt x="33" y="209"/>
                    </a:lnTo>
                    <a:lnTo>
                      <a:pt x="63" y="553"/>
                    </a:lnTo>
                    <a:lnTo>
                      <a:pt x="52" y="834"/>
                    </a:lnTo>
                    <a:lnTo>
                      <a:pt x="14" y="992"/>
                    </a:lnTo>
                    <a:lnTo>
                      <a:pt x="0" y="1154"/>
                    </a:lnTo>
                    <a:lnTo>
                      <a:pt x="33" y="1245"/>
                    </a:lnTo>
                    <a:lnTo>
                      <a:pt x="14" y="1154"/>
                    </a:lnTo>
                    <a:lnTo>
                      <a:pt x="21" y="1025"/>
                    </a:lnTo>
                    <a:lnTo>
                      <a:pt x="71" y="891"/>
                    </a:lnTo>
                    <a:lnTo>
                      <a:pt x="71" y="1093"/>
                    </a:lnTo>
                    <a:lnTo>
                      <a:pt x="94" y="884"/>
                    </a:lnTo>
                    <a:lnTo>
                      <a:pt x="94" y="711"/>
                    </a:lnTo>
                    <a:lnTo>
                      <a:pt x="143" y="842"/>
                    </a:lnTo>
                    <a:lnTo>
                      <a:pt x="202" y="1002"/>
                    </a:lnTo>
                    <a:lnTo>
                      <a:pt x="244" y="1154"/>
                    </a:lnTo>
                    <a:lnTo>
                      <a:pt x="244" y="1262"/>
                    </a:lnTo>
                    <a:lnTo>
                      <a:pt x="291" y="1363"/>
                    </a:lnTo>
                    <a:lnTo>
                      <a:pt x="253" y="1255"/>
                    </a:lnTo>
                    <a:lnTo>
                      <a:pt x="263" y="1112"/>
                    </a:lnTo>
                    <a:lnTo>
                      <a:pt x="244" y="992"/>
                    </a:lnTo>
                    <a:lnTo>
                      <a:pt x="215" y="861"/>
                    </a:lnTo>
                    <a:lnTo>
                      <a:pt x="232" y="1002"/>
                    </a:lnTo>
                    <a:lnTo>
                      <a:pt x="162" y="810"/>
                    </a:lnTo>
                    <a:lnTo>
                      <a:pt x="120" y="682"/>
                    </a:lnTo>
                    <a:lnTo>
                      <a:pt x="181" y="753"/>
                    </a:lnTo>
                    <a:lnTo>
                      <a:pt x="113" y="610"/>
                    </a:lnTo>
                    <a:lnTo>
                      <a:pt x="82" y="502"/>
                    </a:lnTo>
                    <a:lnTo>
                      <a:pt x="63" y="281"/>
                    </a:lnTo>
                    <a:lnTo>
                      <a:pt x="44" y="108"/>
                    </a:lnTo>
                    <a:lnTo>
                      <a:pt x="94" y="310"/>
                    </a:lnTo>
                    <a:lnTo>
                      <a:pt x="113" y="530"/>
                    </a:lnTo>
                    <a:lnTo>
                      <a:pt x="103" y="261"/>
                    </a:lnTo>
                    <a:lnTo>
                      <a:pt x="33" y="0"/>
                    </a:lnTo>
                    <a:lnTo>
                      <a:pt x="14"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
            <p:nvSpPr>
              <p:cNvPr id="23628" name="Freeform 73"/>
              <p:cNvSpPr>
                <a:spLocks/>
              </p:cNvSpPr>
              <p:nvPr/>
            </p:nvSpPr>
            <p:spPr bwMode="auto">
              <a:xfrm>
                <a:off x="4184" y="2336"/>
                <a:ext cx="144" cy="229"/>
              </a:xfrm>
              <a:custGeom>
                <a:avLst/>
                <a:gdLst>
                  <a:gd name="T0" fmla="*/ 0 w 291"/>
                  <a:gd name="T1" fmla="*/ 1 h 458"/>
                  <a:gd name="T2" fmla="*/ 0 w 291"/>
                  <a:gd name="T3" fmla="*/ 1 h 458"/>
                  <a:gd name="T4" fmla="*/ 0 w 291"/>
                  <a:gd name="T5" fmla="*/ 1 h 458"/>
                  <a:gd name="T6" fmla="*/ 0 w 291"/>
                  <a:gd name="T7" fmla="*/ 1 h 458"/>
                  <a:gd name="T8" fmla="*/ 0 w 291"/>
                  <a:gd name="T9" fmla="*/ 1 h 458"/>
                  <a:gd name="T10" fmla="*/ 0 w 291"/>
                  <a:gd name="T11" fmla="*/ 1 h 458"/>
                  <a:gd name="T12" fmla="*/ 0 w 291"/>
                  <a:gd name="T13" fmla="*/ 1 h 458"/>
                  <a:gd name="T14" fmla="*/ 0 w 291"/>
                  <a:gd name="T15" fmla="*/ 1 h 458"/>
                  <a:gd name="T16" fmla="*/ 0 w 291"/>
                  <a:gd name="T17" fmla="*/ 1 h 458"/>
                  <a:gd name="T18" fmla="*/ 0 w 291"/>
                  <a:gd name="T19" fmla="*/ 1 h 458"/>
                  <a:gd name="T20" fmla="*/ 0 w 291"/>
                  <a:gd name="T21" fmla="*/ 1 h 458"/>
                  <a:gd name="T22" fmla="*/ 0 w 291"/>
                  <a:gd name="T23" fmla="*/ 1 h 458"/>
                  <a:gd name="T24" fmla="*/ 0 w 291"/>
                  <a:gd name="T25" fmla="*/ 0 h 458"/>
                  <a:gd name="T26" fmla="*/ 0 w 291"/>
                  <a:gd name="T27" fmla="*/ 1 h 458"/>
                  <a:gd name="T28" fmla="*/ 0 w 291"/>
                  <a:gd name="T29" fmla="*/ 1 h 4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1"/>
                  <a:gd name="T46" fmla="*/ 0 h 458"/>
                  <a:gd name="T47" fmla="*/ 291 w 291"/>
                  <a:gd name="T48" fmla="*/ 458 h 4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1" h="458">
                    <a:moveTo>
                      <a:pt x="232" y="76"/>
                    </a:moveTo>
                    <a:lnTo>
                      <a:pt x="232" y="226"/>
                    </a:lnTo>
                    <a:lnTo>
                      <a:pt x="150" y="319"/>
                    </a:lnTo>
                    <a:lnTo>
                      <a:pt x="129" y="399"/>
                    </a:lnTo>
                    <a:lnTo>
                      <a:pt x="0" y="458"/>
                    </a:lnTo>
                    <a:lnTo>
                      <a:pt x="139" y="418"/>
                    </a:lnTo>
                    <a:lnTo>
                      <a:pt x="181" y="338"/>
                    </a:lnTo>
                    <a:lnTo>
                      <a:pt x="232" y="407"/>
                    </a:lnTo>
                    <a:lnTo>
                      <a:pt x="209" y="327"/>
                    </a:lnTo>
                    <a:lnTo>
                      <a:pt x="232" y="268"/>
                    </a:lnTo>
                    <a:lnTo>
                      <a:pt x="263" y="207"/>
                    </a:lnTo>
                    <a:lnTo>
                      <a:pt x="263" y="87"/>
                    </a:lnTo>
                    <a:lnTo>
                      <a:pt x="291" y="0"/>
                    </a:lnTo>
                    <a:lnTo>
                      <a:pt x="232"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grpSp>
        <p:pic>
          <p:nvPicPr>
            <p:cNvPr id="23564" name="Picture 7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346450"/>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75" descr="Ange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17850"/>
              <a:ext cx="15700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7109186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numero diapositiva 4"/>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9061DF0D-9D6C-457D-8D1D-29F368FD0CB7}" type="slidenum">
              <a:rPr lang="it-IT" altLang="it-IT" sz="1400" smtClean="0">
                <a:solidFill>
                  <a:srgbClr val="FFFFFF"/>
                </a:solidFill>
                <a:ea typeface="MS PGothic" pitchFamily="34" charset="-128"/>
              </a:rPr>
              <a:pPr algn="r" eaLnBrk="1" fontAlgn="base" hangingPunct="1">
                <a:spcBef>
                  <a:spcPct val="0"/>
                </a:spcBef>
                <a:spcAft>
                  <a:spcPct val="0"/>
                </a:spcAft>
              </a:pPr>
              <a:t>112</a:t>
            </a:fld>
            <a:endParaRPr lang="it-IT" altLang="it-IT" sz="1400" smtClean="0">
              <a:solidFill>
                <a:srgbClr val="FFFFFF"/>
              </a:solidFill>
              <a:ea typeface="MS PGothic" pitchFamily="34" charset="-128"/>
            </a:endParaRPr>
          </a:p>
        </p:txBody>
      </p:sp>
      <p:sp>
        <p:nvSpPr>
          <p:cNvPr id="24579" name="Rectangle 2"/>
          <p:cNvSpPr>
            <a:spLocks noGrp="1" noChangeArrowheads="1"/>
          </p:cNvSpPr>
          <p:nvPr>
            <p:ph type="title" idx="4294967295"/>
          </p:nvPr>
        </p:nvSpPr>
        <p:spPr/>
        <p:txBody>
          <a:bodyPr/>
          <a:lstStyle/>
          <a:p>
            <a:pPr eaLnBrk="1" hangingPunct="1"/>
            <a:r>
              <a:rPr lang="it-IT" altLang="it-IT" sz="4000" smtClean="0">
                <a:solidFill>
                  <a:schemeClr val="accent2"/>
                </a:solidFill>
              </a:rPr>
              <a:t>Controindicazioni alla terapia con metformina</a:t>
            </a:r>
          </a:p>
        </p:txBody>
      </p:sp>
      <p:sp>
        <p:nvSpPr>
          <p:cNvPr id="24580" name="Rectangle 3"/>
          <p:cNvSpPr>
            <a:spLocks noGrp="1" noChangeArrowheads="1"/>
          </p:cNvSpPr>
          <p:nvPr>
            <p:ph type="body" idx="4294967295"/>
          </p:nvPr>
        </p:nvSpPr>
        <p:spPr>
          <a:xfrm>
            <a:off x="0" y="1916113"/>
            <a:ext cx="9144000" cy="4525962"/>
          </a:xfrm>
        </p:spPr>
        <p:txBody>
          <a:bodyPr/>
          <a:lstStyle/>
          <a:p>
            <a:pPr eaLnBrk="1" hangingPunct="1"/>
            <a:r>
              <a:rPr lang="it-IT" altLang="it-IT" sz="2800" smtClean="0"/>
              <a:t>Insufficienza renale </a:t>
            </a:r>
            <a:r>
              <a:rPr lang="it-IT" altLang="it-IT" sz="2400" smtClean="0"/>
              <a:t>(valori di creatinina &gt; a 1,5 )</a:t>
            </a:r>
          </a:p>
          <a:p>
            <a:pPr eaLnBrk="1" hangingPunct="1"/>
            <a:r>
              <a:rPr lang="it-IT" altLang="it-IT" sz="2800" smtClean="0"/>
              <a:t>Pazienti che devono essere sottoposti ad intervento chirurgico maggiore, infusione mezzi contrasto, processi infettivi, gravi traumi… </a:t>
            </a:r>
          </a:p>
          <a:p>
            <a:pPr eaLnBrk="1" hangingPunct="1"/>
            <a:r>
              <a:rPr lang="it-IT" altLang="it-IT" sz="2800" smtClean="0"/>
              <a:t>In monoterapia nel diabete con esaurimento della funzione betacellulare ( LADA, lunga durata della malattia)</a:t>
            </a:r>
          </a:p>
        </p:txBody>
      </p:sp>
    </p:spTree>
    <p:extLst>
      <p:ext uri="{BB962C8B-B14F-4D97-AF65-F5344CB8AC3E}">
        <p14:creationId xmlns:p14="http://schemas.microsoft.com/office/powerpoint/2010/main" val="3108351226"/>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571500" y="1497013"/>
            <a:ext cx="832167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fontAlgn="base" hangingPunct="1">
              <a:spcBef>
                <a:spcPct val="0"/>
              </a:spcBef>
              <a:spcAft>
                <a:spcPct val="0"/>
              </a:spcAft>
            </a:pPr>
            <a:endParaRPr lang="it-IT" altLang="it-IT" sz="2000" b="1" smtClean="0">
              <a:solidFill>
                <a:srgbClr val="000000"/>
              </a:solidFill>
            </a:endParaRPr>
          </a:p>
          <a:p>
            <a:pPr algn="just" eaLnBrk="1" fontAlgn="base" hangingPunct="1">
              <a:spcBef>
                <a:spcPct val="0"/>
              </a:spcBef>
              <a:spcAft>
                <a:spcPct val="0"/>
              </a:spcAft>
            </a:pPr>
            <a:endParaRPr lang="it-IT" altLang="it-IT" sz="2000" smtClean="0">
              <a:solidFill>
                <a:srgbClr val="000000"/>
              </a:solidFill>
            </a:endParaRPr>
          </a:p>
          <a:p>
            <a:pPr algn="just" eaLnBrk="1" fontAlgn="base" hangingPunct="1">
              <a:spcBef>
                <a:spcPct val="0"/>
              </a:spcBef>
              <a:spcAft>
                <a:spcPct val="0"/>
              </a:spcAft>
            </a:pPr>
            <a:r>
              <a:rPr lang="it-IT" altLang="it-IT" sz="2400" smtClean="0">
                <a:solidFill>
                  <a:srgbClr val="000000"/>
                </a:solidFill>
              </a:rPr>
              <a:t>“ … </a:t>
            </a:r>
            <a:r>
              <a:rPr lang="it-IT" altLang="it-IT" sz="2400" b="1" smtClean="0">
                <a:solidFill>
                  <a:srgbClr val="000000"/>
                </a:solidFill>
              </a:rPr>
              <a:t>il diabete di Tipo 2 è una malattia ad andamento progressivo;  dopo i primi 3 anni dall’esordio noto il 50 % dei pazienti richiede  più di un farmaco per garantire un sufficiente controllo glicemico.</a:t>
            </a:r>
          </a:p>
          <a:p>
            <a:pPr algn="just" eaLnBrk="1" fontAlgn="base" hangingPunct="1">
              <a:spcBef>
                <a:spcPct val="0"/>
              </a:spcBef>
              <a:spcAft>
                <a:spcPct val="0"/>
              </a:spcAft>
            </a:pPr>
            <a:endParaRPr lang="it-IT" altLang="it-IT" sz="2400" b="1" smtClean="0">
              <a:solidFill>
                <a:srgbClr val="000000"/>
              </a:solidFill>
            </a:endParaRPr>
          </a:p>
          <a:p>
            <a:pPr algn="just" eaLnBrk="1" fontAlgn="base" hangingPunct="1">
              <a:spcBef>
                <a:spcPct val="0"/>
              </a:spcBef>
              <a:spcAft>
                <a:spcPct val="0"/>
              </a:spcAft>
            </a:pPr>
            <a:r>
              <a:rPr lang="it-IT" altLang="it-IT" sz="2400" b="1" smtClean="0">
                <a:solidFill>
                  <a:srgbClr val="000000"/>
                </a:solidFill>
              </a:rPr>
              <a:t>Dopo 9 anni di malattia anche i soggetti trattati con una combinazione di antidiabetici orali necessita dell’aggiunta dell’insulina”</a:t>
            </a:r>
          </a:p>
          <a:p>
            <a:pPr algn="just" eaLnBrk="1" fontAlgn="base" hangingPunct="1">
              <a:spcBef>
                <a:spcPct val="0"/>
              </a:spcBef>
              <a:spcAft>
                <a:spcPct val="0"/>
              </a:spcAft>
            </a:pPr>
            <a:r>
              <a:rPr lang="it-IT" altLang="it-IT" sz="1200" b="1" smtClean="0">
                <a:solidFill>
                  <a:srgbClr val="000000"/>
                </a:solidFill>
              </a:rPr>
              <a:t>		</a:t>
            </a:r>
            <a:r>
              <a:rPr lang="it-IT" altLang="it-IT" sz="1200" smtClean="0">
                <a:solidFill>
                  <a:srgbClr val="000000"/>
                </a:solidFill>
              </a:rPr>
              <a:t>			</a:t>
            </a:r>
          </a:p>
          <a:p>
            <a:pPr algn="just" eaLnBrk="1" fontAlgn="base" hangingPunct="1">
              <a:spcBef>
                <a:spcPct val="0"/>
              </a:spcBef>
              <a:spcAft>
                <a:spcPct val="0"/>
              </a:spcAft>
            </a:pPr>
            <a:endParaRPr lang="it-IT" altLang="it-IT" sz="1200" smtClean="0">
              <a:solidFill>
                <a:srgbClr val="000000"/>
              </a:solidFill>
            </a:endParaRPr>
          </a:p>
          <a:p>
            <a:pPr algn="just" eaLnBrk="1" fontAlgn="base" hangingPunct="1">
              <a:spcBef>
                <a:spcPct val="0"/>
              </a:spcBef>
              <a:spcAft>
                <a:spcPct val="0"/>
              </a:spcAft>
            </a:pPr>
            <a:endParaRPr lang="it-IT" altLang="it-IT" sz="1200" smtClean="0">
              <a:solidFill>
                <a:srgbClr val="000000"/>
              </a:solidFill>
            </a:endParaRPr>
          </a:p>
          <a:p>
            <a:pPr algn="just" eaLnBrk="1" fontAlgn="base" hangingPunct="1">
              <a:spcBef>
                <a:spcPct val="0"/>
              </a:spcBef>
              <a:spcAft>
                <a:spcPct val="0"/>
              </a:spcAft>
            </a:pPr>
            <a:endParaRPr lang="it-IT" altLang="it-IT" sz="1200" smtClean="0">
              <a:solidFill>
                <a:srgbClr val="000000"/>
              </a:solidFill>
            </a:endParaRPr>
          </a:p>
          <a:p>
            <a:pPr algn="just" eaLnBrk="1" fontAlgn="base" hangingPunct="1">
              <a:spcBef>
                <a:spcPct val="0"/>
              </a:spcBef>
              <a:spcAft>
                <a:spcPct val="0"/>
              </a:spcAft>
            </a:pPr>
            <a:endParaRPr lang="it-IT" altLang="it-IT" sz="1200" smtClean="0">
              <a:solidFill>
                <a:srgbClr val="000000"/>
              </a:solidFill>
            </a:endParaRPr>
          </a:p>
          <a:p>
            <a:pPr algn="just" eaLnBrk="1" fontAlgn="base" hangingPunct="1">
              <a:spcBef>
                <a:spcPct val="0"/>
              </a:spcBef>
              <a:spcAft>
                <a:spcPct val="0"/>
              </a:spcAft>
            </a:pPr>
            <a:endParaRPr lang="it-IT" altLang="it-IT" sz="1200" smtClean="0">
              <a:solidFill>
                <a:srgbClr val="000000"/>
              </a:solidFill>
            </a:endParaRPr>
          </a:p>
          <a:p>
            <a:pPr algn="just" eaLnBrk="1" fontAlgn="base" hangingPunct="1">
              <a:spcBef>
                <a:spcPct val="0"/>
              </a:spcBef>
              <a:spcAft>
                <a:spcPct val="0"/>
              </a:spcAft>
            </a:pPr>
            <a:endParaRPr lang="it-IT" altLang="it-IT" sz="1200" smtClean="0">
              <a:solidFill>
                <a:srgbClr val="000000"/>
              </a:solidFill>
            </a:endParaRPr>
          </a:p>
          <a:p>
            <a:pPr algn="r" eaLnBrk="1" fontAlgn="base" hangingPunct="1">
              <a:spcBef>
                <a:spcPct val="0"/>
              </a:spcBef>
              <a:spcAft>
                <a:spcPct val="0"/>
              </a:spcAft>
            </a:pPr>
            <a:r>
              <a:rPr lang="it-IT" altLang="it-IT" sz="1200" smtClean="0">
                <a:solidFill>
                  <a:srgbClr val="000000"/>
                </a:solidFill>
              </a:rPr>
              <a:t>				             </a:t>
            </a:r>
            <a:r>
              <a:rPr lang="it-IT" altLang="it-IT" sz="1200" b="1" smtClean="0">
                <a:solidFill>
                  <a:srgbClr val="000000"/>
                </a:solidFill>
              </a:rPr>
              <a:t>UKPDS 49: Jama 1999; 281: 2005-2012</a:t>
            </a:r>
          </a:p>
        </p:txBody>
      </p:sp>
      <p:sp>
        <p:nvSpPr>
          <p:cNvPr id="3" name="CasellaDiTesto 2"/>
          <p:cNvSpPr txBox="1">
            <a:spLocks noChangeArrowheads="1"/>
          </p:cNvSpPr>
          <p:nvPr/>
        </p:nvSpPr>
        <p:spPr bwMode="auto">
          <a:xfrm>
            <a:off x="500063" y="357188"/>
            <a:ext cx="7718425" cy="1066800"/>
          </a:xfrm>
          <a:prstGeom prst="rect">
            <a:avLst/>
          </a:prstGeom>
          <a:noFill/>
          <a:ln w="9525">
            <a:noFill/>
            <a:miter lim="800000"/>
            <a:headEnd/>
            <a:tailEnd/>
          </a:ln>
          <a:effectLst>
            <a:outerShdw dist="38100" dir="5400000" algn="t" rotWithShape="0">
              <a:srgbClr val="000000">
                <a:alpha val="39999"/>
              </a:srgbClr>
            </a:outerShdw>
          </a:effectLst>
        </p:spPr>
        <p:txBody>
          <a:bodyPr>
            <a:spAutoFit/>
          </a:bodyPr>
          <a:lstStyle/>
          <a:p>
            <a:pPr algn="ctr" fontAlgn="base">
              <a:spcBef>
                <a:spcPct val="0"/>
              </a:spcBef>
              <a:spcAft>
                <a:spcPct val="0"/>
              </a:spcAft>
              <a:defRPr/>
            </a:pPr>
            <a:endParaRPr lang="it-IT" sz="3200" b="1">
              <a:solidFill>
                <a:srgbClr val="FFFFFF"/>
              </a:solidFill>
            </a:endParaRPr>
          </a:p>
          <a:p>
            <a:pPr algn="ctr" fontAlgn="base">
              <a:spcBef>
                <a:spcPct val="0"/>
              </a:spcBef>
              <a:spcAft>
                <a:spcPct val="0"/>
              </a:spcAft>
              <a:defRPr/>
            </a:pPr>
            <a:r>
              <a:rPr lang="it-IT" sz="3200" b="1">
                <a:solidFill>
                  <a:srgbClr val="FFFFFF"/>
                </a:solidFill>
              </a:rPr>
              <a:t> </a:t>
            </a:r>
          </a:p>
        </p:txBody>
      </p:sp>
      <p:sp>
        <p:nvSpPr>
          <p:cNvPr id="25604" name="CasellaDiTesto 3"/>
          <p:cNvSpPr txBox="1">
            <a:spLocks noChangeArrowheads="1"/>
          </p:cNvSpPr>
          <p:nvPr/>
        </p:nvSpPr>
        <p:spPr bwMode="auto">
          <a:xfrm>
            <a:off x="611188" y="620713"/>
            <a:ext cx="79311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it-IT" altLang="it-IT" sz="3600" b="1" smtClean="0">
                <a:solidFill>
                  <a:srgbClr val="333399"/>
                </a:solidFill>
              </a:rPr>
              <a:t>E in aggiunta alla metformina ????</a:t>
            </a:r>
            <a:r>
              <a:rPr lang="it-IT" altLang="it-IT" sz="3600" b="1" smtClean="0">
                <a:solidFill>
                  <a:srgbClr val="000000"/>
                </a:solidFill>
              </a:rPr>
              <a:t> </a:t>
            </a:r>
          </a:p>
        </p:txBody>
      </p:sp>
    </p:spTree>
    <p:extLst>
      <p:ext uri="{BB962C8B-B14F-4D97-AF65-F5344CB8AC3E}">
        <p14:creationId xmlns:p14="http://schemas.microsoft.com/office/powerpoint/2010/main" val="1553261793"/>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28600" y="76200"/>
            <a:ext cx="83581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endParaRPr lang="en-GB" altLang="it-IT" sz="2800" u="sng" smtClean="0">
              <a:solidFill>
                <a:srgbClr val="000066"/>
              </a:solidFill>
              <a:latin typeface="Calibri" pitchFamily="34" charset="0"/>
              <a:ea typeface="MS PGothic" pitchFamily="34" charset="-128"/>
            </a:endParaRPr>
          </a:p>
        </p:txBody>
      </p:sp>
      <p:sp>
        <p:nvSpPr>
          <p:cNvPr id="26627" name="TextBox 3"/>
          <p:cNvSpPr txBox="1">
            <a:spLocks noChangeArrowheads="1"/>
          </p:cNvSpPr>
          <p:nvPr/>
        </p:nvSpPr>
        <p:spPr bwMode="auto">
          <a:xfrm>
            <a:off x="2117725" y="6518275"/>
            <a:ext cx="681196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lnSpc>
                <a:spcPct val="90000"/>
              </a:lnSpc>
              <a:spcBef>
                <a:spcPct val="0"/>
              </a:spcBef>
              <a:spcAft>
                <a:spcPct val="0"/>
              </a:spcAft>
            </a:pPr>
            <a:r>
              <a:rPr lang="it-IT" altLang="it-IT" sz="1400" smtClean="0">
                <a:solidFill>
                  <a:srgbClr val="0066FF"/>
                </a:solidFill>
                <a:latin typeface="Cambria Math" pitchFamily="18" charset="0"/>
                <a:ea typeface="MS PGothic" pitchFamily="34" charset="-128"/>
              </a:rPr>
              <a:t>AMD-SID: Standard italiani per la cura del diabete mellito 2009-2010</a:t>
            </a:r>
            <a:endParaRPr lang="en-US" altLang="it-IT" sz="1400" smtClean="0">
              <a:solidFill>
                <a:srgbClr val="0066FF"/>
              </a:solidFill>
              <a:latin typeface="Cambria Math" pitchFamily="18" charset="0"/>
              <a:ea typeface="MS PGothic" pitchFamily="34" charset="-128"/>
            </a:endParaRPr>
          </a:p>
        </p:txBody>
      </p:sp>
      <p:pic>
        <p:nvPicPr>
          <p:cNvPr id="26628" name="Picture 13"/>
          <p:cNvPicPr>
            <a:picLocks noChangeAspect="1" noChangeArrowheads="1"/>
          </p:cNvPicPr>
          <p:nvPr/>
        </p:nvPicPr>
        <p:blipFill>
          <a:blip r:embed="rId3">
            <a:extLst>
              <a:ext uri="{28A0092B-C50C-407E-A947-70E740481C1C}">
                <a14:useLocalDpi xmlns:a14="http://schemas.microsoft.com/office/drawing/2010/main" val="0"/>
              </a:ext>
            </a:extLst>
          </a:blip>
          <a:srcRect t="2292"/>
          <a:stretch>
            <a:fillRect/>
          </a:stretch>
        </p:blipFill>
        <p:spPr bwMode="auto">
          <a:xfrm>
            <a:off x="573088" y="1444625"/>
            <a:ext cx="842962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ttangolo 9"/>
          <p:cNvSpPr>
            <a:spLocks noChangeArrowheads="1"/>
          </p:cNvSpPr>
          <p:nvPr/>
        </p:nvSpPr>
        <p:spPr bwMode="auto">
          <a:xfrm>
            <a:off x="-19050" y="214606"/>
            <a:ext cx="9144000" cy="970137"/>
          </a:xfrm>
          <a:prstGeom prst="rect">
            <a:avLst/>
          </a:prstGeom>
          <a:noFill/>
          <a:ln w="9525">
            <a:noFill/>
            <a:miter lim="800000"/>
            <a:headEnd/>
            <a:tailEnd/>
          </a:ln>
          <a:scene3d>
            <a:camera prst="orthographicFront"/>
            <a:lightRig rig="threePt" dir="t"/>
          </a:scene3d>
          <a:sp3d>
            <a:bevelT/>
          </a:sp3d>
        </p:spPr>
        <p:txBody>
          <a:bodyPr>
            <a:spAutoFit/>
          </a:bodyPr>
          <a:lstStyle/>
          <a:p>
            <a:pPr algn="ctr" eaLnBrk="0" fontAlgn="base" hangingPunct="0">
              <a:lnSpc>
                <a:spcPct val="75000"/>
              </a:lnSpc>
              <a:spcBef>
                <a:spcPct val="25000"/>
              </a:spcBef>
              <a:spcAft>
                <a:spcPct val="0"/>
              </a:spcAft>
              <a:defRPr/>
            </a:pPr>
            <a:r>
              <a:rPr lang="en-US" sz="3200" b="1" dirty="0" err="1">
                <a:solidFill>
                  <a:srgbClr val="333399"/>
                </a:solidFill>
                <a:latin typeface="Calibri" pitchFamily="34" charset="0"/>
                <a:ea typeface="MS PGothic" pitchFamily="34" charset="-128"/>
                <a:sym typeface="Verdana" pitchFamily="34" charset="0"/>
              </a:rPr>
              <a:t>Linee</a:t>
            </a:r>
            <a:r>
              <a:rPr lang="en-US" sz="3200" b="1" dirty="0">
                <a:solidFill>
                  <a:srgbClr val="333399"/>
                </a:solidFill>
                <a:latin typeface="Calibri" pitchFamily="34" charset="0"/>
                <a:ea typeface="MS PGothic" pitchFamily="34" charset="-128"/>
                <a:sym typeface="Verdana" pitchFamily="34" charset="0"/>
              </a:rPr>
              <a:t> </a:t>
            </a:r>
            <a:r>
              <a:rPr lang="en-US" sz="3200" b="1" dirty="0" err="1">
                <a:solidFill>
                  <a:srgbClr val="333399"/>
                </a:solidFill>
                <a:latin typeface="Calibri" pitchFamily="34" charset="0"/>
                <a:ea typeface="MS PGothic" pitchFamily="34" charset="-128"/>
                <a:sym typeface="Verdana" pitchFamily="34" charset="0"/>
              </a:rPr>
              <a:t>Guida</a:t>
            </a:r>
            <a:r>
              <a:rPr lang="en-US" sz="3200" b="1" dirty="0">
                <a:solidFill>
                  <a:srgbClr val="333399"/>
                </a:solidFill>
                <a:latin typeface="Calibri" pitchFamily="34" charset="0"/>
                <a:ea typeface="MS PGothic" pitchFamily="34" charset="-128"/>
                <a:sym typeface="Verdana" pitchFamily="34" charset="0"/>
              </a:rPr>
              <a:t> </a:t>
            </a:r>
            <a:r>
              <a:rPr lang="en-US" sz="3200" b="1" dirty="0" err="1">
                <a:solidFill>
                  <a:srgbClr val="333399"/>
                </a:solidFill>
                <a:latin typeface="Calibri" pitchFamily="34" charset="0"/>
                <a:ea typeface="MS PGothic" pitchFamily="34" charset="-128"/>
                <a:sym typeface="Verdana" pitchFamily="34" charset="0"/>
              </a:rPr>
              <a:t>Italiane</a:t>
            </a:r>
            <a:r>
              <a:rPr lang="en-US" sz="3200" b="1" dirty="0">
                <a:solidFill>
                  <a:srgbClr val="333399"/>
                </a:solidFill>
                <a:latin typeface="Calibri" pitchFamily="34" charset="0"/>
                <a:ea typeface="MS PGothic" pitchFamily="34" charset="-128"/>
                <a:sym typeface="Verdana" pitchFamily="34" charset="0"/>
              </a:rPr>
              <a:t> per la </a:t>
            </a:r>
            <a:r>
              <a:rPr lang="en-US" sz="3200" b="1" dirty="0" err="1">
                <a:solidFill>
                  <a:srgbClr val="333399"/>
                </a:solidFill>
                <a:latin typeface="Calibri" pitchFamily="34" charset="0"/>
                <a:ea typeface="MS PGothic" pitchFamily="34" charset="-128"/>
                <a:sym typeface="Verdana" pitchFamily="34" charset="0"/>
              </a:rPr>
              <a:t>terapia</a:t>
            </a:r>
            <a:r>
              <a:rPr lang="en-US" sz="3200" b="1" dirty="0">
                <a:solidFill>
                  <a:srgbClr val="333399"/>
                </a:solidFill>
                <a:latin typeface="Calibri" pitchFamily="34" charset="0"/>
                <a:ea typeface="MS PGothic" pitchFamily="34" charset="-128"/>
                <a:sym typeface="Verdana" pitchFamily="34" charset="0"/>
              </a:rPr>
              <a:t>  </a:t>
            </a:r>
          </a:p>
          <a:p>
            <a:pPr algn="ctr" eaLnBrk="0" fontAlgn="base" hangingPunct="0">
              <a:lnSpc>
                <a:spcPct val="75000"/>
              </a:lnSpc>
              <a:spcBef>
                <a:spcPct val="25000"/>
              </a:spcBef>
              <a:spcAft>
                <a:spcPct val="0"/>
              </a:spcAft>
              <a:defRPr/>
            </a:pPr>
            <a:r>
              <a:rPr lang="en-US" sz="3200" b="1" dirty="0">
                <a:solidFill>
                  <a:srgbClr val="333399"/>
                </a:solidFill>
                <a:latin typeface="Calibri" pitchFamily="34" charset="0"/>
                <a:ea typeface="MS PGothic" pitchFamily="34" charset="-128"/>
                <a:sym typeface="Verdana" pitchFamily="34" charset="0"/>
              </a:rPr>
              <a:t>del </a:t>
            </a:r>
            <a:r>
              <a:rPr lang="en-US" sz="3200" b="1" dirty="0" err="1">
                <a:solidFill>
                  <a:srgbClr val="333399"/>
                </a:solidFill>
                <a:latin typeface="Calibri" pitchFamily="34" charset="0"/>
                <a:ea typeface="MS PGothic" pitchFamily="34" charset="-128"/>
                <a:sym typeface="Verdana" pitchFamily="34" charset="0"/>
              </a:rPr>
              <a:t>diabete</a:t>
            </a:r>
            <a:r>
              <a:rPr lang="en-US" sz="3200" b="1" dirty="0">
                <a:solidFill>
                  <a:srgbClr val="333399"/>
                </a:solidFill>
                <a:latin typeface="Calibri" pitchFamily="34" charset="0"/>
                <a:ea typeface="MS PGothic" pitchFamily="34" charset="-128"/>
                <a:sym typeface="Verdana" pitchFamily="34" charset="0"/>
              </a:rPr>
              <a:t> </a:t>
            </a:r>
            <a:r>
              <a:rPr lang="en-US" sz="3200" b="1" dirty="0" err="1">
                <a:solidFill>
                  <a:srgbClr val="333399"/>
                </a:solidFill>
                <a:latin typeface="Calibri" pitchFamily="34" charset="0"/>
                <a:ea typeface="MS PGothic" pitchFamily="34" charset="-128"/>
                <a:sym typeface="Verdana" pitchFamily="34" charset="0"/>
              </a:rPr>
              <a:t>di</a:t>
            </a:r>
            <a:r>
              <a:rPr lang="en-US" sz="3200" b="1" dirty="0">
                <a:solidFill>
                  <a:srgbClr val="333399"/>
                </a:solidFill>
                <a:latin typeface="Calibri" pitchFamily="34" charset="0"/>
                <a:ea typeface="MS PGothic" pitchFamily="34" charset="-128"/>
                <a:sym typeface="Verdana" pitchFamily="34" charset="0"/>
              </a:rPr>
              <a:t> </a:t>
            </a:r>
            <a:r>
              <a:rPr lang="en-US" sz="3200" b="1" dirty="0" err="1">
                <a:solidFill>
                  <a:srgbClr val="333399"/>
                </a:solidFill>
                <a:latin typeface="Calibri" pitchFamily="34" charset="0"/>
                <a:ea typeface="MS PGothic" pitchFamily="34" charset="-128"/>
                <a:sym typeface="Verdana" pitchFamily="34" charset="0"/>
              </a:rPr>
              <a:t>tipo</a:t>
            </a:r>
            <a:r>
              <a:rPr lang="en-US" sz="3200" b="1" dirty="0">
                <a:solidFill>
                  <a:srgbClr val="333399"/>
                </a:solidFill>
                <a:latin typeface="Calibri" pitchFamily="34" charset="0"/>
                <a:ea typeface="MS PGothic" pitchFamily="34" charset="-128"/>
                <a:sym typeface="Verdana" pitchFamily="34" charset="0"/>
              </a:rPr>
              <a:t> 2</a:t>
            </a:r>
            <a:endParaRPr lang="en-GB" sz="3200" b="1" dirty="0">
              <a:solidFill>
                <a:srgbClr val="333399"/>
              </a:solidFill>
              <a:latin typeface="Calibri" pitchFamily="34" charset="0"/>
              <a:ea typeface="MS PGothic" pitchFamily="34" charset="-128"/>
            </a:endParaRPr>
          </a:p>
        </p:txBody>
      </p:sp>
      <p:pic>
        <p:nvPicPr>
          <p:cNvPr id="26632" name="Picture 12" descr="http://t3.gstatic.com/images?q=tbn:OahnjL-9J2TH_M:http://www.33ff.com/flags/XL_flags/Italy_flag.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549275"/>
            <a:ext cx="6826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594128"/>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p:cNvSpPr>
            <a:spLocks noGrp="1"/>
          </p:cNvSpPr>
          <p:nvPr>
            <p:ph type="title"/>
          </p:nvPr>
        </p:nvSpPr>
        <p:spPr>
          <a:xfrm>
            <a:off x="0" y="274638"/>
            <a:ext cx="8686800" cy="1143000"/>
          </a:xfrm>
        </p:spPr>
        <p:txBody>
          <a:bodyPr/>
          <a:lstStyle/>
          <a:p>
            <a:pPr eaLnBrk="1" hangingPunct="1"/>
            <a:r>
              <a:rPr lang="it-IT" altLang="it-IT" sz="3200" b="1" smtClean="0">
                <a:solidFill>
                  <a:schemeClr val="accent2"/>
                </a:solidFill>
              </a:rPr>
              <a:t>I fattori per la fenotipizzazione dei pazienti e le scelte terapeutiche personalizzate</a:t>
            </a:r>
          </a:p>
        </p:txBody>
      </p:sp>
      <p:sp>
        <p:nvSpPr>
          <p:cNvPr id="3" name="Segnaposto contenuto 2"/>
          <p:cNvSpPr>
            <a:spLocks noGrp="1"/>
          </p:cNvSpPr>
          <p:nvPr>
            <p:ph idx="1"/>
          </p:nvPr>
        </p:nvSpPr>
        <p:spPr/>
        <p:txBody>
          <a:bodyPr/>
          <a:lstStyle/>
          <a:p>
            <a:pPr eaLnBrk="1" hangingPunct="1"/>
            <a:r>
              <a:rPr lang="it-IT" altLang="it-IT" sz="2600" smtClean="0"/>
              <a:t>Età</a:t>
            </a:r>
          </a:p>
          <a:p>
            <a:pPr eaLnBrk="1" hangingPunct="1"/>
            <a:r>
              <a:rPr lang="it-IT" altLang="it-IT" sz="2600" smtClean="0"/>
              <a:t>Durata del diabete</a:t>
            </a:r>
          </a:p>
          <a:p>
            <a:pPr eaLnBrk="1" hangingPunct="1"/>
            <a:r>
              <a:rPr lang="it-IT" altLang="it-IT" sz="2600" smtClean="0"/>
              <a:t>Aspettativa di vita</a:t>
            </a:r>
          </a:p>
          <a:p>
            <a:pPr eaLnBrk="1" hangingPunct="1"/>
            <a:r>
              <a:rPr lang="it-IT" altLang="it-IT" sz="2600" smtClean="0"/>
              <a:t>Peso corporeo</a:t>
            </a:r>
          </a:p>
          <a:p>
            <a:pPr eaLnBrk="1" hangingPunct="1"/>
            <a:r>
              <a:rPr lang="it-IT" altLang="it-IT" sz="2600" smtClean="0"/>
              <a:t>Complicanze cardiovascolari e renali</a:t>
            </a:r>
          </a:p>
          <a:p>
            <a:pPr eaLnBrk="1" hangingPunct="1"/>
            <a:r>
              <a:rPr lang="it-IT" altLang="it-IT" sz="2600" smtClean="0"/>
              <a:t>Rischio di ipoglicemia e suo impatto su vita e attività del paziente</a:t>
            </a:r>
          </a:p>
          <a:p>
            <a:pPr eaLnBrk="1" hangingPunct="1"/>
            <a:r>
              <a:rPr lang="it-IT" altLang="it-IT" sz="2600" smtClean="0"/>
              <a:t>Variabilità glicemica e prevalente ipoglicemia a digiuno e post prandiale</a:t>
            </a:r>
          </a:p>
        </p:txBody>
      </p:sp>
      <p:sp>
        <p:nvSpPr>
          <p:cNvPr id="27652" name="CasellaDiTesto 6"/>
          <p:cNvSpPr txBox="1">
            <a:spLocks noChangeArrowheads="1"/>
          </p:cNvSpPr>
          <p:nvPr/>
        </p:nvSpPr>
        <p:spPr bwMode="auto">
          <a:xfrm>
            <a:off x="446088" y="5876925"/>
            <a:ext cx="4699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it-IT" sz="1600" b="1" i="1" smtClean="0">
                <a:solidFill>
                  <a:srgbClr val="00B0F0"/>
                </a:solidFill>
                <a:latin typeface="Calibri" pitchFamily="34" charset="0"/>
              </a:rPr>
              <a:t>Del Prato S, Int J Clin Pract 2010; 64: 295 –304</a:t>
            </a:r>
          </a:p>
          <a:p>
            <a:pPr eaLnBrk="1" fontAlgn="base" hangingPunct="1">
              <a:spcBef>
                <a:spcPct val="0"/>
              </a:spcBef>
              <a:spcAft>
                <a:spcPct val="0"/>
              </a:spcAft>
            </a:pPr>
            <a:r>
              <a:rPr lang="en-US" altLang="it-IT" sz="1600" b="1" i="1" smtClean="0">
                <a:solidFill>
                  <a:srgbClr val="00B0F0"/>
                </a:solidFill>
                <a:latin typeface="Calibri" pitchFamily="34" charset="0"/>
              </a:rPr>
              <a:t>Pozzilli P, </a:t>
            </a:r>
            <a:r>
              <a:rPr lang="pt-BR" altLang="it-IT" sz="1600" b="1" i="1" smtClean="0">
                <a:solidFill>
                  <a:srgbClr val="00B0F0"/>
                </a:solidFill>
                <a:latin typeface="Calibri" pitchFamily="34" charset="0"/>
              </a:rPr>
              <a:t>Diabetes Metab Res Rev 2010; 26: 239 –244</a:t>
            </a:r>
            <a:endParaRPr lang="it-IT" altLang="it-IT" sz="1600" b="1" i="1" smtClean="0">
              <a:solidFill>
                <a:srgbClr val="00B0F0"/>
              </a:solidFill>
              <a:latin typeface="Calibri" pitchFamily="34" charset="0"/>
            </a:endParaRPr>
          </a:p>
        </p:txBody>
      </p:sp>
    </p:spTree>
    <p:extLst>
      <p:ext uri="{BB962C8B-B14F-4D97-AF65-F5344CB8AC3E}">
        <p14:creationId xmlns:p14="http://schemas.microsoft.com/office/powerpoint/2010/main" val="499700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nodeType="afterGroup">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3">
                                            <p:txEl>
                                              <p:pRg st="1" end="1"/>
                                            </p:txEl>
                                          </p:spTgt>
                                        </p:tgtEl>
                                      </p:cBhvr>
                                    </p:animEffect>
                                  </p:childTnLst>
                                </p:cTn>
                              </p:par>
                            </p:childTnLst>
                          </p:cTn>
                        </p:par>
                        <p:par>
                          <p:cTn id="16" fill="hold" nodeType="afterGroup">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
                                            <p:txEl>
                                              <p:pRg st="2" end="2"/>
                                            </p:txEl>
                                          </p:spTgt>
                                        </p:tgtEl>
                                      </p:cBhvr>
                                    </p:animEffect>
                                  </p:childTnLst>
                                </p:cTn>
                              </p:par>
                            </p:childTnLst>
                          </p:cTn>
                        </p:par>
                        <p:par>
                          <p:cTn id="22" fill="hold" nodeType="afterGroup">
                            <p:stCondLst>
                              <p:cond delay="30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3">
                                            <p:txEl>
                                              <p:pRg st="3" end="3"/>
                                            </p:txEl>
                                          </p:spTgt>
                                        </p:tgtEl>
                                      </p:cBhvr>
                                    </p:animEffect>
                                  </p:childTnLst>
                                </p:cTn>
                              </p:par>
                            </p:childTnLst>
                          </p:cTn>
                        </p:par>
                        <p:par>
                          <p:cTn id="28" fill="hold" nodeType="afterGroup">
                            <p:stCondLst>
                              <p:cond delay="4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3">
                                            <p:txEl>
                                              <p:pRg st="4" end="4"/>
                                            </p:txEl>
                                          </p:spTgt>
                                        </p:tgtEl>
                                      </p:cBhvr>
                                    </p:animEffect>
                                  </p:childTnLst>
                                </p:cTn>
                              </p:par>
                            </p:childTnLst>
                          </p:cTn>
                        </p:par>
                        <p:par>
                          <p:cTn id="34" fill="hold" nodeType="afterGroup">
                            <p:stCondLst>
                              <p:cond delay="5000"/>
                            </p:stCondLst>
                            <p:childTnLst>
                              <p:par>
                                <p:cTn id="35" presetID="53" presetClass="entr" presetSubtype="16"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1000"/>
                                        <p:tgtEl>
                                          <p:spTgt spid="3">
                                            <p:txEl>
                                              <p:pRg st="5" end="5"/>
                                            </p:txEl>
                                          </p:spTgt>
                                        </p:tgtEl>
                                      </p:cBhvr>
                                    </p:animEffect>
                                  </p:childTnLst>
                                </p:cTn>
                              </p:par>
                            </p:childTnLst>
                          </p:cTn>
                        </p:par>
                        <p:par>
                          <p:cTn id="40" fill="hold" nodeType="afterGroup">
                            <p:stCondLst>
                              <p:cond delay="6000"/>
                            </p:stCondLst>
                            <p:childTnLst>
                              <p:par>
                                <p:cTn id="41" presetID="53" presetClass="entr" presetSubtype="16"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42875" y="0"/>
          <a:ext cx="8772525" cy="6858000"/>
        </p:xfrm>
        <a:graphic>
          <a:graphicData uri="http://schemas.openxmlformats.org/presentationml/2006/ole">
            <mc:AlternateContent xmlns:mc="http://schemas.openxmlformats.org/markup-compatibility/2006">
              <mc:Choice xmlns:v="urn:schemas-microsoft-com:vml" Requires="v">
                <p:oleObj spid="_x0000_s234500" name="Picture" r:id="rId3" imgW="5423400" imgH="9063360" progId="Word.Picture.8">
                  <p:embed/>
                </p:oleObj>
              </mc:Choice>
              <mc:Fallback>
                <p:oleObj name="Picture" r:id="rId3" imgW="5423400" imgH="906336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0"/>
                        <a:ext cx="877252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7" name="Oval 3"/>
          <p:cNvSpPr>
            <a:spLocks noChangeArrowheads="1"/>
          </p:cNvSpPr>
          <p:nvPr/>
        </p:nvSpPr>
        <p:spPr bwMode="auto">
          <a:xfrm>
            <a:off x="4787900" y="1989138"/>
            <a:ext cx="4032250" cy="4868862"/>
          </a:xfrm>
          <a:prstGeom prst="ellipse">
            <a:avLst/>
          </a:pr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spTree>
    <p:extLst>
      <p:ext uri="{BB962C8B-B14F-4D97-AF65-F5344CB8AC3E}">
        <p14:creationId xmlns:p14="http://schemas.microsoft.com/office/powerpoint/2010/main" val="178606678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ChangeArrowheads="1"/>
          </p:cNvSpPr>
          <p:nvPr/>
        </p:nvSpPr>
        <p:spPr bwMode="auto">
          <a:xfrm>
            <a:off x="1804988" y="-76200"/>
            <a:ext cx="9167812"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it-IT" altLang="it-IT" smtClean="0">
              <a:solidFill>
                <a:srgbClr val="000000"/>
              </a:solidFill>
            </a:endParaRPr>
          </a:p>
        </p:txBody>
      </p:sp>
      <p:graphicFrame>
        <p:nvGraphicFramePr>
          <p:cNvPr id="2050" name="Object 2"/>
          <p:cNvGraphicFramePr>
            <a:graphicFrameLocks noChangeAspect="1"/>
          </p:cNvGraphicFramePr>
          <p:nvPr/>
        </p:nvGraphicFramePr>
        <p:xfrm>
          <a:off x="395288" y="260350"/>
          <a:ext cx="9372600" cy="6819900"/>
        </p:xfrm>
        <a:graphic>
          <a:graphicData uri="http://schemas.openxmlformats.org/presentationml/2006/ole">
            <mc:AlternateContent xmlns:mc="http://schemas.openxmlformats.org/markup-compatibility/2006">
              <mc:Choice xmlns:v="urn:schemas-microsoft-com:vml" Requires="v">
                <p:oleObj spid="_x0000_s235524" name="iGrafx Professional" r:id="rId3" imgW="6432120" imgH="8523720" progId="iGrafxProfessional.Document">
                  <p:embed/>
                </p:oleObj>
              </mc:Choice>
              <mc:Fallback>
                <p:oleObj name="iGrafx Professional" r:id="rId3" imgW="6432120" imgH="8523720" progId="iGrafxProfessional.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9372600" cy="681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568587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asellaDiTesto 31"/>
          <p:cNvSpPr txBox="1">
            <a:spLocks noChangeArrowheads="1"/>
          </p:cNvSpPr>
          <p:nvPr/>
        </p:nvSpPr>
        <p:spPr bwMode="auto">
          <a:xfrm>
            <a:off x="298450" y="4735513"/>
            <a:ext cx="864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ts val="1200"/>
              </a:spcAft>
            </a:pPr>
            <a:r>
              <a:rPr lang="en-GB" altLang="it-IT" smtClean="0">
                <a:solidFill>
                  <a:srgbClr val="5F5F5F"/>
                </a:solidFill>
                <a:cs typeface="Arial" pitchFamily="34" charset="0"/>
              </a:rPr>
              <a:t>* I valori target proposti per l’HbA1c sono da intendersi come obiettivi di sicurezza, limitando il rischio di ipoglicemia</a:t>
            </a:r>
          </a:p>
        </p:txBody>
      </p:sp>
      <p:sp>
        <p:nvSpPr>
          <p:cNvPr id="28675" name="CasellaDiTesto 29"/>
          <p:cNvSpPr txBox="1">
            <a:spLocks noChangeArrowheads="1"/>
          </p:cNvSpPr>
          <p:nvPr/>
        </p:nvSpPr>
        <p:spPr bwMode="auto">
          <a:xfrm>
            <a:off x="371475" y="5672138"/>
            <a:ext cx="84963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altLang="it-IT" smtClean="0">
                <a:solidFill>
                  <a:srgbClr val="5F5F5F"/>
                </a:solidFill>
                <a:cs typeface="Arial" pitchFamily="34" charset="0"/>
              </a:rPr>
              <a:t>** Valutare attentamente la velocità di filtrazione glomerulare (GFR), i rischi potenziali di ipoglicemia (con particolare attenzione all’uso di </a:t>
            </a:r>
            <a:r>
              <a:rPr lang="en-GB" altLang="it-IT" smtClean="0">
                <a:solidFill>
                  <a:srgbClr val="5F5F5F"/>
                </a:solidFill>
              </a:rPr>
              <a:t>sulfoniluree o glinidi) e lo </a:t>
            </a:r>
            <a:r>
              <a:rPr lang="en-GB" altLang="it-IT" i="1" smtClean="0">
                <a:solidFill>
                  <a:srgbClr val="5F5F5F"/>
                </a:solidFill>
              </a:rPr>
              <a:t>status</a:t>
            </a:r>
            <a:r>
              <a:rPr lang="en-GB" altLang="it-IT" smtClean="0">
                <a:solidFill>
                  <a:srgbClr val="5F5F5F"/>
                </a:solidFill>
              </a:rPr>
              <a:t> nutrizionale</a:t>
            </a:r>
            <a:endParaRPr lang="en-GB" altLang="it-IT" smtClean="0">
              <a:solidFill>
                <a:srgbClr val="5F5F5F"/>
              </a:solidFill>
              <a:cs typeface="Arial" pitchFamily="34" charset="0"/>
            </a:endParaRPr>
          </a:p>
        </p:txBody>
      </p:sp>
      <p:sp>
        <p:nvSpPr>
          <p:cNvPr id="28676" name="CasellaDiTesto 29"/>
          <p:cNvSpPr txBox="1">
            <a:spLocks noChangeArrowheads="1"/>
          </p:cNvSpPr>
          <p:nvPr/>
        </p:nvSpPr>
        <p:spPr bwMode="auto">
          <a:xfrm>
            <a:off x="2962275" y="3668713"/>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5F5F5F"/>
                </a:solidFill>
                <a:cs typeface="Arial" pitchFamily="34" charset="0"/>
              </a:rPr>
              <a:t>6,5</a:t>
            </a:r>
          </a:p>
        </p:txBody>
      </p:sp>
      <p:sp>
        <p:nvSpPr>
          <p:cNvPr id="28677" name="CasellaDiTesto 30"/>
          <p:cNvSpPr txBox="1">
            <a:spLocks noChangeArrowheads="1"/>
          </p:cNvSpPr>
          <p:nvPr/>
        </p:nvSpPr>
        <p:spPr bwMode="auto">
          <a:xfrm>
            <a:off x="658813" y="3548063"/>
            <a:ext cx="1800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5F5F5F"/>
                </a:solidFill>
                <a:cs typeface="Arial" pitchFamily="34" charset="0"/>
              </a:rPr>
              <a:t>Target HbA1c* (%)</a:t>
            </a:r>
          </a:p>
        </p:txBody>
      </p:sp>
      <p:sp>
        <p:nvSpPr>
          <p:cNvPr id="28678" name="CasellaDiTesto 32"/>
          <p:cNvSpPr txBox="1">
            <a:spLocks noChangeArrowheads="1"/>
          </p:cNvSpPr>
          <p:nvPr/>
        </p:nvSpPr>
        <p:spPr bwMode="auto">
          <a:xfrm>
            <a:off x="4356100" y="3659188"/>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5F5F5F"/>
                </a:solidFill>
                <a:cs typeface="Arial" pitchFamily="34" charset="0"/>
              </a:rPr>
              <a:t>&lt;6,5</a:t>
            </a:r>
          </a:p>
        </p:txBody>
      </p:sp>
      <p:sp>
        <p:nvSpPr>
          <p:cNvPr id="28679" name="CasellaDiTesto 33"/>
          <p:cNvSpPr txBox="1">
            <a:spLocks noChangeArrowheads="1"/>
          </p:cNvSpPr>
          <p:nvPr/>
        </p:nvSpPr>
        <p:spPr bwMode="auto">
          <a:xfrm>
            <a:off x="5411788" y="3668713"/>
            <a:ext cx="1133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5F5F5F"/>
                </a:solidFill>
                <a:cs typeface="Arial" pitchFamily="34" charset="0"/>
              </a:rPr>
              <a:t>6,5 - 7</a:t>
            </a:r>
          </a:p>
        </p:txBody>
      </p:sp>
      <p:sp>
        <p:nvSpPr>
          <p:cNvPr id="28680" name="CasellaDiTesto 34"/>
          <p:cNvSpPr txBox="1">
            <a:spLocks noChangeArrowheads="1"/>
          </p:cNvSpPr>
          <p:nvPr/>
        </p:nvSpPr>
        <p:spPr bwMode="auto">
          <a:xfrm>
            <a:off x="6418263" y="3668713"/>
            <a:ext cx="1182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5F5F5F"/>
                </a:solidFill>
                <a:cs typeface="Arial" pitchFamily="34" charset="0"/>
              </a:rPr>
              <a:t>&lt;7</a:t>
            </a:r>
          </a:p>
        </p:txBody>
      </p:sp>
      <p:sp>
        <p:nvSpPr>
          <p:cNvPr id="28681" name="CasellaDiTesto 35"/>
          <p:cNvSpPr txBox="1">
            <a:spLocks noChangeArrowheads="1"/>
          </p:cNvSpPr>
          <p:nvPr/>
        </p:nvSpPr>
        <p:spPr bwMode="auto">
          <a:xfrm>
            <a:off x="7570788" y="3668713"/>
            <a:ext cx="89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5F5F5F"/>
                </a:solidFill>
                <a:cs typeface="Arial" pitchFamily="34" charset="0"/>
              </a:rPr>
              <a:t>7 - 8</a:t>
            </a:r>
          </a:p>
        </p:txBody>
      </p:sp>
      <p:grpSp>
        <p:nvGrpSpPr>
          <p:cNvPr id="28682" name="Gruppo 19"/>
          <p:cNvGrpSpPr>
            <a:grpSpLocks/>
          </p:cNvGrpSpPr>
          <p:nvPr/>
        </p:nvGrpSpPr>
        <p:grpSpPr bwMode="auto">
          <a:xfrm>
            <a:off x="947738" y="1460500"/>
            <a:ext cx="7702550" cy="2160588"/>
            <a:chOff x="755576" y="1844824"/>
            <a:chExt cx="7704856" cy="2160240"/>
          </a:xfrm>
        </p:grpSpPr>
        <p:pic>
          <p:nvPicPr>
            <p:cNvPr id="28695" name="Picture 2"/>
            <p:cNvPicPr>
              <a:picLocks noChangeAspect="1" noChangeArrowheads="1"/>
            </p:cNvPicPr>
            <p:nvPr/>
          </p:nvPicPr>
          <p:blipFill>
            <a:blip r:embed="rId3">
              <a:extLst>
                <a:ext uri="{28A0092B-C50C-407E-A947-70E740481C1C}">
                  <a14:useLocalDpi xmlns:a14="http://schemas.microsoft.com/office/drawing/2010/main" val="0"/>
                </a:ext>
              </a:extLst>
            </a:blip>
            <a:srcRect l="6613" r="8980" b="21548"/>
            <a:stretch>
              <a:fillRect/>
            </a:stretch>
          </p:blipFill>
          <p:spPr bwMode="auto">
            <a:xfrm>
              <a:off x="755576" y="1844824"/>
              <a:ext cx="7704856" cy="204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ttangolo 18"/>
            <p:cNvSpPr/>
            <p:nvPr/>
          </p:nvSpPr>
          <p:spPr>
            <a:xfrm>
              <a:off x="2483293" y="3573334"/>
              <a:ext cx="1872222" cy="431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5F5F5F"/>
                </a:solidFill>
                <a:ea typeface="ヒラギノ角ゴ Pro W3"/>
              </a:endParaRPr>
            </a:p>
          </p:txBody>
        </p:sp>
      </p:grpSp>
      <p:cxnSp>
        <p:nvCxnSpPr>
          <p:cNvPr id="22" name="Connettore 2 21"/>
          <p:cNvCxnSpPr/>
          <p:nvPr/>
        </p:nvCxnSpPr>
        <p:spPr bwMode="auto">
          <a:xfrm>
            <a:off x="2890838" y="3176588"/>
            <a:ext cx="539750" cy="360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bwMode="auto">
          <a:xfrm rot="10800000" flipV="1">
            <a:off x="3502025" y="3176588"/>
            <a:ext cx="612775" cy="360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685" name="CasellaDiTesto 16"/>
          <p:cNvSpPr txBox="1">
            <a:spLocks noChangeArrowheads="1"/>
          </p:cNvSpPr>
          <p:nvPr/>
        </p:nvSpPr>
        <p:spPr bwMode="auto">
          <a:xfrm>
            <a:off x="582613" y="2292350"/>
            <a:ext cx="201612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altLang="it-IT" smtClean="0">
                <a:solidFill>
                  <a:srgbClr val="808080"/>
                </a:solidFill>
                <a:cs typeface="Arial" pitchFamily="34" charset="0"/>
              </a:rPr>
              <a:t>Presenza di complicanze micro- e/o macro-vasculari</a:t>
            </a:r>
          </a:p>
        </p:txBody>
      </p:sp>
      <p:sp>
        <p:nvSpPr>
          <p:cNvPr id="28686" name="CasellaDiTesto 29"/>
          <p:cNvSpPr txBox="1">
            <a:spLocks noChangeArrowheads="1"/>
          </p:cNvSpPr>
          <p:nvPr/>
        </p:nvSpPr>
        <p:spPr bwMode="auto">
          <a:xfrm>
            <a:off x="2890838" y="108743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endParaRPr lang="en-GB" altLang="it-IT" b="1" smtClean="0">
              <a:solidFill>
                <a:srgbClr val="5F5F5F"/>
              </a:solidFill>
              <a:cs typeface="Arial" pitchFamily="34" charset="0"/>
            </a:endParaRPr>
          </a:p>
        </p:txBody>
      </p:sp>
      <p:sp>
        <p:nvSpPr>
          <p:cNvPr id="28687" name="CasellaDiTesto 29"/>
          <p:cNvSpPr txBox="1">
            <a:spLocks noChangeArrowheads="1"/>
          </p:cNvSpPr>
          <p:nvPr/>
        </p:nvSpPr>
        <p:spPr bwMode="auto">
          <a:xfrm>
            <a:off x="4760913" y="10874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endParaRPr lang="en-GB" altLang="it-IT" b="1" smtClean="0">
              <a:solidFill>
                <a:srgbClr val="5F5F5F"/>
              </a:solidFill>
              <a:cs typeface="Arial" pitchFamily="34" charset="0"/>
            </a:endParaRPr>
          </a:p>
        </p:txBody>
      </p:sp>
      <p:sp>
        <p:nvSpPr>
          <p:cNvPr id="28688" name="CasellaDiTesto 29"/>
          <p:cNvSpPr txBox="1">
            <a:spLocks noChangeArrowheads="1"/>
          </p:cNvSpPr>
          <p:nvPr/>
        </p:nvSpPr>
        <p:spPr bwMode="auto">
          <a:xfrm>
            <a:off x="6777038" y="10874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endParaRPr lang="en-GB" altLang="it-IT" b="1" smtClean="0">
              <a:solidFill>
                <a:srgbClr val="5F5F5F"/>
              </a:solidFill>
              <a:cs typeface="Arial" pitchFamily="34" charset="0"/>
            </a:endParaRPr>
          </a:p>
        </p:txBody>
      </p:sp>
      <p:sp>
        <p:nvSpPr>
          <p:cNvPr id="28689" name="CasellaDiTesto 30"/>
          <p:cNvSpPr txBox="1">
            <a:spLocks noChangeArrowheads="1"/>
          </p:cNvSpPr>
          <p:nvPr/>
        </p:nvSpPr>
        <p:spPr bwMode="auto">
          <a:xfrm>
            <a:off x="1090613" y="1736725"/>
            <a:ext cx="13684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5F5F5F"/>
                </a:solidFill>
                <a:cs typeface="Arial" pitchFamily="34" charset="0"/>
              </a:rPr>
              <a:t>Età</a:t>
            </a:r>
          </a:p>
        </p:txBody>
      </p:sp>
      <p:sp>
        <p:nvSpPr>
          <p:cNvPr id="28690" name="CasellaDiTesto 30"/>
          <p:cNvSpPr txBox="1">
            <a:spLocks noChangeArrowheads="1"/>
          </p:cNvSpPr>
          <p:nvPr/>
        </p:nvSpPr>
        <p:spPr bwMode="auto">
          <a:xfrm>
            <a:off x="2817813" y="1016000"/>
            <a:ext cx="1368425" cy="1200150"/>
          </a:xfrm>
          <a:prstGeom prst="rect">
            <a:avLst/>
          </a:prstGeom>
          <a:solidFill>
            <a:srgbClr val="009900"/>
          </a:solidFill>
          <a:ln w="9525">
            <a:solidFill>
              <a:srgbClr val="00990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FFFFFF"/>
                </a:solidFill>
                <a:cs typeface="Arial" pitchFamily="34" charset="0"/>
              </a:rPr>
              <a:t>Giovani adulti</a:t>
            </a:r>
          </a:p>
          <a:p>
            <a:pPr algn="ctr" eaLnBrk="1" fontAlgn="base" hangingPunct="1">
              <a:spcBef>
                <a:spcPct val="0"/>
              </a:spcBef>
              <a:spcAft>
                <a:spcPct val="0"/>
              </a:spcAft>
            </a:pPr>
            <a:r>
              <a:rPr lang="en-GB" altLang="it-IT" b="1" smtClean="0">
                <a:solidFill>
                  <a:srgbClr val="FFFFFF"/>
                </a:solidFill>
                <a:cs typeface="Arial" pitchFamily="34" charset="0"/>
              </a:rPr>
              <a:t>&lt;45</a:t>
            </a:r>
          </a:p>
          <a:p>
            <a:pPr algn="ctr" eaLnBrk="1" fontAlgn="base" hangingPunct="1">
              <a:spcBef>
                <a:spcPct val="0"/>
              </a:spcBef>
              <a:spcAft>
                <a:spcPct val="0"/>
              </a:spcAft>
            </a:pPr>
            <a:endParaRPr lang="en-GB" altLang="it-IT" b="1" smtClean="0">
              <a:solidFill>
                <a:srgbClr val="FFFFFF"/>
              </a:solidFill>
              <a:cs typeface="Arial" pitchFamily="34" charset="0"/>
            </a:endParaRPr>
          </a:p>
        </p:txBody>
      </p:sp>
      <p:sp>
        <p:nvSpPr>
          <p:cNvPr id="28691" name="CasellaDiTesto 30"/>
          <p:cNvSpPr txBox="1">
            <a:spLocks noChangeArrowheads="1"/>
          </p:cNvSpPr>
          <p:nvPr/>
        </p:nvSpPr>
        <p:spPr bwMode="auto">
          <a:xfrm>
            <a:off x="4762500" y="1028700"/>
            <a:ext cx="1584325" cy="1412875"/>
          </a:xfrm>
          <a:prstGeom prst="rect">
            <a:avLst/>
          </a:prstGeom>
          <a:solidFill>
            <a:srgbClr val="009900"/>
          </a:solidFill>
          <a:ln w="9525">
            <a:solidFill>
              <a:srgbClr val="00990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FFFFFF"/>
                </a:solidFill>
                <a:cs typeface="Arial" pitchFamily="34" charset="0"/>
              </a:rPr>
              <a:t>Adulti</a:t>
            </a:r>
          </a:p>
          <a:p>
            <a:pPr algn="ctr" eaLnBrk="1" fontAlgn="base" hangingPunct="1">
              <a:spcBef>
                <a:spcPct val="0"/>
              </a:spcBef>
              <a:spcAft>
                <a:spcPct val="0"/>
              </a:spcAft>
            </a:pPr>
            <a:r>
              <a:rPr lang="en-GB" altLang="it-IT" b="1" u="sng" smtClean="0">
                <a:solidFill>
                  <a:srgbClr val="FFFFFF"/>
                </a:solidFill>
                <a:cs typeface="Arial" pitchFamily="34" charset="0"/>
              </a:rPr>
              <a:t>&gt; </a:t>
            </a:r>
            <a:r>
              <a:rPr lang="en-GB" altLang="it-IT" b="1" smtClean="0">
                <a:solidFill>
                  <a:srgbClr val="FFFFFF"/>
                </a:solidFill>
                <a:cs typeface="Arial" pitchFamily="34" charset="0"/>
              </a:rPr>
              <a:t>45 and &lt; 70</a:t>
            </a:r>
            <a:endParaRPr lang="en-GB" altLang="it-IT" sz="1400" smtClean="0">
              <a:solidFill>
                <a:srgbClr val="FFFFFF"/>
              </a:solidFill>
              <a:cs typeface="Arial" pitchFamily="34" charset="0"/>
            </a:endParaRPr>
          </a:p>
          <a:p>
            <a:pPr algn="ctr" eaLnBrk="1" fontAlgn="base" hangingPunct="1">
              <a:spcBef>
                <a:spcPct val="0"/>
              </a:spcBef>
              <a:spcAft>
                <a:spcPct val="0"/>
              </a:spcAft>
            </a:pPr>
            <a:r>
              <a:rPr lang="en-GB" altLang="it-IT" sz="1400" smtClean="0">
                <a:solidFill>
                  <a:srgbClr val="FFFFFF"/>
                </a:solidFill>
                <a:cs typeface="Arial" pitchFamily="34" charset="0"/>
              </a:rPr>
              <a:t> </a:t>
            </a:r>
            <a:endParaRPr lang="en-GB" altLang="it-IT" sz="1400" b="1" smtClean="0">
              <a:solidFill>
                <a:srgbClr val="FFFFFF"/>
              </a:solidFill>
              <a:cs typeface="Arial" pitchFamily="34" charset="0"/>
            </a:endParaRPr>
          </a:p>
          <a:p>
            <a:pPr algn="ctr" eaLnBrk="1" fontAlgn="base" hangingPunct="1">
              <a:spcBef>
                <a:spcPct val="0"/>
              </a:spcBef>
              <a:spcAft>
                <a:spcPct val="0"/>
              </a:spcAft>
            </a:pPr>
            <a:endParaRPr lang="en-GB" altLang="it-IT" b="1" smtClean="0">
              <a:solidFill>
                <a:srgbClr val="FFFFFF"/>
              </a:solidFill>
              <a:cs typeface="Arial" pitchFamily="34" charset="0"/>
            </a:endParaRPr>
          </a:p>
        </p:txBody>
      </p:sp>
      <p:sp>
        <p:nvSpPr>
          <p:cNvPr id="28692" name="CasellaDiTesto 29"/>
          <p:cNvSpPr txBox="1">
            <a:spLocks noChangeArrowheads="1"/>
          </p:cNvSpPr>
          <p:nvPr/>
        </p:nvSpPr>
        <p:spPr bwMode="auto">
          <a:xfrm>
            <a:off x="7497763" y="159226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5F5F5F"/>
                </a:solidFill>
                <a:cs typeface="Arial" pitchFamily="34" charset="0"/>
              </a:rPr>
              <a:t>**</a:t>
            </a:r>
          </a:p>
        </p:txBody>
      </p:sp>
      <p:sp>
        <p:nvSpPr>
          <p:cNvPr id="28693" name="CasellaDiTesto 30"/>
          <p:cNvSpPr txBox="1">
            <a:spLocks noChangeArrowheads="1"/>
          </p:cNvSpPr>
          <p:nvPr/>
        </p:nvSpPr>
        <p:spPr bwMode="auto">
          <a:xfrm>
            <a:off x="6707188" y="968375"/>
            <a:ext cx="1439862" cy="1474788"/>
          </a:xfrm>
          <a:prstGeom prst="rect">
            <a:avLst/>
          </a:prstGeom>
          <a:solidFill>
            <a:srgbClr val="009900"/>
          </a:solidFill>
          <a:ln w="9525">
            <a:solidFill>
              <a:srgbClr val="00990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GB" altLang="it-IT" b="1" smtClean="0">
                <a:solidFill>
                  <a:srgbClr val="FFFFFF"/>
                </a:solidFill>
                <a:cs typeface="Arial" pitchFamily="34" charset="0"/>
              </a:rPr>
              <a:t>Anziani**</a:t>
            </a:r>
          </a:p>
          <a:p>
            <a:pPr algn="ctr" eaLnBrk="1" fontAlgn="base" hangingPunct="1">
              <a:spcBef>
                <a:spcPct val="0"/>
              </a:spcBef>
              <a:spcAft>
                <a:spcPct val="0"/>
              </a:spcAft>
            </a:pPr>
            <a:r>
              <a:rPr lang="en-GB" altLang="it-IT" b="1" u="sng" smtClean="0">
                <a:solidFill>
                  <a:srgbClr val="FFFFFF"/>
                </a:solidFill>
                <a:cs typeface="Arial" pitchFamily="34" charset="0"/>
              </a:rPr>
              <a:t>&gt;</a:t>
            </a:r>
            <a:r>
              <a:rPr lang="en-GB" altLang="it-IT" b="1" smtClean="0">
                <a:solidFill>
                  <a:srgbClr val="FFFFFF"/>
                </a:solidFill>
                <a:cs typeface="Arial" pitchFamily="34" charset="0"/>
              </a:rPr>
              <a:t>70</a:t>
            </a:r>
          </a:p>
          <a:p>
            <a:pPr algn="ctr" eaLnBrk="1" fontAlgn="base" hangingPunct="1">
              <a:spcBef>
                <a:spcPct val="0"/>
              </a:spcBef>
              <a:spcAft>
                <a:spcPct val="0"/>
              </a:spcAft>
            </a:pPr>
            <a:endParaRPr lang="en-GB" altLang="it-IT" b="1" smtClean="0">
              <a:solidFill>
                <a:srgbClr val="FFFFFF"/>
              </a:solidFill>
              <a:cs typeface="Arial" pitchFamily="34" charset="0"/>
            </a:endParaRPr>
          </a:p>
          <a:p>
            <a:pPr algn="ctr" eaLnBrk="1" fontAlgn="base" hangingPunct="1">
              <a:spcBef>
                <a:spcPct val="0"/>
              </a:spcBef>
              <a:spcAft>
                <a:spcPct val="0"/>
              </a:spcAft>
            </a:pPr>
            <a:endParaRPr lang="en-GB" altLang="it-IT" b="1" smtClean="0">
              <a:solidFill>
                <a:srgbClr val="FFFFFF"/>
              </a:solidFill>
              <a:cs typeface="Arial" pitchFamily="34" charset="0"/>
            </a:endParaRPr>
          </a:p>
        </p:txBody>
      </p:sp>
      <p:sp>
        <p:nvSpPr>
          <p:cNvPr id="28694" name="Titolo 23"/>
          <p:cNvSpPr>
            <a:spLocks noGrp="1"/>
          </p:cNvSpPr>
          <p:nvPr>
            <p:ph type="title"/>
          </p:nvPr>
        </p:nvSpPr>
        <p:spPr>
          <a:xfrm>
            <a:off x="1214438" y="0"/>
            <a:ext cx="6000750" cy="725488"/>
          </a:xfrm>
        </p:spPr>
        <p:txBody>
          <a:bodyPr/>
          <a:lstStyle/>
          <a:p>
            <a:r>
              <a:rPr lang="it-IT" altLang="it-IT" sz="4000" b="1" smtClean="0">
                <a:solidFill>
                  <a:schemeClr val="accent2"/>
                </a:solidFill>
              </a:rPr>
              <a:t>Algoritmo e fenotipo </a:t>
            </a:r>
          </a:p>
        </p:txBody>
      </p:sp>
    </p:spTree>
    <p:extLst>
      <p:ext uri="{BB962C8B-B14F-4D97-AF65-F5344CB8AC3E}">
        <p14:creationId xmlns:p14="http://schemas.microsoft.com/office/powerpoint/2010/main" val="108182129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asellaDiTesto 1"/>
          <p:cNvSpPr txBox="1">
            <a:spLocks noChangeArrowheads="1"/>
          </p:cNvSpPr>
          <p:nvPr/>
        </p:nvSpPr>
        <p:spPr bwMode="auto">
          <a:xfrm>
            <a:off x="541338" y="931863"/>
            <a:ext cx="7886700"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altLang="it-IT" smtClean="0">
                <a:solidFill>
                  <a:srgbClr val="009900"/>
                </a:solidFill>
              </a:rPr>
              <a:t>I pazienti sono “fenotipizzati” sulla base di: </a:t>
            </a:r>
          </a:p>
          <a:p>
            <a:pPr eaLnBrk="1" fontAlgn="base" hangingPunct="1">
              <a:spcBef>
                <a:spcPct val="0"/>
              </a:spcBef>
              <a:spcAft>
                <a:spcPct val="0"/>
              </a:spcAft>
              <a:buFont typeface="Arial" pitchFamily="34" charset="0"/>
              <a:buChar char="•"/>
            </a:pPr>
            <a:r>
              <a:rPr lang="en-GB" altLang="it-IT" smtClean="0">
                <a:solidFill>
                  <a:srgbClr val="5F5F5F"/>
                </a:solidFill>
              </a:rPr>
              <a:t>HbA1c</a:t>
            </a:r>
          </a:p>
          <a:p>
            <a:pPr eaLnBrk="1" fontAlgn="base" hangingPunct="1">
              <a:spcBef>
                <a:spcPct val="0"/>
              </a:spcBef>
              <a:spcAft>
                <a:spcPct val="0"/>
              </a:spcAft>
              <a:buFont typeface="Arial" pitchFamily="34" charset="0"/>
              <a:buChar char="•"/>
            </a:pPr>
            <a:r>
              <a:rPr lang="en-GB" altLang="it-IT" smtClean="0">
                <a:solidFill>
                  <a:srgbClr val="5F5F5F"/>
                </a:solidFill>
              </a:rPr>
              <a:t>Tipo e prevalenza dei livelli di glicemia durante il giorno, utilizzando i livelli di glicemia a digiuno/pre-prandiale e quelli misurati 2 ore dopo i pasti principali con SMBG.</a:t>
            </a:r>
          </a:p>
          <a:p>
            <a:pPr eaLnBrk="1" fontAlgn="base" hangingPunct="1">
              <a:spcBef>
                <a:spcPct val="0"/>
              </a:spcBef>
              <a:spcAft>
                <a:spcPct val="0"/>
              </a:spcAft>
            </a:pPr>
            <a:endParaRPr lang="en-GB" altLang="it-IT" smtClean="0">
              <a:solidFill>
                <a:srgbClr val="5F5F5F"/>
              </a:solidFill>
            </a:endParaRPr>
          </a:p>
          <a:p>
            <a:pPr eaLnBrk="1" fontAlgn="base" hangingPunct="1">
              <a:spcBef>
                <a:spcPct val="0"/>
              </a:spcBef>
              <a:spcAft>
                <a:spcPct val="0"/>
              </a:spcAft>
            </a:pPr>
            <a:r>
              <a:rPr lang="en-GB" altLang="it-IT" smtClean="0">
                <a:solidFill>
                  <a:srgbClr val="009900"/>
                </a:solidFill>
              </a:rPr>
              <a:t>In linea con le attuali raccomandazioni</a:t>
            </a:r>
            <a:r>
              <a:rPr lang="en-GB" altLang="it-IT" baseline="30000" smtClean="0">
                <a:solidFill>
                  <a:srgbClr val="009900"/>
                </a:solidFill>
              </a:rPr>
              <a:t>1-5</a:t>
            </a:r>
            <a:r>
              <a:rPr lang="en-GB" altLang="it-IT" smtClean="0">
                <a:solidFill>
                  <a:srgbClr val="009900"/>
                </a:solidFill>
              </a:rPr>
              <a:t> i valori target sono fissati a:</a:t>
            </a:r>
            <a:r>
              <a:rPr lang="en-GB" altLang="it-IT" b="1" smtClean="0">
                <a:solidFill>
                  <a:srgbClr val="5F5F5F"/>
                </a:solidFill>
              </a:rPr>
              <a:t> </a:t>
            </a:r>
          </a:p>
          <a:p>
            <a:pPr eaLnBrk="1" fontAlgn="base" hangingPunct="1">
              <a:spcBef>
                <a:spcPct val="0"/>
              </a:spcBef>
              <a:spcAft>
                <a:spcPct val="0"/>
              </a:spcAft>
              <a:buFont typeface="Arial" pitchFamily="34" charset="0"/>
              <a:buChar char="•"/>
            </a:pPr>
            <a:r>
              <a:rPr lang="en-GB" altLang="it-IT" smtClean="0">
                <a:solidFill>
                  <a:srgbClr val="5F5F5F"/>
                </a:solidFill>
              </a:rPr>
              <a:t>70-130 mg/dl per la glicemia a digiuno/pre-prandiale</a:t>
            </a:r>
          </a:p>
          <a:p>
            <a:pPr eaLnBrk="1" fontAlgn="base" hangingPunct="1">
              <a:spcBef>
                <a:spcPct val="0"/>
              </a:spcBef>
              <a:spcAft>
                <a:spcPct val="0"/>
              </a:spcAft>
              <a:buFont typeface="Arial" pitchFamily="34" charset="0"/>
              <a:buChar char="•"/>
            </a:pPr>
            <a:r>
              <a:rPr lang="en-GB" altLang="it-IT" smtClean="0">
                <a:solidFill>
                  <a:srgbClr val="5F5F5F"/>
                </a:solidFill>
              </a:rPr>
              <a:t>&lt; 180 mg/dl per la glicemia post-prandiale.</a:t>
            </a:r>
          </a:p>
          <a:p>
            <a:pPr eaLnBrk="1" fontAlgn="base" hangingPunct="1">
              <a:spcBef>
                <a:spcPct val="0"/>
              </a:spcBef>
              <a:spcAft>
                <a:spcPct val="0"/>
              </a:spcAft>
            </a:pPr>
            <a:endParaRPr lang="en-GB" altLang="it-IT" smtClean="0">
              <a:solidFill>
                <a:srgbClr val="5F5F5F"/>
              </a:solidFill>
            </a:endParaRPr>
          </a:p>
          <a:p>
            <a:pPr eaLnBrk="1" fontAlgn="base" hangingPunct="1">
              <a:spcBef>
                <a:spcPct val="0"/>
              </a:spcBef>
              <a:spcAft>
                <a:spcPct val="0"/>
              </a:spcAft>
            </a:pPr>
            <a:r>
              <a:rPr lang="en-GB" altLang="it-IT" smtClean="0">
                <a:solidFill>
                  <a:srgbClr val="009900"/>
                </a:solidFill>
              </a:rPr>
              <a:t>L’analisi delle misurazioni effettuate con SMBG identifica 2 tipi di iperglicemia:</a:t>
            </a:r>
            <a:r>
              <a:rPr lang="en-GB" altLang="it-IT" b="1" smtClean="0">
                <a:solidFill>
                  <a:srgbClr val="5F5F5F"/>
                </a:solidFill>
              </a:rPr>
              <a:t> </a:t>
            </a:r>
            <a:endParaRPr lang="es-ES" altLang="it-IT" b="1" smtClean="0">
              <a:solidFill>
                <a:srgbClr val="5F5F5F"/>
              </a:solidFill>
            </a:endParaRPr>
          </a:p>
          <a:p>
            <a:pPr eaLnBrk="1" fontAlgn="base" hangingPunct="1">
              <a:spcBef>
                <a:spcPct val="0"/>
              </a:spcBef>
              <a:spcAft>
                <a:spcPct val="0"/>
              </a:spcAft>
              <a:buFont typeface="Arial" pitchFamily="34" charset="0"/>
              <a:buChar char="•"/>
            </a:pPr>
            <a:r>
              <a:rPr lang="en-GB" altLang="it-IT" i="1" smtClean="0">
                <a:solidFill>
                  <a:srgbClr val="5F5F5F"/>
                </a:solidFill>
              </a:rPr>
              <a:t>Principalmente a digiuno/pre-prandiale</a:t>
            </a:r>
            <a:r>
              <a:rPr lang="en-GB" altLang="it-IT" smtClean="0">
                <a:solidFill>
                  <a:srgbClr val="5F5F5F"/>
                </a:solidFill>
              </a:rPr>
              <a:t>: &gt;60% dei valori misurati a digiuno/prima dei pasti identifica uno stato di iperglicemia</a:t>
            </a:r>
            <a:endParaRPr lang="es-ES" altLang="it-IT" smtClean="0">
              <a:solidFill>
                <a:srgbClr val="5F5F5F"/>
              </a:solidFill>
            </a:endParaRPr>
          </a:p>
          <a:p>
            <a:pPr eaLnBrk="1" fontAlgn="base" hangingPunct="1">
              <a:spcBef>
                <a:spcPct val="0"/>
              </a:spcBef>
              <a:spcAft>
                <a:spcPct val="0"/>
              </a:spcAft>
              <a:buFont typeface="Arial" pitchFamily="34" charset="0"/>
              <a:buChar char="•"/>
            </a:pPr>
            <a:r>
              <a:rPr lang="en-GB" altLang="it-IT" i="1" smtClean="0">
                <a:solidFill>
                  <a:srgbClr val="5F5F5F"/>
                </a:solidFill>
              </a:rPr>
              <a:t>Principalmente post-prandiale</a:t>
            </a:r>
            <a:r>
              <a:rPr lang="en-GB" altLang="it-IT" smtClean="0">
                <a:solidFill>
                  <a:srgbClr val="5F5F5F"/>
                </a:solidFill>
              </a:rPr>
              <a:t>: &gt;60% dei valori misurati 2 ore dopo i pasti identifica uno stato di iperglicemia</a:t>
            </a:r>
            <a:endParaRPr lang="es-ES" altLang="it-IT" smtClean="0">
              <a:solidFill>
                <a:srgbClr val="5F5F5F"/>
              </a:solidFill>
            </a:endParaRPr>
          </a:p>
        </p:txBody>
      </p:sp>
      <p:sp>
        <p:nvSpPr>
          <p:cNvPr id="29699" name="Rectangle 2"/>
          <p:cNvSpPr>
            <a:spLocks noChangeArrowheads="1"/>
          </p:cNvSpPr>
          <p:nvPr/>
        </p:nvSpPr>
        <p:spPr bwMode="auto">
          <a:xfrm>
            <a:off x="552450" y="5883275"/>
            <a:ext cx="74009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altLang="it-IT" sz="900" smtClean="0">
                <a:solidFill>
                  <a:srgbClr val="5F5F5F"/>
                </a:solidFill>
                <a:cs typeface="Arial" pitchFamily="34" charset="0"/>
              </a:rPr>
              <a:t>1. Nathan DM, </a:t>
            </a:r>
            <a:r>
              <a:rPr lang="de-DE" altLang="it-IT" sz="900" i="1" smtClean="0">
                <a:solidFill>
                  <a:srgbClr val="5F5F5F"/>
                </a:solidFill>
                <a:cs typeface="Arial" pitchFamily="34" charset="0"/>
              </a:rPr>
              <a:t>et al.</a:t>
            </a:r>
            <a:r>
              <a:rPr lang="de-DE" altLang="it-IT" sz="900" smtClean="0">
                <a:solidFill>
                  <a:srgbClr val="5F5F5F"/>
                </a:solidFill>
                <a:cs typeface="Arial" pitchFamily="34" charset="0"/>
              </a:rPr>
              <a:t> </a:t>
            </a:r>
            <a:r>
              <a:rPr lang="en-GB" altLang="it-IT" sz="900" i="1" smtClean="0">
                <a:solidFill>
                  <a:srgbClr val="5F5F5F"/>
                </a:solidFill>
                <a:cs typeface="Arial" pitchFamily="34" charset="0"/>
              </a:rPr>
              <a:t>Diabetes Care </a:t>
            </a:r>
            <a:r>
              <a:rPr lang="en-GB" altLang="it-IT" sz="900" smtClean="0">
                <a:solidFill>
                  <a:srgbClr val="5F5F5F"/>
                </a:solidFill>
                <a:cs typeface="Arial" pitchFamily="34" charset="0"/>
              </a:rPr>
              <a:t>32(1), 193-203 (2009)</a:t>
            </a:r>
          </a:p>
          <a:p>
            <a:pPr eaLnBrk="1" fontAlgn="base" hangingPunct="1">
              <a:spcBef>
                <a:spcPct val="0"/>
              </a:spcBef>
              <a:spcAft>
                <a:spcPct val="0"/>
              </a:spcAft>
            </a:pPr>
            <a:r>
              <a:rPr lang="it-IT" altLang="it-IT" sz="900" smtClean="0">
                <a:solidFill>
                  <a:srgbClr val="5F5F5F"/>
                </a:solidFill>
                <a:cs typeface="Arial" pitchFamily="34" charset="0"/>
              </a:rPr>
              <a:t>2. AMD-SID. Standard italiani per la cura del diabete mellito 2009-2010</a:t>
            </a:r>
            <a:endParaRPr lang="es-ES" altLang="it-IT" sz="900" smtClean="0">
              <a:solidFill>
                <a:srgbClr val="5F5F5F"/>
              </a:solidFill>
              <a:cs typeface="Arial" pitchFamily="34" charset="0"/>
            </a:endParaRPr>
          </a:p>
          <a:p>
            <a:pPr eaLnBrk="1" fontAlgn="base" hangingPunct="1">
              <a:spcBef>
                <a:spcPct val="0"/>
              </a:spcBef>
              <a:spcAft>
                <a:spcPct val="0"/>
              </a:spcAft>
            </a:pPr>
            <a:r>
              <a:rPr lang="it-IT" altLang="it-IT" sz="900" smtClean="0">
                <a:solidFill>
                  <a:srgbClr val="5F5F5F"/>
                </a:solidFill>
                <a:cs typeface="Arial" pitchFamily="34" charset="0"/>
              </a:rPr>
              <a:t>3. www.infodiabetes.it/standard_di_cura/2010_linee_guida.pdf</a:t>
            </a:r>
          </a:p>
          <a:p>
            <a:pPr eaLnBrk="1" fontAlgn="base" hangingPunct="1">
              <a:spcBef>
                <a:spcPct val="0"/>
              </a:spcBef>
              <a:spcAft>
                <a:spcPct val="0"/>
              </a:spcAft>
            </a:pPr>
            <a:r>
              <a:rPr lang="en-US" altLang="it-IT" sz="900" smtClean="0">
                <a:solidFill>
                  <a:srgbClr val="5F5F5F"/>
                </a:solidFill>
                <a:cs typeface="Arial" pitchFamily="34" charset="0"/>
              </a:rPr>
              <a:t>4. www.siditalia.it/documenti/2010_linee_guida.pdf </a:t>
            </a:r>
          </a:p>
          <a:p>
            <a:pPr eaLnBrk="1" fontAlgn="base" hangingPunct="1">
              <a:spcBef>
                <a:spcPct val="0"/>
              </a:spcBef>
              <a:spcAft>
                <a:spcPct val="0"/>
              </a:spcAft>
            </a:pPr>
            <a:r>
              <a:rPr lang="it-IT" altLang="it-IT" sz="900" smtClean="0">
                <a:solidFill>
                  <a:srgbClr val="5F5F5F"/>
                </a:solidFill>
                <a:cs typeface="Arial" pitchFamily="34" charset="0"/>
              </a:rPr>
              <a:t>5. Duran A, Journal of Diabetes 2 (2010) 203–211.</a:t>
            </a:r>
            <a:endParaRPr lang="es-ES" altLang="it-IT" sz="900" smtClean="0">
              <a:solidFill>
                <a:srgbClr val="5F5F5F"/>
              </a:solidFill>
              <a:cs typeface="Arial" pitchFamily="34" charset="0"/>
            </a:endParaRPr>
          </a:p>
        </p:txBody>
      </p:sp>
      <p:sp>
        <p:nvSpPr>
          <p:cNvPr id="29700" name="Rectangle 3"/>
          <p:cNvSpPr>
            <a:spLocks noChangeArrowheads="1"/>
          </p:cNvSpPr>
          <p:nvPr/>
        </p:nvSpPr>
        <p:spPr bwMode="auto">
          <a:xfrm>
            <a:off x="5335588" y="6299200"/>
            <a:ext cx="6172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altLang="it-IT" sz="900" smtClean="0">
                <a:solidFill>
                  <a:srgbClr val="5F5F5F"/>
                </a:solidFill>
              </a:rPr>
              <a:t>SMBG: automonitoraggio della glicemia</a:t>
            </a:r>
          </a:p>
        </p:txBody>
      </p:sp>
      <p:sp>
        <p:nvSpPr>
          <p:cNvPr id="29701" name="Titolo 4"/>
          <p:cNvSpPr>
            <a:spLocks noGrp="1"/>
          </p:cNvSpPr>
          <p:nvPr>
            <p:ph type="title"/>
          </p:nvPr>
        </p:nvSpPr>
        <p:spPr>
          <a:xfrm>
            <a:off x="428625" y="0"/>
            <a:ext cx="8229600" cy="1143000"/>
          </a:xfrm>
        </p:spPr>
        <p:txBody>
          <a:bodyPr/>
          <a:lstStyle/>
          <a:p>
            <a:r>
              <a:rPr lang="it-IT" altLang="it-IT" sz="4000" b="1" smtClean="0">
                <a:solidFill>
                  <a:schemeClr val="accent2"/>
                </a:solidFill>
              </a:rPr>
              <a:t>Fenotipo</a:t>
            </a:r>
            <a:r>
              <a:rPr lang="it-IT" altLang="it-IT" smtClean="0"/>
              <a:t> </a:t>
            </a:r>
          </a:p>
        </p:txBody>
      </p:sp>
    </p:spTree>
    <p:extLst>
      <p:ext uri="{BB962C8B-B14F-4D97-AF65-F5344CB8AC3E}">
        <p14:creationId xmlns:p14="http://schemas.microsoft.com/office/powerpoint/2010/main" val="2009038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452"/>
            <a:ext cx="9144000" cy="1025812"/>
          </a:xfrm>
          <a:solidFill>
            <a:srgbClr val="F2F2F2"/>
          </a:solidFill>
          <a:ln w="38100" cmpd="sng">
            <a:solidFill>
              <a:schemeClr val="accent2"/>
            </a:solidFill>
          </a:ln>
        </p:spPr>
        <p:txBody>
          <a:bodyPr>
            <a:normAutofit/>
          </a:bodyPr>
          <a:lstStyle/>
          <a:p>
            <a:r>
              <a:rPr lang="it-IT" sz="6000" b="1" dirty="0" smtClean="0">
                <a:solidFill>
                  <a:schemeClr val="accent2"/>
                </a:solidFill>
                <a:latin typeface="Arial Narrow"/>
                <a:cs typeface="Arial Narrow"/>
              </a:rPr>
              <a:t>O</a:t>
            </a:r>
            <a:r>
              <a:rPr lang="it-IT" sz="5400" dirty="0" smtClean="0">
                <a:solidFill>
                  <a:schemeClr val="accent2"/>
                </a:solidFill>
                <a:latin typeface="Arial Narrow"/>
                <a:cs typeface="Arial Narrow"/>
              </a:rPr>
              <a:t>ggettività </a:t>
            </a:r>
            <a:endParaRPr lang="it-IT" sz="5400" dirty="0">
              <a:solidFill>
                <a:schemeClr val="accent2"/>
              </a:solidFill>
              <a:latin typeface="Arial Narrow"/>
              <a:cs typeface="Arial Narrow"/>
            </a:endParaRPr>
          </a:p>
        </p:txBody>
      </p:sp>
      <p:sp>
        <p:nvSpPr>
          <p:cNvPr id="3" name="Segnaposto contenuto 2"/>
          <p:cNvSpPr>
            <a:spLocks noGrp="1"/>
          </p:cNvSpPr>
          <p:nvPr>
            <p:ph idx="1"/>
          </p:nvPr>
        </p:nvSpPr>
        <p:spPr>
          <a:xfrm>
            <a:off x="181437" y="1208660"/>
            <a:ext cx="8791435" cy="5538419"/>
          </a:xfrm>
          <a:solidFill>
            <a:schemeClr val="accent2">
              <a:lumMod val="20000"/>
              <a:lumOff val="80000"/>
            </a:schemeClr>
          </a:solidFill>
        </p:spPr>
        <p:txBody>
          <a:bodyPr>
            <a:normAutofit/>
          </a:bodyPr>
          <a:lstStyle/>
          <a:p>
            <a:pPr marL="400050" lvl="1" indent="0">
              <a:buNone/>
            </a:pPr>
            <a:r>
              <a:rPr lang="it-IT" sz="3400" b="1" dirty="0" smtClean="0">
                <a:solidFill>
                  <a:schemeClr val="accent2"/>
                </a:solidFill>
                <a:latin typeface="Arial Narrow"/>
                <a:cs typeface="Arial Narrow"/>
              </a:rPr>
              <a:t>Esame Obiettivo:</a:t>
            </a:r>
          </a:p>
          <a:p>
            <a:pPr marL="857250" lvl="2" indent="0">
              <a:buNone/>
            </a:pPr>
            <a:r>
              <a:rPr lang="it-IT" dirty="0" smtClean="0">
                <a:latin typeface="Arial Narrow"/>
                <a:cs typeface="Arial Narrow"/>
              </a:rPr>
              <a:t>ISPEZIONE: </a:t>
            </a:r>
            <a:r>
              <a:rPr lang="it-IT" dirty="0" smtClean="0">
                <a:solidFill>
                  <a:schemeClr val="accent2">
                    <a:lumMod val="75000"/>
                  </a:schemeClr>
                </a:solidFill>
                <a:latin typeface="Arial Narrow"/>
                <a:cs typeface="Arial Narrow"/>
              </a:rPr>
              <a:t>ginocchio lievemente tumefatto</a:t>
            </a:r>
          </a:p>
          <a:p>
            <a:pPr marL="857250" lvl="2" indent="0">
              <a:buNone/>
            </a:pPr>
            <a:r>
              <a:rPr lang="it-IT" dirty="0" smtClean="0">
                <a:latin typeface="Arial Narrow"/>
                <a:cs typeface="Arial Narrow"/>
              </a:rPr>
              <a:t>PALPAZIONE: </a:t>
            </a:r>
            <a:r>
              <a:rPr lang="it-IT" dirty="0" err="1" smtClean="0">
                <a:solidFill>
                  <a:schemeClr val="accent2">
                    <a:lumMod val="75000"/>
                  </a:schemeClr>
                </a:solidFill>
                <a:latin typeface="Arial Narrow"/>
                <a:cs typeface="Arial Narrow"/>
              </a:rPr>
              <a:t>dolorabilità</a:t>
            </a:r>
            <a:r>
              <a:rPr lang="it-IT" dirty="0" smtClean="0">
                <a:solidFill>
                  <a:schemeClr val="accent2">
                    <a:lumMod val="75000"/>
                  </a:schemeClr>
                </a:solidFill>
                <a:latin typeface="Arial Narrow"/>
                <a:cs typeface="Arial Narrow"/>
              </a:rPr>
              <a:t> rotulea, tumefazione palpabile</a:t>
            </a:r>
          </a:p>
          <a:p>
            <a:pPr marL="857250" lvl="2" indent="0">
              <a:buNone/>
            </a:pPr>
            <a:r>
              <a:rPr lang="it-IT" dirty="0" smtClean="0">
                <a:latin typeface="Arial Narrow"/>
                <a:cs typeface="Arial Narrow"/>
              </a:rPr>
              <a:t>ARTICOLARITA’: </a:t>
            </a:r>
            <a:r>
              <a:rPr lang="it-IT" dirty="0" smtClean="0">
                <a:solidFill>
                  <a:schemeClr val="accent2">
                    <a:lumMod val="75000"/>
                  </a:schemeClr>
                </a:solidFill>
                <a:latin typeface="Arial Narrow"/>
                <a:cs typeface="Arial Narrow"/>
              </a:rPr>
              <a:t>lieve riduzione in flessione massima rispetto al </a:t>
            </a:r>
            <a:r>
              <a:rPr lang="it-IT" dirty="0" err="1" smtClean="0">
                <a:solidFill>
                  <a:schemeClr val="accent2">
                    <a:lumMod val="75000"/>
                  </a:schemeClr>
                </a:solidFill>
                <a:latin typeface="Arial Narrow"/>
                <a:cs typeface="Arial Narrow"/>
              </a:rPr>
              <a:t>controlaterale</a:t>
            </a:r>
            <a:r>
              <a:rPr lang="it-IT" dirty="0" smtClean="0">
                <a:solidFill>
                  <a:schemeClr val="accent2">
                    <a:lumMod val="75000"/>
                  </a:schemeClr>
                </a:solidFill>
                <a:latin typeface="Arial Narrow"/>
                <a:cs typeface="Arial Narrow"/>
              </a:rPr>
              <a:t> con </a:t>
            </a:r>
            <a:r>
              <a:rPr lang="it-IT" dirty="0" err="1" smtClean="0">
                <a:solidFill>
                  <a:schemeClr val="accent2">
                    <a:lumMod val="75000"/>
                  </a:schemeClr>
                </a:solidFill>
                <a:latin typeface="Arial Narrow"/>
                <a:cs typeface="Arial Narrow"/>
              </a:rPr>
              <a:t>dolorabilità</a:t>
            </a:r>
            <a:endParaRPr lang="it-IT" dirty="0" smtClean="0">
              <a:solidFill>
                <a:schemeClr val="accent2">
                  <a:lumMod val="75000"/>
                </a:schemeClr>
              </a:solidFill>
              <a:latin typeface="Arial Narrow"/>
              <a:cs typeface="Arial Narrow"/>
            </a:endParaRPr>
          </a:p>
          <a:p>
            <a:pPr marL="857250" lvl="2" indent="0">
              <a:buNone/>
            </a:pPr>
            <a:r>
              <a:rPr lang="it-IT" dirty="0" smtClean="0">
                <a:latin typeface="Arial Narrow"/>
                <a:cs typeface="Arial Narrow"/>
              </a:rPr>
              <a:t>DEAMBULAZIONE: </a:t>
            </a:r>
            <a:r>
              <a:rPr lang="it-IT" dirty="0" smtClean="0">
                <a:solidFill>
                  <a:schemeClr val="accent2">
                    <a:lumMod val="75000"/>
                  </a:schemeClr>
                </a:solidFill>
                <a:latin typeface="Arial Narrow"/>
                <a:cs typeface="Arial Narrow"/>
              </a:rPr>
              <a:t>fortemente limitata</a:t>
            </a:r>
          </a:p>
          <a:p>
            <a:pPr marL="857250" lvl="2" indent="0">
              <a:buNone/>
            </a:pPr>
            <a:endParaRPr lang="it-IT" dirty="0" smtClean="0">
              <a:latin typeface="Arial Narrow"/>
              <a:cs typeface="Arial Narrow"/>
            </a:endParaRPr>
          </a:p>
          <a:p>
            <a:pPr marL="457200" lvl="1" indent="0">
              <a:buNone/>
            </a:pPr>
            <a:r>
              <a:rPr lang="it-IT" sz="3400" b="1" dirty="0" smtClean="0">
                <a:solidFill>
                  <a:schemeClr val="accent2"/>
                </a:solidFill>
                <a:latin typeface="Arial Narrow"/>
                <a:cs typeface="Arial Narrow"/>
              </a:rPr>
              <a:t>Esame Obiettivo Generale: </a:t>
            </a:r>
          </a:p>
          <a:p>
            <a:pPr marL="457200" lvl="1" indent="0">
              <a:buNone/>
            </a:pPr>
            <a:r>
              <a:rPr lang="it-IT" sz="2400" dirty="0" smtClean="0">
                <a:latin typeface="Arial Narrow"/>
                <a:cs typeface="Arial Narrow"/>
              </a:rPr>
              <a:t>      </a:t>
            </a:r>
            <a:r>
              <a:rPr lang="it-IT" sz="2400" dirty="0" smtClean="0">
                <a:solidFill>
                  <a:schemeClr val="accent2">
                    <a:lumMod val="75000"/>
                  </a:schemeClr>
                </a:solidFill>
                <a:latin typeface="Arial Narrow"/>
                <a:cs typeface="Arial Narrow"/>
              </a:rPr>
              <a:t>PA  160/90 FC 78 R</a:t>
            </a:r>
          </a:p>
          <a:p>
            <a:pPr marL="457200" lvl="1" indent="0">
              <a:buNone/>
            </a:pPr>
            <a:r>
              <a:rPr lang="it-IT" sz="2400" dirty="0" smtClean="0">
                <a:solidFill>
                  <a:schemeClr val="accent2">
                    <a:lumMod val="75000"/>
                  </a:schemeClr>
                </a:solidFill>
                <a:latin typeface="Arial Narrow"/>
                <a:cs typeface="Arial Narrow"/>
              </a:rPr>
              <a:t>      Peso 67 kg H 158 cm BMI 26</a:t>
            </a:r>
          </a:p>
          <a:p>
            <a:pPr marL="457200" lvl="1" indent="0">
              <a:buNone/>
            </a:pPr>
            <a:r>
              <a:rPr lang="it-IT" sz="2400" dirty="0" smtClean="0">
                <a:solidFill>
                  <a:schemeClr val="accent2">
                    <a:lumMod val="75000"/>
                  </a:schemeClr>
                </a:solidFill>
                <a:latin typeface="Arial Narrow"/>
                <a:cs typeface="Arial Narrow"/>
              </a:rPr>
              <a:t>      EO cardiopolmonare nella norma</a:t>
            </a:r>
          </a:p>
          <a:p>
            <a:pPr marL="457200" lvl="1" indent="0">
              <a:buNone/>
            </a:pPr>
            <a:endParaRPr lang="it-IT" sz="2400" dirty="0" smtClean="0">
              <a:solidFill>
                <a:schemeClr val="accent2">
                  <a:lumMod val="75000"/>
                </a:schemeClr>
              </a:solidFill>
              <a:latin typeface="Arial Narrow"/>
              <a:cs typeface="Arial Narrow"/>
            </a:endParaRPr>
          </a:p>
        </p:txBody>
      </p:sp>
      <p:pic>
        <p:nvPicPr>
          <p:cNvPr id="4" name="Immagine 3" descr="download.jpg"/>
          <p:cNvPicPr>
            <a:picLocks noChangeAspect="1"/>
          </p:cNvPicPr>
          <p:nvPr/>
        </p:nvPicPr>
        <p:blipFill>
          <a:blip r:embed="rId2" cstate="print"/>
          <a:stretch>
            <a:fillRect/>
          </a:stretch>
        </p:blipFill>
        <p:spPr>
          <a:xfrm>
            <a:off x="5940152" y="4484572"/>
            <a:ext cx="2946648" cy="2131855"/>
          </a:xfrm>
          <a:prstGeom prst="rect">
            <a:avLst/>
          </a:prstGeom>
        </p:spPr>
      </p:pic>
    </p:spTree>
    <p:extLst>
      <p:ext uri="{BB962C8B-B14F-4D97-AF65-F5344CB8AC3E}">
        <p14:creationId xmlns:p14="http://schemas.microsoft.com/office/powerpoint/2010/main" val="27594111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82" name="Group 94"/>
          <p:cNvGraphicFramePr>
            <a:graphicFrameLocks noGrp="1"/>
          </p:cNvGraphicFramePr>
          <p:nvPr/>
        </p:nvGraphicFramePr>
        <p:xfrm>
          <a:off x="320675" y="2595563"/>
          <a:ext cx="8651875" cy="2871793"/>
        </p:xfrm>
        <a:graphic>
          <a:graphicData uri="http://schemas.openxmlformats.org/drawingml/2006/table">
            <a:tbl>
              <a:tblPr/>
              <a:tblGrid>
                <a:gridCol w="1212850"/>
                <a:gridCol w="1063625"/>
                <a:gridCol w="1062038"/>
                <a:gridCol w="1063625"/>
                <a:gridCol w="1062037"/>
                <a:gridCol w="1062038"/>
                <a:gridCol w="1063625"/>
                <a:gridCol w="1062037"/>
              </a:tblGrid>
              <a:tr h="73183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1"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Prima della colazione</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Dopo la colazione</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Prima del pranzo</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Dopo il pranzo</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Prima della cena</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Dopo la cena</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Prima di coricarsi</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r>
              <a:tr h="3048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Lunedì</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r>
              <a:tr h="3111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Martedì</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r>
              <a:tr h="3048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Mercoledì</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r>
              <a:tr h="3048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Giovedì</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r>
              <a:tr h="3048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Venerdì</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r>
              <a:tr h="3048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Sabato</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r>
              <a:tr h="3048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9900"/>
                          </a:solidFill>
                          <a:effectLst/>
                          <a:latin typeface="Arial" pitchFamily="34" charset="0"/>
                          <a:ea typeface="ヒラギノ角ゴ Pro W3"/>
                          <a:cs typeface="ヒラギノ角ゴ Pro W3"/>
                        </a:rPr>
                        <a:t>Domenica</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009900"/>
                          </a:solidFill>
                          <a:effectLst/>
                          <a:latin typeface="Arial" pitchFamily="34" charset="0"/>
                          <a:ea typeface="ヒラギノ角ゴ Pro W3"/>
                          <a:cs typeface="ヒラギノ角ゴ Pro W3"/>
                        </a:rPr>
                        <a:t>X</a:t>
                      </a: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smtClean="0">
                        <a:ln>
                          <a:noFill/>
                        </a:ln>
                        <a:solidFill>
                          <a:srgbClr val="009900"/>
                        </a:solidFill>
                        <a:effectLst/>
                        <a:latin typeface="Arial" pitchFamily="34" charset="0"/>
                        <a:ea typeface="ヒラギノ角ゴ Pro W3"/>
                        <a:cs typeface="ヒラギノ角ゴ Pro W3"/>
                      </a:endParaRPr>
                    </a:p>
                  </a:txBody>
                  <a:tcPr marL="91437" marR="91437"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D684"/>
                    </a:solidFill>
                  </a:tcPr>
                </a:tc>
              </a:tr>
            </a:tbl>
          </a:graphicData>
        </a:graphic>
      </p:graphicFrame>
      <p:sp>
        <p:nvSpPr>
          <p:cNvPr id="5" name="Rettangolo 3"/>
          <p:cNvSpPr>
            <a:spLocks noChangeArrowheads="1"/>
          </p:cNvSpPr>
          <p:nvPr/>
        </p:nvSpPr>
        <p:spPr bwMode="auto">
          <a:xfrm>
            <a:off x="333345" y="1643046"/>
            <a:ext cx="2428892" cy="646331"/>
          </a:xfrm>
          <a:prstGeom prst="rect">
            <a:avLst/>
          </a:prstGeom>
          <a:solidFill>
            <a:srgbClr val="FFC00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a:defRPr sz="2000">
                <a:solidFill>
                  <a:schemeClr val="tx1"/>
                </a:solidFill>
                <a:latin typeface="Verdana" pitchFamily="34" charset="0"/>
                <a:ea typeface="ヒラギノ角ゴ Pro W3"/>
                <a:cs typeface="ヒラギノ角ゴ Pro W3"/>
              </a:defRPr>
            </a:lvl1pPr>
            <a:lvl2pPr marL="742950" indent="-285750">
              <a:defRPr sz="2000">
                <a:solidFill>
                  <a:schemeClr val="tx1"/>
                </a:solidFill>
                <a:latin typeface="Verdana" pitchFamily="34" charset="0"/>
                <a:ea typeface="ヒラギノ角ゴ Pro W3"/>
                <a:cs typeface="ヒラギノ角ゴ Pro W3"/>
              </a:defRPr>
            </a:lvl2pPr>
            <a:lvl3pPr marL="1143000" indent="-228600">
              <a:defRPr sz="2000">
                <a:solidFill>
                  <a:schemeClr val="tx1"/>
                </a:solidFill>
                <a:latin typeface="Verdana" pitchFamily="34" charset="0"/>
                <a:ea typeface="ヒラギノ角ゴ Pro W3"/>
                <a:cs typeface="ヒラギノ角ゴ Pro W3"/>
              </a:defRPr>
            </a:lvl3pPr>
            <a:lvl4pPr marL="1600200" indent="-228600">
              <a:defRPr sz="2000">
                <a:solidFill>
                  <a:schemeClr val="tx1"/>
                </a:solidFill>
                <a:latin typeface="Verdana" pitchFamily="34" charset="0"/>
                <a:ea typeface="ヒラギノ角ゴ Pro W3"/>
                <a:cs typeface="ヒラギノ角ゴ Pro W3"/>
              </a:defRPr>
            </a:lvl4pPr>
            <a:lvl5pPr marL="2057400" indent="-228600">
              <a:defRPr sz="2000">
                <a:solidFill>
                  <a:schemeClr val="tx1"/>
                </a:solidFill>
                <a:latin typeface="Verdana" pitchFamily="34" charset="0"/>
                <a:ea typeface="ヒラギノ角ゴ Pro W3"/>
                <a:cs typeface="ヒラギノ角ゴ Pro W3"/>
              </a:defRPr>
            </a:lvl5pPr>
            <a:lvl6pPr marL="2514600" indent="-228600" eaLnBrk="0" fontAlgn="base" hangingPunct="0">
              <a:spcBef>
                <a:spcPct val="0"/>
              </a:spcBef>
              <a:spcAft>
                <a:spcPct val="0"/>
              </a:spcAft>
              <a:defRPr sz="2000">
                <a:solidFill>
                  <a:schemeClr val="tx1"/>
                </a:solidFill>
                <a:latin typeface="Verdana" pitchFamily="34" charset="0"/>
                <a:ea typeface="ヒラギノ角ゴ Pro W3"/>
                <a:cs typeface="ヒラギノ角ゴ Pro W3"/>
              </a:defRPr>
            </a:lvl6pPr>
            <a:lvl7pPr marL="2971800" indent="-228600" eaLnBrk="0" fontAlgn="base" hangingPunct="0">
              <a:spcBef>
                <a:spcPct val="0"/>
              </a:spcBef>
              <a:spcAft>
                <a:spcPct val="0"/>
              </a:spcAft>
              <a:defRPr sz="2000">
                <a:solidFill>
                  <a:schemeClr val="tx1"/>
                </a:solidFill>
                <a:latin typeface="Verdana" pitchFamily="34" charset="0"/>
                <a:ea typeface="ヒラギノ角ゴ Pro W3"/>
                <a:cs typeface="ヒラギノ角ゴ Pro W3"/>
              </a:defRPr>
            </a:lvl7pPr>
            <a:lvl8pPr marL="3429000" indent="-228600" eaLnBrk="0" fontAlgn="base" hangingPunct="0">
              <a:spcBef>
                <a:spcPct val="0"/>
              </a:spcBef>
              <a:spcAft>
                <a:spcPct val="0"/>
              </a:spcAft>
              <a:defRPr sz="2000">
                <a:solidFill>
                  <a:schemeClr val="tx1"/>
                </a:solidFill>
                <a:latin typeface="Verdana" pitchFamily="34" charset="0"/>
                <a:ea typeface="ヒラギノ角ゴ Pro W3"/>
                <a:cs typeface="ヒラギノ角ゴ Pro W3"/>
              </a:defRPr>
            </a:lvl8pPr>
            <a:lvl9pPr marL="3886200" indent="-228600" eaLnBrk="0" fontAlgn="base" hangingPunct="0">
              <a:spcBef>
                <a:spcPct val="0"/>
              </a:spcBef>
              <a:spcAft>
                <a:spcPct val="0"/>
              </a:spcAft>
              <a:defRPr sz="2000">
                <a:solidFill>
                  <a:schemeClr val="tx1"/>
                </a:solidFill>
                <a:latin typeface="Verdana" pitchFamily="34" charset="0"/>
                <a:ea typeface="ヒラギノ角ゴ Pro W3"/>
                <a:cs typeface="ヒラギノ角ゴ Pro W3"/>
              </a:defRPr>
            </a:lvl9pPr>
          </a:lstStyle>
          <a:p>
            <a:pPr fontAlgn="base">
              <a:spcBef>
                <a:spcPct val="0"/>
              </a:spcBef>
              <a:spcAft>
                <a:spcPct val="0"/>
              </a:spcAft>
              <a:defRPr/>
            </a:pPr>
            <a:r>
              <a:rPr lang="en-US" sz="1800" b="1" smtClean="0">
                <a:solidFill>
                  <a:srgbClr val="333399"/>
                </a:solidFill>
                <a:latin typeface="Calibri" pitchFamily="34" charset="0"/>
                <a:cs typeface="Arial" pitchFamily="34" charset="0"/>
              </a:rPr>
              <a:t>Piano “staggered” (sequenziale, sfalsato)</a:t>
            </a:r>
            <a:endParaRPr lang="it-IT" sz="1800" smtClean="0">
              <a:solidFill>
                <a:srgbClr val="333399"/>
              </a:solidFill>
              <a:latin typeface="Calibri" pitchFamily="34" charset="0"/>
              <a:cs typeface="Arial" pitchFamily="34" charset="0"/>
            </a:endParaRPr>
          </a:p>
        </p:txBody>
      </p:sp>
      <p:sp>
        <p:nvSpPr>
          <p:cNvPr id="30808" name="Rettangolo 3"/>
          <p:cNvSpPr>
            <a:spLocks noChangeArrowheads="1"/>
          </p:cNvSpPr>
          <p:nvPr/>
        </p:nvSpPr>
        <p:spPr bwMode="auto">
          <a:xfrm>
            <a:off x="287338" y="968375"/>
            <a:ext cx="7893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it-IT" sz="2000" b="1" smtClean="0">
                <a:solidFill>
                  <a:srgbClr val="009900"/>
                </a:solidFill>
              </a:rPr>
              <a:t>Modello di piano per l’automonitoraggio</a:t>
            </a:r>
          </a:p>
        </p:txBody>
      </p:sp>
      <p:sp>
        <p:nvSpPr>
          <p:cNvPr id="30809" name="Titolo 5"/>
          <p:cNvSpPr>
            <a:spLocks noGrp="1"/>
          </p:cNvSpPr>
          <p:nvPr>
            <p:ph type="title"/>
          </p:nvPr>
        </p:nvSpPr>
        <p:spPr>
          <a:xfrm>
            <a:off x="500063" y="0"/>
            <a:ext cx="8229600" cy="928688"/>
          </a:xfrm>
        </p:spPr>
        <p:txBody>
          <a:bodyPr/>
          <a:lstStyle/>
          <a:p>
            <a:r>
              <a:rPr lang="it-IT" altLang="it-IT" sz="4000" b="1" smtClean="0">
                <a:solidFill>
                  <a:schemeClr val="accent2"/>
                </a:solidFill>
              </a:rPr>
              <a:t>Fenotipo</a:t>
            </a:r>
            <a:r>
              <a:rPr lang="it-IT" altLang="it-IT" smtClean="0"/>
              <a:t> </a:t>
            </a:r>
          </a:p>
        </p:txBody>
      </p:sp>
    </p:spTree>
    <p:extLst>
      <p:ext uri="{BB962C8B-B14F-4D97-AF65-F5344CB8AC3E}">
        <p14:creationId xmlns:p14="http://schemas.microsoft.com/office/powerpoint/2010/main" val="113450004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Segnaposto data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a-DK" altLang="it-IT" smtClean="0">
                <a:solidFill>
                  <a:srgbClr val="000000"/>
                </a:solidFill>
              </a:rPr>
              <a:t>Slide No. </a:t>
            </a:r>
            <a:fld id="{DEF1AE34-6371-4E04-8183-4A3A0B43C687}" type="slidenum">
              <a:rPr lang="da-DK" altLang="it-IT" smtClean="0">
                <a:solidFill>
                  <a:srgbClr val="000000"/>
                </a:solidFill>
              </a:rPr>
              <a:pPr eaLnBrk="1" hangingPunct="1"/>
              <a:t>121</a:t>
            </a:fld>
            <a:r>
              <a:rPr lang="da-DK" altLang="it-IT" smtClean="0">
                <a:solidFill>
                  <a:srgbClr val="000000"/>
                </a:solidFill>
              </a:rPr>
              <a:t>  •    •   </a:t>
            </a:r>
          </a:p>
        </p:txBody>
      </p:sp>
      <p:sp>
        <p:nvSpPr>
          <p:cNvPr id="3076" name="Rectangle 2"/>
          <p:cNvSpPr>
            <a:spLocks noGrp="1" noChangeArrowheads="1"/>
          </p:cNvSpPr>
          <p:nvPr>
            <p:ph type="title"/>
          </p:nvPr>
        </p:nvSpPr>
        <p:spPr/>
        <p:txBody>
          <a:bodyPr/>
          <a:lstStyle/>
          <a:p>
            <a:r>
              <a:rPr lang="en-GB" altLang="it-IT" sz="2800" b="1" smtClean="0">
                <a:solidFill>
                  <a:schemeClr val="accent2"/>
                </a:solidFill>
              </a:rPr>
              <a:t>Steno-2: relative risk reduction with intensive treatment</a:t>
            </a:r>
          </a:p>
        </p:txBody>
      </p:sp>
      <p:graphicFrame>
        <p:nvGraphicFramePr>
          <p:cNvPr id="3074" name="Object 2"/>
          <p:cNvGraphicFramePr>
            <a:graphicFrameLocks noChangeAspect="1"/>
          </p:cNvGraphicFramePr>
          <p:nvPr>
            <p:ph idx="1"/>
          </p:nvPr>
        </p:nvGraphicFramePr>
        <p:xfrm>
          <a:off x="1181100" y="2212975"/>
          <a:ext cx="5891213" cy="3870325"/>
        </p:xfrm>
        <a:graphic>
          <a:graphicData uri="http://schemas.openxmlformats.org/presentationml/2006/ole">
            <mc:AlternateContent xmlns:mc="http://schemas.openxmlformats.org/markup-compatibility/2006">
              <mc:Choice xmlns:v="urn:schemas-microsoft-com:vml" Requires="v">
                <p:oleObj spid="_x0000_s236548" name="Chart" r:id="rId4" imgW="6096135" imgH="3781500" progId="MSGraph.Chart.8">
                  <p:embed followColorScheme="full"/>
                </p:oleObj>
              </mc:Choice>
              <mc:Fallback>
                <p:oleObj name="Chart" r:id="rId4" imgW="6096135" imgH="3781500" progId="MSGraph.Chart.8">
                  <p:embed followColorScheme="full"/>
                  <p:pic>
                    <p:nvPicPr>
                      <p:cNvPr id="0" name=""/>
                      <p:cNvPicPr>
                        <a:picLocks noChangeAspect="1" noChangeArrowheads="1"/>
                      </p:cNvPicPr>
                      <p:nvPr/>
                    </p:nvPicPr>
                    <p:blipFill>
                      <a:blip r:embed="rId5"/>
                      <a:srcRect/>
                      <a:stretch>
                        <a:fillRect/>
                      </a:stretch>
                    </p:blipFill>
                    <p:spPr bwMode="auto">
                      <a:xfrm>
                        <a:off x="1181100" y="2212975"/>
                        <a:ext cx="5891213" cy="3870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7" name="Text Box 4"/>
          <p:cNvSpPr txBox="1">
            <a:spLocks noChangeArrowheads="1"/>
          </p:cNvSpPr>
          <p:nvPr/>
        </p:nvSpPr>
        <p:spPr bwMode="auto">
          <a:xfrm>
            <a:off x="2574925" y="5426075"/>
            <a:ext cx="1841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endParaRPr lang="da-DK" altLang="it-IT" sz="1700" smtClean="0">
              <a:solidFill>
                <a:srgbClr val="000000"/>
              </a:solidFill>
              <a:latin typeface="TrueFrutiger"/>
            </a:endParaRPr>
          </a:p>
        </p:txBody>
      </p:sp>
      <p:sp>
        <p:nvSpPr>
          <p:cNvPr id="3078" name="Text Box 5"/>
          <p:cNvSpPr txBox="1">
            <a:spLocks noChangeArrowheads="1"/>
          </p:cNvSpPr>
          <p:nvPr/>
        </p:nvSpPr>
        <p:spPr bwMode="auto">
          <a:xfrm rot="-5400000">
            <a:off x="-1311275" y="3676650"/>
            <a:ext cx="4552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it-IT" smtClean="0">
                <a:solidFill>
                  <a:srgbClr val="000000"/>
                </a:solidFill>
              </a:rPr>
              <a:t>Relative risk reduction for intensive </a:t>
            </a:r>
            <a:br>
              <a:rPr lang="en-GB" altLang="it-IT" smtClean="0">
                <a:solidFill>
                  <a:srgbClr val="000000"/>
                </a:solidFill>
              </a:rPr>
            </a:br>
            <a:r>
              <a:rPr lang="en-GB" altLang="it-IT" smtClean="0">
                <a:solidFill>
                  <a:srgbClr val="000000"/>
                </a:solidFill>
              </a:rPr>
              <a:t>vs conventional treatment (%)</a:t>
            </a:r>
          </a:p>
        </p:txBody>
      </p:sp>
      <p:sp>
        <p:nvSpPr>
          <p:cNvPr id="3079" name="Text Box 6"/>
          <p:cNvSpPr txBox="1">
            <a:spLocks noChangeArrowheads="1"/>
          </p:cNvSpPr>
          <p:nvPr/>
        </p:nvSpPr>
        <p:spPr bwMode="auto">
          <a:xfrm rot="-2700000">
            <a:off x="1973263" y="1968500"/>
            <a:ext cx="13081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GB" altLang="it-IT" sz="1700" smtClean="0">
                <a:solidFill>
                  <a:srgbClr val="000000"/>
                </a:solidFill>
              </a:rPr>
              <a:t>CVD</a:t>
            </a:r>
            <a:endParaRPr lang="en-US" altLang="it-IT" sz="1700" smtClean="0">
              <a:solidFill>
                <a:srgbClr val="000000"/>
              </a:solidFill>
            </a:endParaRPr>
          </a:p>
        </p:txBody>
      </p:sp>
      <p:sp>
        <p:nvSpPr>
          <p:cNvPr id="3080" name="Text Box 7"/>
          <p:cNvSpPr txBox="1">
            <a:spLocks noChangeArrowheads="1"/>
          </p:cNvSpPr>
          <p:nvPr/>
        </p:nvSpPr>
        <p:spPr bwMode="auto">
          <a:xfrm rot="-2700000">
            <a:off x="3306763" y="1671638"/>
            <a:ext cx="16922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GB" altLang="it-IT" sz="1700" smtClean="0">
                <a:solidFill>
                  <a:srgbClr val="000000"/>
                </a:solidFill>
              </a:rPr>
              <a:t>Nephropathy</a:t>
            </a:r>
            <a:endParaRPr lang="en-US" altLang="it-IT" sz="1700" smtClean="0">
              <a:solidFill>
                <a:srgbClr val="000000"/>
              </a:solidFill>
            </a:endParaRPr>
          </a:p>
        </p:txBody>
      </p:sp>
      <p:sp>
        <p:nvSpPr>
          <p:cNvPr id="3081" name="Text Box 8"/>
          <p:cNvSpPr txBox="1">
            <a:spLocks noChangeArrowheads="1"/>
          </p:cNvSpPr>
          <p:nvPr/>
        </p:nvSpPr>
        <p:spPr bwMode="auto">
          <a:xfrm rot="-2700000">
            <a:off x="4621213" y="1719263"/>
            <a:ext cx="16033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GB" altLang="it-IT" sz="1700" smtClean="0">
                <a:solidFill>
                  <a:srgbClr val="000000"/>
                </a:solidFill>
              </a:rPr>
              <a:t>Retinopathy</a:t>
            </a:r>
            <a:endParaRPr lang="en-US" altLang="it-IT" sz="1700" smtClean="0">
              <a:solidFill>
                <a:srgbClr val="000000"/>
              </a:solidFill>
            </a:endParaRPr>
          </a:p>
        </p:txBody>
      </p:sp>
      <p:sp>
        <p:nvSpPr>
          <p:cNvPr id="3082" name="Text Box 9"/>
          <p:cNvSpPr txBox="1">
            <a:spLocks noChangeArrowheads="1"/>
          </p:cNvSpPr>
          <p:nvPr/>
        </p:nvSpPr>
        <p:spPr bwMode="auto">
          <a:xfrm rot="-2700000">
            <a:off x="5726113" y="1547813"/>
            <a:ext cx="1838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GB" altLang="it-IT" sz="1700" smtClean="0">
                <a:solidFill>
                  <a:srgbClr val="000000"/>
                </a:solidFill>
              </a:rPr>
              <a:t>Autonomic neuropathy</a:t>
            </a:r>
            <a:endParaRPr lang="en-US" altLang="it-IT" sz="1700" smtClean="0">
              <a:solidFill>
                <a:srgbClr val="000000"/>
              </a:solidFill>
            </a:endParaRPr>
          </a:p>
        </p:txBody>
      </p:sp>
      <p:sp>
        <p:nvSpPr>
          <p:cNvPr id="3083" name="Text Box 10"/>
          <p:cNvSpPr txBox="1">
            <a:spLocks noChangeArrowheads="1"/>
          </p:cNvSpPr>
          <p:nvPr/>
        </p:nvSpPr>
        <p:spPr bwMode="auto">
          <a:xfrm>
            <a:off x="7158038" y="4189413"/>
            <a:ext cx="1517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altLang="it-IT" sz="1400" smtClean="0">
                <a:solidFill>
                  <a:srgbClr val="000000"/>
                </a:solidFill>
              </a:rPr>
              <a:t> * </a:t>
            </a:r>
            <a:r>
              <a:rPr lang="en-GB" altLang="it-IT" sz="1400" i="1" smtClean="0">
                <a:solidFill>
                  <a:srgbClr val="000000"/>
                </a:solidFill>
              </a:rPr>
              <a:t>p</a:t>
            </a:r>
            <a:r>
              <a:rPr lang="en-GB" altLang="it-IT" sz="1400" smtClean="0">
                <a:solidFill>
                  <a:srgbClr val="000000"/>
                </a:solidFill>
              </a:rPr>
              <a:t> &lt; 0.05 </a:t>
            </a:r>
            <a:br>
              <a:rPr lang="en-GB" altLang="it-IT" sz="1400" smtClean="0">
                <a:solidFill>
                  <a:srgbClr val="000000"/>
                </a:solidFill>
              </a:rPr>
            </a:br>
            <a:r>
              <a:rPr lang="en-GB" altLang="it-IT" sz="1400" smtClean="0">
                <a:solidFill>
                  <a:srgbClr val="000000"/>
                </a:solidFill>
              </a:rPr>
              <a:t>** </a:t>
            </a:r>
            <a:r>
              <a:rPr lang="en-GB" altLang="it-IT" sz="1400" i="1" smtClean="0">
                <a:solidFill>
                  <a:srgbClr val="000000"/>
                </a:solidFill>
              </a:rPr>
              <a:t>p</a:t>
            </a:r>
            <a:r>
              <a:rPr lang="en-GB" altLang="it-IT" sz="1400" smtClean="0">
                <a:solidFill>
                  <a:srgbClr val="000000"/>
                </a:solidFill>
              </a:rPr>
              <a:t> &lt; 0.01</a:t>
            </a:r>
            <a:endParaRPr lang="en-US" altLang="it-IT" sz="1400" smtClean="0">
              <a:solidFill>
                <a:srgbClr val="000000"/>
              </a:solidFill>
            </a:endParaRPr>
          </a:p>
        </p:txBody>
      </p:sp>
      <p:sp>
        <p:nvSpPr>
          <p:cNvPr id="3084" name="Text Box 11"/>
          <p:cNvSpPr txBox="1">
            <a:spLocks noChangeArrowheads="1"/>
          </p:cNvSpPr>
          <p:nvPr/>
        </p:nvSpPr>
        <p:spPr bwMode="auto">
          <a:xfrm>
            <a:off x="4800600" y="5232400"/>
            <a:ext cx="3937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GB" altLang="it-IT" sz="1700" smtClean="0">
                <a:solidFill>
                  <a:srgbClr val="000000"/>
                </a:solidFill>
                <a:latin typeface="TrueFrutiger"/>
              </a:rPr>
              <a:t>*</a:t>
            </a:r>
            <a:endParaRPr lang="en-US" altLang="it-IT" sz="1700" smtClean="0">
              <a:solidFill>
                <a:srgbClr val="000000"/>
              </a:solidFill>
              <a:latin typeface="TrueFrutiger"/>
            </a:endParaRPr>
          </a:p>
        </p:txBody>
      </p:sp>
      <p:sp>
        <p:nvSpPr>
          <p:cNvPr id="3085" name="Text Box 12"/>
          <p:cNvSpPr txBox="1">
            <a:spLocks noChangeArrowheads="1"/>
          </p:cNvSpPr>
          <p:nvPr/>
        </p:nvSpPr>
        <p:spPr bwMode="auto">
          <a:xfrm>
            <a:off x="2189163" y="4970463"/>
            <a:ext cx="3937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GB" altLang="it-IT" sz="1700" smtClean="0">
                <a:solidFill>
                  <a:srgbClr val="000000"/>
                </a:solidFill>
                <a:latin typeface="TrueFrutiger"/>
              </a:rPr>
              <a:t>*</a:t>
            </a:r>
            <a:endParaRPr lang="en-US" altLang="it-IT" sz="1700" smtClean="0">
              <a:solidFill>
                <a:srgbClr val="000000"/>
              </a:solidFill>
              <a:latin typeface="TrueFrutiger"/>
            </a:endParaRPr>
          </a:p>
        </p:txBody>
      </p:sp>
      <p:sp>
        <p:nvSpPr>
          <p:cNvPr id="3086" name="Text Box 13"/>
          <p:cNvSpPr txBox="1">
            <a:spLocks noChangeArrowheads="1"/>
          </p:cNvSpPr>
          <p:nvPr/>
        </p:nvSpPr>
        <p:spPr bwMode="auto">
          <a:xfrm>
            <a:off x="3421063" y="5326063"/>
            <a:ext cx="5842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GB" altLang="it-IT" sz="1700" smtClean="0">
                <a:solidFill>
                  <a:srgbClr val="000000"/>
                </a:solidFill>
                <a:latin typeface="TrueFrutiger"/>
              </a:rPr>
              <a:t>**</a:t>
            </a:r>
            <a:endParaRPr lang="en-US" altLang="it-IT" sz="1700" smtClean="0">
              <a:solidFill>
                <a:srgbClr val="000000"/>
              </a:solidFill>
              <a:latin typeface="TrueFrutiger"/>
            </a:endParaRPr>
          </a:p>
        </p:txBody>
      </p:sp>
      <p:sp>
        <p:nvSpPr>
          <p:cNvPr id="3087" name="Text Box 14"/>
          <p:cNvSpPr txBox="1">
            <a:spLocks noChangeArrowheads="1"/>
          </p:cNvSpPr>
          <p:nvPr/>
        </p:nvSpPr>
        <p:spPr bwMode="auto">
          <a:xfrm>
            <a:off x="5965825" y="5445125"/>
            <a:ext cx="5842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GB" altLang="it-IT" sz="1700" smtClean="0">
                <a:solidFill>
                  <a:srgbClr val="000000"/>
                </a:solidFill>
                <a:latin typeface="TrueFrutiger"/>
              </a:rPr>
              <a:t>**</a:t>
            </a:r>
            <a:endParaRPr lang="en-US" altLang="it-IT" sz="1700" smtClean="0">
              <a:solidFill>
                <a:srgbClr val="000000"/>
              </a:solidFill>
              <a:latin typeface="TrueFrutiger"/>
            </a:endParaRPr>
          </a:p>
        </p:txBody>
      </p:sp>
      <p:sp>
        <p:nvSpPr>
          <p:cNvPr id="3088" name="Text Box 15"/>
          <p:cNvSpPr txBox="1">
            <a:spLocks noChangeArrowheads="1"/>
          </p:cNvSpPr>
          <p:nvPr/>
        </p:nvSpPr>
        <p:spPr bwMode="auto">
          <a:xfrm>
            <a:off x="169863" y="6394450"/>
            <a:ext cx="4595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altLang="it-IT" sz="1200" smtClean="0">
                <a:solidFill>
                  <a:srgbClr val="000000"/>
                </a:solidFill>
              </a:rPr>
              <a:t>Adapted from: N Engl J Med 2003;348:383–93</a:t>
            </a:r>
            <a:endParaRPr lang="en-US" altLang="it-IT" sz="1200" smtClean="0">
              <a:solidFill>
                <a:srgbClr val="000000"/>
              </a:solidFill>
            </a:endParaRPr>
          </a:p>
        </p:txBody>
      </p:sp>
    </p:spTree>
    <p:extLst>
      <p:ext uri="{BB962C8B-B14F-4D97-AF65-F5344CB8AC3E}">
        <p14:creationId xmlns:p14="http://schemas.microsoft.com/office/powerpoint/2010/main" val="3549418335"/>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olo 1"/>
          <p:cNvSpPr>
            <a:spLocks noGrp="1"/>
          </p:cNvSpPr>
          <p:nvPr>
            <p:ph type="title"/>
          </p:nvPr>
        </p:nvSpPr>
        <p:spPr/>
        <p:txBody>
          <a:bodyPr/>
          <a:lstStyle/>
          <a:p>
            <a:r>
              <a:rPr lang="it-IT" altLang="it-IT" sz="4000" b="1" smtClean="0">
                <a:solidFill>
                  <a:schemeClr val="accent2"/>
                </a:solidFill>
              </a:rPr>
              <a:t>Non solo ipoglicemizzanti…</a:t>
            </a:r>
          </a:p>
        </p:txBody>
      </p:sp>
      <p:sp>
        <p:nvSpPr>
          <p:cNvPr id="31747" name="Segnaposto contenuto 3"/>
          <p:cNvSpPr>
            <a:spLocks noGrp="1"/>
          </p:cNvSpPr>
          <p:nvPr>
            <p:ph idx="1"/>
          </p:nvPr>
        </p:nvSpPr>
        <p:spPr/>
        <p:txBody>
          <a:bodyPr/>
          <a:lstStyle/>
          <a:p>
            <a:r>
              <a:rPr lang="it-IT" altLang="it-IT" smtClean="0"/>
              <a:t>Ace inibitori</a:t>
            </a:r>
          </a:p>
          <a:p>
            <a:r>
              <a:rPr lang="it-IT" altLang="it-IT" smtClean="0"/>
              <a:t>Sartanici</a:t>
            </a:r>
          </a:p>
          <a:p>
            <a:r>
              <a:rPr lang="it-IT" altLang="it-IT" smtClean="0"/>
              <a:t>Calcio antagonisti</a:t>
            </a:r>
          </a:p>
          <a:p>
            <a:r>
              <a:rPr lang="it-IT" altLang="it-IT" smtClean="0"/>
              <a:t>Statine</a:t>
            </a:r>
          </a:p>
          <a:p>
            <a:r>
              <a:rPr lang="it-IT" altLang="it-IT" smtClean="0"/>
              <a:t>Antiaggreganti</a:t>
            </a:r>
          </a:p>
          <a:p>
            <a:r>
              <a:rPr lang="it-IT" altLang="it-IT" smtClean="0"/>
              <a:t>………..</a:t>
            </a:r>
          </a:p>
        </p:txBody>
      </p:sp>
    </p:spTree>
    <p:extLst>
      <p:ext uri="{BB962C8B-B14F-4D97-AF65-F5344CB8AC3E}">
        <p14:creationId xmlns:p14="http://schemas.microsoft.com/office/powerpoint/2010/main" val="498305688"/>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noGrp="1"/>
          </p:cNvSpPr>
          <p:nvPr>
            <p:ph type="title"/>
          </p:nvPr>
        </p:nvSpPr>
        <p:spPr/>
        <p:txBody>
          <a:bodyPr/>
          <a:lstStyle/>
          <a:p>
            <a:r>
              <a:rPr lang="it-IT" altLang="it-IT" sz="4000" b="1" smtClean="0">
                <a:solidFill>
                  <a:schemeClr val="accent2"/>
                </a:solidFill>
              </a:rPr>
              <a:t>Cosa fare alla signora ??</a:t>
            </a:r>
          </a:p>
        </p:txBody>
      </p:sp>
      <p:sp>
        <p:nvSpPr>
          <p:cNvPr id="32771" name="Segnaposto contenuto 2"/>
          <p:cNvSpPr>
            <a:spLocks noGrp="1"/>
          </p:cNvSpPr>
          <p:nvPr>
            <p:ph idx="1"/>
          </p:nvPr>
        </p:nvSpPr>
        <p:spPr/>
        <p:txBody>
          <a:bodyPr/>
          <a:lstStyle/>
          <a:p>
            <a:r>
              <a:rPr lang="it-IT" altLang="it-IT" sz="2800" smtClean="0"/>
              <a:t>Evitare le ipoglicemie: mantenere valori di glicemia tra 140-180, glicata tra  7.5 – 8.5%</a:t>
            </a:r>
          </a:p>
          <a:p>
            <a:r>
              <a:rPr lang="it-IT" altLang="it-IT" sz="2800" smtClean="0"/>
              <a:t>Evitare il rischio di acidosi lattica: sospendere metformina </a:t>
            </a:r>
          </a:p>
          <a:p>
            <a:r>
              <a:rPr lang="it-IT" altLang="it-IT" sz="2800" smtClean="0"/>
              <a:t>Avere un supporto domiciliare che verifichi le modalità di assunzione della terapia insulinica e dell’alimentazione   </a:t>
            </a:r>
          </a:p>
          <a:p>
            <a:endParaRPr lang="it-IT" altLang="it-IT" smtClean="0"/>
          </a:p>
        </p:txBody>
      </p:sp>
    </p:spTree>
    <p:extLst>
      <p:ext uri="{BB962C8B-B14F-4D97-AF65-F5344CB8AC3E}">
        <p14:creationId xmlns:p14="http://schemas.microsoft.com/office/powerpoint/2010/main" val="17274294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Sarto.jpg"/>
          <p:cNvPicPr>
            <a:picLocks noGrp="1" noChangeAspect="1"/>
          </p:cNvPicPr>
          <p:nvPr>
            <p:ph idx="4294967295"/>
          </p:nvPr>
        </p:nvPicPr>
        <p:blipFill>
          <a:blip r:embed="rId2"/>
          <a:stretch>
            <a:fillRect/>
          </a:stretch>
        </p:blipFill>
        <p:spPr>
          <a:xfrm>
            <a:off x="2214563" y="1658938"/>
            <a:ext cx="4857750" cy="4818062"/>
          </a:xfrm>
          <a:ln w="76200">
            <a:solidFill>
              <a:schemeClr val="accent2">
                <a:lumMod val="75000"/>
              </a:schemeClr>
            </a:solidFill>
          </a:ln>
        </p:spPr>
      </p:pic>
      <p:sp>
        <p:nvSpPr>
          <p:cNvPr id="33795" name="Text Box 4"/>
          <p:cNvSpPr txBox="1">
            <a:spLocks noChangeArrowheads="1"/>
          </p:cNvSpPr>
          <p:nvPr/>
        </p:nvSpPr>
        <p:spPr bwMode="auto">
          <a:xfrm>
            <a:off x="611188" y="296863"/>
            <a:ext cx="7632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it-IT" altLang="it-IT" sz="4000" b="1" i="1" smtClean="0">
                <a:solidFill>
                  <a:srgbClr val="333399"/>
                </a:solidFill>
                <a:ea typeface="MS PGothic" pitchFamily="34" charset="-128"/>
              </a:rPr>
              <a:t>Diabetes therapy:</a:t>
            </a:r>
          </a:p>
          <a:p>
            <a:pPr algn="ctr" eaLnBrk="1" fontAlgn="base" hangingPunct="1">
              <a:spcBef>
                <a:spcPct val="0"/>
              </a:spcBef>
              <a:spcAft>
                <a:spcPct val="0"/>
              </a:spcAft>
            </a:pPr>
            <a:r>
              <a:rPr lang="it-IT" altLang="it-IT" sz="4000" b="1" i="1" smtClean="0">
                <a:solidFill>
                  <a:srgbClr val="333399"/>
                </a:solidFill>
                <a:ea typeface="MS PGothic" pitchFamily="34" charset="-128"/>
              </a:rPr>
              <a:t>A custom made job…!</a:t>
            </a:r>
          </a:p>
        </p:txBody>
      </p:sp>
    </p:spTree>
    <p:extLst>
      <p:ext uri="{BB962C8B-B14F-4D97-AF65-F5344CB8AC3E}">
        <p14:creationId xmlns:p14="http://schemas.microsoft.com/office/powerpoint/2010/main" val="17478786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SIETE </a:t>
            </a:r>
            <a:r>
              <a:rPr lang="it-IT" sz="3600" b="1" dirty="0" err="1" smtClean="0"/>
              <a:t>D’ACCORDO</a:t>
            </a:r>
            <a:r>
              <a:rPr lang="it-IT" sz="3600" b="1" dirty="0" smtClean="0"/>
              <a:t> CON IL PIANO DIAGNOSTICO-TERAPEUTICO ATTIVO SULLA PAZIENTE ?</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137                                                          </a:t>
            </a:r>
            <a:r>
              <a:rPr lang="it-IT" dirty="0" smtClean="0"/>
              <a:t>n° </a:t>
            </a:r>
            <a:r>
              <a:rPr lang="it-IT" dirty="0" smtClean="0"/>
              <a:t>0</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Grp="1" noChangeAspect="1" noChangeArrowheads="1"/>
          </p:cNvPicPr>
          <p:nvPr>
            <p:ph idx="4294967295"/>
          </p:nvPr>
        </p:nvPicPr>
        <p:blipFill>
          <a:blip r:embed="rId2" cstate="print"/>
          <a:srcRect/>
          <a:stretch>
            <a:fillRect/>
          </a:stretch>
        </p:blipFill>
        <p:spPr>
          <a:xfrm>
            <a:off x="1691924" y="3"/>
            <a:ext cx="5737578" cy="3357563"/>
          </a:xfrm>
        </p:spPr>
      </p:pic>
      <p:sp>
        <p:nvSpPr>
          <p:cNvPr id="14338" name="WordArt 3"/>
          <p:cNvSpPr>
            <a:spLocks noChangeArrowheads="1" noChangeShapeType="1" noTextEdit="1"/>
          </p:cNvSpPr>
          <p:nvPr/>
        </p:nvSpPr>
        <p:spPr bwMode="auto">
          <a:xfrm>
            <a:off x="1907823" y="3860800"/>
            <a:ext cx="5185834" cy="71913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t-IT" sz="2000" kern="10">
                <a:ln w="9525">
                  <a:solidFill>
                    <a:srgbClr val="000000"/>
                  </a:solidFill>
                  <a:round/>
                  <a:headEnd/>
                  <a:tailEnd/>
                </a:ln>
                <a:solidFill>
                  <a:srgbClr val="FFCC00"/>
                </a:solidFill>
                <a:latin typeface="Arial Black"/>
              </a:rPr>
              <a:t>Il caso della Sig.ra Martina, anni 83</a:t>
            </a:r>
          </a:p>
          <a:p>
            <a:pPr algn="ctr" fontAlgn="base">
              <a:spcBef>
                <a:spcPct val="0"/>
              </a:spcBef>
              <a:spcAft>
                <a:spcPct val="0"/>
              </a:spcAft>
            </a:pPr>
            <a:r>
              <a:rPr lang="it-IT" sz="2000" kern="10">
                <a:ln w="9525">
                  <a:solidFill>
                    <a:srgbClr val="000000"/>
                  </a:solidFill>
                  <a:round/>
                  <a:headEnd/>
                  <a:tailEnd/>
                </a:ln>
                <a:solidFill>
                  <a:srgbClr val="FFCC00"/>
                </a:solidFill>
                <a:latin typeface="Arial Black"/>
              </a:rPr>
              <a:t>visto dal Gastroenterologo</a:t>
            </a:r>
          </a:p>
        </p:txBody>
      </p:sp>
      <p:sp>
        <p:nvSpPr>
          <p:cNvPr id="14339" name="Text Box 4"/>
          <p:cNvSpPr txBox="1">
            <a:spLocks noChangeArrowheads="1"/>
          </p:cNvSpPr>
          <p:nvPr/>
        </p:nvSpPr>
        <p:spPr bwMode="auto">
          <a:xfrm>
            <a:off x="2987324" y="5516566"/>
            <a:ext cx="3239911" cy="1190625"/>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srgbClr val="FFFFFF"/>
                </a:solidFill>
              </a:rPr>
              <a:t>Prof. Alberto Lanzini</a:t>
            </a:r>
          </a:p>
          <a:p>
            <a:pPr algn="ctr" fontAlgn="base">
              <a:spcBef>
                <a:spcPct val="0"/>
              </a:spcBef>
              <a:spcAft>
                <a:spcPct val="0"/>
              </a:spcAft>
            </a:pPr>
            <a:r>
              <a:rPr lang="en-US">
                <a:solidFill>
                  <a:srgbClr val="FFFFFF"/>
                </a:solidFill>
              </a:rPr>
              <a:t>Gastroenterologia</a:t>
            </a:r>
          </a:p>
          <a:p>
            <a:pPr algn="ctr" fontAlgn="base">
              <a:spcBef>
                <a:spcPct val="0"/>
              </a:spcBef>
              <a:spcAft>
                <a:spcPct val="0"/>
              </a:spcAft>
            </a:pPr>
            <a:r>
              <a:rPr lang="en-US">
                <a:solidFill>
                  <a:srgbClr val="FFFFFF"/>
                </a:solidFill>
              </a:rPr>
              <a:t>Università e Spedali Civili</a:t>
            </a:r>
          </a:p>
          <a:p>
            <a:pPr algn="ctr" fontAlgn="base">
              <a:spcBef>
                <a:spcPct val="0"/>
              </a:spcBef>
              <a:spcAft>
                <a:spcPct val="0"/>
              </a:spcAft>
            </a:pPr>
            <a:r>
              <a:rPr lang="en-US">
                <a:solidFill>
                  <a:srgbClr val="FFFFFF"/>
                </a:solidFill>
              </a:rPr>
              <a:t>Brescia</a:t>
            </a:r>
          </a:p>
        </p:txBody>
      </p:sp>
      <p:pic>
        <p:nvPicPr>
          <p:cNvPr id="14340" name="Picture 7"/>
          <p:cNvPicPr>
            <a:picLocks noChangeAspect="1" noChangeArrowheads="1"/>
          </p:cNvPicPr>
          <p:nvPr/>
        </p:nvPicPr>
        <p:blipFill>
          <a:blip r:embed="rId3" cstate="print"/>
          <a:srcRect/>
          <a:stretch>
            <a:fillRect/>
          </a:stretch>
        </p:blipFill>
        <p:spPr bwMode="auto">
          <a:xfrm>
            <a:off x="2555524" y="6381753"/>
            <a:ext cx="369711" cy="328613"/>
          </a:xfrm>
          <a:prstGeom prst="rect">
            <a:avLst/>
          </a:prstGeom>
          <a:noFill/>
          <a:ln w="9525">
            <a:noFill/>
            <a:miter lim="800000"/>
            <a:headEnd/>
            <a:tailEnd/>
          </a:ln>
        </p:spPr>
      </p:pic>
      <p:pic>
        <p:nvPicPr>
          <p:cNvPr id="14341" name="Picture 8"/>
          <p:cNvPicPr>
            <a:picLocks noChangeAspect="1" noChangeArrowheads="1"/>
          </p:cNvPicPr>
          <p:nvPr/>
        </p:nvPicPr>
        <p:blipFill>
          <a:blip r:embed="rId4" cstate="print"/>
          <a:srcRect/>
          <a:stretch>
            <a:fillRect/>
          </a:stretch>
        </p:blipFill>
        <p:spPr bwMode="auto">
          <a:xfrm>
            <a:off x="6227235" y="6381753"/>
            <a:ext cx="410633" cy="34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a:xfrm>
            <a:off x="467544" y="188640"/>
            <a:ext cx="8136467" cy="908050"/>
          </a:xfrm>
        </p:spPr>
        <p:txBody>
          <a:bodyPr/>
          <a:lstStyle/>
          <a:p>
            <a:pPr eaLnBrk="1" hangingPunct="1"/>
            <a:r>
              <a:rPr lang="en-GB" sz="3600" dirty="0" smtClean="0">
                <a:solidFill>
                  <a:srgbClr val="FFFF00"/>
                </a:solidFill>
              </a:rPr>
              <a:t>La </a:t>
            </a:r>
            <a:r>
              <a:rPr lang="en-GB" sz="3600" dirty="0" err="1" smtClean="0">
                <a:solidFill>
                  <a:srgbClr val="FFFF00"/>
                </a:solidFill>
              </a:rPr>
              <a:t>Sig.ra</a:t>
            </a:r>
            <a:r>
              <a:rPr lang="en-GB" sz="3600" dirty="0" smtClean="0">
                <a:solidFill>
                  <a:srgbClr val="FFFF00"/>
                </a:solidFill>
              </a:rPr>
              <a:t> Martina</a:t>
            </a:r>
            <a:br>
              <a:rPr lang="en-GB" sz="3600" dirty="0" smtClean="0">
                <a:solidFill>
                  <a:srgbClr val="FFFF00"/>
                </a:solidFill>
              </a:rPr>
            </a:br>
            <a:r>
              <a:rPr lang="en-GB" sz="3600" dirty="0" err="1" smtClean="0">
                <a:solidFill>
                  <a:srgbClr val="FFFF00"/>
                </a:solidFill>
              </a:rPr>
              <a:t>Condizioni</a:t>
            </a:r>
            <a:r>
              <a:rPr lang="en-GB" sz="3600" dirty="0" smtClean="0">
                <a:solidFill>
                  <a:srgbClr val="FFFF00"/>
                </a:solidFill>
              </a:rPr>
              <a:t> </a:t>
            </a:r>
            <a:r>
              <a:rPr lang="en-GB" sz="3600" dirty="0" err="1" smtClean="0">
                <a:solidFill>
                  <a:srgbClr val="FFFF00"/>
                </a:solidFill>
              </a:rPr>
              <a:t>cliniche</a:t>
            </a:r>
            <a:r>
              <a:rPr lang="en-GB" sz="3600" dirty="0" smtClean="0">
                <a:solidFill>
                  <a:srgbClr val="FFFF00"/>
                </a:solidFill>
              </a:rPr>
              <a:t> e </a:t>
            </a:r>
            <a:r>
              <a:rPr lang="en-GB" sz="3600" dirty="0" err="1" smtClean="0">
                <a:solidFill>
                  <a:srgbClr val="FFFF00"/>
                </a:solidFill>
              </a:rPr>
              <a:t>trattamenti</a:t>
            </a:r>
            <a:r>
              <a:rPr lang="en-GB" sz="3600" dirty="0" smtClean="0">
                <a:solidFill>
                  <a:srgbClr val="FFFF00"/>
                </a:solidFill>
              </a:rPr>
              <a:t> </a:t>
            </a:r>
            <a:r>
              <a:rPr lang="en-GB" sz="3600" dirty="0" err="1" smtClean="0">
                <a:solidFill>
                  <a:srgbClr val="FFFF00"/>
                </a:solidFill>
              </a:rPr>
              <a:t>attivi</a:t>
            </a:r>
            <a:endParaRPr lang="en-GB" sz="4000" dirty="0" smtClean="0">
              <a:solidFill>
                <a:srgbClr val="FFFF00"/>
              </a:solidFill>
            </a:endParaRPr>
          </a:p>
        </p:txBody>
      </p:sp>
      <p:sp>
        <p:nvSpPr>
          <p:cNvPr id="17410" name="Content Placeholder 4"/>
          <p:cNvSpPr>
            <a:spLocks noGrp="1"/>
          </p:cNvSpPr>
          <p:nvPr>
            <p:ph sz="half" idx="1"/>
          </p:nvPr>
        </p:nvSpPr>
        <p:spPr>
          <a:xfrm>
            <a:off x="323528" y="1556792"/>
            <a:ext cx="4787900" cy="4525962"/>
          </a:xfrm>
        </p:spPr>
        <p:txBody>
          <a:bodyPr/>
          <a:lstStyle/>
          <a:p>
            <a:pPr eaLnBrk="1" hangingPunct="1"/>
            <a:r>
              <a:rPr lang="en-GB" b="1" dirty="0" err="1" smtClean="0">
                <a:solidFill>
                  <a:srgbClr val="FF9966"/>
                </a:solidFill>
              </a:rPr>
              <a:t>Condizioni</a:t>
            </a:r>
            <a:r>
              <a:rPr lang="en-GB" b="1" dirty="0" smtClean="0">
                <a:solidFill>
                  <a:srgbClr val="FFFF00"/>
                </a:solidFill>
              </a:rPr>
              <a:t> </a:t>
            </a:r>
            <a:r>
              <a:rPr lang="en-GB" b="1" dirty="0" err="1" smtClean="0">
                <a:solidFill>
                  <a:srgbClr val="FF9966"/>
                </a:solidFill>
              </a:rPr>
              <a:t>di</a:t>
            </a:r>
            <a:r>
              <a:rPr lang="en-GB" b="1" dirty="0" smtClean="0">
                <a:solidFill>
                  <a:srgbClr val="FF9966"/>
                </a:solidFill>
              </a:rPr>
              <a:t> </a:t>
            </a:r>
            <a:r>
              <a:rPr lang="en-GB" b="1" dirty="0" err="1" smtClean="0">
                <a:solidFill>
                  <a:srgbClr val="FF9966"/>
                </a:solidFill>
              </a:rPr>
              <a:t>interesse</a:t>
            </a:r>
            <a:r>
              <a:rPr lang="en-GB" b="1" dirty="0" smtClean="0">
                <a:solidFill>
                  <a:srgbClr val="FF9966"/>
                </a:solidFill>
              </a:rPr>
              <a:t> GE</a:t>
            </a:r>
          </a:p>
          <a:p>
            <a:pPr lvl="1" eaLnBrk="1" hangingPunct="1"/>
            <a:endParaRPr lang="en-GB" dirty="0" smtClean="0">
              <a:solidFill>
                <a:srgbClr val="FF9966"/>
              </a:solidFill>
            </a:endParaRPr>
          </a:p>
          <a:p>
            <a:pPr lvl="1" eaLnBrk="1" hangingPunct="1"/>
            <a:r>
              <a:rPr lang="en-GB" dirty="0" err="1" smtClean="0">
                <a:solidFill>
                  <a:srgbClr val="FF9966"/>
                </a:solidFill>
              </a:rPr>
              <a:t>Dispepsia</a:t>
            </a:r>
            <a:endParaRPr lang="en-GB" dirty="0" smtClean="0">
              <a:solidFill>
                <a:srgbClr val="FF9966"/>
              </a:solidFill>
            </a:endParaRPr>
          </a:p>
          <a:p>
            <a:pPr lvl="2" eaLnBrk="1" hangingPunct="1"/>
            <a:r>
              <a:rPr lang="en-GB" dirty="0" err="1" smtClean="0"/>
              <a:t>Insorgenza</a:t>
            </a:r>
            <a:r>
              <a:rPr lang="en-GB" dirty="0" smtClean="0"/>
              <a:t> </a:t>
            </a:r>
            <a:r>
              <a:rPr lang="en-GB" dirty="0" err="1" smtClean="0"/>
              <a:t>recente</a:t>
            </a:r>
            <a:r>
              <a:rPr lang="en-GB" dirty="0" smtClean="0"/>
              <a:t>/</a:t>
            </a:r>
            <a:r>
              <a:rPr lang="en-GB" dirty="0" err="1" smtClean="0"/>
              <a:t>cronica</a:t>
            </a:r>
            <a:endParaRPr lang="en-GB" dirty="0" smtClean="0"/>
          </a:p>
          <a:p>
            <a:pPr lvl="2" eaLnBrk="1" hangingPunct="1"/>
            <a:r>
              <a:rPr lang="en-GB" dirty="0" smtClean="0"/>
              <a:t>Rx FANS-</a:t>
            </a:r>
            <a:r>
              <a:rPr lang="en-GB" dirty="0" err="1" smtClean="0"/>
              <a:t>coxib</a:t>
            </a:r>
            <a:endParaRPr lang="en-GB" dirty="0" smtClean="0"/>
          </a:p>
          <a:p>
            <a:pPr lvl="1" eaLnBrk="1" hangingPunct="1"/>
            <a:endParaRPr lang="en-GB" dirty="0" smtClean="0"/>
          </a:p>
          <a:p>
            <a:pPr lvl="1" eaLnBrk="1" hangingPunct="1"/>
            <a:r>
              <a:rPr lang="en-GB" dirty="0" err="1" smtClean="0">
                <a:solidFill>
                  <a:srgbClr val="FF9966"/>
                </a:solidFill>
              </a:rPr>
              <a:t>Colelitiasi</a:t>
            </a:r>
            <a:r>
              <a:rPr lang="en-GB" dirty="0" smtClean="0"/>
              <a:t> </a:t>
            </a:r>
          </a:p>
          <a:p>
            <a:pPr lvl="2" eaLnBrk="1" hangingPunct="1"/>
            <a:r>
              <a:rPr lang="en-GB" dirty="0" err="1" smtClean="0"/>
              <a:t>Sintomatica</a:t>
            </a:r>
            <a:endParaRPr lang="en-GB" dirty="0" smtClean="0"/>
          </a:p>
          <a:p>
            <a:pPr lvl="2" eaLnBrk="1" hangingPunct="1"/>
            <a:r>
              <a:rPr lang="en-GB" dirty="0" err="1" smtClean="0"/>
              <a:t>Asintomatica</a:t>
            </a:r>
            <a:r>
              <a:rPr lang="en-GB" dirty="0" smtClean="0"/>
              <a:t> ?</a:t>
            </a:r>
            <a:r>
              <a:rPr lang="en-GB" dirty="0" err="1" smtClean="0"/>
              <a:t>colesterolo</a:t>
            </a:r>
            <a:endParaRPr lang="en-GB" dirty="0" smtClean="0"/>
          </a:p>
          <a:p>
            <a:pPr lvl="1" eaLnBrk="1" hangingPunct="1"/>
            <a:endParaRPr lang="en-GB" dirty="0" smtClean="0"/>
          </a:p>
          <a:p>
            <a:pPr lvl="1" eaLnBrk="1" hangingPunct="1"/>
            <a:r>
              <a:rPr lang="en-GB" dirty="0" err="1" smtClean="0">
                <a:solidFill>
                  <a:srgbClr val="FF9966"/>
                </a:solidFill>
              </a:rPr>
              <a:t>Stipsi</a:t>
            </a:r>
            <a:endParaRPr lang="en-GB" dirty="0" smtClean="0">
              <a:solidFill>
                <a:srgbClr val="FF9966"/>
              </a:solidFill>
            </a:endParaRPr>
          </a:p>
        </p:txBody>
      </p:sp>
      <p:sp>
        <p:nvSpPr>
          <p:cNvPr id="17411" name="Content Placeholder 5"/>
          <p:cNvSpPr>
            <a:spLocks noGrp="1"/>
          </p:cNvSpPr>
          <p:nvPr>
            <p:ph sz="half" idx="2"/>
          </p:nvPr>
        </p:nvSpPr>
        <p:spPr>
          <a:xfrm>
            <a:off x="5911146" y="1989138"/>
            <a:ext cx="3232855" cy="4997450"/>
          </a:xfrm>
        </p:spPr>
        <p:txBody>
          <a:bodyPr/>
          <a:lstStyle/>
          <a:p>
            <a:pPr eaLnBrk="1" hangingPunct="1"/>
            <a:r>
              <a:rPr lang="en-GB" b="1" smtClean="0"/>
              <a:t>Trattamenti</a:t>
            </a:r>
          </a:p>
          <a:p>
            <a:pPr eaLnBrk="1" hangingPunct="1"/>
            <a:endParaRPr lang="en-GB" b="1" smtClean="0"/>
          </a:p>
          <a:p>
            <a:pPr lvl="1" eaLnBrk="1" hangingPunct="1"/>
            <a:r>
              <a:rPr lang="en-GB" smtClean="0"/>
              <a:t>Lansoprazolo</a:t>
            </a:r>
          </a:p>
          <a:p>
            <a:pPr lvl="1" eaLnBrk="1" hangingPunct="1"/>
            <a:r>
              <a:rPr lang="en-GB" smtClean="0"/>
              <a:t>Elopram</a:t>
            </a:r>
          </a:p>
          <a:p>
            <a:pPr lvl="1" eaLnBrk="1" hangingPunct="1"/>
            <a:endParaRPr lang="en-GB" smtClean="0"/>
          </a:p>
          <a:p>
            <a:pPr lvl="1" eaLnBrk="1" hangingPunct="1"/>
            <a:endParaRPr lang="en-GB" smtClean="0"/>
          </a:p>
          <a:p>
            <a:pPr lvl="1" eaLnBrk="1" hangingPunct="1"/>
            <a:r>
              <a:rPr lang="en-GB" smtClean="0"/>
              <a:t>UDCA</a:t>
            </a:r>
          </a:p>
          <a:p>
            <a:pPr lvl="1" eaLnBrk="1" hangingPunct="1">
              <a:buFontTx/>
              <a:buNone/>
            </a:pPr>
            <a:endParaRPr lang="en-GB" smtClean="0"/>
          </a:p>
          <a:p>
            <a:pPr lvl="1" eaLnBrk="1" hangingPunct="1"/>
            <a:endParaRPr lang="en-GB" smtClean="0"/>
          </a:p>
          <a:p>
            <a:pPr lvl="1" eaLnBrk="1" hangingPunct="1"/>
            <a:r>
              <a:rPr lang="en-GB" smtClean="0"/>
              <a:t>macrogol</a:t>
            </a:r>
          </a:p>
          <a:p>
            <a:pPr lvl="1" eaLnBrk="1" hangingPunct="1">
              <a:buFontTx/>
              <a:buNone/>
            </a:pPr>
            <a:endParaRPr lang="en-GB" smtClean="0"/>
          </a:p>
          <a:p>
            <a:pPr lvl="1" eaLnBrk="1" hangingPunct="1">
              <a:buFontTx/>
              <a:buNone/>
            </a:pPr>
            <a:endParaRPr lang="en-GB"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9" name="Segnaposto contenuto 4" descr="vecchiabastone.jpg"/>
          <p:cNvPicPr>
            <a:picLocks noChangeAspect="1"/>
          </p:cNvPicPr>
          <p:nvPr/>
        </p:nvPicPr>
        <p:blipFill>
          <a:blip r:embed="rId2" cstate="print"/>
          <a:srcRect l="32655" r="35378"/>
          <a:stretch>
            <a:fillRect/>
          </a:stretch>
        </p:blipFill>
        <p:spPr bwMode="auto">
          <a:xfrm>
            <a:off x="6300613" y="3141666"/>
            <a:ext cx="1322211" cy="3241675"/>
          </a:xfrm>
          <a:prstGeom prst="rect">
            <a:avLst/>
          </a:prstGeom>
          <a:noFill/>
          <a:ln w="9525">
            <a:noFill/>
            <a:miter lim="800000"/>
            <a:headEnd/>
            <a:tailEnd/>
          </a:ln>
        </p:spPr>
      </p:pic>
      <p:sp>
        <p:nvSpPr>
          <p:cNvPr id="15380" name="Title 3"/>
          <p:cNvSpPr>
            <a:spLocks noGrp="1"/>
          </p:cNvSpPr>
          <p:nvPr>
            <p:ph type="title"/>
          </p:nvPr>
        </p:nvSpPr>
        <p:spPr/>
        <p:txBody>
          <a:bodyPr/>
          <a:lstStyle/>
          <a:p>
            <a:pPr eaLnBrk="1" hangingPunct="1"/>
            <a:r>
              <a:rPr lang="en-GB" smtClean="0">
                <a:solidFill>
                  <a:srgbClr val="FFFF00"/>
                </a:solidFill>
              </a:rPr>
              <a:t>Obiettivo</a:t>
            </a:r>
          </a:p>
        </p:txBody>
      </p:sp>
      <p:sp>
        <p:nvSpPr>
          <p:cNvPr id="15381" name="Content Placeholder 4"/>
          <p:cNvSpPr>
            <a:spLocks noGrp="1"/>
          </p:cNvSpPr>
          <p:nvPr>
            <p:ph type="body" sz="half" idx="1"/>
          </p:nvPr>
        </p:nvSpPr>
        <p:spPr>
          <a:xfrm>
            <a:off x="457201" y="1600203"/>
            <a:ext cx="4047067" cy="4525963"/>
          </a:xfrm>
        </p:spPr>
        <p:txBody>
          <a:bodyPr/>
          <a:lstStyle/>
          <a:p>
            <a:pPr eaLnBrk="1" hangingPunct="1"/>
            <a:r>
              <a:rPr lang="en-GB" smtClean="0"/>
              <a:t>Trattamenti secondo linee guida</a:t>
            </a:r>
          </a:p>
        </p:txBody>
      </p:sp>
      <p:sp>
        <p:nvSpPr>
          <p:cNvPr id="15382" name="Rectangle 7"/>
          <p:cNvSpPr>
            <a:spLocks noGrp="1" noChangeArrowheads="1"/>
          </p:cNvSpPr>
          <p:nvPr>
            <p:ph type="body" sz="half" idx="2"/>
          </p:nvPr>
        </p:nvSpPr>
        <p:spPr>
          <a:xfrm>
            <a:off x="5096933" y="1628778"/>
            <a:ext cx="4047067" cy="4525963"/>
          </a:xfrm>
        </p:spPr>
        <p:txBody>
          <a:bodyPr/>
          <a:lstStyle/>
          <a:p>
            <a:r>
              <a:rPr lang="en-US" smtClean="0"/>
              <a:t>Trattamenti secondo		giudizio clinico</a:t>
            </a:r>
          </a:p>
        </p:txBody>
      </p:sp>
      <p:sp>
        <p:nvSpPr>
          <p:cNvPr id="15383" name="WordArt 23"/>
          <p:cNvSpPr>
            <a:spLocks noChangeArrowheads="1" noChangeShapeType="1" noTextEdit="1"/>
          </p:cNvSpPr>
          <p:nvPr/>
        </p:nvSpPr>
        <p:spPr bwMode="auto">
          <a:xfrm>
            <a:off x="4380089" y="4005263"/>
            <a:ext cx="558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t-IT" sz="3600" kern="10">
                <a:ln w="9525">
                  <a:solidFill>
                    <a:srgbClr val="000000"/>
                  </a:solidFill>
                  <a:round/>
                  <a:headEnd/>
                  <a:tailEnd/>
                </a:ln>
                <a:solidFill>
                  <a:srgbClr val="FFFFFF"/>
                </a:solidFill>
                <a:latin typeface="Arial Black"/>
              </a:rPr>
              <a:t>Vs</a:t>
            </a:r>
          </a:p>
        </p:txBody>
      </p:sp>
      <p:graphicFrame>
        <p:nvGraphicFramePr>
          <p:cNvPr id="2" name="Diagramma 1"/>
          <p:cNvGraphicFramePr/>
          <p:nvPr/>
        </p:nvGraphicFramePr>
        <p:xfrm>
          <a:off x="220135" y="3357566"/>
          <a:ext cx="3355622" cy="2663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10" name="Segnaposto contenuto 4" descr="vecchiabastone.jpg"/>
          <p:cNvPicPr>
            <a:picLocks noChangeAspect="1"/>
          </p:cNvPicPr>
          <p:nvPr/>
        </p:nvPicPr>
        <p:blipFill>
          <a:blip r:embed="rId2" cstate="print"/>
          <a:srcRect l="32655" r="35378"/>
          <a:stretch>
            <a:fillRect/>
          </a:stretch>
        </p:blipFill>
        <p:spPr bwMode="auto">
          <a:xfrm>
            <a:off x="6300613" y="3141666"/>
            <a:ext cx="1322211" cy="3241675"/>
          </a:xfrm>
          <a:prstGeom prst="rect">
            <a:avLst/>
          </a:prstGeom>
          <a:noFill/>
          <a:ln w="9525">
            <a:noFill/>
            <a:miter lim="800000"/>
            <a:headEnd/>
            <a:tailEnd/>
          </a:ln>
        </p:spPr>
      </p:pic>
      <p:sp>
        <p:nvSpPr>
          <p:cNvPr id="16411" name="Title 3"/>
          <p:cNvSpPr>
            <a:spLocks noGrp="1"/>
          </p:cNvSpPr>
          <p:nvPr>
            <p:ph type="title"/>
          </p:nvPr>
        </p:nvSpPr>
        <p:spPr/>
        <p:txBody>
          <a:bodyPr/>
          <a:lstStyle/>
          <a:p>
            <a:pPr eaLnBrk="1" hangingPunct="1"/>
            <a:r>
              <a:rPr lang="en-GB" smtClean="0">
                <a:solidFill>
                  <a:srgbClr val="FFFF00"/>
                </a:solidFill>
              </a:rPr>
              <a:t>Obbiettivo</a:t>
            </a:r>
          </a:p>
        </p:txBody>
      </p:sp>
      <p:sp>
        <p:nvSpPr>
          <p:cNvPr id="16412" name="Content Placeholder 4"/>
          <p:cNvSpPr>
            <a:spLocks noGrp="1"/>
          </p:cNvSpPr>
          <p:nvPr>
            <p:ph type="body" sz="half" idx="1"/>
          </p:nvPr>
        </p:nvSpPr>
        <p:spPr>
          <a:xfrm>
            <a:off x="457201" y="1600203"/>
            <a:ext cx="4047067" cy="4525963"/>
          </a:xfrm>
        </p:spPr>
        <p:txBody>
          <a:bodyPr/>
          <a:lstStyle/>
          <a:p>
            <a:pPr eaLnBrk="1" hangingPunct="1"/>
            <a:r>
              <a:rPr lang="en-GB" smtClean="0">
                <a:solidFill>
                  <a:srgbClr val="FFC000"/>
                </a:solidFill>
              </a:rPr>
              <a:t>Trattamenti secondo linee guida</a:t>
            </a:r>
          </a:p>
        </p:txBody>
      </p:sp>
      <p:sp>
        <p:nvSpPr>
          <p:cNvPr id="16413" name="Rectangle 7"/>
          <p:cNvSpPr>
            <a:spLocks noGrp="1" noChangeArrowheads="1"/>
          </p:cNvSpPr>
          <p:nvPr>
            <p:ph type="body" sz="half" idx="2"/>
          </p:nvPr>
        </p:nvSpPr>
        <p:spPr>
          <a:xfrm>
            <a:off x="5096933" y="1628778"/>
            <a:ext cx="4047067" cy="4525963"/>
          </a:xfrm>
        </p:spPr>
        <p:txBody>
          <a:bodyPr/>
          <a:lstStyle/>
          <a:p>
            <a:r>
              <a:rPr lang="en-US" smtClean="0"/>
              <a:t>Trattamenti secondo		giudizio clinico</a:t>
            </a:r>
          </a:p>
        </p:txBody>
      </p:sp>
      <p:sp>
        <p:nvSpPr>
          <p:cNvPr id="16414" name="WordArt 23"/>
          <p:cNvSpPr>
            <a:spLocks noChangeArrowheads="1" noChangeShapeType="1" noTextEdit="1"/>
          </p:cNvSpPr>
          <p:nvPr/>
        </p:nvSpPr>
        <p:spPr bwMode="auto">
          <a:xfrm>
            <a:off x="4380089" y="4005263"/>
            <a:ext cx="558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t-IT" sz="3600" kern="10">
                <a:ln w="9525">
                  <a:solidFill>
                    <a:srgbClr val="000000"/>
                  </a:solidFill>
                  <a:round/>
                  <a:headEnd/>
                  <a:tailEnd/>
                </a:ln>
                <a:solidFill>
                  <a:srgbClr val="FFFFFF"/>
                </a:solidFill>
                <a:latin typeface="Arial Black"/>
              </a:rPr>
              <a:t>Vs</a:t>
            </a:r>
          </a:p>
        </p:txBody>
      </p:sp>
      <p:graphicFrame>
        <p:nvGraphicFramePr>
          <p:cNvPr id="2" name="Diagramma 1"/>
          <p:cNvGraphicFramePr/>
          <p:nvPr/>
        </p:nvGraphicFramePr>
        <p:xfrm>
          <a:off x="220135" y="3357566"/>
          <a:ext cx="3355622" cy="2663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51520" y="260648"/>
            <a:ext cx="8686800" cy="1143000"/>
          </a:xfrm>
          <a:solidFill>
            <a:srgbClr val="F2F2F2"/>
          </a:solidFill>
          <a:ln w="38100" cmpd="sng">
            <a:solidFill>
              <a:schemeClr val="tx1"/>
            </a:solidFill>
          </a:ln>
        </p:spPr>
        <p:txBody>
          <a:bodyPr>
            <a:normAutofit/>
          </a:bodyPr>
          <a:lstStyle/>
          <a:p>
            <a:r>
              <a:rPr lang="it-IT" sz="6000" b="1" dirty="0" smtClean="0">
                <a:latin typeface="Arial Narrow"/>
                <a:cs typeface="Arial Narrow"/>
              </a:rPr>
              <a:t>V</a:t>
            </a:r>
            <a:r>
              <a:rPr lang="it-IT" sz="5400" dirty="0" smtClean="0">
                <a:latin typeface="Arial Narrow"/>
                <a:cs typeface="Arial Narrow"/>
              </a:rPr>
              <a:t>alutazione</a:t>
            </a:r>
            <a:endParaRPr lang="it-IT" sz="5400" dirty="0">
              <a:latin typeface="Arial Narrow"/>
              <a:cs typeface="Arial Narrow"/>
            </a:endParaRPr>
          </a:p>
        </p:txBody>
      </p:sp>
      <p:sp>
        <p:nvSpPr>
          <p:cNvPr id="5" name="Segnaposto contenuto 4"/>
          <p:cNvSpPr txBox="1">
            <a:spLocks noGrp="1"/>
          </p:cNvSpPr>
          <p:nvPr>
            <p:ph idx="1"/>
          </p:nvPr>
        </p:nvSpPr>
        <p:spPr>
          <a:xfrm>
            <a:off x="457200" y="1600200"/>
            <a:ext cx="8229600" cy="646331"/>
          </a:xfrm>
          <a:prstGeom prst="rect">
            <a:avLst/>
          </a:prstGeom>
          <a:solidFill>
            <a:schemeClr val="bg1">
              <a:lumMod val="85000"/>
            </a:schemeClr>
          </a:solidFill>
        </p:spPr>
        <p:txBody>
          <a:bodyPr wrap="square" rtlCol="0">
            <a:spAutoFit/>
          </a:bodyPr>
          <a:lstStyle/>
          <a:p>
            <a:r>
              <a:rPr lang="it-IT" sz="3600" b="1" dirty="0" smtClean="0">
                <a:latin typeface="Arial Narrow"/>
                <a:cs typeface="Arial Narrow"/>
              </a:rPr>
              <a:t>Sospetta riacutizzazione di gonartrosi </a:t>
            </a:r>
            <a:r>
              <a:rPr lang="it-IT" sz="3600" b="1" dirty="0" err="1" smtClean="0">
                <a:latin typeface="Arial Narrow"/>
                <a:cs typeface="Arial Narrow"/>
              </a:rPr>
              <a:t>dx</a:t>
            </a:r>
            <a:endParaRPr lang="it-IT" sz="3600" b="1" dirty="0" smtClean="0">
              <a:latin typeface="Arial Narrow"/>
              <a:cs typeface="Arial Narrow"/>
            </a:endParaRPr>
          </a:p>
        </p:txBody>
      </p:sp>
      <p:sp>
        <p:nvSpPr>
          <p:cNvPr id="6" name="Freccia in giù 5"/>
          <p:cNvSpPr/>
          <p:nvPr/>
        </p:nvSpPr>
        <p:spPr>
          <a:xfrm>
            <a:off x="4283968" y="263691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539552" y="3789040"/>
            <a:ext cx="7992888" cy="2800767"/>
          </a:xfrm>
          <a:prstGeom prst="rect">
            <a:avLst/>
          </a:prstGeom>
          <a:noFill/>
        </p:spPr>
        <p:txBody>
          <a:bodyPr wrap="square" rtlCol="0">
            <a:spAutoFit/>
          </a:bodyPr>
          <a:lstStyle/>
          <a:p>
            <a:r>
              <a:rPr lang="it-IT" sz="4400" b="1" dirty="0" smtClean="0">
                <a:solidFill>
                  <a:srgbClr val="00B0F0"/>
                </a:solidFill>
              </a:rPr>
              <a:t>E’ sufficiente per impostare una terapia efficace?</a:t>
            </a:r>
          </a:p>
          <a:p>
            <a:r>
              <a:rPr lang="it-IT" sz="4400" b="1" dirty="0" err="1" smtClean="0">
                <a:solidFill>
                  <a:srgbClr val="00B0F0"/>
                </a:solidFill>
              </a:rPr>
              <a:t>…o</a:t>
            </a:r>
            <a:r>
              <a:rPr lang="it-IT" sz="4400" b="1" dirty="0" smtClean="0">
                <a:solidFill>
                  <a:srgbClr val="00B0F0"/>
                </a:solidFill>
              </a:rPr>
              <a:t> avrò bisogno di qualche informazione in </a:t>
            </a:r>
            <a:r>
              <a:rPr lang="it-IT" sz="4400" b="1" dirty="0" err="1" smtClean="0">
                <a:solidFill>
                  <a:srgbClr val="00B0F0"/>
                </a:solidFill>
              </a:rPr>
              <a:t>più…</a:t>
            </a:r>
            <a:r>
              <a:rPr lang="it-IT" sz="4400" b="1" dirty="0" smtClean="0">
                <a:solidFill>
                  <a:srgbClr val="00B0F0"/>
                </a:solidFill>
              </a:rPr>
              <a:t>?</a:t>
            </a:r>
            <a:endParaRPr lang="it-IT" sz="4400" b="1" dirty="0">
              <a:solidFill>
                <a:srgbClr val="00B0F0"/>
              </a:solidFill>
            </a:endParaRPr>
          </a:p>
        </p:txBody>
      </p:sp>
      <p:pic>
        <p:nvPicPr>
          <p:cNvPr id="9" name="Immagine 8"/>
          <p:cNvPicPr>
            <a:picLocks noChangeAspect="1"/>
          </p:cNvPicPr>
          <p:nvPr/>
        </p:nvPicPr>
        <p:blipFill>
          <a:blip r:embed="rId2" cstate="print"/>
          <a:srcRect/>
          <a:stretch>
            <a:fillRect/>
          </a:stretch>
        </p:blipFill>
        <p:spPr bwMode="auto">
          <a:xfrm>
            <a:off x="7020272" y="4725144"/>
            <a:ext cx="1887537" cy="1887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p:cNvPicPr>
            <a:picLocks noChangeAspect="1" noChangeArrowheads="1"/>
          </p:cNvPicPr>
          <p:nvPr/>
        </p:nvPicPr>
        <p:blipFill>
          <a:blip r:embed="rId2" cstate="print"/>
          <a:srcRect/>
          <a:stretch>
            <a:fillRect/>
          </a:stretch>
        </p:blipFill>
        <p:spPr bwMode="auto">
          <a:xfrm>
            <a:off x="540456" y="1916113"/>
            <a:ext cx="7864122" cy="4589462"/>
          </a:xfrm>
          <a:prstGeom prst="rect">
            <a:avLst/>
          </a:prstGeom>
          <a:noFill/>
          <a:ln w="9525">
            <a:noFill/>
            <a:miter lim="800000"/>
            <a:headEnd/>
            <a:tailEnd/>
          </a:ln>
        </p:spPr>
      </p:pic>
      <p:sp>
        <p:nvSpPr>
          <p:cNvPr id="367620" name="Rectangle 4"/>
          <p:cNvSpPr>
            <a:spLocks noChangeArrowheads="1"/>
          </p:cNvSpPr>
          <p:nvPr/>
        </p:nvSpPr>
        <p:spPr bwMode="auto">
          <a:xfrm>
            <a:off x="2411591" y="3789366"/>
            <a:ext cx="4392788" cy="2376487"/>
          </a:xfrm>
          <a:prstGeom prst="rect">
            <a:avLst/>
          </a:prstGeom>
          <a:gradFill rotWithShape="1">
            <a:gsLst>
              <a:gs pos="0">
                <a:schemeClr val="accent1">
                  <a:alpha val="30000"/>
                </a:schemeClr>
              </a:gs>
              <a:gs pos="100000">
                <a:schemeClr val="accent1">
                  <a:gamma/>
                  <a:shade val="46275"/>
                  <a:invGamma/>
                  <a:alpha val="30000"/>
                </a:schemeClr>
              </a:gs>
            </a:gsLst>
            <a:lin ang="5400000" scaled="1"/>
          </a:gradFill>
          <a:ln w="12700" cap="sq">
            <a:solidFill>
              <a:schemeClr val="tx1"/>
            </a:solidFill>
            <a:miter lim="800000"/>
            <a:headEnd type="none" w="sm" len="sm"/>
            <a:tailEnd type="none" w="sm" len="sm"/>
          </a:ln>
          <a:effectLst/>
          <a:extLst/>
        </p:spPr>
        <p:txBody>
          <a:bodyPr wrap="none" anchor="ctr"/>
          <a:lstStyle/>
          <a:p>
            <a:pPr fontAlgn="base">
              <a:spcBef>
                <a:spcPct val="0"/>
              </a:spcBef>
              <a:spcAft>
                <a:spcPct val="0"/>
              </a:spcAft>
              <a:defRPr/>
            </a:pPr>
            <a:endParaRPr lang="en-GB">
              <a:solidFill>
                <a:srgbClr val="FFFFFF"/>
              </a:solidFill>
            </a:endParaRPr>
          </a:p>
        </p:txBody>
      </p:sp>
      <p:sp>
        <p:nvSpPr>
          <p:cNvPr id="19459" name="Rectangle 5"/>
          <p:cNvSpPr>
            <a:spLocks noGrp="1" noChangeArrowheads="1"/>
          </p:cNvSpPr>
          <p:nvPr>
            <p:ph type="title"/>
          </p:nvPr>
        </p:nvSpPr>
        <p:spPr/>
        <p:txBody>
          <a:bodyPr/>
          <a:lstStyle/>
          <a:p>
            <a:r>
              <a:rPr lang="it-IT" b="1" smtClean="0"/>
              <a:t>ROMA III</a:t>
            </a:r>
            <a:r>
              <a:rPr lang="it-IT" sz="1800" b="1" smtClean="0"/>
              <a:t/>
            </a:r>
            <a:br>
              <a:rPr lang="it-IT" sz="1800" b="1" smtClean="0"/>
            </a:br>
            <a:r>
              <a:rPr lang="it-IT" sz="1800" b="1" smtClean="0"/>
              <a:t>Tack J et al. Gastroenterology 2006; 1430: 1466-1479</a:t>
            </a:r>
            <a:endParaRPr lang="it-IT"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box(in)">
                                      <p:cBhvr>
                                        <p:cTn id="7" dur="500"/>
                                        <p:tgtEl>
                                          <p:spTgt spid="367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it-IT" sz="4000" smtClean="0"/>
              <a:t>Dispepsia funzionale</a:t>
            </a:r>
            <a:br>
              <a:rPr lang="it-IT" sz="4000" smtClean="0"/>
            </a:br>
            <a:r>
              <a:rPr lang="it-IT" sz="4000" smtClean="0"/>
              <a:t>Roma III</a:t>
            </a:r>
          </a:p>
        </p:txBody>
      </p:sp>
      <p:pic>
        <p:nvPicPr>
          <p:cNvPr id="20482" name="Picture 4"/>
          <p:cNvPicPr>
            <a:picLocks noChangeAspect="1" noChangeArrowheads="1"/>
          </p:cNvPicPr>
          <p:nvPr/>
        </p:nvPicPr>
        <p:blipFill>
          <a:blip r:embed="rId2" cstate="print"/>
          <a:srcRect/>
          <a:stretch>
            <a:fillRect/>
          </a:stretch>
        </p:blipFill>
        <p:spPr bwMode="auto">
          <a:xfrm>
            <a:off x="179212" y="2205038"/>
            <a:ext cx="4165600" cy="2443162"/>
          </a:xfrm>
          <a:prstGeom prst="rect">
            <a:avLst/>
          </a:prstGeom>
          <a:noFill/>
          <a:ln w="12700" cap="sq">
            <a:noFill/>
            <a:miter lim="800000"/>
            <a:headEnd type="none" w="sm" len="sm"/>
            <a:tailEnd type="none" w="sm" len="sm"/>
          </a:ln>
        </p:spPr>
      </p:pic>
      <p:pic>
        <p:nvPicPr>
          <p:cNvPr id="20483" name="Picture 5"/>
          <p:cNvPicPr>
            <a:picLocks noChangeAspect="1" noChangeArrowheads="1"/>
          </p:cNvPicPr>
          <p:nvPr/>
        </p:nvPicPr>
        <p:blipFill>
          <a:blip r:embed="rId3" cstate="print"/>
          <a:srcRect/>
          <a:stretch>
            <a:fillRect/>
          </a:stretch>
        </p:blipFill>
        <p:spPr bwMode="auto">
          <a:xfrm>
            <a:off x="5147733" y="2205041"/>
            <a:ext cx="3996267" cy="2541587"/>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idx="4294967295"/>
          </p:nvPr>
        </p:nvSpPr>
        <p:spPr>
          <a:xfrm>
            <a:off x="468489" y="0"/>
            <a:ext cx="8229600" cy="1143000"/>
          </a:xfrm>
        </p:spPr>
        <p:txBody>
          <a:bodyPr/>
          <a:lstStyle/>
          <a:p>
            <a:pPr eaLnBrk="1" hangingPunct="1"/>
            <a:r>
              <a:rPr lang="en-GB" smtClean="0"/>
              <a:t>Dispepsia</a:t>
            </a:r>
            <a:r>
              <a:rPr lang="en-GB" sz="1600" smtClean="0"/>
              <a:t/>
            </a:r>
            <a:br>
              <a:rPr lang="en-GB" sz="1600" smtClean="0"/>
            </a:br>
            <a:r>
              <a:rPr lang="en-GB" sz="1600" smtClean="0"/>
              <a:t>UpToDate  October 2013</a:t>
            </a:r>
            <a:endParaRPr lang="en-GB" sz="1200" smtClean="0"/>
          </a:p>
        </p:txBody>
      </p:sp>
      <p:sp>
        <p:nvSpPr>
          <p:cNvPr id="21506" name="Content Placeholder 4"/>
          <p:cNvSpPr>
            <a:spLocks noGrp="1"/>
          </p:cNvSpPr>
          <p:nvPr>
            <p:ph sz="half" idx="4294967295"/>
          </p:nvPr>
        </p:nvSpPr>
        <p:spPr>
          <a:xfrm>
            <a:off x="0" y="2060578"/>
            <a:ext cx="4787900" cy="4525963"/>
          </a:xfrm>
        </p:spPr>
        <p:txBody>
          <a:bodyPr/>
          <a:lstStyle/>
          <a:p>
            <a:pPr lvl="1" eaLnBrk="1" hangingPunct="1"/>
            <a:r>
              <a:rPr lang="en-GB" sz="3200" smtClean="0">
                <a:solidFill>
                  <a:srgbClr val="FF9966"/>
                </a:solidFill>
              </a:rPr>
              <a:t>Recente insorgenza</a:t>
            </a:r>
          </a:p>
          <a:p>
            <a:pPr lvl="1" eaLnBrk="1" hangingPunct="1"/>
            <a:endParaRPr lang="en-GB" sz="3200" smtClean="0">
              <a:solidFill>
                <a:srgbClr val="FF9966"/>
              </a:solidFill>
            </a:endParaRPr>
          </a:p>
          <a:p>
            <a:pPr lvl="1" eaLnBrk="1" hangingPunct="1"/>
            <a:r>
              <a:rPr lang="en-GB" sz="3200" smtClean="0"/>
              <a:t>Cronica</a:t>
            </a:r>
          </a:p>
          <a:p>
            <a:pPr lvl="2" eaLnBrk="1" hangingPunct="1"/>
            <a:endParaRPr lang="en-GB" sz="2000" smtClean="0"/>
          </a:p>
          <a:p>
            <a:pPr lvl="1" eaLnBrk="1" hangingPunct="1"/>
            <a:endParaRPr lang="en-GB" sz="2400" smtClean="0"/>
          </a:p>
        </p:txBody>
      </p:sp>
      <p:sp>
        <p:nvSpPr>
          <p:cNvPr id="21507" name="Content Placeholder 5"/>
          <p:cNvSpPr>
            <a:spLocks noGrp="1"/>
          </p:cNvSpPr>
          <p:nvPr>
            <p:ph sz="half" idx="4294967295"/>
          </p:nvPr>
        </p:nvSpPr>
        <p:spPr>
          <a:xfrm>
            <a:off x="4648200" y="1600203"/>
            <a:ext cx="4038600" cy="4525963"/>
          </a:xfrm>
        </p:spPr>
        <p:txBody>
          <a:bodyPr/>
          <a:lstStyle/>
          <a:p>
            <a:pPr lvl="1" eaLnBrk="1" hangingPunct="1"/>
            <a:endParaRPr lang="en-GB" sz="2400" smtClean="0"/>
          </a:p>
          <a:p>
            <a:pPr lvl="1" eaLnBrk="1" hangingPunct="1"/>
            <a:r>
              <a:rPr lang="en-GB" sz="2400" smtClean="0">
                <a:solidFill>
                  <a:srgbClr val="FF9966"/>
                </a:solidFill>
              </a:rPr>
              <a:t>Eta’ </a:t>
            </a:r>
            <a:r>
              <a:rPr lang="en-GB" sz="2400" u="sng" smtClean="0">
                <a:solidFill>
                  <a:srgbClr val="FF9966"/>
                </a:solidFill>
              </a:rPr>
              <a:t>&lt;</a:t>
            </a:r>
            <a:r>
              <a:rPr lang="en-GB" sz="2400" smtClean="0">
                <a:solidFill>
                  <a:srgbClr val="FF9966"/>
                </a:solidFill>
              </a:rPr>
              <a:t> 55 anni</a:t>
            </a:r>
          </a:p>
          <a:p>
            <a:pPr lvl="2" eaLnBrk="1" hangingPunct="1"/>
            <a:r>
              <a:rPr lang="en-GB" sz="2000" smtClean="0"/>
              <a:t>senza segni di allarme</a:t>
            </a:r>
          </a:p>
          <a:p>
            <a:pPr lvl="2" eaLnBrk="1" hangingPunct="1"/>
            <a:r>
              <a:rPr lang="en-GB" sz="2000" smtClean="0"/>
              <a:t>terapia sintomatica</a:t>
            </a:r>
          </a:p>
          <a:p>
            <a:pPr lvl="3" eaLnBrk="1" hangingPunct="1"/>
            <a:r>
              <a:rPr lang="en-GB" sz="1800" smtClean="0"/>
              <a:t>se prevalenza Hp &lt;5%</a:t>
            </a:r>
          </a:p>
          <a:p>
            <a:pPr lvl="2" eaLnBrk="1" hangingPunct="1"/>
            <a:r>
              <a:rPr lang="en-GB" sz="2000" smtClean="0"/>
              <a:t>test and treat</a:t>
            </a:r>
          </a:p>
          <a:p>
            <a:pPr lvl="3" eaLnBrk="1" hangingPunct="1"/>
            <a:r>
              <a:rPr lang="en-GB" sz="1800" smtClean="0"/>
              <a:t>se prevalenza Hp&gt;10%</a:t>
            </a:r>
          </a:p>
          <a:p>
            <a:pPr lvl="1" eaLnBrk="1" hangingPunct="1"/>
            <a:r>
              <a:rPr lang="en-GB" sz="2400" smtClean="0">
                <a:solidFill>
                  <a:srgbClr val="FF9966"/>
                </a:solidFill>
              </a:rPr>
              <a:t>Eta’ &gt; 55 anni</a:t>
            </a:r>
          </a:p>
          <a:p>
            <a:pPr lvl="2" eaLnBrk="1" hangingPunct="1"/>
            <a:r>
              <a:rPr lang="en-GB" sz="2000" smtClean="0"/>
              <a:t>EGD</a:t>
            </a:r>
          </a:p>
          <a:p>
            <a:pPr lvl="1" eaLnBrk="1" hangingPunct="1"/>
            <a:endParaRPr lang="en-GB" sz="2400" smtClean="0"/>
          </a:p>
          <a:p>
            <a:pPr lvl="1" eaLnBrk="1" hangingPunct="1"/>
            <a:endParaRPr lang="en-GB" sz="2400" smtClean="0"/>
          </a:p>
          <a:p>
            <a:pPr lvl="1" eaLnBrk="1" hangingPunct="1">
              <a:buFontTx/>
              <a:buNone/>
            </a:pPr>
            <a:endParaRPr lang="en-GB" sz="2400" smtClean="0"/>
          </a:p>
          <a:p>
            <a:pPr lvl="1" eaLnBrk="1" hangingPunct="1"/>
            <a:endParaRPr lang="en-GB" sz="2400"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sz="half" idx="1"/>
          </p:nvPr>
        </p:nvGraphicFramePr>
        <p:xfrm>
          <a:off x="2722741" y="12700"/>
          <a:ext cx="473652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56" name="CasellaDiTesto 5"/>
          <p:cNvSpPr txBox="1">
            <a:spLocks noChangeArrowheads="1"/>
          </p:cNvSpPr>
          <p:nvPr/>
        </p:nvSpPr>
        <p:spPr bwMode="auto">
          <a:xfrm>
            <a:off x="220133" y="6524626"/>
            <a:ext cx="2275046" cy="369332"/>
          </a:xfrm>
          <a:prstGeom prst="rect">
            <a:avLst/>
          </a:prstGeom>
          <a:solidFill>
            <a:schemeClr val="accent1"/>
          </a:solidFill>
          <a:ln w="9525">
            <a:noFill/>
            <a:miter lim="800000"/>
            <a:headEnd/>
            <a:tailEnd/>
          </a:ln>
        </p:spPr>
        <p:txBody>
          <a:bodyPr wrap="none">
            <a:spAutoFit/>
          </a:bodyPr>
          <a:lstStyle/>
          <a:p>
            <a:pPr fontAlgn="base">
              <a:spcBef>
                <a:spcPct val="0"/>
              </a:spcBef>
              <a:spcAft>
                <a:spcPct val="0"/>
              </a:spcAft>
            </a:pPr>
            <a:r>
              <a:rPr lang="it-IT">
                <a:solidFill>
                  <a:srgbClr val="FFFFFF"/>
                </a:solidFill>
              </a:rPr>
              <a:t>UpToDate, Oct 2013</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cstate="print"/>
          <a:srcRect/>
          <a:stretch>
            <a:fillRect/>
          </a:stretch>
        </p:blipFill>
        <p:spPr bwMode="auto">
          <a:xfrm>
            <a:off x="-165101" y="0"/>
            <a:ext cx="9474201" cy="4622800"/>
          </a:xfrm>
          <a:prstGeom prst="rect">
            <a:avLst/>
          </a:prstGeom>
          <a:noFill/>
          <a:ln w="12700" cap="sq">
            <a:noFill/>
            <a:miter lim="800000"/>
            <a:headEnd type="none" w="sm" len="sm"/>
            <a:tailEnd type="none" w="sm" len="sm"/>
          </a:ln>
        </p:spPr>
      </p:pic>
      <p:pic>
        <p:nvPicPr>
          <p:cNvPr id="25602" name="Picture 3"/>
          <p:cNvPicPr>
            <a:picLocks noChangeAspect="1" noChangeArrowheads="1"/>
          </p:cNvPicPr>
          <p:nvPr/>
        </p:nvPicPr>
        <p:blipFill>
          <a:blip r:embed="rId3" cstate="print"/>
          <a:srcRect/>
          <a:stretch>
            <a:fillRect/>
          </a:stretch>
        </p:blipFill>
        <p:spPr bwMode="auto">
          <a:xfrm>
            <a:off x="412046" y="4365625"/>
            <a:ext cx="8898467" cy="2058988"/>
          </a:xfrm>
          <a:prstGeom prst="rect">
            <a:avLst/>
          </a:prstGeom>
          <a:noFill/>
          <a:ln w="12700" cap="sq">
            <a:noFill/>
            <a:miter lim="800000"/>
            <a:headEnd type="none" w="sm" len="sm"/>
            <a:tailEnd type="none" w="sm" len="sm"/>
          </a:ln>
        </p:spPr>
      </p:pic>
      <p:sp>
        <p:nvSpPr>
          <p:cNvPr id="25603" name="Rectangle 4"/>
          <p:cNvSpPr>
            <a:spLocks noChangeArrowheads="1"/>
          </p:cNvSpPr>
          <p:nvPr/>
        </p:nvSpPr>
        <p:spPr bwMode="auto">
          <a:xfrm>
            <a:off x="3276600" y="3"/>
            <a:ext cx="1296812" cy="404813"/>
          </a:xfrm>
          <a:prstGeom prst="rect">
            <a:avLst/>
          </a:prstGeom>
          <a:noFill/>
          <a:ln w="41275" cap="sq">
            <a:solidFill>
              <a:srgbClr val="FF0000"/>
            </a:solidFill>
            <a:miter lim="800000"/>
            <a:headEnd type="none" w="sm" len="sm"/>
            <a:tailEnd type="none" w="sm" len="sm"/>
          </a:ln>
        </p:spPr>
        <p:txBody>
          <a:bodyPr wrap="none" anchor="ctr"/>
          <a:lstStyle/>
          <a:p>
            <a:pPr fontAlgn="base">
              <a:spcBef>
                <a:spcPct val="0"/>
              </a:spcBef>
              <a:spcAft>
                <a:spcPct val="0"/>
              </a:spcAft>
            </a:pPr>
            <a:endParaRPr lang="it-IT">
              <a:solidFill>
                <a:srgbClr val="FFFFFF"/>
              </a:solidFill>
            </a:endParaRPr>
          </a:p>
        </p:txBody>
      </p:sp>
      <p:sp>
        <p:nvSpPr>
          <p:cNvPr id="25604" name="Rectangle 5"/>
          <p:cNvSpPr>
            <a:spLocks noChangeArrowheads="1"/>
          </p:cNvSpPr>
          <p:nvPr/>
        </p:nvSpPr>
        <p:spPr bwMode="auto">
          <a:xfrm>
            <a:off x="-165099" y="4365628"/>
            <a:ext cx="640645" cy="20161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it-IT">
              <a:solidFill>
                <a:srgbClr val="FFFFFF"/>
              </a:solidFill>
            </a:endParaRPr>
          </a:p>
        </p:txBody>
      </p:sp>
      <p:sp>
        <p:nvSpPr>
          <p:cNvPr id="25605" name="Rectangle 6"/>
          <p:cNvSpPr>
            <a:spLocks noChangeArrowheads="1"/>
          </p:cNvSpPr>
          <p:nvPr/>
        </p:nvSpPr>
        <p:spPr bwMode="auto">
          <a:xfrm>
            <a:off x="6043790" y="6491288"/>
            <a:ext cx="2313454" cy="369332"/>
          </a:xfrm>
          <a:prstGeom prst="rect">
            <a:avLst/>
          </a:prstGeom>
          <a:noFill/>
          <a:ln w="9525">
            <a:noFill/>
            <a:miter lim="800000"/>
            <a:headEnd/>
            <a:tailEnd/>
          </a:ln>
        </p:spPr>
        <p:txBody>
          <a:bodyPr wrap="none">
            <a:spAutoFit/>
          </a:bodyPr>
          <a:lstStyle/>
          <a:p>
            <a:pPr fontAlgn="base">
              <a:spcBef>
                <a:spcPct val="0"/>
              </a:spcBef>
              <a:spcAft>
                <a:spcPct val="0"/>
              </a:spcAft>
            </a:pPr>
            <a:r>
              <a:rPr lang="it-IT">
                <a:solidFill>
                  <a:srgbClr val="FFFF99"/>
                </a:solidFill>
              </a:rPr>
              <a:t>Moayyedi et al, 2006</a:t>
            </a:r>
            <a:endParaRPr lang="en-US">
              <a:solidFill>
                <a:srgbClr val="FFFF99"/>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GC11371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cxnSp>
        <p:nvCxnSpPr>
          <p:cNvPr id="7" name="Straight Connector 6"/>
          <p:cNvCxnSpPr>
            <a:cxnSpLocks noChangeShapeType="1"/>
          </p:cNvCxnSpPr>
          <p:nvPr/>
        </p:nvCxnSpPr>
        <p:spPr bwMode="auto">
          <a:xfrm>
            <a:off x="987778" y="3716338"/>
            <a:ext cx="1855612" cy="0"/>
          </a:xfrm>
          <a:prstGeom prst="line">
            <a:avLst/>
          </a:prstGeom>
          <a:noFill/>
          <a:ln w="28575" algn="ctr">
            <a:solidFill>
              <a:srgbClr val="FF3300"/>
            </a:solidFill>
            <a:prstDash val="dash"/>
            <a:round/>
            <a:headEnd/>
            <a:tailEnd/>
          </a:ln>
        </p:spPr>
      </p:cxnSp>
      <p:sp>
        <p:nvSpPr>
          <p:cNvPr id="22533" name="Line 5"/>
          <p:cNvSpPr>
            <a:spLocks noChangeShapeType="1"/>
          </p:cNvSpPr>
          <p:nvPr/>
        </p:nvSpPr>
        <p:spPr bwMode="auto">
          <a:xfrm flipV="1">
            <a:off x="987778" y="3716341"/>
            <a:ext cx="0" cy="649287"/>
          </a:xfrm>
          <a:prstGeom prst="line">
            <a:avLst/>
          </a:prstGeom>
          <a:noFill/>
          <a:ln w="28575">
            <a:solidFill>
              <a:srgbClr val="FF3300"/>
            </a:solidFill>
            <a:round/>
            <a:headEnd/>
            <a:tailEnd type="triangle" w="med" len="med"/>
          </a:ln>
        </p:spPr>
        <p:txBody>
          <a:bodyPr/>
          <a:lstStyle/>
          <a:p>
            <a:pPr fontAlgn="base">
              <a:spcBef>
                <a:spcPct val="0"/>
              </a:spcBef>
              <a:spcAft>
                <a:spcPct val="0"/>
              </a:spcAft>
            </a:pPr>
            <a:endParaRPr lang="it-IT">
              <a:solidFill>
                <a:srgbClr val="FFFFFF"/>
              </a:solidFill>
            </a:endParaRPr>
          </a:p>
        </p:txBody>
      </p:sp>
      <p:sp>
        <p:nvSpPr>
          <p:cNvPr id="22534" name="Oval 6"/>
          <p:cNvSpPr>
            <a:spLocks noChangeArrowheads="1"/>
          </p:cNvSpPr>
          <p:nvPr/>
        </p:nvSpPr>
        <p:spPr bwMode="auto">
          <a:xfrm>
            <a:off x="3931357" y="3068638"/>
            <a:ext cx="320323" cy="360362"/>
          </a:xfrm>
          <a:prstGeom prst="ellipse">
            <a:avLst/>
          </a:prstGeom>
          <a:noFill/>
          <a:ln w="38100">
            <a:solidFill>
              <a:srgbClr val="FF3300"/>
            </a:solidFill>
            <a:round/>
            <a:headEnd/>
            <a:tailEnd/>
          </a:ln>
        </p:spPr>
        <p:txBody>
          <a:bodyPr wrap="none" anchor="ctr"/>
          <a:lstStyle/>
          <a:p>
            <a:pPr fontAlgn="base">
              <a:spcBef>
                <a:spcPct val="0"/>
              </a:spcBef>
              <a:spcAft>
                <a:spcPct val="0"/>
              </a:spcAft>
            </a:pPr>
            <a:endParaRPr lang="it-IT">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ppt_x"/>
                                          </p:val>
                                        </p:tav>
                                        <p:tav tm="100000">
                                          <p:val>
                                            <p:strVal val="#ppt_x"/>
                                          </p:val>
                                        </p:tav>
                                      </p:tavLst>
                                    </p:anim>
                                    <p:anim calcmode="lin" valueType="num">
                                      <p:cBhvr additive="base">
                                        <p:cTn id="14"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2534"/>
                                        </p:tgtEl>
                                        <p:attrNameLst>
                                          <p:attrName>style.visibility</p:attrName>
                                        </p:attrNameLst>
                                      </p:cBhvr>
                                      <p:to>
                                        <p:strVal val="visible"/>
                                      </p:to>
                                    </p:set>
                                    <p:animEffect transition="in" filter="diamond(in)">
                                      <p:cBhvr>
                                        <p:cTn id="19" dur="2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P spid="2253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GC113710"/>
          <p:cNvPicPr>
            <a:picLocks noChangeAspect="1" noChangeArrowheads="1"/>
          </p:cNvPicPr>
          <p:nvPr/>
        </p:nvPicPr>
        <p:blipFill>
          <a:blip r:embed="rId2" cstate="print"/>
          <a:srcRect/>
          <a:stretch>
            <a:fillRect/>
          </a:stretch>
        </p:blipFill>
        <p:spPr bwMode="auto">
          <a:xfrm>
            <a:off x="1" y="3"/>
            <a:ext cx="4059767" cy="3044825"/>
          </a:xfrm>
          <a:prstGeom prst="rect">
            <a:avLst/>
          </a:prstGeom>
          <a:noFill/>
          <a:ln w="9525">
            <a:noFill/>
            <a:miter lim="800000"/>
            <a:headEnd/>
            <a:tailEnd/>
          </a:ln>
        </p:spPr>
      </p:pic>
      <p:sp>
        <p:nvSpPr>
          <p:cNvPr id="27650" name="WordArt 6"/>
          <p:cNvSpPr>
            <a:spLocks noChangeArrowheads="1" noChangeShapeType="1" noTextEdit="1"/>
          </p:cNvSpPr>
          <p:nvPr/>
        </p:nvSpPr>
        <p:spPr bwMode="auto">
          <a:xfrm>
            <a:off x="155224" y="3500441"/>
            <a:ext cx="8170333" cy="1728787"/>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t-IT" sz="3600" kern="10">
                <a:ln w="9525">
                  <a:solidFill>
                    <a:srgbClr val="000000"/>
                  </a:solidFill>
                  <a:round/>
                  <a:headEnd/>
                  <a:tailEnd/>
                </a:ln>
                <a:solidFill>
                  <a:srgbClr val="FFFFFF"/>
                </a:solidFill>
                <a:latin typeface="Arial Black"/>
              </a:rPr>
              <a:t>Lieve guadagno terapeutico con IPP</a:t>
            </a:r>
          </a:p>
          <a:p>
            <a:pPr algn="ctr" fontAlgn="base">
              <a:spcBef>
                <a:spcPct val="0"/>
              </a:spcBef>
              <a:spcAft>
                <a:spcPct val="0"/>
              </a:spcAft>
            </a:pPr>
            <a:endParaRPr lang="it-IT" sz="3600" kern="10">
              <a:ln w="9525">
                <a:solidFill>
                  <a:srgbClr val="000000"/>
                </a:solidFill>
                <a:round/>
                <a:headEnd/>
                <a:tailEnd/>
              </a:ln>
              <a:solidFill>
                <a:srgbClr val="FFFFFF"/>
              </a:solidFill>
              <a:latin typeface="Arial Black"/>
            </a:endParaRPr>
          </a:p>
          <a:p>
            <a:pPr algn="ctr" fontAlgn="base">
              <a:spcBef>
                <a:spcPct val="0"/>
              </a:spcBef>
              <a:spcAft>
                <a:spcPct val="0"/>
              </a:spcAft>
            </a:pPr>
            <a:r>
              <a:rPr lang="it-IT" sz="3600" kern="10">
                <a:ln w="9525">
                  <a:solidFill>
                    <a:srgbClr val="000000"/>
                  </a:solidFill>
                  <a:round/>
                  <a:headEnd/>
                  <a:tailEnd/>
                </a:ln>
                <a:solidFill>
                  <a:srgbClr val="FFFFFF"/>
                </a:solidFill>
                <a:latin typeface="Arial Black"/>
              </a:rPr>
              <a:t>Notevole efficacia di placebo</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p:cNvPicPr>
            <a:picLocks noChangeAspect="1" noChangeArrowheads="1"/>
          </p:cNvPicPr>
          <p:nvPr/>
        </p:nvPicPr>
        <p:blipFill>
          <a:blip r:embed="rId2" cstate="print"/>
          <a:srcRect/>
          <a:stretch>
            <a:fillRect/>
          </a:stretch>
        </p:blipFill>
        <p:spPr bwMode="auto">
          <a:xfrm>
            <a:off x="651934" y="1493841"/>
            <a:ext cx="7840133" cy="3870325"/>
          </a:xfrm>
          <a:prstGeom prst="rect">
            <a:avLst/>
          </a:prstGeom>
          <a:noFill/>
          <a:ln w="9525">
            <a:noFill/>
            <a:miter lim="800000"/>
            <a:headEnd/>
            <a:tailEnd/>
          </a:ln>
        </p:spPr>
      </p:pic>
      <p:sp>
        <p:nvSpPr>
          <p:cNvPr id="28674" name="Text Box 5"/>
          <p:cNvSpPr txBox="1">
            <a:spLocks noChangeArrowheads="1"/>
          </p:cNvSpPr>
          <p:nvPr/>
        </p:nvSpPr>
        <p:spPr bwMode="auto">
          <a:xfrm>
            <a:off x="6172200" y="6308727"/>
            <a:ext cx="2910477"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b="1">
                <a:solidFill>
                  <a:srgbClr val="FFFFFF"/>
                </a:solidFill>
              </a:rPr>
              <a:t>Jackson et al. Am J Med 2000; 108;65</a:t>
            </a:r>
          </a:p>
        </p:txBody>
      </p:sp>
      <p:sp>
        <p:nvSpPr>
          <p:cNvPr id="28675" name="Rectangle 4"/>
          <p:cNvSpPr>
            <a:spLocks noChangeArrowheads="1"/>
          </p:cNvSpPr>
          <p:nvPr/>
        </p:nvSpPr>
        <p:spPr bwMode="auto">
          <a:xfrm>
            <a:off x="3612444" y="1773238"/>
            <a:ext cx="831145" cy="215900"/>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it-IT">
              <a:solidFill>
                <a:srgbClr val="FFFFFF"/>
              </a:solidFill>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2"/>
          <p:cNvGraphicFramePr>
            <a:graphicFrameLocks noChangeAspect="1"/>
          </p:cNvGraphicFramePr>
          <p:nvPr/>
        </p:nvGraphicFramePr>
        <p:xfrm>
          <a:off x="708378" y="1341441"/>
          <a:ext cx="7652456" cy="18791237"/>
        </p:xfrm>
        <a:graphic>
          <a:graphicData uri="http://schemas.openxmlformats.org/presentationml/2006/ole">
            <mc:AlternateContent xmlns:mc="http://schemas.openxmlformats.org/markup-compatibility/2006">
              <mc:Choice xmlns:v="urn:schemas-microsoft-com:vml" Requires="v">
                <p:oleObj spid="_x0000_s230408" name="Fotografia di Photo Editor" r:id="rId3" imgW="8097380" imgH="17676190" progId="">
                  <p:embed/>
                </p:oleObj>
              </mc:Choice>
              <mc:Fallback>
                <p:oleObj name="Fotografia di Photo Editor" r:id="rId3" imgW="8097380" imgH="1767619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78" y="1341441"/>
                        <a:ext cx="7652456" cy="1879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59" name="Rectangle 3"/>
          <p:cNvSpPr>
            <a:spLocks noGrp="1" noChangeArrowheads="1"/>
          </p:cNvSpPr>
          <p:nvPr>
            <p:ph type="title"/>
          </p:nvPr>
        </p:nvSpPr>
        <p:spPr>
          <a:xfrm>
            <a:off x="540456" y="0"/>
            <a:ext cx="8229600" cy="1143000"/>
          </a:xfrm>
        </p:spPr>
        <p:txBody>
          <a:bodyPr/>
          <a:lstStyle/>
          <a:p>
            <a:r>
              <a:rPr lang="it-IT" sz="4000" smtClean="0"/>
              <a:t>Cochrane Review 2006</a:t>
            </a:r>
            <a:br>
              <a:rPr lang="it-IT" sz="4000" smtClean="0"/>
            </a:br>
            <a:r>
              <a:rPr lang="it-IT" sz="4000" smtClean="0"/>
              <a:t>procinetici vs placebo</a:t>
            </a:r>
          </a:p>
        </p:txBody>
      </p:sp>
      <p:sp>
        <p:nvSpPr>
          <p:cNvPr id="70660" name="Text Box 6"/>
          <p:cNvSpPr txBox="1">
            <a:spLocks noChangeArrowheads="1"/>
          </p:cNvSpPr>
          <p:nvPr/>
        </p:nvSpPr>
        <p:spPr bwMode="auto">
          <a:xfrm>
            <a:off x="7164212" y="2852740"/>
            <a:ext cx="1415772" cy="646331"/>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it-IT" b="1">
                <a:solidFill>
                  <a:srgbClr val="00FF00"/>
                </a:solidFill>
              </a:rPr>
              <a:t>Dolore</a:t>
            </a:r>
          </a:p>
          <a:p>
            <a:pPr fontAlgn="base">
              <a:spcBef>
                <a:spcPct val="0"/>
              </a:spcBef>
              <a:spcAft>
                <a:spcPct val="0"/>
              </a:spcAft>
            </a:pPr>
            <a:r>
              <a:rPr lang="it-IT" b="1">
                <a:solidFill>
                  <a:srgbClr val="00FF00"/>
                </a:solidFill>
              </a:rPr>
              <a:t>epigastrico</a:t>
            </a:r>
          </a:p>
        </p:txBody>
      </p:sp>
      <p:sp>
        <p:nvSpPr>
          <p:cNvPr id="70661" name="AutoShape 7"/>
          <p:cNvSpPr>
            <a:spLocks noChangeArrowheads="1"/>
          </p:cNvSpPr>
          <p:nvPr/>
        </p:nvSpPr>
        <p:spPr bwMode="auto">
          <a:xfrm>
            <a:off x="5003801" y="3573463"/>
            <a:ext cx="719667" cy="215900"/>
          </a:xfrm>
          <a:prstGeom prst="leftArrow">
            <a:avLst>
              <a:gd name="adj1" fmla="val 50000"/>
              <a:gd name="adj2" fmla="val 93750"/>
            </a:avLst>
          </a:prstGeom>
          <a:solidFill>
            <a:schemeClr val="folHlink"/>
          </a:solidFill>
          <a:ln w="12700" cap="sq">
            <a:solidFill>
              <a:schemeClr val="tx1"/>
            </a:solidFill>
            <a:miter lim="800000"/>
            <a:headEnd type="none" w="sm" len="sm"/>
            <a:tailEnd type="none" w="sm" len="sm"/>
          </a:ln>
        </p:spPr>
        <p:txBody>
          <a:bodyPr wrap="none" anchor="ctr"/>
          <a:lstStyle/>
          <a:p>
            <a:pPr fontAlgn="base">
              <a:spcBef>
                <a:spcPct val="0"/>
              </a:spcBef>
              <a:spcAft>
                <a:spcPct val="0"/>
              </a:spcAft>
            </a:pPr>
            <a:endParaRPr lang="it-IT">
              <a:solidFill>
                <a:srgbClr val="FFFFFF"/>
              </a:solidFill>
            </a:endParaRPr>
          </a:p>
        </p:txBody>
      </p:sp>
      <p:sp>
        <p:nvSpPr>
          <p:cNvPr id="70662" name="Text Box 8"/>
          <p:cNvSpPr txBox="1">
            <a:spLocks noChangeArrowheads="1"/>
          </p:cNvSpPr>
          <p:nvPr/>
        </p:nvSpPr>
        <p:spPr bwMode="auto">
          <a:xfrm>
            <a:off x="7164212" y="4508502"/>
            <a:ext cx="1697901" cy="646331"/>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it-IT" b="1">
                <a:solidFill>
                  <a:srgbClr val="FF0000"/>
                </a:solidFill>
              </a:rPr>
              <a:t>Gonfiore</a:t>
            </a:r>
          </a:p>
          <a:p>
            <a:pPr fontAlgn="base">
              <a:spcBef>
                <a:spcPct val="0"/>
              </a:spcBef>
              <a:spcAft>
                <a:spcPct val="0"/>
              </a:spcAft>
            </a:pPr>
            <a:r>
              <a:rPr lang="it-IT" b="1">
                <a:solidFill>
                  <a:srgbClr val="FF0000"/>
                </a:solidFill>
              </a:rPr>
              <a:t>postprandiale</a:t>
            </a:r>
          </a:p>
        </p:txBody>
      </p:sp>
      <p:sp>
        <p:nvSpPr>
          <p:cNvPr id="70663" name="Text Box 9"/>
          <p:cNvSpPr txBox="1">
            <a:spLocks noChangeArrowheads="1"/>
          </p:cNvSpPr>
          <p:nvPr/>
        </p:nvSpPr>
        <p:spPr bwMode="auto">
          <a:xfrm>
            <a:off x="7309556" y="6216652"/>
            <a:ext cx="1069524" cy="646331"/>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it-IT" b="1">
                <a:solidFill>
                  <a:srgbClr val="00FF00"/>
                </a:solidFill>
              </a:rPr>
              <a:t>Sazietà</a:t>
            </a:r>
          </a:p>
          <a:p>
            <a:pPr fontAlgn="base">
              <a:spcBef>
                <a:spcPct val="0"/>
              </a:spcBef>
              <a:spcAft>
                <a:spcPct val="0"/>
              </a:spcAft>
            </a:pPr>
            <a:r>
              <a:rPr lang="it-IT" b="1">
                <a:solidFill>
                  <a:srgbClr val="00FF00"/>
                </a:solidFill>
              </a:rPr>
              <a:t>precoce</a:t>
            </a:r>
          </a:p>
        </p:txBody>
      </p:sp>
      <p:sp>
        <p:nvSpPr>
          <p:cNvPr id="70664" name="AutoShape 10"/>
          <p:cNvSpPr>
            <a:spLocks noChangeArrowheads="1"/>
          </p:cNvSpPr>
          <p:nvPr/>
        </p:nvSpPr>
        <p:spPr bwMode="auto">
          <a:xfrm>
            <a:off x="5003801" y="4868863"/>
            <a:ext cx="719667" cy="215900"/>
          </a:xfrm>
          <a:prstGeom prst="leftArrow">
            <a:avLst>
              <a:gd name="adj1" fmla="val 50000"/>
              <a:gd name="adj2" fmla="val 93750"/>
            </a:avLst>
          </a:prstGeom>
          <a:solidFill>
            <a:srgbClr val="FF0000"/>
          </a:solidFill>
          <a:ln w="12700" cap="sq">
            <a:solidFill>
              <a:schemeClr val="tx1"/>
            </a:solidFill>
            <a:miter lim="800000"/>
            <a:headEnd type="none" w="sm" len="sm"/>
            <a:tailEnd type="none" w="sm" len="sm"/>
          </a:ln>
        </p:spPr>
        <p:txBody>
          <a:bodyPr wrap="none" anchor="ctr"/>
          <a:lstStyle/>
          <a:p>
            <a:pPr fontAlgn="base">
              <a:spcBef>
                <a:spcPct val="0"/>
              </a:spcBef>
              <a:spcAft>
                <a:spcPct val="0"/>
              </a:spcAft>
            </a:pPr>
            <a:endParaRPr lang="it-IT">
              <a:solidFill>
                <a:srgbClr val="FFFFFF"/>
              </a:solidFill>
            </a:endParaRPr>
          </a:p>
        </p:txBody>
      </p:sp>
      <p:sp>
        <p:nvSpPr>
          <p:cNvPr id="70665" name="AutoShape 11"/>
          <p:cNvSpPr>
            <a:spLocks noChangeArrowheads="1"/>
          </p:cNvSpPr>
          <p:nvPr/>
        </p:nvSpPr>
        <p:spPr bwMode="auto">
          <a:xfrm>
            <a:off x="4931835" y="6642100"/>
            <a:ext cx="719667" cy="215900"/>
          </a:xfrm>
          <a:prstGeom prst="leftArrow">
            <a:avLst>
              <a:gd name="adj1" fmla="val 50000"/>
              <a:gd name="adj2" fmla="val 93750"/>
            </a:avLst>
          </a:prstGeom>
          <a:solidFill>
            <a:schemeClr val="folHlink"/>
          </a:solidFill>
          <a:ln w="12700" cap="sq">
            <a:solidFill>
              <a:schemeClr val="tx1"/>
            </a:solidFill>
            <a:miter lim="800000"/>
            <a:headEnd type="none" w="sm" len="sm"/>
            <a:tailEnd type="none" w="sm" len="sm"/>
          </a:ln>
        </p:spPr>
        <p:txBody>
          <a:bodyPr wrap="none" anchor="ctr"/>
          <a:lstStyle/>
          <a:p>
            <a:pPr fontAlgn="base">
              <a:spcBef>
                <a:spcPct val="0"/>
              </a:spcBef>
              <a:spcAft>
                <a:spcPct val="0"/>
              </a:spcAft>
            </a:pPr>
            <a:endParaRPr lang="it-IT">
              <a:solidFill>
                <a:srgbClr val="FFFFFF"/>
              </a:solidFill>
            </a:endParaRPr>
          </a:p>
        </p:txBody>
      </p:sp>
      <p:sp>
        <p:nvSpPr>
          <p:cNvPr id="70666" name="Text Box 12"/>
          <p:cNvSpPr txBox="1">
            <a:spLocks noChangeArrowheads="1"/>
          </p:cNvSpPr>
          <p:nvPr/>
        </p:nvSpPr>
        <p:spPr bwMode="auto">
          <a:xfrm>
            <a:off x="7236178" y="1484314"/>
            <a:ext cx="1326004" cy="646331"/>
          </a:xfrm>
          <a:prstGeom prst="rect">
            <a:avLst/>
          </a:prstGeom>
          <a:solidFill>
            <a:srgbClr val="000066"/>
          </a:solidFill>
          <a:ln w="12700" cap="sq">
            <a:noFill/>
            <a:miter lim="800000"/>
            <a:headEnd type="none" w="sm" len="sm"/>
            <a:tailEnd type="none" w="sm" len="sm"/>
          </a:ln>
        </p:spPr>
        <p:txBody>
          <a:bodyPr wrap="none">
            <a:spAutoFit/>
          </a:bodyPr>
          <a:lstStyle/>
          <a:p>
            <a:pPr fontAlgn="base">
              <a:spcBef>
                <a:spcPct val="0"/>
              </a:spcBef>
              <a:spcAft>
                <a:spcPct val="0"/>
              </a:spcAft>
            </a:pPr>
            <a:r>
              <a:rPr lang="it-IT" b="1">
                <a:solidFill>
                  <a:srgbClr val="FF0000"/>
                </a:solidFill>
              </a:rPr>
              <a:t>Sintomi</a:t>
            </a:r>
          </a:p>
          <a:p>
            <a:pPr fontAlgn="base">
              <a:spcBef>
                <a:spcPct val="0"/>
              </a:spcBef>
              <a:spcAft>
                <a:spcPct val="0"/>
              </a:spcAft>
            </a:pPr>
            <a:r>
              <a:rPr lang="it-IT" b="1">
                <a:solidFill>
                  <a:srgbClr val="FF0000"/>
                </a:solidFill>
              </a:rPr>
              <a:t>individuali</a:t>
            </a:r>
          </a:p>
        </p:txBody>
      </p:sp>
      <p:sp>
        <p:nvSpPr>
          <p:cNvPr id="70667" name="Rectangle 13"/>
          <p:cNvSpPr>
            <a:spLocks noChangeArrowheads="1"/>
          </p:cNvSpPr>
          <p:nvPr/>
        </p:nvSpPr>
        <p:spPr bwMode="auto">
          <a:xfrm>
            <a:off x="7423856" y="1"/>
            <a:ext cx="1736373" cy="369332"/>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it-IT">
                <a:solidFill>
                  <a:srgbClr val="FFFF99"/>
                </a:solidFill>
              </a:rPr>
              <a:t>Moayyedi et al </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2" cstate="print"/>
          <a:srcRect/>
          <a:stretch>
            <a:fillRect/>
          </a:stretch>
        </p:blipFill>
        <p:spPr bwMode="auto">
          <a:xfrm>
            <a:off x="611560" y="-10926763"/>
            <a:ext cx="8146344" cy="17784763"/>
          </a:xfrm>
          <a:prstGeom prst="rect">
            <a:avLst/>
          </a:prstGeom>
          <a:noFill/>
          <a:ln w="9525">
            <a:noFill/>
            <a:miter lim="800000"/>
            <a:headEnd/>
            <a:tailEnd/>
          </a:ln>
        </p:spPr>
      </p:pic>
      <p:sp>
        <p:nvSpPr>
          <p:cNvPr id="71682" name="AutoShape 3"/>
          <p:cNvSpPr>
            <a:spLocks noChangeArrowheads="1"/>
          </p:cNvSpPr>
          <p:nvPr/>
        </p:nvSpPr>
        <p:spPr bwMode="auto">
          <a:xfrm>
            <a:off x="5003801" y="3500438"/>
            <a:ext cx="719667" cy="215900"/>
          </a:xfrm>
          <a:prstGeom prst="leftArrow">
            <a:avLst>
              <a:gd name="adj1" fmla="val 50000"/>
              <a:gd name="adj2" fmla="val 93750"/>
            </a:avLst>
          </a:prstGeom>
          <a:solidFill>
            <a:srgbClr val="FF0000"/>
          </a:solidFill>
          <a:ln w="12700" cap="sq">
            <a:solidFill>
              <a:schemeClr val="tx1"/>
            </a:solidFill>
            <a:miter lim="800000"/>
            <a:headEnd type="none" w="sm" len="sm"/>
            <a:tailEnd type="none" w="sm" len="sm"/>
          </a:ln>
        </p:spPr>
        <p:txBody>
          <a:bodyPr wrap="none" anchor="ctr"/>
          <a:lstStyle/>
          <a:p>
            <a:pPr fontAlgn="base">
              <a:spcBef>
                <a:spcPct val="0"/>
              </a:spcBef>
              <a:spcAft>
                <a:spcPct val="0"/>
              </a:spcAft>
            </a:pPr>
            <a:endParaRPr lang="it-IT">
              <a:solidFill>
                <a:srgbClr val="FFFFFF"/>
              </a:solidFill>
            </a:endParaRPr>
          </a:p>
        </p:txBody>
      </p:sp>
      <p:sp>
        <p:nvSpPr>
          <p:cNvPr id="71683" name="AutoShape 4"/>
          <p:cNvSpPr>
            <a:spLocks noChangeArrowheads="1"/>
          </p:cNvSpPr>
          <p:nvPr/>
        </p:nvSpPr>
        <p:spPr bwMode="auto">
          <a:xfrm>
            <a:off x="4931835" y="4941888"/>
            <a:ext cx="719667" cy="215900"/>
          </a:xfrm>
          <a:prstGeom prst="leftArrow">
            <a:avLst>
              <a:gd name="adj1" fmla="val 50000"/>
              <a:gd name="adj2" fmla="val 93750"/>
            </a:avLst>
          </a:prstGeom>
          <a:solidFill>
            <a:srgbClr val="FF0000"/>
          </a:solidFill>
          <a:ln w="12700" cap="sq">
            <a:solidFill>
              <a:schemeClr val="tx1"/>
            </a:solidFill>
            <a:miter lim="800000"/>
            <a:headEnd type="none" w="sm" len="sm"/>
            <a:tailEnd type="none" w="sm" len="sm"/>
          </a:ln>
        </p:spPr>
        <p:txBody>
          <a:bodyPr wrap="none" anchor="ctr"/>
          <a:lstStyle/>
          <a:p>
            <a:pPr fontAlgn="base">
              <a:spcBef>
                <a:spcPct val="0"/>
              </a:spcBef>
              <a:spcAft>
                <a:spcPct val="0"/>
              </a:spcAft>
            </a:pPr>
            <a:endParaRPr lang="it-IT">
              <a:solidFill>
                <a:srgbClr val="FFFFFF"/>
              </a:solidFill>
            </a:endParaRPr>
          </a:p>
        </p:txBody>
      </p:sp>
      <p:sp>
        <p:nvSpPr>
          <p:cNvPr id="71684" name="Text Box 5"/>
          <p:cNvSpPr txBox="1">
            <a:spLocks noChangeArrowheads="1"/>
          </p:cNvSpPr>
          <p:nvPr/>
        </p:nvSpPr>
        <p:spPr bwMode="auto">
          <a:xfrm>
            <a:off x="7144457" y="3089277"/>
            <a:ext cx="1595309" cy="646331"/>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it-IT" b="1">
                <a:solidFill>
                  <a:srgbClr val="FF0000"/>
                </a:solidFill>
              </a:rPr>
              <a:t>Pirosi</a:t>
            </a:r>
          </a:p>
          <a:p>
            <a:pPr fontAlgn="base">
              <a:spcBef>
                <a:spcPct val="0"/>
              </a:spcBef>
              <a:spcAft>
                <a:spcPct val="0"/>
              </a:spcAft>
            </a:pPr>
            <a:r>
              <a:rPr lang="it-IT" b="1">
                <a:solidFill>
                  <a:srgbClr val="FF0000"/>
                </a:solidFill>
              </a:rPr>
              <a:t>retrosternale</a:t>
            </a:r>
          </a:p>
        </p:txBody>
      </p:sp>
      <p:sp>
        <p:nvSpPr>
          <p:cNvPr id="71685" name="Text Box 6"/>
          <p:cNvSpPr txBox="1">
            <a:spLocks noChangeArrowheads="1"/>
          </p:cNvSpPr>
          <p:nvPr/>
        </p:nvSpPr>
        <p:spPr bwMode="auto">
          <a:xfrm>
            <a:off x="7093656" y="4581527"/>
            <a:ext cx="1133644" cy="646331"/>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it-IT" b="1">
                <a:solidFill>
                  <a:srgbClr val="FF0000"/>
                </a:solidFill>
              </a:rPr>
              <a:t>Rigurgiti</a:t>
            </a:r>
          </a:p>
          <a:p>
            <a:pPr fontAlgn="base">
              <a:spcBef>
                <a:spcPct val="0"/>
              </a:spcBef>
              <a:spcAft>
                <a:spcPct val="0"/>
              </a:spcAft>
            </a:pPr>
            <a:r>
              <a:rPr lang="it-IT" b="1">
                <a:solidFill>
                  <a:srgbClr val="FF0000"/>
                </a:solidFill>
              </a:rPr>
              <a:t>acidi</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descr="images.jpg"/>
          <p:cNvPicPr>
            <a:picLocks noChangeAspect="1"/>
          </p:cNvPicPr>
          <p:nvPr/>
        </p:nvPicPr>
        <p:blipFill>
          <a:blip r:embed="rId2" cstate="print"/>
          <a:stretch>
            <a:fillRect/>
          </a:stretch>
        </p:blipFill>
        <p:spPr>
          <a:xfrm>
            <a:off x="6228184" y="3438857"/>
            <a:ext cx="2915817" cy="3419143"/>
          </a:xfrm>
          <a:prstGeom prst="rect">
            <a:avLst/>
          </a:prstGeom>
        </p:spPr>
      </p:pic>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MARTINA 83 </a:t>
            </a:r>
            <a:r>
              <a:rPr lang="it-IT" b="1" dirty="0" err="1" smtClean="0">
                <a:latin typeface="Arial Narrow"/>
              </a:rPr>
              <a:t>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lnSpcReduction="10000"/>
          </a:bodyPr>
          <a:lstStyle/>
          <a:p>
            <a:pPr fontAlgn="t"/>
            <a:r>
              <a:rPr lang="it-IT" sz="2800" dirty="0" smtClean="0"/>
              <a:t>Situazione sociale:  vedova vive sola</a:t>
            </a:r>
          </a:p>
          <a:p>
            <a:pPr fontAlgn="t"/>
            <a:r>
              <a:rPr lang="it-IT" sz="2800" u="sng" dirty="0" smtClean="0"/>
              <a:t>Artrosi</a:t>
            </a:r>
            <a:r>
              <a:rPr lang="it-IT" sz="2800" dirty="0" smtClean="0"/>
              <a:t> con disturbo della deambulazione: Cammina per brevi tratti con deambulatore</a:t>
            </a:r>
          </a:p>
          <a:p>
            <a:pPr fontAlgn="t"/>
            <a:r>
              <a:rPr lang="it-IT" sz="2800" u="sng" dirty="0" smtClean="0"/>
              <a:t>Ipertensione arteriosa :</a:t>
            </a:r>
            <a:r>
              <a:rPr lang="it-IT" sz="2800" dirty="0" smtClean="0"/>
              <a:t> in terapia con </a:t>
            </a:r>
            <a:r>
              <a:rPr lang="it-IT" sz="2800" dirty="0" err="1" smtClean="0"/>
              <a:t>Enalapril</a:t>
            </a:r>
            <a:r>
              <a:rPr lang="it-IT" sz="2800" dirty="0" smtClean="0"/>
              <a:t> </a:t>
            </a:r>
          </a:p>
          <a:p>
            <a:pPr fontAlgn="t">
              <a:buNone/>
            </a:pPr>
            <a:r>
              <a:rPr lang="it-IT" sz="2800" dirty="0" smtClean="0"/>
              <a:t>    20 mg / </a:t>
            </a:r>
            <a:r>
              <a:rPr lang="it-IT" sz="2800" dirty="0" err="1" smtClean="0"/>
              <a:t>die</a:t>
            </a:r>
            <a:r>
              <a:rPr lang="it-IT" sz="2800" dirty="0" smtClean="0"/>
              <a:t> + </a:t>
            </a:r>
            <a:r>
              <a:rPr lang="it-IT" sz="2800" dirty="0" err="1" smtClean="0"/>
              <a:t>Amlodipina</a:t>
            </a:r>
            <a:r>
              <a:rPr lang="it-IT" sz="2800" dirty="0" smtClean="0"/>
              <a:t> 5 mg/</a:t>
            </a:r>
            <a:r>
              <a:rPr lang="it-IT" sz="2800" dirty="0" err="1" smtClean="0"/>
              <a:t>die</a:t>
            </a:r>
            <a:r>
              <a:rPr lang="it-IT" sz="2800" dirty="0" smtClean="0"/>
              <a:t> + ASA</a:t>
            </a:r>
            <a:endParaRPr lang="it-IT" sz="2800" u="sng" dirty="0" smtClean="0"/>
          </a:p>
          <a:p>
            <a:pPr fontAlgn="t"/>
            <a:r>
              <a:rPr lang="it-IT" sz="2800" u="sng" dirty="0" smtClean="0"/>
              <a:t>Cardiopatia Ischemica</a:t>
            </a:r>
            <a:r>
              <a:rPr lang="it-IT" sz="2800" dirty="0" smtClean="0"/>
              <a:t>: NTG 5mg TD</a:t>
            </a:r>
          </a:p>
          <a:p>
            <a:pPr fontAlgn="t"/>
            <a:r>
              <a:rPr lang="it-IT" sz="2800" u="sng" dirty="0" smtClean="0"/>
              <a:t>Ipercolesterolemia</a:t>
            </a:r>
            <a:r>
              <a:rPr lang="it-IT" sz="2800" dirty="0" smtClean="0"/>
              <a:t>: </a:t>
            </a:r>
            <a:r>
              <a:rPr lang="it-IT" sz="2800" dirty="0" err="1" smtClean="0"/>
              <a:t>Simvastatina</a:t>
            </a:r>
            <a:r>
              <a:rPr lang="it-IT" sz="2800" dirty="0" smtClean="0"/>
              <a:t> 20 mg</a:t>
            </a:r>
            <a:endParaRPr lang="it-IT" sz="2800" u="sng" dirty="0" smtClean="0"/>
          </a:p>
          <a:p>
            <a:pPr fontAlgn="t"/>
            <a:r>
              <a:rPr lang="it-IT" sz="2800" u="sng" dirty="0" smtClean="0"/>
              <a:t>Diabete 2° tipo</a:t>
            </a:r>
            <a:r>
              <a:rPr lang="it-IT" sz="2800" dirty="0" smtClean="0"/>
              <a:t>: </a:t>
            </a:r>
            <a:r>
              <a:rPr lang="it-IT" sz="2800" dirty="0" err="1" smtClean="0"/>
              <a:t>Hb</a:t>
            </a:r>
            <a:r>
              <a:rPr lang="it-IT" sz="2800" dirty="0" smtClean="0"/>
              <a:t> </a:t>
            </a:r>
            <a:r>
              <a:rPr lang="it-IT" sz="2800" dirty="0" err="1" smtClean="0"/>
              <a:t>Glicata</a:t>
            </a:r>
            <a:r>
              <a:rPr lang="it-IT" sz="2800" dirty="0" smtClean="0"/>
              <a:t> 7.7 Terapia: </a:t>
            </a:r>
          </a:p>
          <a:p>
            <a:pPr fontAlgn="t">
              <a:buNone/>
            </a:pPr>
            <a:r>
              <a:rPr lang="it-IT" sz="2800" dirty="0" smtClean="0"/>
              <a:t>    </a:t>
            </a:r>
            <a:r>
              <a:rPr lang="it-IT" sz="2800" dirty="0" err="1" smtClean="0"/>
              <a:t>metformina</a:t>
            </a:r>
            <a:r>
              <a:rPr lang="it-IT" sz="2800" dirty="0" smtClean="0"/>
              <a:t> 850mg x2, </a:t>
            </a:r>
            <a:r>
              <a:rPr lang="it-IT" sz="2800" dirty="0" err="1" smtClean="0"/>
              <a:t>Glimepiride</a:t>
            </a:r>
            <a:r>
              <a:rPr lang="it-IT" sz="2800" dirty="0" smtClean="0"/>
              <a:t> 1mg, </a:t>
            </a:r>
          </a:p>
          <a:p>
            <a:pPr fontAlgn="t">
              <a:buNone/>
            </a:pPr>
            <a:r>
              <a:rPr lang="it-IT" sz="2800" dirty="0" smtClean="0"/>
              <a:t>    </a:t>
            </a:r>
            <a:r>
              <a:rPr lang="it-IT" sz="2800" dirty="0" err="1" smtClean="0"/>
              <a:t>Lantus</a:t>
            </a:r>
            <a:r>
              <a:rPr lang="it-IT" sz="2800" dirty="0" smtClean="0"/>
              <a:t> 8U h 22</a:t>
            </a:r>
            <a:endParaRPr lang="it-IT" sz="3000" u="sng" dirty="0">
              <a:latin typeface="Arial Narrow"/>
            </a:endParaRPr>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a:solidFill>
                  <a:srgbClr val="1F497D"/>
                </a:solidFill>
                <a:uFillTx/>
                <a:latin typeface="Arial Narrow"/>
                <a:cs typeface="Arial Narrow"/>
              </a:rPr>
              <a:t>APR</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Segnaposto contenuto 4" descr="vecchiabastone.jpg"/>
          <p:cNvPicPr>
            <a:picLocks noChangeAspect="1"/>
          </p:cNvPicPr>
          <p:nvPr/>
        </p:nvPicPr>
        <p:blipFill>
          <a:blip r:embed="rId2" cstate="print"/>
          <a:srcRect l="32655" r="35378"/>
          <a:stretch>
            <a:fillRect/>
          </a:stretch>
        </p:blipFill>
        <p:spPr bwMode="auto">
          <a:xfrm>
            <a:off x="6300613" y="3141666"/>
            <a:ext cx="1322211" cy="3241675"/>
          </a:xfrm>
          <a:prstGeom prst="rect">
            <a:avLst/>
          </a:prstGeom>
          <a:noFill/>
          <a:ln w="9525">
            <a:noFill/>
            <a:miter lim="800000"/>
            <a:headEnd/>
            <a:tailEnd/>
          </a:ln>
        </p:spPr>
      </p:pic>
      <p:sp>
        <p:nvSpPr>
          <p:cNvPr id="72706" name="Title 3"/>
          <p:cNvSpPr>
            <a:spLocks noGrp="1"/>
          </p:cNvSpPr>
          <p:nvPr>
            <p:ph type="title"/>
          </p:nvPr>
        </p:nvSpPr>
        <p:spPr/>
        <p:txBody>
          <a:bodyPr/>
          <a:lstStyle/>
          <a:p>
            <a:pPr eaLnBrk="1" hangingPunct="1"/>
            <a:r>
              <a:rPr lang="en-GB" smtClean="0">
                <a:solidFill>
                  <a:srgbClr val="FFFF00"/>
                </a:solidFill>
              </a:rPr>
              <a:t>Obiettivo</a:t>
            </a:r>
          </a:p>
        </p:txBody>
      </p:sp>
      <p:sp>
        <p:nvSpPr>
          <p:cNvPr id="72707" name="Content Placeholder 4"/>
          <p:cNvSpPr>
            <a:spLocks noGrp="1"/>
          </p:cNvSpPr>
          <p:nvPr>
            <p:ph type="body" sz="half" idx="1"/>
          </p:nvPr>
        </p:nvSpPr>
        <p:spPr>
          <a:xfrm>
            <a:off x="457201" y="1600203"/>
            <a:ext cx="4047067" cy="4525963"/>
          </a:xfrm>
        </p:spPr>
        <p:txBody>
          <a:bodyPr/>
          <a:lstStyle/>
          <a:p>
            <a:pPr eaLnBrk="1" hangingPunct="1"/>
            <a:r>
              <a:rPr lang="en-GB" smtClean="0"/>
              <a:t>Trattamenti secondo linee guida</a:t>
            </a:r>
          </a:p>
        </p:txBody>
      </p:sp>
      <p:sp>
        <p:nvSpPr>
          <p:cNvPr id="72708" name="Rectangle 7"/>
          <p:cNvSpPr>
            <a:spLocks noGrp="1" noChangeArrowheads="1"/>
          </p:cNvSpPr>
          <p:nvPr>
            <p:ph type="body" sz="half" idx="2"/>
          </p:nvPr>
        </p:nvSpPr>
        <p:spPr>
          <a:xfrm>
            <a:off x="5096933" y="1628778"/>
            <a:ext cx="4047067" cy="4525963"/>
          </a:xfrm>
        </p:spPr>
        <p:txBody>
          <a:bodyPr/>
          <a:lstStyle/>
          <a:p>
            <a:r>
              <a:rPr lang="en-US" smtClean="0">
                <a:solidFill>
                  <a:srgbClr val="FFC000"/>
                </a:solidFill>
              </a:rPr>
              <a:t>Trattamenti secondo		giudizio clinico</a:t>
            </a:r>
          </a:p>
        </p:txBody>
      </p:sp>
      <p:graphicFrame>
        <p:nvGraphicFramePr>
          <p:cNvPr id="8" name="Diagramma 7"/>
          <p:cNvGraphicFramePr/>
          <p:nvPr/>
        </p:nvGraphicFramePr>
        <p:xfrm>
          <a:off x="417690" y="3302001"/>
          <a:ext cx="3163711" cy="1779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2710" name="WordArt 23"/>
          <p:cNvSpPr>
            <a:spLocks noChangeArrowheads="1" noChangeShapeType="1" noTextEdit="1"/>
          </p:cNvSpPr>
          <p:nvPr/>
        </p:nvSpPr>
        <p:spPr bwMode="auto">
          <a:xfrm>
            <a:off x="4380089" y="4005263"/>
            <a:ext cx="558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t-IT" sz="3600" kern="10">
                <a:ln w="9525">
                  <a:solidFill>
                    <a:srgbClr val="000000"/>
                  </a:solidFill>
                  <a:round/>
                  <a:headEnd/>
                  <a:tailEnd/>
                </a:ln>
                <a:solidFill>
                  <a:srgbClr val="FFFFFF"/>
                </a:solidFill>
                <a:latin typeface="Arial Black"/>
              </a:rPr>
              <a:t>Vs</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sz="half" idx="1"/>
          </p:nvPr>
        </p:nvSpPr>
        <p:spPr>
          <a:xfrm>
            <a:off x="179213" y="2852741"/>
            <a:ext cx="4038600" cy="2333625"/>
          </a:xfrm>
        </p:spPr>
        <p:txBody>
          <a:bodyPr/>
          <a:lstStyle/>
          <a:p>
            <a:r>
              <a:rPr lang="en-GB" b="1" smtClean="0">
                <a:solidFill>
                  <a:srgbClr val="FF0000"/>
                </a:solidFill>
              </a:rPr>
              <a:t>Lanzoprazolo continuato/on demand</a:t>
            </a:r>
          </a:p>
          <a:p>
            <a:endParaRPr lang="en-GB" b="1" smtClean="0"/>
          </a:p>
        </p:txBody>
      </p:sp>
      <p:sp>
        <p:nvSpPr>
          <p:cNvPr id="80899" name="Content Placeholder 3"/>
          <p:cNvSpPr>
            <a:spLocks noGrp="1"/>
          </p:cNvSpPr>
          <p:nvPr>
            <p:ph sz="half" idx="2"/>
          </p:nvPr>
        </p:nvSpPr>
        <p:spPr>
          <a:xfrm>
            <a:off x="4648200" y="1600203"/>
            <a:ext cx="4038600" cy="4525963"/>
          </a:xfrm>
        </p:spPr>
        <p:txBody>
          <a:bodyPr/>
          <a:lstStyle/>
          <a:p>
            <a:r>
              <a:rPr lang="en-GB" smtClean="0"/>
              <a:t>Efficacia 10%</a:t>
            </a:r>
          </a:p>
          <a:p>
            <a:r>
              <a:rPr lang="en-GB" smtClean="0"/>
              <a:t>Malassorbimento</a:t>
            </a:r>
          </a:p>
          <a:p>
            <a:pPr lvl="1"/>
            <a:r>
              <a:rPr lang="en-GB" smtClean="0"/>
              <a:t>FE </a:t>
            </a:r>
          </a:p>
          <a:p>
            <a:pPr lvl="1"/>
            <a:r>
              <a:rPr lang="en-GB" smtClean="0"/>
              <a:t>Mg</a:t>
            </a:r>
          </a:p>
          <a:p>
            <a:pPr lvl="1"/>
            <a:r>
              <a:rPr lang="en-GB" smtClean="0"/>
              <a:t>B12</a:t>
            </a:r>
          </a:p>
          <a:p>
            <a:pPr lvl="1"/>
            <a:r>
              <a:rPr lang="en-GB" smtClean="0"/>
              <a:t>Ca</a:t>
            </a:r>
          </a:p>
          <a:p>
            <a:r>
              <a:rPr lang="en-GB" smtClean="0"/>
              <a:t>Osteoporosi</a:t>
            </a:r>
          </a:p>
          <a:p>
            <a:r>
              <a:rPr lang="en-GB" smtClean="0"/>
              <a:t>Clostridium difficile</a:t>
            </a:r>
          </a:p>
          <a:p>
            <a:r>
              <a:rPr lang="en-GB" smtClean="0"/>
              <a:t>Interazioni tra farmaci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0899">
                                            <p:txEl>
                                              <p:pRg st="1" end="1"/>
                                            </p:txEl>
                                          </p:spTgt>
                                        </p:tgtEl>
                                        <p:attrNameLst>
                                          <p:attrName>style.visibility</p:attrName>
                                        </p:attrNameLst>
                                      </p:cBhvr>
                                      <p:to>
                                        <p:strVal val="visible"/>
                                      </p:to>
                                    </p:set>
                                    <p:anim calcmode="discrete" valueType="clr">
                                      <p:cBhvr override="childStyle">
                                        <p:cTn id="7" dur="80"/>
                                        <p:tgtEl>
                                          <p:spTgt spid="8089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0899">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80899">
                                            <p:txEl>
                                              <p:pRg st="1" end="1"/>
                                            </p:txEl>
                                          </p:spTgt>
                                        </p:tgtEl>
                                        <p:attrNameLst>
                                          <p:attrName>fill.type</p:attrName>
                                        </p:attrNameLst>
                                      </p:cBhvr>
                                      <p:to>
                                        <p:strVal val="solid"/>
                                      </p:to>
                                    </p:set>
                                  </p:childTnLst>
                                </p:cTn>
                              </p:par>
                              <p:par>
                                <p:cTn id="10" presetID="8" presetClass="entr" presetSubtype="16" fill="hold" nodeType="withEffect">
                                  <p:stCondLst>
                                    <p:cond delay="0"/>
                                  </p:stCondLst>
                                  <p:iterate type="lt">
                                    <p:tmPct val="0"/>
                                  </p:iterate>
                                  <p:childTnLst>
                                    <p:set>
                                      <p:cBhvr>
                                        <p:cTn id="11" dur="1" fill="hold">
                                          <p:stCondLst>
                                            <p:cond delay="0"/>
                                          </p:stCondLst>
                                        </p:cTn>
                                        <p:tgtEl>
                                          <p:spTgt spid="80899">
                                            <p:txEl>
                                              <p:pRg st="2" end="2"/>
                                            </p:txEl>
                                          </p:spTgt>
                                        </p:tgtEl>
                                        <p:attrNameLst>
                                          <p:attrName>style.visibility</p:attrName>
                                        </p:attrNameLst>
                                      </p:cBhvr>
                                      <p:to>
                                        <p:strVal val="visible"/>
                                      </p:to>
                                    </p:set>
                                    <p:animEffect transition="in" filter="diamond(in)">
                                      <p:cBhvr>
                                        <p:cTn id="12" dur="2000"/>
                                        <p:tgtEl>
                                          <p:spTgt spid="80899">
                                            <p:txEl>
                                              <p:pRg st="2" end="2"/>
                                            </p:txEl>
                                          </p:spTgt>
                                        </p:tgtEl>
                                      </p:cBhvr>
                                    </p:animEffect>
                                  </p:childTnLst>
                                </p:cTn>
                              </p:par>
                              <p:par>
                                <p:cTn id="13" presetID="8" presetClass="entr" presetSubtype="16" fill="hold" nodeType="withEffect">
                                  <p:stCondLst>
                                    <p:cond delay="0"/>
                                  </p:stCondLst>
                                  <p:iterate type="lt">
                                    <p:tmPct val="0"/>
                                  </p:iterate>
                                  <p:childTnLst>
                                    <p:set>
                                      <p:cBhvr>
                                        <p:cTn id="14" dur="1" fill="hold">
                                          <p:stCondLst>
                                            <p:cond delay="0"/>
                                          </p:stCondLst>
                                        </p:cTn>
                                        <p:tgtEl>
                                          <p:spTgt spid="80899">
                                            <p:txEl>
                                              <p:pRg st="3" end="3"/>
                                            </p:txEl>
                                          </p:spTgt>
                                        </p:tgtEl>
                                        <p:attrNameLst>
                                          <p:attrName>style.visibility</p:attrName>
                                        </p:attrNameLst>
                                      </p:cBhvr>
                                      <p:to>
                                        <p:strVal val="visible"/>
                                      </p:to>
                                    </p:set>
                                    <p:animEffect transition="in" filter="diamond(in)">
                                      <p:cBhvr>
                                        <p:cTn id="15" dur="2000"/>
                                        <p:tgtEl>
                                          <p:spTgt spid="80899">
                                            <p:txEl>
                                              <p:pRg st="3" end="3"/>
                                            </p:txEl>
                                          </p:spTgt>
                                        </p:tgtEl>
                                      </p:cBhvr>
                                    </p:animEffect>
                                  </p:childTnLst>
                                </p:cTn>
                              </p:par>
                              <p:par>
                                <p:cTn id="16" presetID="8" presetClass="entr" presetSubtype="16" fill="hold" nodeType="withEffect">
                                  <p:stCondLst>
                                    <p:cond delay="0"/>
                                  </p:stCondLst>
                                  <p:iterate type="lt">
                                    <p:tmPct val="0"/>
                                  </p:iterate>
                                  <p:childTnLst>
                                    <p:set>
                                      <p:cBhvr>
                                        <p:cTn id="17" dur="1" fill="hold">
                                          <p:stCondLst>
                                            <p:cond delay="0"/>
                                          </p:stCondLst>
                                        </p:cTn>
                                        <p:tgtEl>
                                          <p:spTgt spid="80899">
                                            <p:txEl>
                                              <p:pRg st="4" end="4"/>
                                            </p:txEl>
                                          </p:spTgt>
                                        </p:tgtEl>
                                        <p:attrNameLst>
                                          <p:attrName>style.visibility</p:attrName>
                                        </p:attrNameLst>
                                      </p:cBhvr>
                                      <p:to>
                                        <p:strVal val="visible"/>
                                      </p:to>
                                    </p:set>
                                    <p:animEffect transition="in" filter="diamond(in)">
                                      <p:cBhvr>
                                        <p:cTn id="18" dur="2000"/>
                                        <p:tgtEl>
                                          <p:spTgt spid="80899">
                                            <p:txEl>
                                              <p:pRg st="4" end="4"/>
                                            </p:txEl>
                                          </p:spTgt>
                                        </p:tgtEl>
                                      </p:cBhvr>
                                    </p:animEffect>
                                  </p:childTnLst>
                                </p:cTn>
                              </p:par>
                              <p:par>
                                <p:cTn id="19" presetID="8" presetClass="entr" presetSubtype="16" fill="hold" nodeType="withEffect">
                                  <p:stCondLst>
                                    <p:cond delay="0"/>
                                  </p:stCondLst>
                                  <p:iterate type="lt">
                                    <p:tmPct val="0"/>
                                  </p:iterate>
                                  <p:childTnLst>
                                    <p:set>
                                      <p:cBhvr>
                                        <p:cTn id="20" dur="1" fill="hold">
                                          <p:stCondLst>
                                            <p:cond delay="0"/>
                                          </p:stCondLst>
                                        </p:cTn>
                                        <p:tgtEl>
                                          <p:spTgt spid="80899">
                                            <p:txEl>
                                              <p:pRg st="5" end="5"/>
                                            </p:txEl>
                                          </p:spTgt>
                                        </p:tgtEl>
                                        <p:attrNameLst>
                                          <p:attrName>style.visibility</p:attrName>
                                        </p:attrNameLst>
                                      </p:cBhvr>
                                      <p:to>
                                        <p:strVal val="visible"/>
                                      </p:to>
                                    </p:set>
                                    <p:animEffect transition="in" filter="diamond(in)">
                                      <p:cBhvr>
                                        <p:cTn id="21" dur="2000"/>
                                        <p:tgtEl>
                                          <p:spTgt spid="80899">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80899">
                                            <p:txEl>
                                              <p:pRg st="6" end="6"/>
                                            </p:txEl>
                                          </p:spTgt>
                                        </p:tgtEl>
                                        <p:attrNameLst>
                                          <p:attrName>style.visibility</p:attrName>
                                        </p:attrNameLst>
                                      </p:cBhvr>
                                      <p:to>
                                        <p:strVal val="visible"/>
                                      </p:to>
                                    </p:set>
                                    <p:anim calcmode="discrete" valueType="clr">
                                      <p:cBhvr override="childStyle">
                                        <p:cTn id="26" dur="80"/>
                                        <p:tgtEl>
                                          <p:spTgt spid="80899">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80899">
                                            <p:txEl>
                                              <p:pRg st="6" end="6"/>
                                            </p:txEl>
                                          </p:spTgt>
                                        </p:tgtEl>
                                        <p:attrNameLst>
                                          <p:attrName>fillcolor</p:attrName>
                                        </p:attrNameLst>
                                      </p:cBhvr>
                                      <p:tavLst>
                                        <p:tav tm="0">
                                          <p:val>
                                            <p:clrVal>
                                              <a:schemeClr val="accent2"/>
                                            </p:clrVal>
                                          </p:val>
                                        </p:tav>
                                        <p:tav tm="50000">
                                          <p:val>
                                            <p:clrVal>
                                              <a:schemeClr val="hlink"/>
                                            </p:clrVal>
                                          </p:val>
                                        </p:tav>
                                      </p:tavLst>
                                    </p:anim>
                                    <p:set>
                                      <p:cBhvr>
                                        <p:cTn id="28" dur="80"/>
                                        <p:tgtEl>
                                          <p:spTgt spid="80899">
                                            <p:txEl>
                                              <p:pRg st="6" end="6"/>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80899">
                                            <p:txEl>
                                              <p:pRg st="7" end="7"/>
                                            </p:txEl>
                                          </p:spTgt>
                                        </p:tgtEl>
                                        <p:attrNameLst>
                                          <p:attrName>style.visibility</p:attrName>
                                        </p:attrNameLst>
                                      </p:cBhvr>
                                      <p:to>
                                        <p:strVal val="visible"/>
                                      </p:to>
                                    </p:set>
                                    <p:anim calcmode="discrete" valueType="clr">
                                      <p:cBhvr override="childStyle">
                                        <p:cTn id="33" dur="80"/>
                                        <p:tgtEl>
                                          <p:spTgt spid="80899">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80899">
                                            <p:txEl>
                                              <p:pRg st="7" end="7"/>
                                            </p:txEl>
                                          </p:spTgt>
                                        </p:tgtEl>
                                        <p:attrNameLst>
                                          <p:attrName>fillcolor</p:attrName>
                                        </p:attrNameLst>
                                      </p:cBhvr>
                                      <p:tavLst>
                                        <p:tav tm="0">
                                          <p:val>
                                            <p:clrVal>
                                              <a:schemeClr val="accent2"/>
                                            </p:clrVal>
                                          </p:val>
                                        </p:tav>
                                        <p:tav tm="50000">
                                          <p:val>
                                            <p:clrVal>
                                              <a:schemeClr val="hlink"/>
                                            </p:clrVal>
                                          </p:val>
                                        </p:tav>
                                      </p:tavLst>
                                    </p:anim>
                                    <p:set>
                                      <p:cBhvr>
                                        <p:cTn id="35" dur="80"/>
                                        <p:tgtEl>
                                          <p:spTgt spid="80899">
                                            <p:txEl>
                                              <p:pRg st="7" end="7"/>
                                            </p:txEl>
                                          </p:spTgt>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80899">
                                            <p:txEl>
                                              <p:pRg st="8" end="8"/>
                                            </p:txEl>
                                          </p:spTgt>
                                        </p:tgtEl>
                                        <p:attrNameLst>
                                          <p:attrName>style.visibility</p:attrName>
                                        </p:attrNameLst>
                                      </p:cBhvr>
                                      <p:to>
                                        <p:strVal val="visible"/>
                                      </p:to>
                                    </p:set>
                                    <p:anim calcmode="discrete" valueType="clr">
                                      <p:cBhvr override="childStyle">
                                        <p:cTn id="40" dur="80"/>
                                        <p:tgtEl>
                                          <p:spTgt spid="80899">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80899">
                                            <p:txEl>
                                              <p:pRg st="8" end="8"/>
                                            </p:txEl>
                                          </p:spTgt>
                                        </p:tgtEl>
                                        <p:attrNameLst>
                                          <p:attrName>fillcolor</p:attrName>
                                        </p:attrNameLst>
                                      </p:cBhvr>
                                      <p:tavLst>
                                        <p:tav tm="0">
                                          <p:val>
                                            <p:clrVal>
                                              <a:schemeClr val="accent2"/>
                                            </p:clrVal>
                                          </p:val>
                                        </p:tav>
                                        <p:tav tm="50000">
                                          <p:val>
                                            <p:clrVal>
                                              <a:schemeClr val="hlink"/>
                                            </p:clrVal>
                                          </p:val>
                                        </p:tav>
                                      </p:tavLst>
                                    </p:anim>
                                    <p:set>
                                      <p:cBhvr>
                                        <p:cTn id="42" dur="80"/>
                                        <p:tgtEl>
                                          <p:spTgt spid="80899">
                                            <p:txEl>
                                              <p:pRg st="8" end="8"/>
                                            </p:txEl>
                                          </p:spTgt>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80899">
                                            <p:txEl>
                                              <p:pRg st="2" end="2"/>
                                            </p:txEl>
                                          </p:spTgt>
                                        </p:tgtEl>
                                        <p:attrNameLst>
                                          <p:attrName>style.visibility</p:attrName>
                                        </p:attrNameLst>
                                      </p:cBhvr>
                                      <p:to>
                                        <p:strVal val="visible"/>
                                      </p:to>
                                    </p:set>
                                    <p:anim calcmode="discrete" valueType="clr">
                                      <p:cBhvr override="childStyle">
                                        <p:cTn id="47" dur="80"/>
                                        <p:tgtEl>
                                          <p:spTgt spid="8089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80899">
                                            <p:txEl>
                                              <p:pRg st="2" end="2"/>
                                            </p:txEl>
                                          </p:spTgt>
                                        </p:tgtEl>
                                        <p:attrNameLst>
                                          <p:attrName>fillcolor</p:attrName>
                                        </p:attrNameLst>
                                      </p:cBhvr>
                                      <p:tavLst>
                                        <p:tav tm="0">
                                          <p:val>
                                            <p:clrVal>
                                              <a:schemeClr val="accent2"/>
                                            </p:clrVal>
                                          </p:val>
                                        </p:tav>
                                        <p:tav tm="50000">
                                          <p:val>
                                            <p:clrVal>
                                              <a:schemeClr val="hlink"/>
                                            </p:clrVal>
                                          </p:val>
                                        </p:tav>
                                      </p:tavLst>
                                    </p:anim>
                                    <p:set>
                                      <p:cBhvr>
                                        <p:cTn id="49" dur="80"/>
                                        <p:tgtEl>
                                          <p:spTgt spid="80899">
                                            <p:txEl>
                                              <p:pRg st="2" end="2"/>
                                            </p:txEl>
                                          </p:spTgt>
                                        </p:tgtEl>
                                        <p:attrNameLst>
                                          <p:attrName>fill.type</p:attrName>
                                        </p:attrNameLst>
                                      </p:cBhvr>
                                      <p:to>
                                        <p:strVal val="solid"/>
                                      </p:to>
                                    </p:set>
                                  </p:childTnLst>
                                </p:cTn>
                              </p:par>
                              <p:par>
                                <p:cTn id="50" presetID="27" presetClass="entr" presetSubtype="0" fill="hold" nodeType="withEffect">
                                  <p:stCondLst>
                                    <p:cond delay="0"/>
                                  </p:stCondLst>
                                  <p:iterate type="lt">
                                    <p:tmPct val="50000"/>
                                  </p:iterate>
                                  <p:childTnLst>
                                    <p:set>
                                      <p:cBhvr>
                                        <p:cTn id="51" dur="1" fill="hold">
                                          <p:stCondLst>
                                            <p:cond delay="0"/>
                                          </p:stCondLst>
                                        </p:cTn>
                                        <p:tgtEl>
                                          <p:spTgt spid="80899">
                                            <p:txEl>
                                              <p:pRg st="3" end="3"/>
                                            </p:txEl>
                                          </p:spTgt>
                                        </p:tgtEl>
                                        <p:attrNameLst>
                                          <p:attrName>style.visibility</p:attrName>
                                        </p:attrNameLst>
                                      </p:cBhvr>
                                      <p:to>
                                        <p:strVal val="visible"/>
                                      </p:to>
                                    </p:set>
                                    <p:anim calcmode="discrete" valueType="clr">
                                      <p:cBhvr override="childStyle">
                                        <p:cTn id="52" dur="80"/>
                                        <p:tgtEl>
                                          <p:spTgt spid="8089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80899">
                                            <p:txEl>
                                              <p:pRg st="3" end="3"/>
                                            </p:txEl>
                                          </p:spTgt>
                                        </p:tgtEl>
                                        <p:attrNameLst>
                                          <p:attrName>fillcolor</p:attrName>
                                        </p:attrNameLst>
                                      </p:cBhvr>
                                      <p:tavLst>
                                        <p:tav tm="0">
                                          <p:val>
                                            <p:clrVal>
                                              <a:schemeClr val="accent2"/>
                                            </p:clrVal>
                                          </p:val>
                                        </p:tav>
                                        <p:tav tm="50000">
                                          <p:val>
                                            <p:clrVal>
                                              <a:schemeClr val="hlink"/>
                                            </p:clrVal>
                                          </p:val>
                                        </p:tav>
                                      </p:tavLst>
                                    </p:anim>
                                    <p:set>
                                      <p:cBhvr>
                                        <p:cTn id="54" dur="80"/>
                                        <p:tgtEl>
                                          <p:spTgt spid="80899">
                                            <p:txEl>
                                              <p:pRg st="3" end="3"/>
                                            </p:txEl>
                                          </p:spTgt>
                                        </p:tgtEl>
                                        <p:attrNameLst>
                                          <p:attrName>fill.type</p:attrName>
                                        </p:attrNameLst>
                                      </p:cBhvr>
                                      <p:to>
                                        <p:strVal val="solid"/>
                                      </p:to>
                                    </p:set>
                                  </p:childTnLst>
                                </p:cTn>
                              </p:par>
                              <p:par>
                                <p:cTn id="55" presetID="27" presetClass="entr" presetSubtype="0" fill="hold" nodeType="withEffect">
                                  <p:stCondLst>
                                    <p:cond delay="0"/>
                                  </p:stCondLst>
                                  <p:iterate type="lt">
                                    <p:tmPct val="50000"/>
                                  </p:iterate>
                                  <p:childTnLst>
                                    <p:set>
                                      <p:cBhvr>
                                        <p:cTn id="56" dur="1" fill="hold">
                                          <p:stCondLst>
                                            <p:cond delay="0"/>
                                          </p:stCondLst>
                                        </p:cTn>
                                        <p:tgtEl>
                                          <p:spTgt spid="80899">
                                            <p:txEl>
                                              <p:pRg st="4" end="4"/>
                                            </p:txEl>
                                          </p:spTgt>
                                        </p:tgtEl>
                                        <p:attrNameLst>
                                          <p:attrName>style.visibility</p:attrName>
                                        </p:attrNameLst>
                                      </p:cBhvr>
                                      <p:to>
                                        <p:strVal val="visible"/>
                                      </p:to>
                                    </p:set>
                                    <p:anim calcmode="discrete" valueType="clr">
                                      <p:cBhvr override="childStyle">
                                        <p:cTn id="57" dur="80"/>
                                        <p:tgtEl>
                                          <p:spTgt spid="8089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80899">
                                            <p:txEl>
                                              <p:pRg st="4" end="4"/>
                                            </p:txEl>
                                          </p:spTgt>
                                        </p:tgtEl>
                                        <p:attrNameLst>
                                          <p:attrName>fillcolor</p:attrName>
                                        </p:attrNameLst>
                                      </p:cBhvr>
                                      <p:tavLst>
                                        <p:tav tm="0">
                                          <p:val>
                                            <p:clrVal>
                                              <a:schemeClr val="accent2"/>
                                            </p:clrVal>
                                          </p:val>
                                        </p:tav>
                                        <p:tav tm="50000">
                                          <p:val>
                                            <p:clrVal>
                                              <a:schemeClr val="hlink"/>
                                            </p:clrVal>
                                          </p:val>
                                        </p:tav>
                                      </p:tavLst>
                                    </p:anim>
                                    <p:set>
                                      <p:cBhvr>
                                        <p:cTn id="59" dur="80"/>
                                        <p:tgtEl>
                                          <p:spTgt spid="80899">
                                            <p:txEl>
                                              <p:pRg st="4" end="4"/>
                                            </p:txEl>
                                          </p:spTgt>
                                        </p:tgtEl>
                                        <p:attrNameLst>
                                          <p:attrName>fill.type</p:attrName>
                                        </p:attrNameLst>
                                      </p:cBhvr>
                                      <p:to>
                                        <p:strVal val="solid"/>
                                      </p:to>
                                    </p:set>
                                  </p:childTnLst>
                                </p:cTn>
                              </p:par>
                              <p:par>
                                <p:cTn id="60" presetID="27" presetClass="entr" presetSubtype="0" fill="hold" nodeType="withEffect">
                                  <p:stCondLst>
                                    <p:cond delay="0"/>
                                  </p:stCondLst>
                                  <p:iterate type="lt">
                                    <p:tmPct val="50000"/>
                                  </p:iterate>
                                  <p:childTnLst>
                                    <p:set>
                                      <p:cBhvr>
                                        <p:cTn id="61" dur="1" fill="hold">
                                          <p:stCondLst>
                                            <p:cond delay="0"/>
                                          </p:stCondLst>
                                        </p:cTn>
                                        <p:tgtEl>
                                          <p:spTgt spid="80899">
                                            <p:txEl>
                                              <p:pRg st="5" end="5"/>
                                            </p:txEl>
                                          </p:spTgt>
                                        </p:tgtEl>
                                        <p:attrNameLst>
                                          <p:attrName>style.visibility</p:attrName>
                                        </p:attrNameLst>
                                      </p:cBhvr>
                                      <p:to>
                                        <p:strVal val="visible"/>
                                      </p:to>
                                    </p:set>
                                    <p:anim calcmode="discrete" valueType="clr">
                                      <p:cBhvr override="childStyle">
                                        <p:cTn id="62" dur="80"/>
                                        <p:tgtEl>
                                          <p:spTgt spid="8089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80899">
                                            <p:txEl>
                                              <p:pRg st="5" end="5"/>
                                            </p:txEl>
                                          </p:spTgt>
                                        </p:tgtEl>
                                        <p:attrNameLst>
                                          <p:attrName>fillcolor</p:attrName>
                                        </p:attrNameLst>
                                      </p:cBhvr>
                                      <p:tavLst>
                                        <p:tav tm="0">
                                          <p:val>
                                            <p:clrVal>
                                              <a:schemeClr val="accent2"/>
                                            </p:clrVal>
                                          </p:val>
                                        </p:tav>
                                        <p:tav tm="50000">
                                          <p:val>
                                            <p:clrVal>
                                              <a:schemeClr val="hlink"/>
                                            </p:clrVal>
                                          </p:val>
                                        </p:tav>
                                      </p:tavLst>
                                    </p:anim>
                                    <p:set>
                                      <p:cBhvr>
                                        <p:cTn id="64" dur="80"/>
                                        <p:tgtEl>
                                          <p:spTgt spid="80899">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p:cNvPicPr>
            <a:picLocks noChangeAspect="1" noChangeArrowheads="1"/>
          </p:cNvPicPr>
          <p:nvPr/>
        </p:nvPicPr>
        <p:blipFill>
          <a:blip r:embed="rId2" cstate="print"/>
          <a:srcRect/>
          <a:stretch>
            <a:fillRect/>
          </a:stretch>
        </p:blipFill>
        <p:spPr bwMode="auto">
          <a:xfrm>
            <a:off x="1042812" y="1125538"/>
            <a:ext cx="6759222" cy="5118100"/>
          </a:xfrm>
          <a:prstGeom prst="rect">
            <a:avLst/>
          </a:prstGeom>
          <a:noFill/>
          <a:ln w="9525">
            <a:noFill/>
            <a:miter lim="800000"/>
            <a:headEnd/>
            <a:tailEnd/>
          </a:ln>
        </p:spPr>
      </p:pic>
      <p:sp>
        <p:nvSpPr>
          <p:cNvPr id="74754" name="Rectangle 6"/>
          <p:cNvSpPr>
            <a:spLocks noChangeArrowheads="1"/>
          </p:cNvSpPr>
          <p:nvPr/>
        </p:nvSpPr>
        <p:spPr bwMode="auto">
          <a:xfrm>
            <a:off x="251178" y="3"/>
            <a:ext cx="8892822" cy="885825"/>
          </a:xfrm>
          <a:prstGeom prst="rect">
            <a:avLst/>
          </a:prstGeom>
          <a:noFill/>
          <a:ln w="9525">
            <a:noFill/>
            <a:miter lim="800000"/>
            <a:headEnd/>
            <a:tailEnd/>
          </a:ln>
        </p:spPr>
        <p:txBody>
          <a:bodyPr>
            <a:spAutoFit/>
          </a:bodyPr>
          <a:lstStyle/>
          <a:p>
            <a:pPr fontAlgn="base">
              <a:spcBef>
                <a:spcPct val="0"/>
              </a:spcBef>
              <a:spcAft>
                <a:spcPct val="0"/>
              </a:spcAft>
            </a:pPr>
            <a:r>
              <a:rPr lang="en-US" i="1">
                <a:solidFill>
                  <a:srgbClr val="FFFF00"/>
                </a:solidFill>
              </a:rPr>
              <a:t>Clostridium difficile </a:t>
            </a:r>
            <a:r>
              <a:rPr lang="en-US">
                <a:solidFill>
                  <a:srgbClr val="FFFF00"/>
                </a:solidFill>
              </a:rPr>
              <a:t>-Associated Diarrhea and ProtonPump Inhibitor Therapy: </a:t>
            </a:r>
          </a:p>
          <a:p>
            <a:pPr algn="ctr" fontAlgn="base">
              <a:spcBef>
                <a:spcPct val="0"/>
              </a:spcBef>
              <a:spcAft>
                <a:spcPct val="0"/>
              </a:spcAft>
            </a:pPr>
            <a:r>
              <a:rPr lang="en-US">
                <a:solidFill>
                  <a:srgbClr val="FFFF00"/>
                </a:solidFill>
              </a:rPr>
              <a:t>A Meta-Analysis</a:t>
            </a:r>
            <a:endParaRPr lang="en-US" sz="1200">
              <a:solidFill>
                <a:srgbClr val="FFFF00"/>
              </a:solidFill>
            </a:endParaRPr>
          </a:p>
          <a:p>
            <a:pPr algn="ctr" fontAlgn="base">
              <a:spcBef>
                <a:spcPct val="0"/>
              </a:spcBef>
              <a:spcAft>
                <a:spcPct val="0"/>
              </a:spcAft>
            </a:pPr>
            <a:r>
              <a:rPr lang="en-US" sz="800">
                <a:solidFill>
                  <a:srgbClr val="FFFF00"/>
                </a:solidFill>
              </a:rPr>
              <a:t>Janarthanan et al Am J gastroenterol 2012; 107: 1001</a:t>
            </a:r>
          </a:p>
          <a:p>
            <a:pPr algn="ctr" fontAlgn="base">
              <a:spcBef>
                <a:spcPct val="0"/>
              </a:spcBef>
              <a:spcAft>
                <a:spcPct val="0"/>
              </a:spcAft>
            </a:pPr>
            <a:endParaRPr lang="en-US" sz="800">
              <a:solidFill>
                <a:srgbClr val="FFFF00"/>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p:cNvPicPr>
            <a:picLocks noGrp="1" noChangeAspect="1" noChangeArrowheads="1"/>
          </p:cNvPicPr>
          <p:nvPr>
            <p:ph idx="4294967295"/>
          </p:nvPr>
        </p:nvPicPr>
        <p:blipFill>
          <a:blip r:embed="rId2" cstate="print"/>
          <a:srcRect/>
          <a:stretch>
            <a:fillRect/>
          </a:stretch>
        </p:blipFill>
        <p:spPr>
          <a:xfrm>
            <a:off x="220135" y="1557338"/>
            <a:ext cx="3920067" cy="4525962"/>
          </a:xfrm>
        </p:spPr>
      </p:pic>
      <p:pic>
        <p:nvPicPr>
          <p:cNvPr id="75778" name="Picture 5"/>
          <p:cNvPicPr>
            <a:picLocks noChangeAspect="1" noChangeArrowheads="1"/>
          </p:cNvPicPr>
          <p:nvPr/>
        </p:nvPicPr>
        <p:blipFill>
          <a:blip r:embed="rId3" cstate="print"/>
          <a:srcRect/>
          <a:stretch>
            <a:fillRect/>
          </a:stretch>
        </p:blipFill>
        <p:spPr bwMode="auto">
          <a:xfrm>
            <a:off x="4572000" y="1557341"/>
            <a:ext cx="4572000" cy="4530725"/>
          </a:xfrm>
          <a:prstGeom prst="rect">
            <a:avLst/>
          </a:prstGeom>
          <a:noFill/>
          <a:ln w="9525">
            <a:noFill/>
            <a:miter lim="800000"/>
            <a:headEnd/>
            <a:tailEnd/>
          </a:ln>
        </p:spPr>
      </p:pic>
      <p:sp>
        <p:nvSpPr>
          <p:cNvPr id="75779" name="WordArt 6"/>
          <p:cNvSpPr>
            <a:spLocks noChangeArrowheads="1" noChangeShapeType="1" noTextEdit="1"/>
          </p:cNvSpPr>
          <p:nvPr/>
        </p:nvSpPr>
        <p:spPr bwMode="auto">
          <a:xfrm>
            <a:off x="1627013" y="6210300"/>
            <a:ext cx="753533"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t-IT" sz="3600" kern="10">
                <a:ln w="9525">
                  <a:solidFill>
                    <a:srgbClr val="000000"/>
                  </a:solidFill>
                  <a:round/>
                  <a:headEnd/>
                  <a:tailEnd/>
                </a:ln>
                <a:solidFill>
                  <a:srgbClr val="FFFF99"/>
                </a:solidFill>
                <a:latin typeface="Arial Black"/>
              </a:rPr>
              <a:t>IPP</a:t>
            </a:r>
          </a:p>
        </p:txBody>
      </p:sp>
      <p:sp>
        <p:nvSpPr>
          <p:cNvPr id="75780" name="WordArt 7"/>
          <p:cNvSpPr>
            <a:spLocks noChangeArrowheads="1" noChangeShapeType="1" noTextEdit="1"/>
          </p:cNvSpPr>
          <p:nvPr/>
        </p:nvSpPr>
        <p:spPr bwMode="auto">
          <a:xfrm>
            <a:off x="6235702" y="6210300"/>
            <a:ext cx="1236133"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t-IT" sz="3600" kern="10">
                <a:ln w="9525">
                  <a:solidFill>
                    <a:srgbClr val="000000"/>
                  </a:solidFill>
                  <a:round/>
                  <a:headEnd/>
                  <a:tailEnd/>
                </a:ln>
                <a:solidFill>
                  <a:srgbClr val="FFFF00"/>
                </a:solidFill>
                <a:latin typeface="Arial Black"/>
              </a:rPr>
              <a:t>H2RA</a:t>
            </a:r>
          </a:p>
        </p:txBody>
      </p:sp>
      <p:sp>
        <p:nvSpPr>
          <p:cNvPr id="75781" name="Rectangle 8"/>
          <p:cNvSpPr>
            <a:spLocks noChangeArrowheads="1"/>
          </p:cNvSpPr>
          <p:nvPr/>
        </p:nvSpPr>
        <p:spPr bwMode="auto">
          <a:xfrm>
            <a:off x="2459568" y="836615"/>
            <a:ext cx="4860690" cy="276999"/>
          </a:xfrm>
          <a:prstGeom prst="rect">
            <a:avLst/>
          </a:prstGeom>
          <a:noFill/>
          <a:ln w="9525">
            <a:noFill/>
            <a:miter lim="800000"/>
            <a:headEnd/>
            <a:tailEnd/>
          </a:ln>
        </p:spPr>
        <p:txBody>
          <a:bodyPr wrap="none">
            <a:spAutoFit/>
          </a:bodyPr>
          <a:lstStyle/>
          <a:p>
            <a:pPr fontAlgn="base">
              <a:spcBef>
                <a:spcPct val="0"/>
              </a:spcBef>
              <a:spcAft>
                <a:spcPct val="0"/>
              </a:spcAft>
            </a:pPr>
            <a:r>
              <a:rPr lang="it-IT" sz="1200" i="1">
                <a:solidFill>
                  <a:srgbClr val="FFFF99"/>
                </a:solidFill>
              </a:rPr>
              <a:t>E.W Yu et al. The American Journal of Medicine (2011) 124, 519-526</a:t>
            </a:r>
            <a:endParaRPr lang="en-US" sz="1200" i="1">
              <a:solidFill>
                <a:srgbClr val="FFFF99"/>
              </a:solidFill>
            </a:endParaRPr>
          </a:p>
        </p:txBody>
      </p:sp>
      <p:sp>
        <p:nvSpPr>
          <p:cNvPr id="75782" name="Rectangle 9"/>
          <p:cNvSpPr>
            <a:spLocks noChangeArrowheads="1"/>
          </p:cNvSpPr>
          <p:nvPr/>
        </p:nvSpPr>
        <p:spPr bwMode="auto">
          <a:xfrm>
            <a:off x="1500012" y="90489"/>
            <a:ext cx="6208889" cy="701675"/>
          </a:xfrm>
          <a:prstGeom prst="rect">
            <a:avLst/>
          </a:prstGeom>
          <a:noFill/>
          <a:ln w="9525">
            <a:noFill/>
            <a:miter lim="800000"/>
            <a:headEnd/>
            <a:tailEnd/>
          </a:ln>
        </p:spPr>
        <p:txBody>
          <a:bodyPr>
            <a:spAutoFit/>
          </a:bodyPr>
          <a:lstStyle/>
          <a:p>
            <a:pPr algn="ctr" fontAlgn="base">
              <a:spcBef>
                <a:spcPct val="0"/>
              </a:spcBef>
              <a:spcAft>
                <a:spcPct val="0"/>
              </a:spcAft>
            </a:pPr>
            <a:r>
              <a:rPr lang="it-IT" sz="2000" b="1">
                <a:solidFill>
                  <a:srgbClr val="FFFF99"/>
                </a:solidFill>
              </a:rPr>
              <a:t>Proton Pump Inhibitors and Risk of Fractures:</a:t>
            </a:r>
            <a:br>
              <a:rPr lang="it-IT" sz="2000" b="1">
                <a:solidFill>
                  <a:srgbClr val="FFFF99"/>
                </a:solidFill>
              </a:rPr>
            </a:br>
            <a:r>
              <a:rPr lang="it-IT" sz="2000" b="1">
                <a:solidFill>
                  <a:srgbClr val="FFFF99"/>
                </a:solidFill>
              </a:rPr>
              <a:t>A Meta-Analysis of 11 International Studies</a:t>
            </a:r>
            <a:endParaRPr lang="en-US" sz="2000" b="1">
              <a:solidFill>
                <a:srgbClr val="FFFF99"/>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GB" smtClean="0"/>
              <a:t>Choosing wisely</a:t>
            </a:r>
            <a:br>
              <a:rPr lang="en-GB" smtClean="0"/>
            </a:br>
            <a:r>
              <a:rPr lang="en-GB" smtClean="0"/>
              <a:t>AGA</a:t>
            </a:r>
          </a:p>
        </p:txBody>
      </p:sp>
      <p:sp>
        <p:nvSpPr>
          <p:cNvPr id="167938" name="Content Placeholder 2"/>
          <p:cNvSpPr>
            <a:spLocks noGrp="1"/>
          </p:cNvSpPr>
          <p:nvPr>
            <p:ph idx="1"/>
          </p:nvPr>
        </p:nvSpPr>
        <p:spPr/>
        <p:txBody>
          <a:bodyPr/>
          <a:lstStyle/>
          <a:p>
            <a:pPr marL="514350" indent="-514350">
              <a:buFontTx/>
              <a:buAutoNum type="arabicPeriod"/>
            </a:pPr>
            <a:r>
              <a:rPr lang="en-GB" smtClean="0"/>
              <a:t>For pharmacological treatment of pts with GERD </a:t>
            </a:r>
            <a:r>
              <a:rPr lang="en-GB" smtClean="0">
                <a:solidFill>
                  <a:srgbClr val="FFFF00"/>
                </a:solidFill>
              </a:rPr>
              <a:t>long term acid suppression </a:t>
            </a:r>
            <a:r>
              <a:rPr lang="en-GB" smtClean="0"/>
              <a:t>therapy should be </a:t>
            </a:r>
            <a:r>
              <a:rPr lang="en-GB" smtClean="0">
                <a:solidFill>
                  <a:srgbClr val="FFFF00"/>
                </a:solidFill>
              </a:rPr>
              <a:t>titrated to the lowest effective dose</a:t>
            </a:r>
            <a:r>
              <a:rPr lang="en-GB" smtClean="0"/>
              <a:t> needed to achieve therapeutic goals</a:t>
            </a:r>
          </a:p>
          <a:p>
            <a:pPr marL="1314450" lvl="2" indent="-514350"/>
            <a:endParaRPr lang="en-GB" b="1" smtClean="0">
              <a:solidFill>
                <a:srgbClr val="92D050"/>
              </a:solidFill>
            </a:endParaRPr>
          </a:p>
          <a:p>
            <a:pPr marL="1314450" lvl="2" indent="-514350"/>
            <a:r>
              <a:rPr lang="en-GB" sz="3200" b="1" smtClean="0">
                <a:solidFill>
                  <a:srgbClr val="92D050"/>
                </a:solidFill>
              </a:rPr>
              <a:t>Symptom control</a:t>
            </a:r>
          </a:p>
          <a:p>
            <a:pPr marL="1314450" lvl="2" indent="-514350"/>
            <a:r>
              <a:rPr lang="en-GB" sz="3200" b="1" smtClean="0">
                <a:solidFill>
                  <a:srgbClr val="FF0000"/>
                </a:solidFill>
              </a:rPr>
              <a:t>Disease control</a:t>
            </a:r>
          </a:p>
          <a:p>
            <a:pPr marL="514350" indent="-514350">
              <a:buFontTx/>
              <a:buNone/>
            </a:pPr>
            <a:endParaRPr lang="en-GB"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7938">
                                            <p:txEl>
                                              <p:pRg st="0" end="0"/>
                                            </p:txEl>
                                          </p:spTgt>
                                        </p:tgtEl>
                                        <p:attrNameLst>
                                          <p:attrName>style.visibility</p:attrName>
                                        </p:attrNameLst>
                                      </p:cBhvr>
                                      <p:to>
                                        <p:strVal val="visible"/>
                                      </p:to>
                                    </p:set>
                                    <p:animEffect transition="in" filter="diamond(in)">
                                      <p:cBhvr>
                                        <p:cTn id="7" dur="2000"/>
                                        <p:tgtEl>
                                          <p:spTgt spid="167938">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67938">
                                            <p:txEl>
                                              <p:pRg st="2" end="2"/>
                                            </p:txEl>
                                          </p:spTgt>
                                        </p:tgtEl>
                                        <p:attrNameLst>
                                          <p:attrName>style.visibility</p:attrName>
                                        </p:attrNameLst>
                                      </p:cBhvr>
                                      <p:to>
                                        <p:strVal val="visible"/>
                                      </p:to>
                                    </p:set>
                                    <p:animEffect transition="in" filter="diamond(in)">
                                      <p:cBhvr>
                                        <p:cTn id="10" dur="2000"/>
                                        <p:tgtEl>
                                          <p:spTgt spid="167938">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67938">
                                            <p:txEl>
                                              <p:pRg st="3" end="3"/>
                                            </p:txEl>
                                          </p:spTgt>
                                        </p:tgtEl>
                                        <p:attrNameLst>
                                          <p:attrName>style.visibility</p:attrName>
                                        </p:attrNameLst>
                                      </p:cBhvr>
                                      <p:to>
                                        <p:strVal val="visible"/>
                                      </p:to>
                                    </p:set>
                                    <p:animEffect transition="in" filter="diamond(in)">
                                      <p:cBhvr>
                                        <p:cTn id="13" dur="2000"/>
                                        <p:tgtEl>
                                          <p:spTgt spid="1679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Segnaposto contenuto 4" descr="vecchiabastone.jpg"/>
          <p:cNvPicPr>
            <a:picLocks noChangeAspect="1"/>
          </p:cNvPicPr>
          <p:nvPr/>
        </p:nvPicPr>
        <p:blipFill>
          <a:blip r:embed="rId2" cstate="print"/>
          <a:srcRect l="32655" r="35378"/>
          <a:stretch>
            <a:fillRect/>
          </a:stretch>
        </p:blipFill>
        <p:spPr bwMode="auto">
          <a:xfrm>
            <a:off x="6300613" y="3141666"/>
            <a:ext cx="1322211" cy="3241675"/>
          </a:xfrm>
          <a:prstGeom prst="rect">
            <a:avLst/>
          </a:prstGeom>
          <a:noFill/>
          <a:ln w="9525">
            <a:noFill/>
            <a:miter lim="800000"/>
            <a:headEnd/>
            <a:tailEnd/>
          </a:ln>
        </p:spPr>
      </p:pic>
      <p:sp>
        <p:nvSpPr>
          <p:cNvPr id="77826" name="Title 3"/>
          <p:cNvSpPr>
            <a:spLocks noGrp="1"/>
          </p:cNvSpPr>
          <p:nvPr>
            <p:ph type="title"/>
          </p:nvPr>
        </p:nvSpPr>
        <p:spPr/>
        <p:txBody>
          <a:bodyPr/>
          <a:lstStyle/>
          <a:p>
            <a:pPr eaLnBrk="1" hangingPunct="1"/>
            <a:r>
              <a:rPr lang="en-GB" smtClean="0">
                <a:solidFill>
                  <a:srgbClr val="FFFF00"/>
                </a:solidFill>
              </a:rPr>
              <a:t>Obiettivo</a:t>
            </a:r>
          </a:p>
        </p:txBody>
      </p:sp>
      <p:sp>
        <p:nvSpPr>
          <p:cNvPr id="77827" name="Content Placeholder 4"/>
          <p:cNvSpPr>
            <a:spLocks noGrp="1"/>
          </p:cNvSpPr>
          <p:nvPr>
            <p:ph type="body" sz="half" idx="1"/>
          </p:nvPr>
        </p:nvSpPr>
        <p:spPr>
          <a:xfrm>
            <a:off x="457201" y="1600203"/>
            <a:ext cx="4047067" cy="4525963"/>
          </a:xfrm>
        </p:spPr>
        <p:txBody>
          <a:bodyPr/>
          <a:lstStyle/>
          <a:p>
            <a:pPr eaLnBrk="1" hangingPunct="1"/>
            <a:r>
              <a:rPr lang="en-GB" smtClean="0"/>
              <a:t>Trattamenti secondo linee guida</a:t>
            </a:r>
          </a:p>
        </p:txBody>
      </p:sp>
      <p:sp>
        <p:nvSpPr>
          <p:cNvPr id="77828" name="Rectangle 7"/>
          <p:cNvSpPr>
            <a:spLocks noGrp="1" noChangeArrowheads="1"/>
          </p:cNvSpPr>
          <p:nvPr>
            <p:ph type="body" sz="half" idx="2"/>
          </p:nvPr>
        </p:nvSpPr>
        <p:spPr>
          <a:xfrm>
            <a:off x="5096933" y="1628778"/>
            <a:ext cx="4047067" cy="4525963"/>
          </a:xfrm>
        </p:spPr>
        <p:txBody>
          <a:bodyPr/>
          <a:lstStyle/>
          <a:p>
            <a:r>
              <a:rPr lang="en-US" smtClean="0">
                <a:solidFill>
                  <a:srgbClr val="FF9966"/>
                </a:solidFill>
              </a:rPr>
              <a:t>Trattamenti secondo		giudizio clinico</a:t>
            </a:r>
          </a:p>
        </p:txBody>
      </p:sp>
      <p:graphicFrame>
        <p:nvGraphicFramePr>
          <p:cNvPr id="8" name="Diagramma 7"/>
          <p:cNvGraphicFramePr/>
          <p:nvPr/>
        </p:nvGraphicFramePr>
        <p:xfrm>
          <a:off x="219516" y="3068960"/>
          <a:ext cx="3647899" cy="273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7830" name="WordArt 23"/>
          <p:cNvSpPr>
            <a:spLocks noChangeArrowheads="1" noChangeShapeType="1" noTextEdit="1"/>
          </p:cNvSpPr>
          <p:nvPr/>
        </p:nvSpPr>
        <p:spPr bwMode="auto">
          <a:xfrm>
            <a:off x="4380089" y="4005263"/>
            <a:ext cx="558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t-IT" sz="3600" kern="10">
                <a:ln w="9525">
                  <a:solidFill>
                    <a:srgbClr val="000000"/>
                  </a:solidFill>
                  <a:round/>
                  <a:headEnd/>
                  <a:tailEnd/>
                </a:ln>
                <a:solidFill>
                  <a:srgbClr val="FFFFFF"/>
                </a:solidFill>
                <a:latin typeface="Arial Black"/>
              </a:rPr>
              <a:t>Vs</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916835"/>
            <a:ext cx="9144000" cy="400109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it-IT" sz="5000" b="1" spc="50" dirty="0" err="1">
                <a:ln w="11430"/>
                <a:gradFill>
                  <a:gsLst>
                    <a:gs pos="25000">
                      <a:srgbClr val="6D6FC7">
                        <a:satMod val="155000"/>
                      </a:srgbClr>
                    </a:gs>
                    <a:gs pos="100000">
                      <a:srgbClr val="6D6FC7">
                        <a:shade val="45000"/>
                        <a:satMod val="165000"/>
                      </a:srgbClr>
                    </a:gs>
                  </a:gsLst>
                  <a:lin ang="5400000"/>
                </a:gradFill>
                <a:effectLst>
                  <a:outerShdw blurRad="76200" dist="50800" dir="5400000" algn="tl" rotWithShape="0">
                    <a:srgbClr val="000000">
                      <a:alpha val="65000"/>
                    </a:srgbClr>
                  </a:outerShdw>
                </a:effectLst>
              </a:rPr>
              <a:t>Warning</a:t>
            </a:r>
            <a:r>
              <a:rPr lang="it-IT" sz="5000" b="1" spc="50" dirty="0">
                <a:ln w="11430"/>
                <a:gradFill>
                  <a:gsLst>
                    <a:gs pos="25000">
                      <a:srgbClr val="6D6FC7">
                        <a:satMod val="155000"/>
                      </a:srgbClr>
                    </a:gs>
                    <a:gs pos="100000">
                      <a:srgbClr val="6D6FC7">
                        <a:shade val="45000"/>
                        <a:satMod val="165000"/>
                      </a:srgbClr>
                    </a:gs>
                  </a:gsLst>
                  <a:lin ang="5400000"/>
                </a:gradFill>
                <a:effectLst>
                  <a:outerShdw blurRad="76200" dist="50800" dir="5400000" algn="tl" rotWithShape="0">
                    <a:srgbClr val="000000">
                      <a:alpha val="65000"/>
                    </a:srgbClr>
                  </a:outerShdw>
                </a:effectLst>
              </a:rPr>
              <a:t> AGA</a:t>
            </a:r>
          </a:p>
          <a:p>
            <a:pPr algn="ctr" fontAlgn="base">
              <a:spcBef>
                <a:spcPct val="0"/>
              </a:spcBef>
              <a:spcAft>
                <a:spcPct val="0"/>
              </a:spcAft>
              <a:defRPr/>
            </a:pPr>
            <a:endParaRPr lang="it-IT" sz="5000" b="1" spc="50" dirty="0">
              <a:ln w="11430"/>
              <a:gradFill>
                <a:gsLst>
                  <a:gs pos="25000">
                    <a:srgbClr val="6D6FC7">
                      <a:satMod val="155000"/>
                    </a:srgbClr>
                  </a:gs>
                  <a:gs pos="100000">
                    <a:srgbClr val="6D6FC7">
                      <a:shade val="45000"/>
                      <a:satMod val="165000"/>
                    </a:srgbClr>
                  </a:gs>
                </a:gsLst>
                <a:lin ang="5400000"/>
              </a:gradFill>
              <a:effectLst>
                <a:outerShdw blurRad="76200" dist="50800" dir="5400000" algn="tl" rotWithShape="0">
                  <a:srgbClr val="000000">
                    <a:alpha val="65000"/>
                  </a:srgbClr>
                </a:outerShdw>
              </a:effectLst>
            </a:endParaRPr>
          </a:p>
          <a:p>
            <a:pPr algn="ctr" fontAlgn="base">
              <a:spcBef>
                <a:spcPct val="0"/>
              </a:spcBef>
              <a:spcAft>
                <a:spcPct val="0"/>
              </a:spcAft>
              <a:defRPr/>
            </a:pPr>
            <a:r>
              <a:rPr lang="it-IT" sz="5000" b="1" spc="50" dirty="0" err="1">
                <a:ln w="11430"/>
                <a:gradFill>
                  <a:gsLst>
                    <a:gs pos="25000">
                      <a:srgbClr val="6D6FC7">
                        <a:satMod val="155000"/>
                      </a:srgbClr>
                    </a:gs>
                    <a:gs pos="100000">
                      <a:srgbClr val="6D6FC7">
                        <a:shade val="45000"/>
                        <a:satMod val="165000"/>
                      </a:srgbClr>
                    </a:gs>
                  </a:gsLst>
                  <a:lin ang="5400000"/>
                </a:gradFill>
                <a:effectLst>
                  <a:outerShdw blurRad="76200" dist="50800" dir="5400000" algn="tl" rotWithShape="0">
                    <a:srgbClr val="000000">
                      <a:alpha val="65000"/>
                    </a:srgbClr>
                  </a:outerShdw>
                </a:effectLst>
              </a:rPr>
              <a:t>Domperidone</a:t>
            </a:r>
            <a:r>
              <a:rPr lang="it-IT" sz="5000" b="1" spc="50" dirty="0">
                <a:ln w="11430"/>
                <a:gradFill>
                  <a:gsLst>
                    <a:gs pos="25000">
                      <a:srgbClr val="6D6FC7">
                        <a:satMod val="155000"/>
                      </a:srgbClr>
                    </a:gs>
                    <a:gs pos="100000">
                      <a:srgbClr val="6D6FC7">
                        <a:shade val="45000"/>
                        <a:satMod val="165000"/>
                      </a:srgbClr>
                    </a:gs>
                  </a:gsLst>
                  <a:lin ang="5400000"/>
                </a:gradFill>
                <a:effectLst>
                  <a:outerShdw blurRad="76200" dist="50800" dir="5400000" algn="tl" rotWithShape="0">
                    <a:srgbClr val="000000">
                      <a:alpha val="65000"/>
                    </a:srgbClr>
                  </a:outerShdw>
                </a:effectLst>
              </a:rPr>
              <a:t> associato con</a:t>
            </a:r>
          </a:p>
          <a:p>
            <a:pPr algn="ctr" fontAlgn="base">
              <a:spcBef>
                <a:spcPct val="0"/>
              </a:spcBef>
              <a:spcAft>
                <a:spcPct val="0"/>
              </a:spcAft>
              <a:defRPr/>
            </a:pPr>
            <a:r>
              <a:rPr lang="it-IT" sz="5000" b="1" spc="50" dirty="0">
                <a:ln w="11430"/>
                <a:gradFill>
                  <a:gsLst>
                    <a:gs pos="25000">
                      <a:srgbClr val="6D6FC7">
                        <a:satMod val="155000"/>
                      </a:srgbClr>
                    </a:gs>
                    <a:gs pos="100000">
                      <a:srgbClr val="6D6FC7">
                        <a:shade val="45000"/>
                        <a:satMod val="165000"/>
                      </a:srgbClr>
                    </a:gs>
                  </a:gsLst>
                  <a:lin ang="5400000"/>
                </a:gradFill>
                <a:effectLst>
                  <a:outerShdw blurRad="76200" dist="50800" dir="5400000" algn="tl" rotWithShape="0">
                    <a:srgbClr val="000000">
                      <a:alpha val="65000"/>
                    </a:srgbClr>
                  </a:outerShdw>
                </a:effectLst>
              </a:rPr>
              <a:t>rischio di prolungamento QT</a:t>
            </a:r>
          </a:p>
          <a:p>
            <a:pPr algn="ctr" fontAlgn="base">
              <a:spcBef>
                <a:spcPct val="0"/>
              </a:spcBef>
              <a:spcAft>
                <a:spcPct val="0"/>
              </a:spcAft>
              <a:defRPr/>
            </a:pPr>
            <a:r>
              <a:rPr lang="it-IT" sz="5400" b="1" spc="50" dirty="0">
                <a:ln w="11430"/>
                <a:gradFill>
                  <a:gsLst>
                    <a:gs pos="25000">
                      <a:srgbClr val="6D6FC7">
                        <a:satMod val="155000"/>
                      </a:srgbClr>
                    </a:gs>
                    <a:gs pos="100000">
                      <a:srgbClr val="6D6FC7">
                        <a:shade val="45000"/>
                        <a:satMod val="165000"/>
                      </a:srgbClr>
                    </a:gs>
                  </a:gsLst>
                  <a:lin ang="5400000"/>
                </a:gradFill>
                <a:effectLst>
                  <a:outerShdw blurRad="76200" dist="50800" dir="5400000" algn="tl" rotWithShape="0">
                    <a:srgbClr val="000000">
                      <a:alpha val="65000"/>
                    </a:srgbClr>
                  </a:outerShdw>
                </a:effectLst>
              </a:rPr>
              <a:t>ed aritmie </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Segnaposto contenuto 4" descr="vecchiabastone.jpg"/>
          <p:cNvPicPr>
            <a:picLocks noChangeAspect="1"/>
          </p:cNvPicPr>
          <p:nvPr/>
        </p:nvPicPr>
        <p:blipFill>
          <a:blip r:embed="rId2" cstate="print"/>
          <a:srcRect l="32655" r="35378"/>
          <a:stretch>
            <a:fillRect/>
          </a:stretch>
        </p:blipFill>
        <p:spPr bwMode="auto">
          <a:xfrm>
            <a:off x="7516991" y="2997203"/>
            <a:ext cx="1322211" cy="3241675"/>
          </a:xfrm>
          <a:prstGeom prst="rect">
            <a:avLst/>
          </a:prstGeom>
          <a:noFill/>
          <a:ln w="9525">
            <a:noFill/>
            <a:miter lim="800000"/>
            <a:headEnd/>
            <a:tailEnd/>
          </a:ln>
        </p:spPr>
      </p:pic>
      <p:sp>
        <p:nvSpPr>
          <p:cNvPr id="79874" name="Title 3"/>
          <p:cNvSpPr>
            <a:spLocks noGrp="1"/>
          </p:cNvSpPr>
          <p:nvPr>
            <p:ph type="title"/>
          </p:nvPr>
        </p:nvSpPr>
        <p:spPr/>
        <p:txBody>
          <a:bodyPr/>
          <a:lstStyle/>
          <a:p>
            <a:pPr eaLnBrk="1" hangingPunct="1"/>
            <a:r>
              <a:rPr lang="en-GB" smtClean="0">
                <a:solidFill>
                  <a:srgbClr val="FFFF00"/>
                </a:solidFill>
              </a:rPr>
              <a:t>Obiettivo</a:t>
            </a:r>
          </a:p>
        </p:txBody>
      </p:sp>
      <p:sp>
        <p:nvSpPr>
          <p:cNvPr id="79875" name="Content Placeholder 4"/>
          <p:cNvSpPr>
            <a:spLocks noGrp="1"/>
          </p:cNvSpPr>
          <p:nvPr>
            <p:ph type="body" sz="half" idx="1"/>
          </p:nvPr>
        </p:nvSpPr>
        <p:spPr>
          <a:xfrm>
            <a:off x="457201" y="1600203"/>
            <a:ext cx="4047067" cy="4525963"/>
          </a:xfrm>
        </p:spPr>
        <p:txBody>
          <a:bodyPr/>
          <a:lstStyle/>
          <a:p>
            <a:pPr eaLnBrk="1" hangingPunct="1"/>
            <a:r>
              <a:rPr lang="en-GB" smtClean="0"/>
              <a:t>Trattamenti secondo linee guida</a:t>
            </a:r>
          </a:p>
        </p:txBody>
      </p:sp>
      <p:sp>
        <p:nvSpPr>
          <p:cNvPr id="79876" name="Rectangle 7"/>
          <p:cNvSpPr>
            <a:spLocks noGrp="1" noChangeArrowheads="1"/>
          </p:cNvSpPr>
          <p:nvPr>
            <p:ph type="body" sz="half" idx="2"/>
          </p:nvPr>
        </p:nvSpPr>
        <p:spPr>
          <a:xfrm>
            <a:off x="5096933" y="1628778"/>
            <a:ext cx="4047067" cy="4525963"/>
          </a:xfrm>
          <a:ln>
            <a:solidFill>
              <a:srgbClr val="FF3300"/>
            </a:solidFill>
          </a:ln>
        </p:spPr>
        <p:txBody>
          <a:bodyPr/>
          <a:lstStyle/>
          <a:p>
            <a:r>
              <a:rPr lang="en-US" smtClean="0">
                <a:solidFill>
                  <a:srgbClr val="FF9966"/>
                </a:solidFill>
              </a:rPr>
              <a:t>Trattamenti secondo		giudizio clinico</a:t>
            </a:r>
          </a:p>
          <a:p>
            <a:endParaRPr lang="en-US" smtClean="0">
              <a:solidFill>
                <a:srgbClr val="FF9966"/>
              </a:solidFill>
            </a:endParaRPr>
          </a:p>
          <a:p>
            <a:pPr lvl="1"/>
            <a:r>
              <a:rPr lang="en-US" smtClean="0">
                <a:solidFill>
                  <a:srgbClr val="FF9966"/>
                </a:solidFill>
              </a:rPr>
              <a:t>IPP ???</a:t>
            </a:r>
          </a:p>
          <a:p>
            <a:pPr lvl="1"/>
            <a:endParaRPr lang="en-US" smtClean="0">
              <a:solidFill>
                <a:srgbClr val="FF9966"/>
              </a:solidFill>
            </a:endParaRPr>
          </a:p>
          <a:p>
            <a:pPr lvl="1"/>
            <a:r>
              <a:rPr lang="en-US" smtClean="0">
                <a:solidFill>
                  <a:srgbClr val="FF9966"/>
                </a:solidFill>
              </a:rPr>
              <a:t>Procinetici ???</a:t>
            </a:r>
          </a:p>
        </p:txBody>
      </p:sp>
      <p:graphicFrame>
        <p:nvGraphicFramePr>
          <p:cNvPr id="8" name="Diagramma 7"/>
          <p:cNvGraphicFramePr/>
          <p:nvPr/>
        </p:nvGraphicFramePr>
        <p:xfrm>
          <a:off x="412046" y="3284541"/>
          <a:ext cx="3163711" cy="177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9878" name="WordArt 23"/>
          <p:cNvSpPr>
            <a:spLocks noChangeArrowheads="1" noChangeShapeType="1" noTextEdit="1"/>
          </p:cNvSpPr>
          <p:nvPr/>
        </p:nvSpPr>
        <p:spPr bwMode="auto">
          <a:xfrm>
            <a:off x="4380089" y="4005263"/>
            <a:ext cx="558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t-IT" sz="3600" kern="10">
                <a:ln w="9525">
                  <a:solidFill>
                    <a:srgbClr val="000000"/>
                  </a:solidFill>
                  <a:round/>
                  <a:headEnd/>
                  <a:tailEnd/>
                </a:ln>
                <a:solidFill>
                  <a:srgbClr val="FFFFFF"/>
                </a:solidFill>
                <a:latin typeface="Arial Black"/>
              </a:rPr>
              <a:t>Vs</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3"/>
          <p:cNvSpPr>
            <a:spLocks noGrp="1"/>
          </p:cNvSpPr>
          <p:nvPr>
            <p:ph type="title"/>
          </p:nvPr>
        </p:nvSpPr>
        <p:spPr>
          <a:xfrm>
            <a:off x="539044" y="2349500"/>
            <a:ext cx="8229600" cy="1143000"/>
          </a:xfrm>
        </p:spPr>
        <p:txBody>
          <a:bodyPr/>
          <a:lstStyle/>
          <a:p>
            <a:pPr eaLnBrk="1" hangingPunct="1"/>
            <a:r>
              <a:rPr lang="en-GB" sz="4000" smtClean="0">
                <a:solidFill>
                  <a:srgbClr val="FFFF00"/>
                </a:solidFill>
              </a:rPr>
              <a:t>Sig.ra Martina </a:t>
            </a:r>
            <a:br>
              <a:rPr lang="en-GB" sz="4000" smtClean="0">
                <a:solidFill>
                  <a:srgbClr val="FFFF00"/>
                </a:solidFill>
              </a:rPr>
            </a:br>
            <a:r>
              <a:rPr lang="en-GB" sz="4000" smtClean="0">
                <a:solidFill>
                  <a:srgbClr val="FFFF00"/>
                </a:solidFill>
              </a:rPr>
              <a:t>anni 83</a:t>
            </a:r>
            <a:br>
              <a:rPr lang="en-GB" sz="4000" smtClean="0">
                <a:solidFill>
                  <a:srgbClr val="FFFF00"/>
                </a:solidFill>
              </a:rPr>
            </a:br>
            <a:r>
              <a:rPr lang="en-GB" sz="4000" smtClean="0">
                <a:solidFill>
                  <a:srgbClr val="FFFF00"/>
                </a:solidFill>
              </a:rPr>
              <a:t/>
            </a:r>
            <a:br>
              <a:rPr lang="en-GB" sz="4000" smtClean="0">
                <a:solidFill>
                  <a:srgbClr val="FFFF00"/>
                </a:solidFill>
              </a:rPr>
            </a:br>
            <a:r>
              <a:rPr lang="en-GB" sz="4000" smtClean="0">
                <a:solidFill>
                  <a:srgbClr val="FFFF00"/>
                </a:solidFill>
              </a:rPr>
              <a:t>proposto trattamento con antinfiammatori</a:t>
            </a:r>
            <a:br>
              <a:rPr lang="en-GB" sz="4000" smtClean="0">
                <a:solidFill>
                  <a:srgbClr val="FFFF00"/>
                </a:solidFill>
              </a:rPr>
            </a:br>
            <a:r>
              <a:rPr lang="en-GB" sz="4000" smtClean="0">
                <a:solidFill>
                  <a:srgbClr val="FFFF00"/>
                </a:solidFill>
              </a:rPr>
              <a:t>coxib</a:t>
            </a:r>
          </a:p>
        </p:txBody>
      </p:sp>
      <p:sp>
        <p:nvSpPr>
          <p:cNvPr id="3" name="Rettangolo 2"/>
          <p:cNvSpPr/>
          <p:nvPr/>
        </p:nvSpPr>
        <p:spPr>
          <a:xfrm>
            <a:off x="3739444" y="1773238"/>
            <a:ext cx="1920523" cy="647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r>
              <a:rPr lang="en-GB" smtClean="0">
                <a:solidFill>
                  <a:srgbClr val="FFFF00"/>
                </a:solidFill>
              </a:rPr>
              <a:t>Fattori di rischio in pazienti </a:t>
            </a:r>
            <a:br>
              <a:rPr lang="en-GB" smtClean="0">
                <a:solidFill>
                  <a:srgbClr val="FFFF00"/>
                </a:solidFill>
              </a:rPr>
            </a:br>
            <a:r>
              <a:rPr lang="en-GB" smtClean="0">
                <a:solidFill>
                  <a:srgbClr val="FFFF00"/>
                </a:solidFill>
              </a:rPr>
              <a:t>in terapia con FANS</a:t>
            </a:r>
          </a:p>
        </p:txBody>
      </p:sp>
      <p:sp>
        <p:nvSpPr>
          <p:cNvPr id="81922" name="Rectangle 3"/>
          <p:cNvSpPr>
            <a:spLocks noGrp="1" noChangeArrowheads="1"/>
          </p:cNvSpPr>
          <p:nvPr>
            <p:ph type="body" idx="1"/>
          </p:nvPr>
        </p:nvSpPr>
        <p:spPr>
          <a:xfrm>
            <a:off x="108656" y="2060578"/>
            <a:ext cx="9035344" cy="4525963"/>
          </a:xfrm>
          <a:solidFill>
            <a:srgbClr val="FFFF00"/>
          </a:solidFill>
        </p:spPr>
        <p:txBody>
          <a:bodyPr/>
          <a:lstStyle/>
          <a:p>
            <a:r>
              <a:rPr lang="en-GB" b="1" smtClean="0">
                <a:solidFill>
                  <a:srgbClr val="FF3300"/>
                </a:solidFill>
                <a:sym typeface="Wingdings" pitchFamily="2" charset="2"/>
              </a:rPr>
              <a:t>Età &gt; 65 anni</a:t>
            </a:r>
          </a:p>
          <a:p>
            <a:r>
              <a:rPr lang="en-GB" b="1" smtClean="0">
                <a:solidFill>
                  <a:srgbClr val="FF3300"/>
                </a:solidFill>
                <a:sym typeface="Wingdings" pitchFamily="2" charset="2"/>
              </a:rPr>
              <a:t>Alto dosaggio</a:t>
            </a:r>
          </a:p>
          <a:p>
            <a:r>
              <a:rPr lang="en-GB" b="1" smtClean="0">
                <a:solidFill>
                  <a:srgbClr val="FF3300"/>
                </a:solidFill>
                <a:sym typeface="Wingdings" pitchFamily="2" charset="2"/>
              </a:rPr>
              <a:t>Pregressa ulcera peptica</a:t>
            </a:r>
          </a:p>
          <a:p>
            <a:r>
              <a:rPr lang="en-GB" b="1" smtClean="0">
                <a:solidFill>
                  <a:srgbClr val="FF3300"/>
                </a:solidFill>
              </a:rPr>
              <a:t>Concomitanti trattamenti (steroidi, anticoagulanti)</a:t>
            </a:r>
          </a:p>
          <a:p>
            <a:r>
              <a:rPr lang="en-GB" b="1" smtClean="0">
                <a:solidFill>
                  <a:srgbClr val="FF3300"/>
                </a:solidFill>
              </a:rPr>
              <a:t>Comorbidità CV, renali, epatiche</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descr="images.jpg"/>
          <p:cNvPicPr>
            <a:picLocks noChangeAspect="1"/>
          </p:cNvPicPr>
          <p:nvPr/>
        </p:nvPicPr>
        <p:blipFill>
          <a:blip r:embed="rId2" cstate="print"/>
          <a:stretch>
            <a:fillRect/>
          </a:stretch>
        </p:blipFill>
        <p:spPr>
          <a:xfrm>
            <a:off x="6012160" y="3390402"/>
            <a:ext cx="3131841" cy="3467600"/>
          </a:xfrm>
          <a:prstGeom prst="rect">
            <a:avLst/>
          </a:prstGeom>
        </p:spPr>
      </p:pic>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MARTINA 83 </a:t>
            </a:r>
            <a:r>
              <a:rPr lang="it-IT" b="1" dirty="0" err="1" smtClean="0">
                <a:latin typeface="Arial Narrow"/>
              </a:rPr>
              <a:t>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a:bodyPr>
          <a:lstStyle/>
          <a:p>
            <a:pPr fontAlgn="t"/>
            <a:r>
              <a:rPr lang="it-IT" sz="2800" u="sng" dirty="0" smtClean="0"/>
              <a:t>Osteoporosi</a:t>
            </a:r>
            <a:r>
              <a:rPr lang="it-IT" sz="2800" dirty="0" smtClean="0"/>
              <a:t>: Femorale: T score: -3,2 Lombare T score: -2,6 </a:t>
            </a:r>
            <a:r>
              <a:rPr lang="it-IT" sz="2800" dirty="0" smtClean="0">
                <a:sym typeface="Wingdings" pitchFamily="2" charset="2"/>
              </a:rPr>
              <a:t> </a:t>
            </a:r>
            <a:r>
              <a:rPr lang="it-IT" sz="2800" dirty="0" smtClean="0"/>
              <a:t>Terapia: </a:t>
            </a:r>
            <a:r>
              <a:rPr lang="it-IT" sz="2800" dirty="0" err="1" smtClean="0"/>
              <a:t>Alendronato</a:t>
            </a:r>
            <a:r>
              <a:rPr lang="it-IT" sz="2800" dirty="0" smtClean="0"/>
              <a:t> 70 mg / </a:t>
            </a:r>
            <a:r>
              <a:rPr lang="it-IT" sz="2800" dirty="0" err="1" smtClean="0"/>
              <a:t>sett</a:t>
            </a:r>
            <a:r>
              <a:rPr lang="it-IT" sz="2800" dirty="0" smtClean="0"/>
              <a:t> + Vitamina D</a:t>
            </a:r>
          </a:p>
          <a:p>
            <a:pPr fontAlgn="t"/>
            <a:r>
              <a:rPr lang="it-IT" sz="2800" u="sng" dirty="0" smtClean="0"/>
              <a:t>Gastrite</a:t>
            </a:r>
            <a:r>
              <a:rPr lang="it-IT" sz="2800" dirty="0" smtClean="0"/>
              <a:t> : Terapia: </a:t>
            </a:r>
            <a:r>
              <a:rPr lang="it-IT" sz="2800" dirty="0" err="1" smtClean="0"/>
              <a:t>lansoprazolo</a:t>
            </a:r>
            <a:r>
              <a:rPr lang="it-IT" sz="2800" dirty="0" smtClean="0"/>
              <a:t> 30 mg al bisogno</a:t>
            </a:r>
          </a:p>
          <a:p>
            <a:pPr fontAlgn="t"/>
            <a:r>
              <a:rPr lang="it-IT" sz="2800" u="sng" dirty="0" smtClean="0"/>
              <a:t>Glaucoma</a:t>
            </a:r>
            <a:r>
              <a:rPr lang="it-IT" sz="2800" dirty="0" smtClean="0"/>
              <a:t>: Terapia </a:t>
            </a:r>
            <a:r>
              <a:rPr lang="it-IT" sz="2800" dirty="0" err="1" smtClean="0"/>
              <a:t>Cosopt</a:t>
            </a:r>
            <a:r>
              <a:rPr lang="it-IT" sz="2800" dirty="0" smtClean="0"/>
              <a:t> 1 </a:t>
            </a:r>
            <a:r>
              <a:rPr lang="it-IT" sz="2800" dirty="0" err="1" smtClean="0"/>
              <a:t>gtt</a:t>
            </a:r>
            <a:r>
              <a:rPr lang="it-IT" sz="2800" dirty="0" smtClean="0"/>
              <a:t> 2 </a:t>
            </a:r>
            <a:r>
              <a:rPr lang="it-IT" sz="2800" dirty="0" err="1" smtClean="0"/>
              <a:t>vv</a:t>
            </a:r>
            <a:r>
              <a:rPr lang="it-IT" sz="2800" dirty="0" smtClean="0"/>
              <a:t>/</a:t>
            </a:r>
            <a:r>
              <a:rPr lang="it-IT" sz="2800" dirty="0" err="1" smtClean="0"/>
              <a:t>die</a:t>
            </a:r>
            <a:endParaRPr lang="it-IT" sz="2800" dirty="0" smtClean="0"/>
          </a:p>
          <a:p>
            <a:pPr fontAlgn="t"/>
            <a:r>
              <a:rPr lang="it-IT" sz="2800" u="sng" dirty="0" smtClean="0"/>
              <a:t>Depressione  lieve con insonnia</a:t>
            </a:r>
            <a:r>
              <a:rPr lang="it-IT" sz="2800" dirty="0" smtClean="0"/>
              <a:t> (GDS: 9)</a:t>
            </a:r>
            <a:r>
              <a:rPr lang="it-IT" sz="2800" dirty="0" smtClean="0">
                <a:sym typeface="Wingdings" pitchFamily="2" charset="2"/>
              </a:rPr>
              <a:t> </a:t>
            </a:r>
          </a:p>
          <a:p>
            <a:pPr fontAlgn="t">
              <a:buNone/>
            </a:pPr>
            <a:r>
              <a:rPr lang="it-IT" sz="2800" dirty="0" smtClean="0">
                <a:sym typeface="Wingdings" pitchFamily="2" charset="2"/>
              </a:rPr>
              <a:t>    </a:t>
            </a:r>
            <a:r>
              <a:rPr lang="it-IT" sz="2800" dirty="0" smtClean="0"/>
              <a:t>Terapia: </a:t>
            </a:r>
            <a:r>
              <a:rPr lang="it-IT" sz="2800" dirty="0" err="1" smtClean="0"/>
              <a:t>Elopram</a:t>
            </a:r>
            <a:r>
              <a:rPr lang="it-IT" sz="2800" dirty="0" smtClean="0"/>
              <a:t>  6gtt la sera</a:t>
            </a:r>
          </a:p>
          <a:p>
            <a:pPr fontAlgn="t"/>
            <a:r>
              <a:rPr lang="it-IT" sz="2800" u="sng" dirty="0" smtClean="0"/>
              <a:t>Colelitiasi</a:t>
            </a:r>
            <a:r>
              <a:rPr lang="it-IT" sz="2800" dirty="0" smtClean="0"/>
              <a:t> : </a:t>
            </a:r>
            <a:r>
              <a:rPr lang="it-IT" sz="2800" dirty="0" err="1" smtClean="0"/>
              <a:t>Deursil</a:t>
            </a:r>
            <a:r>
              <a:rPr lang="it-IT" sz="2800" dirty="0" smtClean="0"/>
              <a:t> 300 mg/</a:t>
            </a:r>
            <a:r>
              <a:rPr lang="it-IT" sz="2800" dirty="0" err="1" smtClean="0"/>
              <a:t>die</a:t>
            </a:r>
            <a:endParaRPr lang="it-IT" sz="2800" dirty="0" smtClean="0"/>
          </a:p>
          <a:p>
            <a:pPr fontAlgn="t"/>
            <a:r>
              <a:rPr lang="it-IT" sz="2800" u="sng" dirty="0" err="1" smtClean="0"/>
              <a:t>Insuff</a:t>
            </a:r>
            <a:r>
              <a:rPr lang="it-IT" sz="2800" u="sng" dirty="0" smtClean="0"/>
              <a:t>. venosa arti inferiori </a:t>
            </a:r>
          </a:p>
          <a:p>
            <a:pPr fontAlgn="t"/>
            <a:r>
              <a:rPr lang="it-IT" sz="2800" u="sng" dirty="0" smtClean="0"/>
              <a:t>Eczema da stasi arti inf.</a:t>
            </a:r>
            <a:endParaRPr lang="it-IT" sz="3000" u="sng" dirty="0">
              <a:latin typeface="Arial Narrow"/>
            </a:endParaRPr>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a:solidFill>
                  <a:srgbClr val="1F497D"/>
                </a:solidFill>
                <a:uFillTx/>
                <a:latin typeface="Arial Narrow"/>
                <a:cs typeface="Arial Narrow"/>
              </a:rPr>
              <a:t>APR</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egnaposto numero diapositiva 3"/>
          <p:cNvSpPr>
            <a:spLocks noGrp="1"/>
          </p:cNvSpPr>
          <p:nvPr>
            <p:ph type="sldNum" sz="quarter" idx="12"/>
          </p:nvPr>
        </p:nvSpPr>
        <p:spPr>
          <a:noFill/>
          <a:ln>
            <a:miter lim="800000"/>
            <a:headEnd/>
            <a:tailEnd/>
          </a:ln>
        </p:spPr>
        <p:txBody>
          <a:bodyPr/>
          <a:lstStyle/>
          <a:p>
            <a:fld id="{6803A746-5C7A-431D-B096-E12F3DF9BD4B}" type="slidenum">
              <a:rPr lang="en-GB" smtClean="0">
                <a:solidFill>
                  <a:srgbClr val="FFFFFF"/>
                </a:solidFill>
              </a:rPr>
              <a:pPr/>
              <a:t>150</a:t>
            </a:fld>
            <a:endParaRPr lang="en-GB" smtClean="0">
              <a:solidFill>
                <a:srgbClr val="FFFFFF"/>
              </a:solidFill>
            </a:endParaRPr>
          </a:p>
        </p:txBody>
      </p:sp>
      <p:pic>
        <p:nvPicPr>
          <p:cNvPr id="83970" name="Picture 2" descr="Prevention of Ulcers in At-Risk Patients"/>
          <p:cNvPicPr>
            <a:picLocks noChangeAspect="1" noChangeArrowheads="1"/>
          </p:cNvPicPr>
          <p:nvPr/>
        </p:nvPicPr>
        <p:blipFill>
          <a:blip r:embed="rId3" cstate="print"/>
          <a:srcRect/>
          <a:stretch>
            <a:fillRect/>
          </a:stretch>
        </p:blipFill>
        <p:spPr bwMode="auto">
          <a:xfrm>
            <a:off x="476957" y="615953"/>
            <a:ext cx="8255000" cy="6200775"/>
          </a:xfrm>
          <a:prstGeom prst="rect">
            <a:avLst/>
          </a:prstGeom>
          <a:noFill/>
          <a:ln w="9525">
            <a:noFill/>
            <a:miter lim="800000"/>
            <a:headEnd/>
            <a:tailEnd/>
          </a:ln>
        </p:spPr>
      </p:pic>
      <p:sp>
        <p:nvSpPr>
          <p:cNvPr id="710659" name="Rectangle 3"/>
          <p:cNvSpPr>
            <a:spLocks noChangeArrowheads="1"/>
          </p:cNvSpPr>
          <p:nvPr/>
        </p:nvSpPr>
        <p:spPr bwMode="auto">
          <a:xfrm>
            <a:off x="1" y="549275"/>
            <a:ext cx="9132711" cy="1143000"/>
          </a:xfrm>
          <a:prstGeom prst="rect">
            <a:avLst/>
          </a:prstGeom>
          <a:solidFill>
            <a:srgbClr val="FFFF00"/>
          </a:solidFill>
          <a:ln w="9525">
            <a:noFill/>
            <a:miter lim="800000"/>
            <a:headEnd/>
            <a:tailEnd/>
          </a:ln>
          <a:effectLst/>
        </p:spPr>
        <p:txBody>
          <a:bodyPr lIns="90488" tIns="44450" rIns="90488" bIns="44450"/>
          <a:lstStyle/>
          <a:p>
            <a:pPr algn="ctr" fontAlgn="base">
              <a:lnSpc>
                <a:spcPct val="90000"/>
              </a:lnSpc>
              <a:spcBef>
                <a:spcPct val="0"/>
              </a:spcBef>
              <a:spcAft>
                <a:spcPct val="0"/>
              </a:spcAft>
              <a:defRPr/>
            </a:pPr>
            <a:r>
              <a:rPr lang="it-IT" sz="3900" dirty="0">
                <a:solidFill>
                  <a:srgbClr val="FFFF99"/>
                </a:solidFill>
                <a:effectLst>
                  <a:outerShdw blurRad="38100" dist="38100" dir="2700000" algn="tl">
                    <a:srgbClr val="000000"/>
                  </a:outerShdw>
                </a:effectLst>
              </a:rPr>
              <a:t> </a:t>
            </a:r>
            <a:r>
              <a:rPr lang="it-IT" sz="3900" i="1" dirty="0">
                <a:solidFill>
                  <a:srgbClr val="FF9966"/>
                </a:solidFill>
                <a:effectLst>
                  <a:outerShdw blurRad="38100" dist="38100" dir="2700000" algn="tl">
                    <a:srgbClr val="000000"/>
                  </a:outerShdw>
                </a:effectLst>
              </a:rPr>
              <a:t>FANS in </a:t>
            </a:r>
            <a:r>
              <a:rPr lang="it-IT" sz="3900" i="1" dirty="0" err="1">
                <a:solidFill>
                  <a:srgbClr val="FF9966"/>
                </a:solidFill>
                <a:effectLst>
                  <a:outerShdw blurRad="38100" dist="38100" dir="2700000" algn="tl">
                    <a:srgbClr val="000000"/>
                  </a:outerShdw>
                </a:effectLst>
              </a:rPr>
              <a:t>pz</a:t>
            </a:r>
            <a:r>
              <a:rPr lang="it-IT" sz="3600" i="1" dirty="0">
                <a:solidFill>
                  <a:srgbClr val="FF9966"/>
                </a:solidFill>
                <a:effectLst>
                  <a:outerShdw blurRad="38100" dist="38100" dir="2700000" algn="tl">
                    <a:srgbClr val="000000"/>
                  </a:outerShdw>
                </a:effectLst>
              </a:rPr>
              <a:t> con/senza storia di ulcera </a:t>
            </a:r>
            <a:br>
              <a:rPr lang="it-IT" sz="3600" i="1" dirty="0">
                <a:solidFill>
                  <a:srgbClr val="FF9966"/>
                </a:solidFill>
                <a:effectLst>
                  <a:outerShdw blurRad="38100" dist="38100" dir="2700000" algn="tl">
                    <a:srgbClr val="000000"/>
                  </a:outerShdw>
                </a:effectLst>
              </a:rPr>
            </a:br>
            <a:r>
              <a:rPr lang="it-IT" sz="3600" i="1" dirty="0" err="1">
                <a:solidFill>
                  <a:srgbClr val="FF9966"/>
                </a:solidFill>
                <a:effectLst>
                  <a:outerShdw blurRad="38100" dist="38100" dir="2700000" algn="tl">
                    <a:srgbClr val="000000"/>
                  </a:outerShdw>
                </a:effectLst>
              </a:rPr>
              <a:t>esomeprazolo</a:t>
            </a:r>
            <a:r>
              <a:rPr lang="it-IT" sz="3600" i="1" dirty="0">
                <a:solidFill>
                  <a:srgbClr val="FF9966"/>
                </a:solidFill>
                <a:effectLst>
                  <a:outerShdw blurRad="38100" dist="38100" dir="2700000" algn="tl">
                    <a:srgbClr val="000000"/>
                  </a:outerShdw>
                </a:effectLst>
              </a:rPr>
              <a:t> vs placebo</a:t>
            </a:r>
            <a:endParaRPr lang="it-IT" sz="3600" b="1" i="1" dirty="0">
              <a:solidFill>
                <a:srgbClr val="FF9966"/>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4"/>
          <p:cNvSpPr>
            <a:spLocks noGrp="1"/>
          </p:cNvSpPr>
          <p:nvPr>
            <p:ph type="sldNum" sz="quarter" idx="12"/>
          </p:nvPr>
        </p:nvSpPr>
        <p:spPr>
          <a:noFill/>
          <a:ln>
            <a:miter lim="800000"/>
            <a:headEnd/>
            <a:tailEnd/>
          </a:ln>
        </p:spPr>
        <p:txBody>
          <a:bodyPr/>
          <a:lstStyle/>
          <a:p>
            <a:fld id="{1D87DAEC-EB14-4265-8058-60D158CDECB6}" type="slidenum">
              <a:rPr lang="en-GB" smtClean="0">
                <a:solidFill>
                  <a:srgbClr val="FFFFFF"/>
                </a:solidFill>
              </a:rPr>
              <a:pPr/>
              <a:t>151</a:t>
            </a:fld>
            <a:endParaRPr lang="en-GB" smtClean="0">
              <a:solidFill>
                <a:srgbClr val="FFFFFF"/>
              </a:solidFill>
            </a:endParaRPr>
          </a:p>
        </p:txBody>
      </p:sp>
      <p:graphicFrame>
        <p:nvGraphicFramePr>
          <p:cNvPr id="38914" name="Object 2"/>
          <p:cNvGraphicFramePr>
            <a:graphicFrameLocks noChangeAspect="1"/>
          </p:cNvGraphicFramePr>
          <p:nvPr/>
        </p:nvGraphicFramePr>
        <p:xfrm>
          <a:off x="756357" y="2133603"/>
          <a:ext cx="7310967" cy="4113213"/>
        </p:xfrm>
        <a:graphic>
          <a:graphicData uri="http://schemas.openxmlformats.org/presentationml/2006/ole">
            <mc:AlternateContent xmlns:mc="http://schemas.openxmlformats.org/markup-compatibility/2006">
              <mc:Choice xmlns:v="urn:schemas-microsoft-com:vml" Requires="v">
                <p:oleObj spid="_x0000_s231432" name="Chart" r:id="rId4" imgW="8229552" imgH="4114705" progId="MSGraph.Chart.8">
                  <p:embed followColorScheme="full"/>
                </p:oleObj>
              </mc:Choice>
              <mc:Fallback>
                <p:oleObj name="Chart" r:id="rId4" imgW="8229552" imgH="4114705" progId="MSGraph.Chart.8">
                  <p:embed followColorScheme="full"/>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357" y="2133603"/>
                        <a:ext cx="7310967" cy="411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6" name="Text Box 3"/>
          <p:cNvSpPr txBox="1">
            <a:spLocks noChangeArrowheads="1"/>
          </p:cNvSpPr>
          <p:nvPr/>
        </p:nvSpPr>
        <p:spPr bwMode="auto">
          <a:xfrm>
            <a:off x="1463364" y="1841500"/>
            <a:ext cx="3332964" cy="369332"/>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s-ES_tradnl" b="1">
                <a:solidFill>
                  <a:srgbClr val="FFFF00"/>
                </a:solidFill>
              </a:rPr>
              <a:t>% pazienti con ulcera</a:t>
            </a:r>
            <a:r>
              <a:rPr lang="es-ES_tradnl" b="1" u="sng">
                <a:solidFill>
                  <a:srgbClr val="FFFF00"/>
                </a:solidFill>
              </a:rPr>
              <a:t>&gt;</a:t>
            </a:r>
            <a:r>
              <a:rPr lang="es-ES_tradnl" b="1">
                <a:solidFill>
                  <a:srgbClr val="FFFF00"/>
                </a:solidFill>
              </a:rPr>
              <a:t> 3 mm</a:t>
            </a:r>
          </a:p>
        </p:txBody>
      </p:sp>
      <p:sp>
        <p:nvSpPr>
          <p:cNvPr id="751620" name="Text Box 4"/>
          <p:cNvSpPr txBox="1">
            <a:spLocks noChangeArrowheads="1"/>
          </p:cNvSpPr>
          <p:nvPr/>
        </p:nvSpPr>
        <p:spPr bwMode="auto">
          <a:xfrm>
            <a:off x="159457" y="6454776"/>
            <a:ext cx="9043811" cy="523220"/>
          </a:xfrm>
          <a:prstGeom prst="rect">
            <a:avLst/>
          </a:prstGeom>
          <a:noFill/>
          <a:ln>
            <a:noFill/>
          </a:ln>
          <a:effectLst/>
          <a:extLst/>
        </p:spPr>
        <p:txBody>
          <a:bodyPr>
            <a:spAutoFit/>
          </a:bodyPr>
          <a:lstStyle/>
          <a:p>
            <a:pPr algn="ctr" eaLnBrk="0" fontAlgn="base" hangingPunct="0">
              <a:spcBef>
                <a:spcPct val="0"/>
              </a:spcBef>
              <a:spcAft>
                <a:spcPct val="0"/>
              </a:spcAft>
              <a:defRPr/>
            </a:pPr>
            <a:r>
              <a:rPr lang="es-ES_tradnl" sz="1400">
                <a:solidFill>
                  <a:srgbClr val="FFFFFF"/>
                </a:solidFill>
                <a:latin typeface="Comic Sans MS" pitchFamily="66" charset="0"/>
              </a:rPr>
              <a:t>Simon et al. JAMA 1999; Emery, Lancet 1999;        Hawkey, </a:t>
            </a:r>
            <a:r>
              <a:rPr lang="en-US" altLang="en-US" sz="1400">
                <a:solidFill>
                  <a:srgbClr val="FFFFFF"/>
                </a:solidFill>
                <a:effectLst>
                  <a:outerShdw blurRad="38100" dist="38100" dir="2700000" algn="tl">
                    <a:srgbClr val="000000"/>
                  </a:outerShdw>
                </a:effectLst>
                <a:latin typeface="Comic Sans MS" pitchFamily="66" charset="0"/>
              </a:rPr>
              <a:t>Arthritis Rheum 2000 </a:t>
            </a:r>
          </a:p>
          <a:p>
            <a:pPr algn="ctr" eaLnBrk="0" fontAlgn="base" hangingPunct="0">
              <a:spcBef>
                <a:spcPct val="0"/>
              </a:spcBef>
              <a:spcAft>
                <a:spcPct val="0"/>
              </a:spcAft>
              <a:defRPr/>
            </a:pPr>
            <a:r>
              <a:rPr lang="es-ES_tradnl" sz="1400">
                <a:solidFill>
                  <a:srgbClr val="FFFFFF"/>
                </a:solidFill>
                <a:latin typeface="Comic Sans MS" pitchFamily="66" charset="0"/>
              </a:rPr>
              <a:t>  </a:t>
            </a:r>
          </a:p>
        </p:txBody>
      </p:sp>
      <p:sp>
        <p:nvSpPr>
          <p:cNvPr id="38918" name="Text Box 6"/>
          <p:cNvSpPr txBox="1">
            <a:spLocks noChangeArrowheads="1"/>
          </p:cNvSpPr>
          <p:nvPr/>
        </p:nvSpPr>
        <p:spPr bwMode="auto">
          <a:xfrm>
            <a:off x="2221090" y="6072188"/>
            <a:ext cx="2021707" cy="33855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600">
                <a:solidFill>
                  <a:srgbClr val="FFFFFF"/>
                </a:solidFill>
                <a:latin typeface="Comic Sans MS" pitchFamily="66" charset="0"/>
              </a:rPr>
              <a:t>Celecoxib (mg/day)</a:t>
            </a:r>
            <a:endParaRPr lang="es-ES" sz="1600">
              <a:solidFill>
                <a:srgbClr val="FFFFFF"/>
              </a:solidFill>
              <a:latin typeface="Comic Sans MS" pitchFamily="66" charset="0"/>
            </a:endParaRPr>
          </a:p>
        </p:txBody>
      </p:sp>
      <p:sp>
        <p:nvSpPr>
          <p:cNvPr id="38919" name="Text Box 7"/>
          <p:cNvSpPr txBox="1">
            <a:spLocks noChangeArrowheads="1"/>
          </p:cNvSpPr>
          <p:nvPr/>
        </p:nvSpPr>
        <p:spPr bwMode="auto">
          <a:xfrm>
            <a:off x="5969000" y="5983288"/>
            <a:ext cx="2069797" cy="33855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600">
                <a:solidFill>
                  <a:srgbClr val="FFFFFF"/>
                </a:solidFill>
                <a:latin typeface="Comic Sans MS" pitchFamily="66" charset="0"/>
              </a:rPr>
              <a:t>Rofecoxib (mg/day)</a:t>
            </a:r>
            <a:endParaRPr lang="es-ES" sz="1600">
              <a:solidFill>
                <a:srgbClr val="FFFFFF"/>
              </a:solidFill>
              <a:latin typeface="Comic Sans MS" pitchFamily="66" charset="0"/>
            </a:endParaRPr>
          </a:p>
        </p:txBody>
      </p:sp>
      <p:sp>
        <p:nvSpPr>
          <p:cNvPr id="38920" name="Text Box 8"/>
          <p:cNvSpPr txBox="1">
            <a:spLocks noChangeArrowheads="1"/>
          </p:cNvSpPr>
          <p:nvPr/>
        </p:nvSpPr>
        <p:spPr bwMode="auto">
          <a:xfrm>
            <a:off x="2318457" y="5626102"/>
            <a:ext cx="468398" cy="27699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200">
                <a:solidFill>
                  <a:srgbClr val="FFFFFF"/>
                </a:solidFill>
                <a:latin typeface="Comic Sans MS" pitchFamily="66" charset="0"/>
              </a:rPr>
              <a:t>800</a:t>
            </a:r>
            <a:endParaRPr lang="es-ES" sz="1200">
              <a:solidFill>
                <a:srgbClr val="FFFFFF"/>
              </a:solidFill>
              <a:latin typeface="Comic Sans MS" pitchFamily="66" charset="0"/>
            </a:endParaRPr>
          </a:p>
        </p:txBody>
      </p:sp>
      <p:sp>
        <p:nvSpPr>
          <p:cNvPr id="38921" name="Text Box 9"/>
          <p:cNvSpPr txBox="1">
            <a:spLocks noChangeArrowheads="1"/>
          </p:cNvSpPr>
          <p:nvPr/>
        </p:nvSpPr>
        <p:spPr bwMode="auto">
          <a:xfrm>
            <a:off x="2013657" y="5626102"/>
            <a:ext cx="468398" cy="27699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200">
                <a:solidFill>
                  <a:srgbClr val="FFFFFF"/>
                </a:solidFill>
                <a:latin typeface="Comic Sans MS" pitchFamily="66" charset="0"/>
              </a:rPr>
              <a:t>400</a:t>
            </a:r>
            <a:endParaRPr lang="es-ES" sz="1200">
              <a:solidFill>
                <a:srgbClr val="FFFFFF"/>
              </a:solidFill>
              <a:latin typeface="Comic Sans MS" pitchFamily="66" charset="0"/>
            </a:endParaRPr>
          </a:p>
        </p:txBody>
      </p:sp>
      <p:sp>
        <p:nvSpPr>
          <p:cNvPr id="38922" name="Text Box 10"/>
          <p:cNvSpPr txBox="1">
            <a:spLocks noChangeArrowheads="1"/>
          </p:cNvSpPr>
          <p:nvPr/>
        </p:nvSpPr>
        <p:spPr bwMode="auto">
          <a:xfrm>
            <a:off x="1718733" y="5626102"/>
            <a:ext cx="468398" cy="27699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200">
                <a:solidFill>
                  <a:srgbClr val="FFFFFF"/>
                </a:solidFill>
                <a:latin typeface="Comic Sans MS" pitchFamily="66" charset="0"/>
              </a:rPr>
              <a:t>200</a:t>
            </a:r>
            <a:endParaRPr lang="es-ES" sz="1200">
              <a:solidFill>
                <a:srgbClr val="FFFFFF"/>
              </a:solidFill>
              <a:latin typeface="Comic Sans MS" pitchFamily="66" charset="0"/>
            </a:endParaRPr>
          </a:p>
        </p:txBody>
      </p:sp>
      <p:sp>
        <p:nvSpPr>
          <p:cNvPr id="38923" name="Text Box 11"/>
          <p:cNvSpPr txBox="1">
            <a:spLocks noChangeArrowheads="1"/>
          </p:cNvSpPr>
          <p:nvPr/>
        </p:nvSpPr>
        <p:spPr bwMode="auto">
          <a:xfrm>
            <a:off x="3639257" y="5600702"/>
            <a:ext cx="468398" cy="27699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200">
                <a:solidFill>
                  <a:srgbClr val="FFFFFF"/>
                </a:solidFill>
                <a:latin typeface="Comic Sans MS" pitchFamily="66" charset="0"/>
              </a:rPr>
              <a:t>400</a:t>
            </a:r>
            <a:endParaRPr lang="es-ES" sz="1200">
              <a:solidFill>
                <a:srgbClr val="FFFFFF"/>
              </a:solidFill>
              <a:latin typeface="Comic Sans MS" pitchFamily="66" charset="0"/>
            </a:endParaRPr>
          </a:p>
        </p:txBody>
      </p:sp>
      <p:sp>
        <p:nvSpPr>
          <p:cNvPr id="38924" name="Text Box 12"/>
          <p:cNvSpPr txBox="1">
            <a:spLocks noChangeArrowheads="1"/>
          </p:cNvSpPr>
          <p:nvPr/>
        </p:nvSpPr>
        <p:spPr bwMode="auto">
          <a:xfrm>
            <a:off x="5777089" y="5602290"/>
            <a:ext cx="529312" cy="30777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400" b="1">
                <a:solidFill>
                  <a:srgbClr val="FFFFFF"/>
                </a:solidFill>
                <a:latin typeface="Comic Sans MS" pitchFamily="66" charset="0"/>
              </a:rPr>
              <a:t>Plcb</a:t>
            </a:r>
            <a:endParaRPr lang="es-ES" sz="1400" b="1">
              <a:solidFill>
                <a:srgbClr val="FFFFFF"/>
              </a:solidFill>
              <a:latin typeface="Comic Sans MS" pitchFamily="66" charset="0"/>
            </a:endParaRPr>
          </a:p>
        </p:txBody>
      </p:sp>
      <p:sp>
        <p:nvSpPr>
          <p:cNvPr id="38925" name="Text Box 13"/>
          <p:cNvSpPr txBox="1">
            <a:spLocks noChangeArrowheads="1"/>
          </p:cNvSpPr>
          <p:nvPr/>
        </p:nvSpPr>
        <p:spPr bwMode="auto">
          <a:xfrm>
            <a:off x="1397001" y="5602290"/>
            <a:ext cx="529312" cy="30777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400" b="1">
                <a:solidFill>
                  <a:srgbClr val="FFFFFF"/>
                </a:solidFill>
                <a:latin typeface="Comic Sans MS" pitchFamily="66" charset="0"/>
              </a:rPr>
              <a:t>Plcb</a:t>
            </a:r>
            <a:endParaRPr lang="es-ES" sz="1400" b="1">
              <a:solidFill>
                <a:srgbClr val="FFFFFF"/>
              </a:solidFill>
              <a:latin typeface="Comic Sans MS" pitchFamily="66" charset="0"/>
            </a:endParaRPr>
          </a:p>
        </p:txBody>
      </p:sp>
      <p:sp>
        <p:nvSpPr>
          <p:cNvPr id="38926" name="AutoShape 14"/>
          <p:cNvSpPr>
            <a:spLocks/>
          </p:cNvSpPr>
          <p:nvPr/>
        </p:nvSpPr>
        <p:spPr bwMode="auto">
          <a:xfrm rot="-5379778">
            <a:off x="2723182" y="4881654"/>
            <a:ext cx="322263" cy="2096911"/>
          </a:xfrm>
          <a:prstGeom prst="leftBrace">
            <a:avLst>
              <a:gd name="adj1" fmla="val 68627"/>
              <a:gd name="adj2" fmla="val 50000"/>
            </a:avLst>
          </a:prstGeom>
          <a:noFill/>
          <a:ln w="25400">
            <a:solidFill>
              <a:schemeClr val="tx2"/>
            </a:solidFill>
            <a:round/>
            <a:headEnd type="none" w="sm" len="sm"/>
            <a:tailEnd type="none" w="sm" len="sm"/>
          </a:ln>
        </p:spPr>
        <p:txBody>
          <a:bodyPr vert="eaVert" wrap="none" anchor="ctr"/>
          <a:lstStyle/>
          <a:p>
            <a:pPr fontAlgn="base">
              <a:spcBef>
                <a:spcPct val="0"/>
              </a:spcBef>
              <a:spcAft>
                <a:spcPct val="0"/>
              </a:spcAft>
            </a:pPr>
            <a:endParaRPr lang="en-GB">
              <a:solidFill>
                <a:srgbClr val="FFFFFF"/>
              </a:solidFill>
            </a:endParaRPr>
          </a:p>
        </p:txBody>
      </p:sp>
      <p:sp>
        <p:nvSpPr>
          <p:cNvPr id="38927" name="Text Box 15"/>
          <p:cNvSpPr txBox="1">
            <a:spLocks noChangeArrowheads="1"/>
          </p:cNvSpPr>
          <p:nvPr/>
        </p:nvSpPr>
        <p:spPr bwMode="auto">
          <a:xfrm>
            <a:off x="7164213" y="2565401"/>
            <a:ext cx="1289135" cy="523220"/>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pPr>
            <a:r>
              <a:rPr lang="es-ES_tradnl" sz="1400">
                <a:solidFill>
                  <a:srgbClr val="FFFFFF"/>
                </a:solidFill>
                <a:latin typeface="Comic Sans MS" pitchFamily="66" charset="0"/>
              </a:rPr>
              <a:t>Ibuprofen </a:t>
            </a:r>
          </a:p>
          <a:p>
            <a:pPr eaLnBrk="0" fontAlgn="base" hangingPunct="0">
              <a:spcBef>
                <a:spcPct val="0"/>
              </a:spcBef>
              <a:spcAft>
                <a:spcPct val="0"/>
              </a:spcAft>
            </a:pPr>
            <a:r>
              <a:rPr lang="es-ES_tradnl" sz="1400">
                <a:solidFill>
                  <a:srgbClr val="FFFFFF"/>
                </a:solidFill>
                <a:latin typeface="Comic Sans MS" pitchFamily="66" charset="0"/>
              </a:rPr>
              <a:t>2400 mg/day</a:t>
            </a:r>
            <a:endParaRPr lang="es-ES" sz="1400">
              <a:solidFill>
                <a:srgbClr val="FFFFFF"/>
              </a:solidFill>
              <a:latin typeface="Comic Sans MS" pitchFamily="66" charset="0"/>
            </a:endParaRPr>
          </a:p>
        </p:txBody>
      </p:sp>
      <p:sp>
        <p:nvSpPr>
          <p:cNvPr id="38928" name="Text Box 16"/>
          <p:cNvSpPr txBox="1">
            <a:spLocks noChangeArrowheads="1"/>
          </p:cNvSpPr>
          <p:nvPr/>
        </p:nvSpPr>
        <p:spPr bwMode="auto">
          <a:xfrm>
            <a:off x="4286957" y="4014789"/>
            <a:ext cx="1122423" cy="52322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400">
                <a:solidFill>
                  <a:srgbClr val="FFFFFF"/>
                </a:solidFill>
                <a:latin typeface="Comic Sans MS" pitchFamily="66" charset="0"/>
              </a:rPr>
              <a:t>Diclofenac </a:t>
            </a:r>
          </a:p>
          <a:p>
            <a:pPr eaLnBrk="0" fontAlgn="base" hangingPunct="0">
              <a:spcBef>
                <a:spcPct val="0"/>
              </a:spcBef>
              <a:spcAft>
                <a:spcPct val="0"/>
              </a:spcAft>
            </a:pPr>
            <a:r>
              <a:rPr lang="es-ES_tradnl" sz="1400">
                <a:solidFill>
                  <a:srgbClr val="FFFFFF"/>
                </a:solidFill>
                <a:latin typeface="Comic Sans MS" pitchFamily="66" charset="0"/>
              </a:rPr>
              <a:t>150mg/day</a:t>
            </a:r>
            <a:endParaRPr lang="es-ES" sz="1400">
              <a:solidFill>
                <a:srgbClr val="FFFFFF"/>
              </a:solidFill>
              <a:latin typeface="Comic Sans MS" pitchFamily="66" charset="0"/>
            </a:endParaRPr>
          </a:p>
        </p:txBody>
      </p:sp>
      <p:sp>
        <p:nvSpPr>
          <p:cNvPr id="38929" name="Text Box 17"/>
          <p:cNvSpPr txBox="1">
            <a:spLocks noChangeArrowheads="1"/>
          </p:cNvSpPr>
          <p:nvPr/>
        </p:nvSpPr>
        <p:spPr bwMode="auto">
          <a:xfrm>
            <a:off x="2987324" y="2492376"/>
            <a:ext cx="1260281" cy="523220"/>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pPr>
            <a:r>
              <a:rPr lang="es-ES_tradnl" sz="1400">
                <a:solidFill>
                  <a:srgbClr val="FFFFFF"/>
                </a:solidFill>
                <a:latin typeface="Comic Sans MS" pitchFamily="66" charset="0"/>
              </a:rPr>
              <a:t>Naproxen</a:t>
            </a:r>
          </a:p>
          <a:p>
            <a:pPr eaLnBrk="0" fontAlgn="base" hangingPunct="0">
              <a:spcBef>
                <a:spcPct val="0"/>
              </a:spcBef>
              <a:spcAft>
                <a:spcPct val="0"/>
              </a:spcAft>
            </a:pPr>
            <a:r>
              <a:rPr lang="es-ES_tradnl" sz="1400">
                <a:solidFill>
                  <a:srgbClr val="FFFFFF"/>
                </a:solidFill>
                <a:latin typeface="Comic Sans MS" pitchFamily="66" charset="0"/>
              </a:rPr>
              <a:t>1000 mg/day</a:t>
            </a:r>
            <a:endParaRPr lang="es-ES" sz="1400">
              <a:solidFill>
                <a:srgbClr val="FFFFFF"/>
              </a:solidFill>
              <a:latin typeface="Comic Sans MS" pitchFamily="66" charset="0"/>
            </a:endParaRPr>
          </a:p>
        </p:txBody>
      </p:sp>
      <p:sp>
        <p:nvSpPr>
          <p:cNvPr id="38930" name="AutoShape 18"/>
          <p:cNvSpPr>
            <a:spLocks/>
          </p:cNvSpPr>
          <p:nvPr/>
        </p:nvSpPr>
        <p:spPr bwMode="auto">
          <a:xfrm rot="-5379778">
            <a:off x="6471181" y="5562424"/>
            <a:ext cx="155575" cy="632178"/>
          </a:xfrm>
          <a:prstGeom prst="leftBrace">
            <a:avLst>
              <a:gd name="adj1" fmla="val 42857"/>
              <a:gd name="adj2" fmla="val 50000"/>
            </a:avLst>
          </a:prstGeom>
          <a:noFill/>
          <a:ln w="25400">
            <a:solidFill>
              <a:schemeClr val="tx2"/>
            </a:solidFill>
            <a:round/>
            <a:headEnd type="none" w="sm" len="sm"/>
            <a:tailEnd type="none" w="sm" len="sm"/>
          </a:ln>
        </p:spPr>
        <p:txBody>
          <a:bodyPr vert="eaVert" wrap="none" anchor="ctr"/>
          <a:lstStyle/>
          <a:p>
            <a:pPr fontAlgn="base">
              <a:spcBef>
                <a:spcPct val="0"/>
              </a:spcBef>
              <a:spcAft>
                <a:spcPct val="0"/>
              </a:spcAft>
            </a:pPr>
            <a:endParaRPr lang="en-GB">
              <a:solidFill>
                <a:srgbClr val="FFFFFF"/>
              </a:solidFill>
            </a:endParaRPr>
          </a:p>
        </p:txBody>
      </p:sp>
      <p:sp>
        <p:nvSpPr>
          <p:cNvPr id="38931" name="Text Box 19"/>
          <p:cNvSpPr txBox="1">
            <a:spLocks noChangeArrowheads="1"/>
          </p:cNvSpPr>
          <p:nvPr/>
        </p:nvSpPr>
        <p:spPr bwMode="auto">
          <a:xfrm>
            <a:off x="6200423" y="5588002"/>
            <a:ext cx="373820" cy="27699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200">
                <a:solidFill>
                  <a:srgbClr val="FFFFFF"/>
                </a:solidFill>
                <a:latin typeface="Comic Sans MS" pitchFamily="66" charset="0"/>
              </a:rPr>
              <a:t>25</a:t>
            </a:r>
            <a:endParaRPr lang="es-ES" sz="1200">
              <a:solidFill>
                <a:srgbClr val="FFFFFF"/>
              </a:solidFill>
              <a:latin typeface="Comic Sans MS" pitchFamily="66" charset="0"/>
            </a:endParaRPr>
          </a:p>
        </p:txBody>
      </p:sp>
      <p:sp>
        <p:nvSpPr>
          <p:cNvPr id="38932" name="Text Box 20"/>
          <p:cNvSpPr txBox="1">
            <a:spLocks noChangeArrowheads="1"/>
          </p:cNvSpPr>
          <p:nvPr/>
        </p:nvSpPr>
        <p:spPr bwMode="auto">
          <a:xfrm>
            <a:off x="6539089" y="5600702"/>
            <a:ext cx="373820" cy="27699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_tradnl" sz="1200">
                <a:solidFill>
                  <a:srgbClr val="FFFFFF"/>
                </a:solidFill>
                <a:latin typeface="Comic Sans MS" pitchFamily="66" charset="0"/>
              </a:rPr>
              <a:t>50</a:t>
            </a:r>
            <a:endParaRPr lang="es-ES" sz="1200">
              <a:solidFill>
                <a:srgbClr val="FFFFFF"/>
              </a:solidFill>
              <a:latin typeface="Comic Sans MS" pitchFamily="66" charset="0"/>
            </a:endParaRPr>
          </a:p>
        </p:txBody>
      </p:sp>
      <p:sp>
        <p:nvSpPr>
          <p:cNvPr id="38933" name="Text Box 21"/>
          <p:cNvSpPr txBox="1">
            <a:spLocks noChangeArrowheads="1"/>
          </p:cNvSpPr>
          <p:nvPr/>
        </p:nvSpPr>
        <p:spPr bwMode="auto">
          <a:xfrm>
            <a:off x="4749802" y="2678115"/>
            <a:ext cx="184731" cy="307777"/>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s-ES" sz="1400" b="1">
              <a:solidFill>
                <a:srgbClr val="FFFFFF"/>
              </a:solidFill>
            </a:endParaRPr>
          </a:p>
        </p:txBody>
      </p:sp>
      <p:sp>
        <p:nvSpPr>
          <p:cNvPr id="38934" name="Rectangle 24"/>
          <p:cNvSpPr>
            <a:spLocks noChangeArrowheads="1"/>
          </p:cNvSpPr>
          <p:nvPr/>
        </p:nvSpPr>
        <p:spPr bwMode="auto">
          <a:xfrm>
            <a:off x="0" y="260350"/>
            <a:ext cx="9144000" cy="1143000"/>
          </a:xfrm>
          <a:prstGeom prst="rect">
            <a:avLst/>
          </a:prstGeom>
          <a:noFill/>
          <a:ln w="9525">
            <a:noFill/>
            <a:miter lim="800000"/>
            <a:headEnd/>
            <a:tailEnd/>
          </a:ln>
        </p:spPr>
        <p:txBody>
          <a:bodyPr anchor="ctr"/>
          <a:lstStyle/>
          <a:p>
            <a:pPr algn="ctr" fontAlgn="base">
              <a:spcBef>
                <a:spcPct val="0"/>
              </a:spcBef>
              <a:spcAft>
                <a:spcPct val="0"/>
              </a:spcAft>
            </a:pPr>
            <a:r>
              <a:rPr lang="is-IS" sz="4000">
                <a:solidFill>
                  <a:srgbClr val="FFFF00"/>
                </a:solidFill>
              </a:rPr>
              <a:t>Fattori di rischio correlati al farmaco</a:t>
            </a:r>
            <a:r>
              <a:rPr lang="is-IS" sz="4000">
                <a:solidFill>
                  <a:srgbClr val="FFFF99"/>
                </a:solidFill>
              </a:rPr>
              <a:t>.</a:t>
            </a:r>
            <a:br>
              <a:rPr lang="is-IS" sz="4000">
                <a:solidFill>
                  <a:srgbClr val="FFFF99"/>
                </a:solidFill>
              </a:rPr>
            </a:br>
            <a:r>
              <a:rPr lang="is-IS" sz="4000" b="1">
                <a:solidFill>
                  <a:srgbClr val="FFFF00"/>
                </a:solidFill>
              </a:rPr>
              <a:t>FANS vs COX-2 inibitori</a:t>
            </a:r>
            <a:endParaRPr lang="en-GB" sz="4000" b="1">
              <a:solidFill>
                <a:srgbClr val="FFFF00"/>
              </a:solidFill>
            </a:endParaRP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324556" y="476250"/>
            <a:ext cx="7773812" cy="1143000"/>
          </a:xfrm>
          <a:prstGeom prst="rect">
            <a:avLst/>
          </a:prstGeom>
          <a:noFill/>
          <a:ln w="9525">
            <a:noFill/>
            <a:miter lim="800000"/>
            <a:headEnd/>
            <a:tailEnd/>
          </a:ln>
        </p:spPr>
        <p:txBody>
          <a:bodyPr anchor="ctr"/>
          <a:lstStyle/>
          <a:p>
            <a:pPr algn="ctr" fontAlgn="base">
              <a:spcBef>
                <a:spcPct val="0"/>
              </a:spcBef>
              <a:spcAft>
                <a:spcPct val="0"/>
              </a:spcAft>
              <a:defRPr/>
            </a:pPr>
            <a:r>
              <a:rPr lang="is-IS" sz="6000" b="1">
                <a:solidFill>
                  <a:srgbClr val="FFFFFF"/>
                </a:solidFill>
                <a:effectLst>
                  <a:outerShdw blurRad="38100" dist="38100" dir="2700000" algn="tl">
                    <a:srgbClr val="FFFFFF"/>
                  </a:outerShdw>
                </a:effectLst>
                <a:latin typeface="Times New Roman" pitchFamily="18" charset="0"/>
              </a:rPr>
              <a:t>BUT...</a:t>
            </a:r>
            <a:endParaRPr lang="en-US" sz="6000" b="1">
              <a:solidFill>
                <a:srgbClr val="FFFFFF"/>
              </a:solidFill>
              <a:effectLst>
                <a:outerShdw blurRad="38100" dist="38100" dir="2700000" algn="tl">
                  <a:srgbClr val="FFFFFF"/>
                </a:outerShdw>
              </a:effectLst>
              <a:latin typeface="Times New Roman" pitchFamily="18" charset="0"/>
            </a:endParaRPr>
          </a:p>
        </p:txBody>
      </p:sp>
      <p:sp>
        <p:nvSpPr>
          <p:cNvPr id="104455" name="Rectangle 3"/>
          <p:cNvSpPr>
            <a:spLocks noChangeArrowheads="1"/>
          </p:cNvSpPr>
          <p:nvPr/>
        </p:nvSpPr>
        <p:spPr bwMode="auto">
          <a:xfrm>
            <a:off x="0" y="1981200"/>
            <a:ext cx="3810000" cy="4114800"/>
          </a:xfrm>
          <a:prstGeom prst="rect">
            <a:avLst/>
          </a:prstGeom>
          <a:noFill/>
          <a:ln w="9525">
            <a:noFill/>
            <a:miter lim="800000"/>
            <a:headEnd/>
            <a:tailEnd/>
          </a:ln>
        </p:spPr>
        <p:txBody>
          <a:bodyPr/>
          <a:lstStyle/>
          <a:p>
            <a:pPr marL="342900" indent="-342900" fontAlgn="base">
              <a:lnSpc>
                <a:spcPct val="90000"/>
              </a:lnSpc>
              <a:spcBef>
                <a:spcPct val="20000"/>
              </a:spcBef>
              <a:spcAft>
                <a:spcPct val="0"/>
              </a:spcAft>
            </a:pPr>
            <a:r>
              <a:rPr lang="is-IS" sz="2000" b="1">
                <a:solidFill>
                  <a:srgbClr val="800000"/>
                </a:solidFill>
                <a:latin typeface="Times New Roman" pitchFamily="18" charset="0"/>
              </a:rPr>
              <a:t> </a:t>
            </a:r>
          </a:p>
          <a:p>
            <a:pPr marL="342900" indent="-342900" fontAlgn="base">
              <a:lnSpc>
                <a:spcPct val="90000"/>
              </a:lnSpc>
              <a:spcBef>
                <a:spcPct val="20000"/>
              </a:spcBef>
              <a:spcAft>
                <a:spcPct val="0"/>
              </a:spcAft>
            </a:pPr>
            <a:endParaRPr lang="is-IS" sz="2000" b="1">
              <a:solidFill>
                <a:srgbClr val="800000"/>
              </a:solidFill>
              <a:latin typeface="Times New Roman" pitchFamily="18" charset="0"/>
            </a:endParaRPr>
          </a:p>
          <a:p>
            <a:pPr marL="342900" indent="-342900" fontAlgn="base">
              <a:lnSpc>
                <a:spcPct val="90000"/>
              </a:lnSpc>
              <a:spcBef>
                <a:spcPct val="20000"/>
              </a:spcBef>
              <a:spcAft>
                <a:spcPct val="0"/>
              </a:spcAft>
            </a:pPr>
            <a:endParaRPr lang="is-IS" sz="2000" b="1">
              <a:solidFill>
                <a:srgbClr val="800000"/>
              </a:solidFill>
              <a:latin typeface="Times New Roman" pitchFamily="18" charset="0"/>
            </a:endParaRPr>
          </a:p>
          <a:p>
            <a:pPr marL="342900" indent="-342900" fontAlgn="base">
              <a:lnSpc>
                <a:spcPct val="90000"/>
              </a:lnSpc>
              <a:spcBef>
                <a:spcPct val="20000"/>
              </a:spcBef>
              <a:spcAft>
                <a:spcPct val="0"/>
              </a:spcAft>
            </a:pPr>
            <a:r>
              <a:rPr lang="is-IS" sz="2000" b="1">
                <a:solidFill>
                  <a:srgbClr val="800000"/>
                </a:solidFill>
                <a:latin typeface="Times New Roman" pitchFamily="18" charset="0"/>
              </a:rPr>
              <a:t>  ...</a:t>
            </a:r>
            <a:r>
              <a:rPr lang="is-IS" sz="2000" b="1">
                <a:solidFill>
                  <a:srgbClr val="FFFFFF"/>
                </a:solidFill>
                <a:latin typeface="Times New Roman" pitchFamily="18" charset="0"/>
              </a:rPr>
              <a:t>MI was lower among patients</a:t>
            </a:r>
          </a:p>
          <a:p>
            <a:pPr marL="342900" indent="-342900" fontAlgn="base">
              <a:lnSpc>
                <a:spcPct val="90000"/>
              </a:lnSpc>
              <a:spcBef>
                <a:spcPct val="20000"/>
              </a:spcBef>
              <a:spcAft>
                <a:spcPct val="0"/>
              </a:spcAft>
            </a:pPr>
            <a:r>
              <a:rPr lang="is-IS" sz="2000" b="1">
                <a:solidFill>
                  <a:srgbClr val="FFFFFF"/>
                </a:solidFill>
                <a:latin typeface="Times New Roman" pitchFamily="18" charset="0"/>
              </a:rPr>
              <a:t>         in the Naproxen group than</a:t>
            </a:r>
          </a:p>
          <a:p>
            <a:pPr marL="342900" indent="-342900" fontAlgn="base">
              <a:lnSpc>
                <a:spcPct val="90000"/>
              </a:lnSpc>
              <a:spcBef>
                <a:spcPct val="20000"/>
              </a:spcBef>
              <a:spcAft>
                <a:spcPct val="0"/>
              </a:spcAft>
            </a:pPr>
            <a:r>
              <a:rPr lang="is-IS" sz="2000" b="1">
                <a:solidFill>
                  <a:srgbClr val="FFFFFF"/>
                </a:solidFill>
                <a:latin typeface="Times New Roman" pitchFamily="18" charset="0"/>
              </a:rPr>
              <a:t>      among those in the Rofecoxib</a:t>
            </a:r>
          </a:p>
          <a:p>
            <a:pPr marL="342900" indent="-342900" fontAlgn="base">
              <a:lnSpc>
                <a:spcPct val="90000"/>
              </a:lnSpc>
              <a:spcBef>
                <a:spcPct val="20000"/>
              </a:spcBef>
              <a:spcAft>
                <a:spcPct val="0"/>
              </a:spcAft>
            </a:pPr>
            <a:r>
              <a:rPr lang="is-IS" sz="2000" b="1">
                <a:solidFill>
                  <a:srgbClr val="FFFFFF"/>
                </a:solidFill>
                <a:latin typeface="Times New Roman" pitchFamily="18" charset="0"/>
              </a:rPr>
              <a:t>                     group (0,1 vs. 0,4 %)</a:t>
            </a:r>
          </a:p>
          <a:p>
            <a:pPr marL="342900" indent="-342900" fontAlgn="base">
              <a:lnSpc>
                <a:spcPct val="90000"/>
              </a:lnSpc>
              <a:spcBef>
                <a:spcPct val="20000"/>
              </a:spcBef>
              <a:spcAft>
                <a:spcPct val="0"/>
              </a:spcAft>
            </a:pPr>
            <a:endParaRPr lang="is-IS" sz="2000" b="1">
              <a:solidFill>
                <a:srgbClr val="FFFFFF"/>
              </a:solidFill>
              <a:latin typeface="Times New Roman" pitchFamily="18" charset="0"/>
            </a:endParaRPr>
          </a:p>
          <a:p>
            <a:pPr marL="342900" indent="-342900" fontAlgn="base">
              <a:lnSpc>
                <a:spcPct val="90000"/>
              </a:lnSpc>
              <a:spcBef>
                <a:spcPct val="20000"/>
              </a:spcBef>
              <a:spcAft>
                <a:spcPct val="0"/>
              </a:spcAft>
            </a:pPr>
            <a:r>
              <a:rPr lang="is-IS" sz="2000" b="1">
                <a:solidFill>
                  <a:srgbClr val="800000"/>
                </a:solidFill>
                <a:latin typeface="Times New Roman" pitchFamily="18" charset="0"/>
              </a:rPr>
              <a:t>      </a:t>
            </a:r>
            <a:endParaRPr lang="en-US" sz="2000" b="1">
              <a:solidFill>
                <a:srgbClr val="800000"/>
              </a:solidFill>
              <a:latin typeface="Times New Roman" pitchFamily="18" charset="0"/>
            </a:endParaRPr>
          </a:p>
        </p:txBody>
      </p:sp>
      <p:sp>
        <p:nvSpPr>
          <p:cNvPr id="104456" name="Text Box 4"/>
          <p:cNvSpPr txBox="1">
            <a:spLocks noChangeArrowheads="1"/>
          </p:cNvSpPr>
          <p:nvPr/>
        </p:nvSpPr>
        <p:spPr bwMode="auto">
          <a:xfrm>
            <a:off x="4102101" y="2060576"/>
            <a:ext cx="3632726" cy="400110"/>
          </a:xfrm>
          <a:prstGeom prst="rect">
            <a:avLst/>
          </a:prstGeom>
          <a:noFill/>
          <a:ln w="9525">
            <a:noFill/>
            <a:miter lim="800000"/>
            <a:headEnd/>
            <a:tailEnd/>
          </a:ln>
        </p:spPr>
        <p:txBody>
          <a:bodyPr wrap="none">
            <a:spAutoFit/>
          </a:bodyPr>
          <a:lstStyle/>
          <a:p>
            <a:pPr fontAlgn="base">
              <a:spcBef>
                <a:spcPct val="0"/>
              </a:spcBef>
              <a:spcAft>
                <a:spcPct val="0"/>
              </a:spcAft>
            </a:pPr>
            <a:r>
              <a:rPr lang="is-IS" sz="2000">
                <a:solidFill>
                  <a:srgbClr val="FFFFFF"/>
                </a:solidFill>
                <a:latin typeface="Times New Roman" pitchFamily="18" charset="0"/>
              </a:rPr>
              <a:t>Incidence of coronary thrombosis</a:t>
            </a:r>
          </a:p>
        </p:txBody>
      </p:sp>
      <p:graphicFrame>
        <p:nvGraphicFramePr>
          <p:cNvPr id="104453" name="Object 5"/>
          <p:cNvGraphicFramePr>
            <a:graphicFrameLocks noChangeAspect="1"/>
          </p:cNvGraphicFramePr>
          <p:nvPr/>
        </p:nvGraphicFramePr>
        <p:xfrm>
          <a:off x="4261557" y="2490791"/>
          <a:ext cx="4936067" cy="3152775"/>
        </p:xfrm>
        <a:graphic>
          <a:graphicData uri="http://schemas.openxmlformats.org/presentationml/2006/ole">
            <mc:AlternateContent xmlns:mc="http://schemas.openxmlformats.org/markup-compatibility/2006">
              <mc:Choice xmlns:v="urn:schemas-microsoft-com:vml" Requires="v">
                <p:oleObj spid="_x0000_s232456" name="Chart" r:id="rId4" imgW="7162941" imgH="4067327" progId="MSGraph.Chart.8">
                  <p:embed followColorScheme="full"/>
                </p:oleObj>
              </mc:Choice>
              <mc:Fallback>
                <p:oleObj name="Chart" r:id="rId4" imgW="7162941" imgH="4067327" progId="MSGraph.Chart.8">
                  <p:embed followColorScheme="full"/>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1557" y="2490791"/>
                        <a:ext cx="4936067" cy="315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457" name="Text Box 6"/>
          <p:cNvSpPr txBox="1">
            <a:spLocks noChangeArrowheads="1"/>
          </p:cNvSpPr>
          <p:nvPr/>
        </p:nvSpPr>
        <p:spPr bwMode="auto">
          <a:xfrm>
            <a:off x="357012" y="5805488"/>
            <a:ext cx="5951309" cy="677108"/>
          </a:xfrm>
          <a:prstGeom prst="rect">
            <a:avLst/>
          </a:prstGeom>
          <a:noFill/>
          <a:ln w="9525">
            <a:noFill/>
            <a:miter lim="800000"/>
            <a:headEnd/>
            <a:tailEnd/>
          </a:ln>
        </p:spPr>
        <p:txBody>
          <a:bodyPr wrap="none">
            <a:spAutoFit/>
          </a:bodyPr>
          <a:lstStyle/>
          <a:p>
            <a:pPr fontAlgn="base">
              <a:spcBef>
                <a:spcPct val="0"/>
              </a:spcBef>
              <a:spcAft>
                <a:spcPct val="0"/>
              </a:spcAft>
            </a:pPr>
            <a:r>
              <a:rPr lang="is-IS">
                <a:solidFill>
                  <a:srgbClr val="FFFFFF"/>
                </a:solidFill>
                <a:latin typeface="Times New Roman" pitchFamily="18" charset="0"/>
              </a:rPr>
              <a:t>B</a:t>
            </a:r>
            <a:r>
              <a:rPr lang="en-GB">
                <a:solidFill>
                  <a:srgbClr val="FFFFFF"/>
                </a:solidFill>
                <a:latin typeface="Times New Roman" pitchFamily="18" charset="0"/>
              </a:rPr>
              <a:t>ombardier </a:t>
            </a:r>
            <a:r>
              <a:rPr lang="is-IS">
                <a:solidFill>
                  <a:srgbClr val="FFFFFF"/>
                </a:solidFill>
                <a:latin typeface="Times New Roman" pitchFamily="18" charset="0"/>
              </a:rPr>
              <a:t>C.</a:t>
            </a:r>
            <a:r>
              <a:rPr lang="en-GB">
                <a:solidFill>
                  <a:srgbClr val="FFFFFF"/>
                </a:solidFill>
                <a:latin typeface="Times New Roman" pitchFamily="18" charset="0"/>
              </a:rPr>
              <a:t> N Engl J Med 2000;343:1520-8. VIGOR study</a:t>
            </a:r>
          </a:p>
          <a:p>
            <a:pPr fontAlgn="base">
              <a:spcBef>
                <a:spcPct val="0"/>
              </a:spcBef>
              <a:spcAft>
                <a:spcPct val="0"/>
              </a:spcAft>
            </a:pPr>
            <a:r>
              <a:rPr lang="is-IS" sz="2000">
                <a:solidFill>
                  <a:srgbClr val="FFFFFF"/>
                </a:solidFill>
                <a:latin typeface="Times New Roman" pitchFamily="18" charset="0"/>
              </a:rPr>
              <a:t>Mukherjee D. JAMA 2001;286:954-9.</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0" y="404813"/>
            <a:ext cx="9144000" cy="1143000"/>
          </a:xfrm>
        </p:spPr>
        <p:txBody>
          <a:bodyPr/>
          <a:lstStyle/>
          <a:p>
            <a:r>
              <a:rPr lang="is-IS" sz="2800" smtClean="0">
                <a:solidFill>
                  <a:schemeClr val="tx1"/>
                </a:solidFill>
              </a:rPr>
              <a:t>Valutazione dei rischi e scelta dei farmaci per (provocare) /prevenire gravi complicazioni GI superiori da FANS </a:t>
            </a:r>
            <a:br>
              <a:rPr lang="is-IS" sz="2800" smtClean="0">
                <a:solidFill>
                  <a:schemeClr val="tx1"/>
                </a:solidFill>
              </a:rPr>
            </a:br>
            <a:r>
              <a:rPr lang="is-IS" sz="2800" smtClean="0">
                <a:solidFill>
                  <a:schemeClr val="tx1"/>
                </a:solidFill>
              </a:rPr>
              <a:t>in pazienti  </a:t>
            </a:r>
            <a:r>
              <a:rPr lang="is-IS" sz="3200" b="1" smtClean="0">
                <a:solidFill>
                  <a:srgbClr val="FF0000"/>
                </a:solidFill>
              </a:rPr>
              <a:t>senza</a:t>
            </a:r>
            <a:r>
              <a:rPr lang="is-IS" sz="2800" smtClean="0">
                <a:solidFill>
                  <a:schemeClr val="tx1"/>
                </a:solidFill>
              </a:rPr>
              <a:t> </a:t>
            </a:r>
            <a:r>
              <a:rPr lang="is-IS" sz="2800" smtClean="0">
                <a:solidFill>
                  <a:srgbClr val="FF0000"/>
                </a:solidFill>
              </a:rPr>
              <a:t>rischio cardiovascolare</a:t>
            </a:r>
          </a:p>
        </p:txBody>
      </p:sp>
      <p:sp>
        <p:nvSpPr>
          <p:cNvPr id="106498" name="AutoShape 3"/>
          <p:cNvSpPr>
            <a:spLocks noChangeArrowheads="1"/>
          </p:cNvSpPr>
          <p:nvPr/>
        </p:nvSpPr>
        <p:spPr bwMode="auto">
          <a:xfrm>
            <a:off x="540456" y="3429000"/>
            <a:ext cx="80772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0F0"/>
              </a:gs>
              <a:gs pos="100000">
                <a:srgbClr val="FF0000"/>
              </a:gs>
            </a:gsLst>
            <a:lin ang="0" scaled="1"/>
          </a:gradFill>
          <a:ln w="9525">
            <a:solidFill>
              <a:schemeClr val="tx1"/>
            </a:solidFill>
            <a:miter lim="800000"/>
            <a:headEnd/>
            <a:tailEnd/>
          </a:ln>
        </p:spPr>
        <p:txBody>
          <a:bodyPr wrap="none" anchor="ctr"/>
          <a:lstStyle/>
          <a:p>
            <a:pPr algn="ctr" fontAlgn="base">
              <a:spcBef>
                <a:spcPct val="0"/>
              </a:spcBef>
              <a:spcAft>
                <a:spcPct val="0"/>
              </a:spcAft>
            </a:pPr>
            <a:r>
              <a:rPr lang="is-IS" sz="2400">
                <a:solidFill>
                  <a:srgbClr val="000000"/>
                </a:solidFill>
                <a:latin typeface="Times New Roman" pitchFamily="18" charset="0"/>
              </a:rPr>
              <a:t>L’aumento del rischio complicazioni GI</a:t>
            </a:r>
            <a:r>
              <a:rPr lang="is-IS" sz="2400">
                <a:solidFill>
                  <a:srgbClr val="FFFFFF"/>
                </a:solidFill>
                <a:latin typeface="Times New Roman" pitchFamily="18" charset="0"/>
              </a:rPr>
              <a:t> </a:t>
            </a:r>
            <a:endParaRPr lang="en-GB" sz="2400">
              <a:solidFill>
                <a:srgbClr val="FFFFFF"/>
              </a:solidFill>
              <a:latin typeface="Times New Roman" pitchFamily="18" charset="0"/>
            </a:endParaRPr>
          </a:p>
        </p:txBody>
      </p:sp>
      <p:sp>
        <p:nvSpPr>
          <p:cNvPr id="116740" name="AutoShape 4"/>
          <p:cNvSpPr>
            <a:spLocks noChangeArrowheads="1"/>
          </p:cNvSpPr>
          <p:nvPr/>
        </p:nvSpPr>
        <p:spPr bwMode="auto">
          <a:xfrm>
            <a:off x="324556" y="1916116"/>
            <a:ext cx="2160412" cy="1728787"/>
          </a:xfrm>
          <a:prstGeom prst="downArrowCallout">
            <a:avLst>
              <a:gd name="adj1" fmla="val 35147"/>
              <a:gd name="adj2" fmla="val 35147"/>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r>
              <a:rPr lang="is-IS" sz="2400" b="1">
                <a:solidFill>
                  <a:srgbClr val="FFFF99"/>
                </a:solidFill>
                <a:latin typeface="Times New Roman" pitchFamily="18" charset="0"/>
              </a:rPr>
              <a:t>&lt; 65</a:t>
            </a:r>
          </a:p>
          <a:p>
            <a:pPr algn="ctr" fontAlgn="base">
              <a:spcBef>
                <a:spcPct val="0"/>
              </a:spcBef>
              <a:spcAft>
                <a:spcPct val="0"/>
              </a:spcAft>
            </a:pPr>
            <a:r>
              <a:rPr lang="is-IS" sz="2400">
                <a:solidFill>
                  <a:srgbClr val="FFFF99"/>
                </a:solidFill>
                <a:latin typeface="Times New Roman" pitchFamily="18" charset="0"/>
              </a:rPr>
              <a:t>Nessun </a:t>
            </a:r>
          </a:p>
          <a:p>
            <a:pPr algn="ctr" fontAlgn="base">
              <a:spcBef>
                <a:spcPct val="0"/>
              </a:spcBef>
              <a:spcAft>
                <a:spcPct val="0"/>
              </a:spcAft>
            </a:pPr>
            <a:r>
              <a:rPr lang="is-IS" sz="2400">
                <a:solidFill>
                  <a:srgbClr val="FFFF99"/>
                </a:solidFill>
                <a:latin typeface="Times New Roman" pitchFamily="18" charset="0"/>
              </a:rPr>
              <a:t>fattore di rischio</a:t>
            </a:r>
          </a:p>
        </p:txBody>
      </p:sp>
      <p:sp>
        <p:nvSpPr>
          <p:cNvPr id="116741" name="AutoShape 5"/>
          <p:cNvSpPr>
            <a:spLocks noChangeArrowheads="1"/>
          </p:cNvSpPr>
          <p:nvPr/>
        </p:nvSpPr>
        <p:spPr bwMode="auto">
          <a:xfrm>
            <a:off x="3059289" y="1916116"/>
            <a:ext cx="2160412" cy="1728787"/>
          </a:xfrm>
          <a:prstGeom prst="downArrowCallout">
            <a:avLst>
              <a:gd name="adj1" fmla="val 35147"/>
              <a:gd name="adj2" fmla="val 35147"/>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r>
              <a:rPr lang="is-IS" sz="2400" b="1">
                <a:solidFill>
                  <a:srgbClr val="FFFF99"/>
                </a:solidFill>
                <a:latin typeface="Times New Roman" pitchFamily="18" charset="0"/>
              </a:rPr>
              <a:t>&gt; 65</a:t>
            </a:r>
          </a:p>
          <a:p>
            <a:pPr algn="ctr" fontAlgn="base">
              <a:spcBef>
                <a:spcPct val="0"/>
              </a:spcBef>
              <a:spcAft>
                <a:spcPct val="0"/>
              </a:spcAft>
            </a:pPr>
            <a:r>
              <a:rPr lang="is-IS" sz="2400">
                <a:solidFill>
                  <a:srgbClr val="FFFF99"/>
                </a:solidFill>
                <a:latin typeface="Times New Roman" pitchFamily="18" charset="0"/>
              </a:rPr>
              <a:t>Un</a:t>
            </a:r>
          </a:p>
          <a:p>
            <a:pPr algn="ctr" fontAlgn="base">
              <a:spcBef>
                <a:spcPct val="0"/>
              </a:spcBef>
              <a:spcAft>
                <a:spcPct val="0"/>
              </a:spcAft>
            </a:pPr>
            <a:r>
              <a:rPr lang="is-IS" sz="2400">
                <a:solidFill>
                  <a:srgbClr val="FFFF99"/>
                </a:solidFill>
                <a:latin typeface="Times New Roman" pitchFamily="18" charset="0"/>
              </a:rPr>
              <a:t> fattore di rischio</a:t>
            </a:r>
          </a:p>
        </p:txBody>
      </p:sp>
      <p:sp>
        <p:nvSpPr>
          <p:cNvPr id="116742" name="AutoShape 6"/>
          <p:cNvSpPr>
            <a:spLocks noChangeArrowheads="1"/>
          </p:cNvSpPr>
          <p:nvPr/>
        </p:nvSpPr>
        <p:spPr bwMode="auto">
          <a:xfrm>
            <a:off x="6516511" y="1916113"/>
            <a:ext cx="2232378" cy="1727200"/>
          </a:xfrm>
          <a:prstGeom prst="downArrowCallout">
            <a:avLst>
              <a:gd name="adj1" fmla="val 36351"/>
              <a:gd name="adj2" fmla="val 36351"/>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endParaRPr lang="is-IS" sz="2400">
              <a:solidFill>
                <a:srgbClr val="FFFF99"/>
              </a:solidFill>
              <a:latin typeface="Times New Roman" pitchFamily="18" charset="0"/>
            </a:endParaRPr>
          </a:p>
          <a:p>
            <a:pPr algn="ctr" fontAlgn="base">
              <a:spcBef>
                <a:spcPct val="0"/>
              </a:spcBef>
              <a:spcAft>
                <a:spcPct val="0"/>
              </a:spcAft>
            </a:pPr>
            <a:r>
              <a:rPr lang="is-IS" sz="2400" b="1">
                <a:solidFill>
                  <a:srgbClr val="FFFF99"/>
                </a:solidFill>
                <a:latin typeface="Times New Roman" pitchFamily="18" charset="0"/>
              </a:rPr>
              <a:t>&gt; 65</a:t>
            </a:r>
          </a:p>
          <a:p>
            <a:pPr algn="ctr" fontAlgn="base">
              <a:spcBef>
                <a:spcPct val="0"/>
              </a:spcBef>
              <a:spcAft>
                <a:spcPct val="0"/>
              </a:spcAft>
            </a:pPr>
            <a:r>
              <a:rPr lang="is-IS" sz="2400">
                <a:solidFill>
                  <a:srgbClr val="FFFF99"/>
                </a:solidFill>
                <a:latin typeface="Times New Roman" pitchFamily="18" charset="0"/>
              </a:rPr>
              <a:t>Multipli</a:t>
            </a:r>
          </a:p>
          <a:p>
            <a:pPr algn="ctr" fontAlgn="base">
              <a:spcBef>
                <a:spcPct val="0"/>
              </a:spcBef>
              <a:spcAft>
                <a:spcPct val="0"/>
              </a:spcAft>
            </a:pPr>
            <a:r>
              <a:rPr lang="is-IS" sz="2400">
                <a:solidFill>
                  <a:srgbClr val="FFFF99"/>
                </a:solidFill>
                <a:latin typeface="Times New Roman" pitchFamily="18" charset="0"/>
              </a:rPr>
              <a:t>fattori di rischio</a:t>
            </a:r>
          </a:p>
          <a:p>
            <a:pPr algn="ctr" fontAlgn="base">
              <a:spcBef>
                <a:spcPct val="0"/>
              </a:spcBef>
              <a:spcAft>
                <a:spcPct val="0"/>
              </a:spcAft>
            </a:pPr>
            <a:endParaRPr lang="is-IS" sz="2400">
              <a:solidFill>
                <a:srgbClr val="FFFF99"/>
              </a:solidFill>
              <a:latin typeface="Times New Roman" pitchFamily="18" charset="0"/>
            </a:endParaRPr>
          </a:p>
        </p:txBody>
      </p:sp>
      <p:sp>
        <p:nvSpPr>
          <p:cNvPr id="116743" name="AutoShape 7"/>
          <p:cNvSpPr>
            <a:spLocks noChangeArrowheads="1"/>
          </p:cNvSpPr>
          <p:nvPr/>
        </p:nvSpPr>
        <p:spPr bwMode="auto">
          <a:xfrm>
            <a:off x="251178" y="4221166"/>
            <a:ext cx="1656644" cy="1584325"/>
          </a:xfrm>
          <a:prstGeom prst="upArrowCallout">
            <a:avLst>
              <a:gd name="adj1" fmla="val 29409"/>
              <a:gd name="adj2" fmla="val 29409"/>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r>
              <a:rPr lang="is-IS" sz="2400">
                <a:solidFill>
                  <a:srgbClr val="FFFF99"/>
                </a:solidFill>
                <a:latin typeface="Times New Roman" pitchFamily="18" charset="0"/>
              </a:rPr>
              <a:t>FANS</a:t>
            </a:r>
          </a:p>
        </p:txBody>
      </p:sp>
      <p:sp>
        <p:nvSpPr>
          <p:cNvPr id="116744" name="AutoShape 8"/>
          <p:cNvSpPr>
            <a:spLocks noChangeArrowheads="1"/>
          </p:cNvSpPr>
          <p:nvPr/>
        </p:nvSpPr>
        <p:spPr bwMode="auto">
          <a:xfrm>
            <a:off x="2771422" y="4221163"/>
            <a:ext cx="2664178" cy="1655762"/>
          </a:xfrm>
          <a:prstGeom prst="upArrowCallout">
            <a:avLst>
              <a:gd name="adj1" fmla="val 45254"/>
              <a:gd name="adj2" fmla="val 45254"/>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r>
              <a:rPr lang="is-IS" sz="2400">
                <a:solidFill>
                  <a:srgbClr val="FFFF99"/>
                </a:solidFill>
                <a:latin typeface="Times New Roman" pitchFamily="18" charset="0"/>
              </a:rPr>
              <a:t>FANS + IPP</a:t>
            </a:r>
          </a:p>
          <a:p>
            <a:pPr algn="ctr" fontAlgn="base">
              <a:spcBef>
                <a:spcPct val="0"/>
              </a:spcBef>
              <a:spcAft>
                <a:spcPct val="0"/>
              </a:spcAft>
            </a:pPr>
            <a:r>
              <a:rPr lang="is-IS" sz="2400">
                <a:solidFill>
                  <a:srgbClr val="FFFF99"/>
                </a:solidFill>
                <a:latin typeface="Times New Roman" pitchFamily="18" charset="0"/>
              </a:rPr>
              <a:t>Coxib</a:t>
            </a:r>
          </a:p>
          <a:p>
            <a:pPr algn="ctr" fontAlgn="base">
              <a:spcBef>
                <a:spcPct val="0"/>
              </a:spcBef>
              <a:spcAft>
                <a:spcPct val="0"/>
              </a:spcAft>
            </a:pPr>
            <a:r>
              <a:rPr lang="is-IS" sz="2000">
                <a:solidFill>
                  <a:srgbClr val="FFFF99"/>
                </a:solidFill>
                <a:latin typeface="Times New Roman" pitchFamily="18" charset="0"/>
              </a:rPr>
              <a:t>Misoprostol</a:t>
            </a:r>
          </a:p>
        </p:txBody>
      </p:sp>
      <p:sp>
        <p:nvSpPr>
          <p:cNvPr id="116745" name="AutoShape 9"/>
          <p:cNvSpPr>
            <a:spLocks noChangeArrowheads="1"/>
          </p:cNvSpPr>
          <p:nvPr/>
        </p:nvSpPr>
        <p:spPr bwMode="auto">
          <a:xfrm>
            <a:off x="6516513" y="4149728"/>
            <a:ext cx="2374900" cy="1655763"/>
          </a:xfrm>
          <a:prstGeom prst="upArrowCallout">
            <a:avLst>
              <a:gd name="adj1" fmla="val 40340"/>
              <a:gd name="adj2" fmla="val 40340"/>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endParaRPr lang="is-IS" sz="2400">
              <a:solidFill>
                <a:srgbClr val="FFFF99"/>
              </a:solidFill>
              <a:latin typeface="Times New Roman" pitchFamily="18" charset="0"/>
            </a:endParaRPr>
          </a:p>
          <a:p>
            <a:pPr algn="ctr" fontAlgn="base">
              <a:spcBef>
                <a:spcPct val="0"/>
              </a:spcBef>
              <a:spcAft>
                <a:spcPct val="0"/>
              </a:spcAft>
            </a:pPr>
            <a:r>
              <a:rPr lang="is-IS" sz="2400">
                <a:solidFill>
                  <a:srgbClr val="FFFF99"/>
                </a:solidFill>
                <a:latin typeface="Times New Roman" pitchFamily="18" charset="0"/>
              </a:rPr>
              <a:t>FANS + IPP</a:t>
            </a:r>
          </a:p>
          <a:p>
            <a:pPr algn="ctr" fontAlgn="base">
              <a:spcBef>
                <a:spcPct val="0"/>
              </a:spcBef>
              <a:spcAft>
                <a:spcPct val="0"/>
              </a:spcAft>
            </a:pPr>
            <a:r>
              <a:rPr lang="is-IS" sz="2400">
                <a:solidFill>
                  <a:srgbClr val="FFFF99"/>
                </a:solidFill>
                <a:latin typeface="Times New Roman" pitchFamily="18" charset="0"/>
              </a:rPr>
              <a:t>Coxib??</a:t>
            </a:r>
          </a:p>
          <a:p>
            <a:pPr algn="ctr" fontAlgn="base">
              <a:spcBef>
                <a:spcPct val="0"/>
              </a:spcBef>
              <a:spcAft>
                <a:spcPct val="0"/>
              </a:spcAft>
            </a:pPr>
            <a:r>
              <a:rPr lang="is-IS" sz="2400">
                <a:solidFill>
                  <a:srgbClr val="FFFF99"/>
                </a:solidFill>
                <a:latin typeface="Times New Roman" pitchFamily="18" charset="0"/>
              </a:rPr>
              <a:t>Coxib + IPP ?</a:t>
            </a:r>
          </a:p>
          <a:p>
            <a:pPr algn="ctr" fontAlgn="base">
              <a:spcBef>
                <a:spcPct val="0"/>
              </a:spcBef>
              <a:spcAft>
                <a:spcPct val="0"/>
              </a:spcAft>
            </a:pPr>
            <a:endParaRPr lang="is-IS" sz="2400">
              <a:solidFill>
                <a:srgbClr val="FFFF99"/>
              </a:solidFill>
              <a:latin typeface="Times New Roman" pitchFamily="18" charset="0"/>
            </a:endParaRPr>
          </a:p>
        </p:txBody>
      </p:sp>
      <p:sp>
        <p:nvSpPr>
          <p:cNvPr id="106505" name="Text Box 10"/>
          <p:cNvSpPr txBox="1">
            <a:spLocks noChangeArrowheads="1"/>
          </p:cNvSpPr>
          <p:nvPr/>
        </p:nvSpPr>
        <p:spPr bwMode="auto">
          <a:xfrm>
            <a:off x="1" y="5876928"/>
            <a:ext cx="2484967" cy="771525"/>
          </a:xfrm>
          <a:prstGeom prst="rect">
            <a:avLst/>
          </a:prstGeom>
          <a:noFill/>
          <a:ln w="9525">
            <a:solidFill>
              <a:srgbClr val="000000"/>
            </a:solidFill>
            <a:miter lim="800000"/>
            <a:headEnd/>
            <a:tailEnd/>
          </a:ln>
        </p:spPr>
        <p:txBody>
          <a:bodyPr>
            <a:spAutoFit/>
          </a:bodyPr>
          <a:lstStyle/>
          <a:p>
            <a:pPr algn="ctr" fontAlgn="base">
              <a:spcBef>
                <a:spcPct val="0"/>
              </a:spcBef>
              <a:spcAft>
                <a:spcPct val="0"/>
              </a:spcAft>
            </a:pPr>
            <a:r>
              <a:rPr lang="is-IS" sz="2000" b="1">
                <a:solidFill>
                  <a:srgbClr val="FFFFFF"/>
                </a:solidFill>
                <a:latin typeface="Times New Roman" pitchFamily="18" charset="0"/>
              </a:rPr>
              <a:t>Rischio FANS base</a:t>
            </a:r>
            <a:r>
              <a:rPr lang="is-IS" sz="2400">
                <a:solidFill>
                  <a:srgbClr val="FFFFFF"/>
                </a:solidFill>
                <a:latin typeface="Times New Roman" pitchFamily="18" charset="0"/>
              </a:rPr>
              <a:t>        </a:t>
            </a:r>
            <a:r>
              <a:rPr lang="is-IS" sz="2000">
                <a:solidFill>
                  <a:srgbClr val="FFFFFF"/>
                </a:solidFill>
                <a:latin typeface="Times New Roman" pitchFamily="18" charset="0"/>
              </a:rPr>
              <a:t>NNH </a:t>
            </a:r>
            <a:r>
              <a:rPr lang="is-IS" sz="2000">
                <a:solidFill>
                  <a:srgbClr val="FFFFFF"/>
                </a:solidFill>
                <a:latin typeface="Times New Roman" pitchFamily="18" charset="0"/>
                <a:cs typeface="Times New Roman" pitchFamily="18" charset="0"/>
              </a:rPr>
              <a:t>≈ 500</a:t>
            </a:r>
            <a:endParaRPr lang="is-IS" sz="2400">
              <a:solidFill>
                <a:srgbClr val="FFFFFF"/>
              </a:solidFill>
              <a:latin typeface="Times New Roman" pitchFamily="18" charset="0"/>
              <a:cs typeface="Times New Roman" pitchFamily="18" charset="0"/>
            </a:endParaRPr>
          </a:p>
        </p:txBody>
      </p:sp>
      <p:sp>
        <p:nvSpPr>
          <p:cNvPr id="106506" name="Text Box 11"/>
          <p:cNvSpPr txBox="1">
            <a:spLocks noChangeArrowheads="1"/>
          </p:cNvSpPr>
          <p:nvPr/>
        </p:nvSpPr>
        <p:spPr bwMode="auto">
          <a:xfrm>
            <a:off x="2986791" y="5949952"/>
            <a:ext cx="2210863" cy="769441"/>
          </a:xfrm>
          <a:prstGeom prst="rect">
            <a:avLst/>
          </a:prstGeom>
          <a:noFill/>
          <a:ln w="19050">
            <a:solidFill>
              <a:srgbClr val="000000"/>
            </a:solidFill>
            <a:miter lim="800000"/>
            <a:headEnd/>
            <a:tailEnd/>
          </a:ln>
        </p:spPr>
        <p:txBody>
          <a:bodyPr wrap="none">
            <a:spAutoFit/>
          </a:bodyPr>
          <a:lstStyle/>
          <a:p>
            <a:pPr algn="ctr" fontAlgn="base">
              <a:spcBef>
                <a:spcPct val="0"/>
              </a:spcBef>
              <a:spcAft>
                <a:spcPct val="0"/>
              </a:spcAft>
            </a:pPr>
            <a:r>
              <a:rPr lang="is-IS" sz="2000" b="1">
                <a:solidFill>
                  <a:srgbClr val="FFFFFF"/>
                </a:solidFill>
                <a:latin typeface="Times New Roman" pitchFamily="18" charset="0"/>
              </a:rPr>
              <a:t>Rischio medio/alto</a:t>
            </a:r>
          </a:p>
          <a:p>
            <a:pPr algn="ctr" fontAlgn="base">
              <a:spcBef>
                <a:spcPct val="0"/>
              </a:spcBef>
              <a:spcAft>
                <a:spcPct val="0"/>
              </a:spcAft>
            </a:pPr>
            <a:r>
              <a:rPr lang="is-IS" sz="2000">
                <a:solidFill>
                  <a:srgbClr val="FFFFFF"/>
                </a:solidFill>
                <a:latin typeface="Times New Roman" pitchFamily="18" charset="0"/>
              </a:rPr>
              <a:t>NNT </a:t>
            </a:r>
            <a:r>
              <a:rPr lang="is-IS" sz="2400">
                <a:solidFill>
                  <a:srgbClr val="FFFFFF"/>
                </a:solidFill>
                <a:latin typeface="Times New Roman" pitchFamily="18" charset="0"/>
              </a:rPr>
              <a:t>≈ </a:t>
            </a:r>
            <a:r>
              <a:rPr lang="is-IS" sz="2000">
                <a:solidFill>
                  <a:srgbClr val="FFFFFF"/>
                </a:solidFill>
                <a:latin typeface="Times New Roman" pitchFamily="18" charset="0"/>
              </a:rPr>
              <a:t>50</a:t>
            </a:r>
          </a:p>
        </p:txBody>
      </p:sp>
      <p:sp>
        <p:nvSpPr>
          <p:cNvPr id="106507" name="Text Box 12"/>
          <p:cNvSpPr txBox="1">
            <a:spLocks noChangeArrowheads="1"/>
          </p:cNvSpPr>
          <p:nvPr/>
        </p:nvSpPr>
        <p:spPr bwMode="auto">
          <a:xfrm>
            <a:off x="6587789" y="5949952"/>
            <a:ext cx="2024914" cy="769441"/>
          </a:xfrm>
          <a:prstGeom prst="rect">
            <a:avLst/>
          </a:prstGeom>
          <a:noFill/>
          <a:ln w="19050">
            <a:solidFill>
              <a:srgbClr val="000000"/>
            </a:solidFill>
            <a:miter lim="800000"/>
            <a:headEnd/>
            <a:tailEnd/>
          </a:ln>
        </p:spPr>
        <p:txBody>
          <a:bodyPr wrap="none">
            <a:spAutoFit/>
          </a:bodyPr>
          <a:lstStyle/>
          <a:p>
            <a:pPr algn="ctr" fontAlgn="base">
              <a:spcBef>
                <a:spcPct val="0"/>
              </a:spcBef>
              <a:spcAft>
                <a:spcPct val="0"/>
              </a:spcAft>
            </a:pPr>
            <a:r>
              <a:rPr lang="is-IS" sz="2000" b="1">
                <a:solidFill>
                  <a:srgbClr val="FFFFFF"/>
                </a:solidFill>
                <a:latin typeface="Times New Roman" pitchFamily="18" charset="0"/>
              </a:rPr>
              <a:t>Rischio altissimo</a:t>
            </a:r>
          </a:p>
          <a:p>
            <a:pPr algn="ctr" fontAlgn="base">
              <a:spcBef>
                <a:spcPct val="0"/>
              </a:spcBef>
              <a:spcAft>
                <a:spcPct val="0"/>
              </a:spcAft>
            </a:pPr>
            <a:r>
              <a:rPr lang="is-IS" sz="2000">
                <a:solidFill>
                  <a:srgbClr val="FFFFFF"/>
                </a:solidFill>
                <a:latin typeface="Times New Roman" pitchFamily="18" charset="0"/>
              </a:rPr>
              <a:t>NNT </a:t>
            </a:r>
            <a:r>
              <a:rPr lang="is-IS" sz="2400">
                <a:solidFill>
                  <a:srgbClr val="FFFFFF"/>
                </a:solidFill>
                <a:latin typeface="Times New Roman" pitchFamily="18" charset="0"/>
              </a:rPr>
              <a:t>≈ </a:t>
            </a:r>
            <a:r>
              <a:rPr lang="is-IS" sz="2000">
                <a:solidFill>
                  <a:srgbClr val="FFFFFF"/>
                </a:solidFill>
                <a:latin typeface="Times New Roman" pitchFamily="18" charset="0"/>
              </a:rPr>
              <a:t>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7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7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7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6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nimBg="1"/>
      <p:bldP spid="116741" grpId="0" animBg="1"/>
      <p:bldP spid="116742" grpId="0" animBg="1"/>
      <p:bldP spid="116743" grpId="0" animBg="1"/>
      <p:bldP spid="116744" grpId="0" animBg="1"/>
      <p:bldP spid="116745"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0" y="404813"/>
            <a:ext cx="9144000" cy="1143000"/>
          </a:xfrm>
        </p:spPr>
        <p:txBody>
          <a:bodyPr/>
          <a:lstStyle/>
          <a:p>
            <a:r>
              <a:rPr lang="is-IS" sz="2800" smtClean="0">
                <a:solidFill>
                  <a:schemeClr val="tx1"/>
                </a:solidFill>
              </a:rPr>
              <a:t>Valutazione dei rischi e scelta dei farmaci per (provocare) /prevenire gravi complicazioni GI superiori da FANS </a:t>
            </a:r>
            <a:br>
              <a:rPr lang="is-IS" sz="2800" smtClean="0">
                <a:solidFill>
                  <a:schemeClr val="tx1"/>
                </a:solidFill>
              </a:rPr>
            </a:br>
            <a:r>
              <a:rPr lang="is-IS" sz="2800" smtClean="0">
                <a:solidFill>
                  <a:schemeClr val="tx1"/>
                </a:solidFill>
              </a:rPr>
              <a:t>in pazienti </a:t>
            </a:r>
            <a:r>
              <a:rPr lang="is-IS" sz="2800" smtClean="0">
                <a:solidFill>
                  <a:srgbClr val="FF0000"/>
                </a:solidFill>
              </a:rPr>
              <a:t>con rischio cardiovascolare</a:t>
            </a:r>
          </a:p>
        </p:txBody>
      </p:sp>
      <p:sp>
        <p:nvSpPr>
          <p:cNvPr id="108546" name="AutoShape 3"/>
          <p:cNvSpPr>
            <a:spLocks noChangeArrowheads="1"/>
          </p:cNvSpPr>
          <p:nvPr/>
        </p:nvSpPr>
        <p:spPr bwMode="auto">
          <a:xfrm>
            <a:off x="540456" y="3429000"/>
            <a:ext cx="80772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0F0"/>
              </a:gs>
              <a:gs pos="100000">
                <a:srgbClr val="FF0000"/>
              </a:gs>
            </a:gsLst>
            <a:lin ang="0" scaled="1"/>
          </a:gradFill>
          <a:ln w="9525">
            <a:solidFill>
              <a:schemeClr val="tx1"/>
            </a:solidFill>
            <a:miter lim="800000"/>
            <a:headEnd/>
            <a:tailEnd/>
          </a:ln>
        </p:spPr>
        <p:txBody>
          <a:bodyPr wrap="none" anchor="ctr"/>
          <a:lstStyle/>
          <a:p>
            <a:pPr algn="ctr" fontAlgn="base">
              <a:spcBef>
                <a:spcPct val="0"/>
              </a:spcBef>
              <a:spcAft>
                <a:spcPct val="0"/>
              </a:spcAft>
            </a:pPr>
            <a:r>
              <a:rPr lang="is-IS" sz="2400">
                <a:solidFill>
                  <a:srgbClr val="000000"/>
                </a:solidFill>
                <a:latin typeface="Times New Roman" pitchFamily="18" charset="0"/>
              </a:rPr>
              <a:t>L’aumento del rischio complicazioni  GI</a:t>
            </a:r>
            <a:r>
              <a:rPr lang="is-IS" sz="2400">
                <a:solidFill>
                  <a:srgbClr val="FFFFFF"/>
                </a:solidFill>
                <a:latin typeface="Times New Roman" pitchFamily="18" charset="0"/>
              </a:rPr>
              <a:t> </a:t>
            </a:r>
            <a:endParaRPr lang="en-GB" sz="2400">
              <a:solidFill>
                <a:srgbClr val="FFFFFF"/>
              </a:solidFill>
              <a:latin typeface="Times New Roman" pitchFamily="18" charset="0"/>
            </a:endParaRPr>
          </a:p>
        </p:txBody>
      </p:sp>
      <p:sp>
        <p:nvSpPr>
          <p:cNvPr id="108547" name="AutoShape 4"/>
          <p:cNvSpPr>
            <a:spLocks noChangeArrowheads="1"/>
          </p:cNvSpPr>
          <p:nvPr/>
        </p:nvSpPr>
        <p:spPr bwMode="auto">
          <a:xfrm>
            <a:off x="251178" y="1916116"/>
            <a:ext cx="2160412" cy="1728787"/>
          </a:xfrm>
          <a:prstGeom prst="downArrowCallout">
            <a:avLst>
              <a:gd name="adj1" fmla="val 35147"/>
              <a:gd name="adj2" fmla="val 35147"/>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r>
              <a:rPr lang="is-IS" sz="2400" b="1">
                <a:solidFill>
                  <a:srgbClr val="FFFF99"/>
                </a:solidFill>
                <a:latin typeface="Times New Roman" pitchFamily="18" charset="0"/>
              </a:rPr>
              <a:t>&lt; 65</a:t>
            </a:r>
          </a:p>
          <a:p>
            <a:pPr algn="ctr" fontAlgn="base">
              <a:spcBef>
                <a:spcPct val="0"/>
              </a:spcBef>
              <a:spcAft>
                <a:spcPct val="0"/>
              </a:spcAft>
            </a:pPr>
            <a:r>
              <a:rPr lang="is-IS" sz="2400">
                <a:solidFill>
                  <a:srgbClr val="FFFF99"/>
                </a:solidFill>
                <a:latin typeface="Times New Roman" pitchFamily="18" charset="0"/>
              </a:rPr>
              <a:t>Nessun </a:t>
            </a:r>
          </a:p>
          <a:p>
            <a:pPr algn="ctr" fontAlgn="base">
              <a:spcBef>
                <a:spcPct val="0"/>
              </a:spcBef>
              <a:spcAft>
                <a:spcPct val="0"/>
              </a:spcAft>
            </a:pPr>
            <a:r>
              <a:rPr lang="is-IS" sz="2400">
                <a:solidFill>
                  <a:srgbClr val="FFFF99"/>
                </a:solidFill>
                <a:latin typeface="Times New Roman" pitchFamily="18" charset="0"/>
              </a:rPr>
              <a:t>fattore di rischio</a:t>
            </a:r>
          </a:p>
        </p:txBody>
      </p:sp>
      <p:sp>
        <p:nvSpPr>
          <p:cNvPr id="108548" name="AutoShape 5"/>
          <p:cNvSpPr>
            <a:spLocks noChangeArrowheads="1"/>
          </p:cNvSpPr>
          <p:nvPr/>
        </p:nvSpPr>
        <p:spPr bwMode="auto">
          <a:xfrm>
            <a:off x="3059291" y="1916113"/>
            <a:ext cx="2233789" cy="1657350"/>
          </a:xfrm>
          <a:prstGeom prst="downArrowCallout">
            <a:avLst>
              <a:gd name="adj1" fmla="val 37907"/>
              <a:gd name="adj2" fmla="val 37907"/>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r>
              <a:rPr lang="is-IS" sz="2400" b="1">
                <a:solidFill>
                  <a:srgbClr val="FFFF99"/>
                </a:solidFill>
                <a:latin typeface="Times New Roman" pitchFamily="18" charset="0"/>
              </a:rPr>
              <a:t>&gt; 65</a:t>
            </a:r>
          </a:p>
          <a:p>
            <a:pPr algn="ctr" fontAlgn="base">
              <a:spcBef>
                <a:spcPct val="0"/>
              </a:spcBef>
              <a:spcAft>
                <a:spcPct val="0"/>
              </a:spcAft>
            </a:pPr>
            <a:r>
              <a:rPr lang="is-IS" sz="2400">
                <a:solidFill>
                  <a:srgbClr val="FFFF99"/>
                </a:solidFill>
                <a:latin typeface="Times New Roman" pitchFamily="18" charset="0"/>
              </a:rPr>
              <a:t>Un</a:t>
            </a:r>
          </a:p>
          <a:p>
            <a:pPr algn="ctr" fontAlgn="base">
              <a:spcBef>
                <a:spcPct val="0"/>
              </a:spcBef>
              <a:spcAft>
                <a:spcPct val="0"/>
              </a:spcAft>
            </a:pPr>
            <a:r>
              <a:rPr lang="is-IS" sz="2400">
                <a:solidFill>
                  <a:srgbClr val="FFFF99"/>
                </a:solidFill>
                <a:latin typeface="Times New Roman" pitchFamily="18" charset="0"/>
              </a:rPr>
              <a:t> fattore di rischio</a:t>
            </a:r>
          </a:p>
        </p:txBody>
      </p:sp>
      <p:sp>
        <p:nvSpPr>
          <p:cNvPr id="108549" name="AutoShape 6"/>
          <p:cNvSpPr>
            <a:spLocks noChangeArrowheads="1"/>
          </p:cNvSpPr>
          <p:nvPr/>
        </p:nvSpPr>
        <p:spPr bwMode="auto">
          <a:xfrm>
            <a:off x="6516511" y="1916113"/>
            <a:ext cx="2232378" cy="1727200"/>
          </a:xfrm>
          <a:prstGeom prst="downArrowCallout">
            <a:avLst>
              <a:gd name="adj1" fmla="val 36351"/>
              <a:gd name="adj2" fmla="val 36351"/>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endParaRPr lang="is-IS" sz="2400">
              <a:solidFill>
                <a:srgbClr val="FFFF99"/>
              </a:solidFill>
              <a:latin typeface="Times New Roman" pitchFamily="18" charset="0"/>
            </a:endParaRPr>
          </a:p>
          <a:p>
            <a:pPr algn="ctr" fontAlgn="base">
              <a:spcBef>
                <a:spcPct val="0"/>
              </a:spcBef>
              <a:spcAft>
                <a:spcPct val="0"/>
              </a:spcAft>
            </a:pPr>
            <a:r>
              <a:rPr lang="is-IS" sz="2400" b="1">
                <a:solidFill>
                  <a:srgbClr val="FFFF99"/>
                </a:solidFill>
                <a:latin typeface="Times New Roman" pitchFamily="18" charset="0"/>
              </a:rPr>
              <a:t>&gt; 65</a:t>
            </a:r>
          </a:p>
          <a:p>
            <a:pPr algn="ctr" fontAlgn="base">
              <a:spcBef>
                <a:spcPct val="0"/>
              </a:spcBef>
              <a:spcAft>
                <a:spcPct val="0"/>
              </a:spcAft>
            </a:pPr>
            <a:r>
              <a:rPr lang="is-IS" sz="2400">
                <a:solidFill>
                  <a:srgbClr val="FFFF99"/>
                </a:solidFill>
                <a:latin typeface="Times New Roman" pitchFamily="18" charset="0"/>
              </a:rPr>
              <a:t>Multipli</a:t>
            </a:r>
          </a:p>
          <a:p>
            <a:pPr algn="ctr" fontAlgn="base">
              <a:spcBef>
                <a:spcPct val="0"/>
              </a:spcBef>
              <a:spcAft>
                <a:spcPct val="0"/>
              </a:spcAft>
            </a:pPr>
            <a:r>
              <a:rPr lang="is-IS" sz="2400">
                <a:solidFill>
                  <a:srgbClr val="FFFF99"/>
                </a:solidFill>
                <a:latin typeface="Times New Roman" pitchFamily="18" charset="0"/>
              </a:rPr>
              <a:t>fattore di rischio</a:t>
            </a:r>
          </a:p>
          <a:p>
            <a:pPr algn="ctr" fontAlgn="base">
              <a:spcBef>
                <a:spcPct val="0"/>
              </a:spcBef>
              <a:spcAft>
                <a:spcPct val="0"/>
              </a:spcAft>
            </a:pPr>
            <a:endParaRPr lang="is-IS" sz="2400">
              <a:solidFill>
                <a:srgbClr val="FFFF99"/>
              </a:solidFill>
              <a:latin typeface="Times New Roman" pitchFamily="18" charset="0"/>
            </a:endParaRPr>
          </a:p>
        </p:txBody>
      </p:sp>
      <p:sp>
        <p:nvSpPr>
          <p:cNvPr id="108550" name="AutoShape 7"/>
          <p:cNvSpPr>
            <a:spLocks noChangeArrowheads="1"/>
          </p:cNvSpPr>
          <p:nvPr/>
        </p:nvSpPr>
        <p:spPr bwMode="auto">
          <a:xfrm>
            <a:off x="468490" y="4365625"/>
            <a:ext cx="1656644" cy="1150938"/>
          </a:xfrm>
          <a:prstGeom prst="upArrowCallout">
            <a:avLst>
              <a:gd name="adj1" fmla="val 40483"/>
              <a:gd name="adj2" fmla="val 40483"/>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r>
              <a:rPr lang="is-IS" sz="2400">
                <a:solidFill>
                  <a:srgbClr val="FFFF99"/>
                </a:solidFill>
                <a:latin typeface="Times New Roman" pitchFamily="18" charset="0"/>
              </a:rPr>
              <a:t>FANS</a:t>
            </a:r>
          </a:p>
        </p:txBody>
      </p:sp>
      <p:sp>
        <p:nvSpPr>
          <p:cNvPr id="108551" name="AutoShape 8"/>
          <p:cNvSpPr>
            <a:spLocks noChangeArrowheads="1"/>
          </p:cNvSpPr>
          <p:nvPr/>
        </p:nvSpPr>
        <p:spPr bwMode="auto">
          <a:xfrm>
            <a:off x="2771422" y="4221163"/>
            <a:ext cx="2664178" cy="1295400"/>
          </a:xfrm>
          <a:prstGeom prst="upArrowCallout">
            <a:avLst>
              <a:gd name="adj1" fmla="val 57843"/>
              <a:gd name="adj2" fmla="val 57843"/>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endParaRPr lang="is-IS" sz="2000">
              <a:solidFill>
                <a:srgbClr val="FFFF99"/>
              </a:solidFill>
              <a:latin typeface="Times New Roman" pitchFamily="18" charset="0"/>
            </a:endParaRPr>
          </a:p>
          <a:p>
            <a:pPr algn="ctr" fontAlgn="base">
              <a:spcBef>
                <a:spcPct val="0"/>
              </a:spcBef>
              <a:spcAft>
                <a:spcPct val="0"/>
              </a:spcAft>
            </a:pPr>
            <a:r>
              <a:rPr lang="is-IS" sz="2000">
                <a:solidFill>
                  <a:srgbClr val="FFFF99"/>
                </a:solidFill>
                <a:latin typeface="Times New Roman" pitchFamily="18" charset="0"/>
              </a:rPr>
              <a:t>FANS IPP</a:t>
            </a:r>
          </a:p>
          <a:p>
            <a:pPr algn="ctr" fontAlgn="base">
              <a:spcBef>
                <a:spcPct val="0"/>
              </a:spcBef>
              <a:spcAft>
                <a:spcPct val="0"/>
              </a:spcAft>
            </a:pPr>
            <a:r>
              <a:rPr lang="is-IS" sz="2000">
                <a:solidFill>
                  <a:srgbClr val="FFFF99"/>
                </a:solidFill>
                <a:latin typeface="Times New Roman" pitchFamily="18" charset="0"/>
              </a:rPr>
              <a:t>diclofenac + IPP?</a:t>
            </a:r>
            <a:endParaRPr lang="is-IS">
              <a:solidFill>
                <a:srgbClr val="FFFF99"/>
              </a:solidFill>
              <a:latin typeface="Times New Roman" pitchFamily="18" charset="0"/>
            </a:endParaRPr>
          </a:p>
          <a:p>
            <a:pPr algn="ctr" fontAlgn="base">
              <a:spcBef>
                <a:spcPct val="0"/>
              </a:spcBef>
              <a:spcAft>
                <a:spcPct val="0"/>
              </a:spcAft>
            </a:pPr>
            <a:endParaRPr lang="is-IS" sz="2000">
              <a:solidFill>
                <a:srgbClr val="FFFF99"/>
              </a:solidFill>
              <a:latin typeface="Times New Roman" pitchFamily="18" charset="0"/>
            </a:endParaRPr>
          </a:p>
        </p:txBody>
      </p:sp>
      <p:sp>
        <p:nvSpPr>
          <p:cNvPr id="108552" name="AutoShape 9"/>
          <p:cNvSpPr>
            <a:spLocks noChangeArrowheads="1"/>
          </p:cNvSpPr>
          <p:nvPr/>
        </p:nvSpPr>
        <p:spPr bwMode="auto">
          <a:xfrm>
            <a:off x="6516513" y="4292603"/>
            <a:ext cx="2374900" cy="1368425"/>
          </a:xfrm>
          <a:prstGeom prst="upArrowCallout">
            <a:avLst>
              <a:gd name="adj1" fmla="val 48811"/>
              <a:gd name="adj2" fmla="val 48811"/>
              <a:gd name="adj3" fmla="val 16667"/>
              <a:gd name="adj4" fmla="val 66667"/>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endParaRPr lang="is-IS" sz="2000">
              <a:solidFill>
                <a:srgbClr val="FFFF99"/>
              </a:solidFill>
              <a:latin typeface="Times New Roman" pitchFamily="18" charset="0"/>
            </a:endParaRPr>
          </a:p>
          <a:p>
            <a:pPr algn="ctr" fontAlgn="base">
              <a:spcBef>
                <a:spcPct val="0"/>
              </a:spcBef>
              <a:spcAft>
                <a:spcPct val="0"/>
              </a:spcAft>
            </a:pPr>
            <a:r>
              <a:rPr lang="is-IS" sz="2000">
                <a:solidFill>
                  <a:srgbClr val="FFFF99"/>
                </a:solidFill>
                <a:latin typeface="Times New Roman" pitchFamily="18" charset="0"/>
              </a:rPr>
              <a:t>FANS IPP</a:t>
            </a:r>
          </a:p>
          <a:p>
            <a:pPr algn="ctr" fontAlgn="base">
              <a:spcBef>
                <a:spcPct val="0"/>
              </a:spcBef>
              <a:spcAft>
                <a:spcPct val="0"/>
              </a:spcAft>
            </a:pPr>
            <a:r>
              <a:rPr lang="is-IS" sz="2000">
                <a:solidFill>
                  <a:srgbClr val="FFFF99"/>
                </a:solidFill>
                <a:latin typeface="Times New Roman" pitchFamily="18" charset="0"/>
              </a:rPr>
              <a:t>diclofenac + IPP?</a:t>
            </a:r>
            <a:endParaRPr lang="is-IS" sz="2400">
              <a:solidFill>
                <a:srgbClr val="FFFF99"/>
              </a:solidFill>
              <a:latin typeface="Times New Roman" pitchFamily="18" charset="0"/>
            </a:endParaRPr>
          </a:p>
          <a:p>
            <a:pPr algn="ctr" fontAlgn="base">
              <a:spcBef>
                <a:spcPct val="0"/>
              </a:spcBef>
              <a:spcAft>
                <a:spcPct val="0"/>
              </a:spcAft>
            </a:pPr>
            <a:endParaRPr lang="is-IS" sz="2400">
              <a:solidFill>
                <a:srgbClr val="FFFF99"/>
              </a:solidFill>
              <a:latin typeface="Times New Roman" pitchFamily="18" charset="0"/>
            </a:endParaRPr>
          </a:p>
        </p:txBody>
      </p:sp>
      <p:sp>
        <p:nvSpPr>
          <p:cNvPr id="108553" name="Text Box 10"/>
          <p:cNvSpPr txBox="1">
            <a:spLocks noChangeArrowheads="1"/>
          </p:cNvSpPr>
          <p:nvPr/>
        </p:nvSpPr>
        <p:spPr bwMode="auto">
          <a:xfrm>
            <a:off x="0" y="5876928"/>
            <a:ext cx="2411589" cy="569913"/>
          </a:xfrm>
          <a:prstGeom prst="rect">
            <a:avLst/>
          </a:prstGeom>
          <a:noFill/>
          <a:ln w="9525">
            <a:solidFill>
              <a:srgbClr val="FFFF00"/>
            </a:solidFill>
            <a:miter lim="800000"/>
            <a:headEnd/>
            <a:tailEnd/>
          </a:ln>
        </p:spPr>
        <p:txBody>
          <a:bodyPr>
            <a:spAutoFit/>
          </a:bodyPr>
          <a:lstStyle/>
          <a:p>
            <a:pPr algn="ctr" fontAlgn="base">
              <a:lnSpc>
                <a:spcPct val="70000"/>
              </a:lnSpc>
              <a:spcBef>
                <a:spcPct val="0"/>
              </a:spcBef>
              <a:spcAft>
                <a:spcPct val="0"/>
              </a:spcAft>
            </a:pPr>
            <a:r>
              <a:rPr lang="is-IS" sz="2000" b="1">
                <a:solidFill>
                  <a:srgbClr val="FFFFFF"/>
                </a:solidFill>
                <a:latin typeface="Times New Roman" pitchFamily="18" charset="0"/>
              </a:rPr>
              <a:t>Rischio FANS</a:t>
            </a:r>
            <a:r>
              <a:rPr lang="is-IS" sz="2400" b="1">
                <a:solidFill>
                  <a:srgbClr val="FFFFFF"/>
                </a:solidFill>
                <a:latin typeface="Times New Roman" pitchFamily="18" charset="0"/>
              </a:rPr>
              <a:t> </a:t>
            </a:r>
            <a:r>
              <a:rPr lang="is-IS" sz="2000" b="1">
                <a:solidFill>
                  <a:srgbClr val="FFFFFF"/>
                </a:solidFill>
                <a:latin typeface="Times New Roman" pitchFamily="18" charset="0"/>
              </a:rPr>
              <a:t>base </a:t>
            </a:r>
          </a:p>
          <a:p>
            <a:pPr algn="ctr" fontAlgn="base">
              <a:lnSpc>
                <a:spcPct val="70000"/>
              </a:lnSpc>
              <a:spcBef>
                <a:spcPct val="0"/>
              </a:spcBef>
              <a:spcAft>
                <a:spcPct val="0"/>
              </a:spcAft>
            </a:pPr>
            <a:r>
              <a:rPr lang="is-IS" sz="2000">
                <a:solidFill>
                  <a:srgbClr val="FFFFFF"/>
                </a:solidFill>
                <a:latin typeface="Times New Roman" pitchFamily="18" charset="0"/>
              </a:rPr>
              <a:t>NNT 500</a:t>
            </a:r>
            <a:endParaRPr lang="is-IS" sz="2400">
              <a:solidFill>
                <a:srgbClr val="FFFFFF"/>
              </a:solidFill>
              <a:latin typeface="Times New Roman" pitchFamily="18" charset="0"/>
            </a:endParaRPr>
          </a:p>
        </p:txBody>
      </p:sp>
      <p:sp>
        <p:nvSpPr>
          <p:cNvPr id="108554" name="Text Box 11"/>
          <p:cNvSpPr txBox="1">
            <a:spLocks noChangeArrowheads="1"/>
          </p:cNvSpPr>
          <p:nvPr/>
        </p:nvSpPr>
        <p:spPr bwMode="auto">
          <a:xfrm>
            <a:off x="2986791" y="5805489"/>
            <a:ext cx="2210863" cy="707886"/>
          </a:xfrm>
          <a:prstGeom prst="rect">
            <a:avLst/>
          </a:prstGeom>
          <a:noFill/>
          <a:ln w="19050">
            <a:solidFill>
              <a:srgbClr val="FFFF00"/>
            </a:solidFill>
            <a:miter lim="800000"/>
            <a:headEnd/>
            <a:tailEnd/>
          </a:ln>
        </p:spPr>
        <p:txBody>
          <a:bodyPr wrap="none">
            <a:spAutoFit/>
          </a:bodyPr>
          <a:lstStyle/>
          <a:p>
            <a:pPr algn="ctr" fontAlgn="base">
              <a:spcBef>
                <a:spcPct val="0"/>
              </a:spcBef>
              <a:spcAft>
                <a:spcPct val="0"/>
              </a:spcAft>
            </a:pPr>
            <a:r>
              <a:rPr lang="is-IS" sz="2000" b="1">
                <a:solidFill>
                  <a:srgbClr val="FFFFFF"/>
                </a:solidFill>
                <a:latin typeface="Times New Roman" pitchFamily="18" charset="0"/>
              </a:rPr>
              <a:t>Rischio medio/alto</a:t>
            </a:r>
          </a:p>
          <a:p>
            <a:pPr algn="ctr" fontAlgn="base">
              <a:spcBef>
                <a:spcPct val="0"/>
              </a:spcBef>
              <a:spcAft>
                <a:spcPct val="0"/>
              </a:spcAft>
            </a:pPr>
            <a:r>
              <a:rPr lang="is-IS" sz="2000">
                <a:solidFill>
                  <a:srgbClr val="FFFFFF"/>
                </a:solidFill>
                <a:latin typeface="Times New Roman" pitchFamily="18" charset="0"/>
              </a:rPr>
              <a:t>NNT 50</a:t>
            </a:r>
          </a:p>
        </p:txBody>
      </p:sp>
      <p:sp>
        <p:nvSpPr>
          <p:cNvPr id="108555" name="Text Box 12"/>
          <p:cNvSpPr txBox="1">
            <a:spLocks noChangeArrowheads="1"/>
          </p:cNvSpPr>
          <p:nvPr/>
        </p:nvSpPr>
        <p:spPr bwMode="auto">
          <a:xfrm>
            <a:off x="6733134" y="5876926"/>
            <a:ext cx="2024914" cy="707886"/>
          </a:xfrm>
          <a:prstGeom prst="rect">
            <a:avLst/>
          </a:prstGeom>
          <a:noFill/>
          <a:ln w="19050">
            <a:solidFill>
              <a:srgbClr val="FFFF00"/>
            </a:solidFill>
            <a:miter lim="800000"/>
            <a:headEnd/>
            <a:tailEnd/>
          </a:ln>
        </p:spPr>
        <p:txBody>
          <a:bodyPr wrap="none">
            <a:spAutoFit/>
          </a:bodyPr>
          <a:lstStyle/>
          <a:p>
            <a:pPr algn="ctr" fontAlgn="base">
              <a:spcBef>
                <a:spcPct val="0"/>
              </a:spcBef>
              <a:spcAft>
                <a:spcPct val="0"/>
              </a:spcAft>
            </a:pPr>
            <a:r>
              <a:rPr lang="is-IS" sz="2000" b="1">
                <a:solidFill>
                  <a:srgbClr val="FFFFFF"/>
                </a:solidFill>
                <a:latin typeface="Times New Roman" pitchFamily="18" charset="0"/>
              </a:rPr>
              <a:t>Rischio altissimo</a:t>
            </a:r>
          </a:p>
          <a:p>
            <a:pPr algn="ctr" fontAlgn="base">
              <a:spcBef>
                <a:spcPct val="0"/>
              </a:spcBef>
              <a:spcAft>
                <a:spcPct val="0"/>
              </a:spcAft>
            </a:pPr>
            <a:r>
              <a:rPr lang="is-IS" sz="2000">
                <a:solidFill>
                  <a:srgbClr val="FFFFFF"/>
                </a:solidFill>
                <a:latin typeface="Times New Roman" pitchFamily="18" charset="0"/>
              </a:rPr>
              <a:t>NNT 16</a:t>
            </a:r>
            <a:endParaRPr lang="is-IS" sz="2400">
              <a:solidFill>
                <a:srgbClr val="FFFFFF"/>
              </a:solidFill>
              <a:latin typeface="Times New Roman" pitchFamily="18"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3"/>
          <p:cNvSpPr>
            <a:spLocks noGrp="1"/>
          </p:cNvSpPr>
          <p:nvPr>
            <p:ph type="title"/>
          </p:nvPr>
        </p:nvSpPr>
        <p:spPr>
          <a:xfrm>
            <a:off x="475545" y="2708275"/>
            <a:ext cx="8229600" cy="1143000"/>
          </a:xfrm>
        </p:spPr>
        <p:txBody>
          <a:bodyPr/>
          <a:lstStyle/>
          <a:p>
            <a:pPr eaLnBrk="1" hangingPunct="1"/>
            <a:r>
              <a:rPr lang="en-GB" sz="4000" smtClean="0">
                <a:solidFill>
                  <a:srgbClr val="FFFF00"/>
                </a:solidFill>
              </a:rPr>
              <a:t>Sig.ra Martina anni 83</a:t>
            </a:r>
            <a:br>
              <a:rPr lang="en-GB" sz="4000" smtClean="0">
                <a:solidFill>
                  <a:srgbClr val="FFFF00"/>
                </a:solidFill>
              </a:rPr>
            </a:br>
            <a:r>
              <a:rPr lang="en-GB" sz="4000" smtClean="0">
                <a:solidFill>
                  <a:srgbClr val="FFFF00"/>
                </a:solidFill>
              </a:rPr>
              <a:t/>
            </a:r>
            <a:br>
              <a:rPr lang="en-GB" sz="4000" smtClean="0">
                <a:solidFill>
                  <a:srgbClr val="FFFF00"/>
                </a:solidFill>
              </a:rPr>
            </a:br>
            <a:r>
              <a:rPr lang="en-GB" sz="4000" smtClean="0">
                <a:solidFill>
                  <a:srgbClr val="FFFF00"/>
                </a:solidFill>
              </a:rPr>
              <a:t>coxib a lungo termine rischioso</a:t>
            </a:r>
            <a:br>
              <a:rPr lang="en-GB" sz="4000" smtClean="0">
                <a:solidFill>
                  <a:srgbClr val="FFFF00"/>
                </a:solidFill>
              </a:rPr>
            </a:br>
            <a:r>
              <a:rPr lang="en-GB" sz="4000" smtClean="0">
                <a:solidFill>
                  <a:srgbClr val="FFFF00"/>
                </a:solidFill>
              </a:rPr>
              <a:t/>
            </a:r>
            <a:br>
              <a:rPr lang="en-GB" sz="4000" smtClean="0">
                <a:solidFill>
                  <a:srgbClr val="FFFF00"/>
                </a:solidFill>
              </a:rPr>
            </a:br>
            <a:r>
              <a:rPr lang="en-GB" sz="4000" smtClean="0">
                <a:solidFill>
                  <a:srgbClr val="FFFF00"/>
                </a:solidFill>
              </a:rPr>
              <a:t>FANS + IPP preferibile</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3"/>
          <p:cNvSpPr>
            <a:spLocks noGrp="1"/>
          </p:cNvSpPr>
          <p:nvPr>
            <p:ph type="title" idx="4294967295"/>
          </p:nvPr>
        </p:nvSpPr>
        <p:spPr>
          <a:xfrm>
            <a:off x="468489" y="0"/>
            <a:ext cx="8229600" cy="1143000"/>
          </a:xfrm>
        </p:spPr>
        <p:txBody>
          <a:bodyPr/>
          <a:lstStyle/>
          <a:p>
            <a:pPr eaLnBrk="1" hangingPunct="1"/>
            <a:r>
              <a:rPr lang="en-GB" smtClean="0">
                <a:solidFill>
                  <a:srgbClr val="FFFF00"/>
                </a:solidFill>
              </a:rPr>
              <a:t>Condizioni e trattamenti attivi</a:t>
            </a:r>
          </a:p>
        </p:txBody>
      </p:sp>
      <p:sp>
        <p:nvSpPr>
          <p:cNvPr id="111618" name="Content Placeholder 4"/>
          <p:cNvSpPr>
            <a:spLocks noGrp="1"/>
          </p:cNvSpPr>
          <p:nvPr>
            <p:ph sz="half" idx="4294967295"/>
          </p:nvPr>
        </p:nvSpPr>
        <p:spPr>
          <a:xfrm>
            <a:off x="457201" y="1600203"/>
            <a:ext cx="4402667" cy="4525963"/>
          </a:xfrm>
        </p:spPr>
        <p:txBody>
          <a:bodyPr/>
          <a:lstStyle/>
          <a:p>
            <a:pPr eaLnBrk="1" hangingPunct="1"/>
            <a:r>
              <a:rPr lang="en-GB" sz="2800" smtClean="0">
                <a:solidFill>
                  <a:srgbClr val="B2B2B2"/>
                </a:solidFill>
              </a:rPr>
              <a:t>Condizioni </a:t>
            </a:r>
          </a:p>
          <a:p>
            <a:pPr lvl="1" eaLnBrk="1" hangingPunct="1"/>
            <a:r>
              <a:rPr lang="en-GB" sz="2400" smtClean="0">
                <a:solidFill>
                  <a:srgbClr val="B2B2B2"/>
                </a:solidFill>
              </a:rPr>
              <a:t>Dispepsia</a:t>
            </a:r>
          </a:p>
          <a:p>
            <a:pPr lvl="2" eaLnBrk="1" hangingPunct="1"/>
            <a:r>
              <a:rPr lang="en-GB" sz="2000" smtClean="0">
                <a:solidFill>
                  <a:srgbClr val="B2B2B2"/>
                </a:solidFill>
              </a:rPr>
              <a:t>Insorgenza recente/cronica</a:t>
            </a:r>
          </a:p>
          <a:p>
            <a:pPr lvl="2" eaLnBrk="1" hangingPunct="1"/>
            <a:endParaRPr lang="en-GB" sz="2000" smtClean="0">
              <a:solidFill>
                <a:srgbClr val="B2B2B2"/>
              </a:solidFill>
            </a:endParaRPr>
          </a:p>
          <a:p>
            <a:pPr lvl="2" eaLnBrk="1" hangingPunct="1"/>
            <a:r>
              <a:rPr lang="en-GB" sz="2000" smtClean="0">
                <a:solidFill>
                  <a:srgbClr val="B2B2B2"/>
                </a:solidFill>
              </a:rPr>
              <a:t>Rx FANS-coxib</a:t>
            </a:r>
          </a:p>
          <a:p>
            <a:pPr lvl="1" eaLnBrk="1" hangingPunct="1"/>
            <a:endParaRPr lang="en-GB" sz="2400" smtClean="0">
              <a:solidFill>
                <a:srgbClr val="B2B2B2"/>
              </a:solidFill>
            </a:endParaRPr>
          </a:p>
          <a:p>
            <a:pPr lvl="1" eaLnBrk="1" hangingPunct="1"/>
            <a:r>
              <a:rPr lang="en-GB" sz="2400" smtClean="0">
                <a:solidFill>
                  <a:srgbClr val="FF9966"/>
                </a:solidFill>
              </a:rPr>
              <a:t>Colelitiasi </a:t>
            </a:r>
          </a:p>
          <a:p>
            <a:pPr lvl="2" eaLnBrk="1" hangingPunct="1"/>
            <a:r>
              <a:rPr lang="en-GB" sz="2000" smtClean="0"/>
              <a:t>Sintomatica/Asintomatica</a:t>
            </a:r>
          </a:p>
          <a:p>
            <a:pPr lvl="2" eaLnBrk="1" hangingPunct="1"/>
            <a:r>
              <a:rPr lang="en-GB" sz="2000" smtClean="0"/>
              <a:t>Colesterinica?</a:t>
            </a:r>
          </a:p>
          <a:p>
            <a:pPr lvl="1" eaLnBrk="1" hangingPunct="1"/>
            <a:endParaRPr lang="en-GB" sz="2400" smtClean="0"/>
          </a:p>
          <a:p>
            <a:pPr lvl="1" eaLnBrk="1" hangingPunct="1"/>
            <a:r>
              <a:rPr lang="en-GB" sz="2400" smtClean="0">
                <a:solidFill>
                  <a:srgbClr val="B2B2B2"/>
                </a:solidFill>
              </a:rPr>
              <a:t>Stipsi</a:t>
            </a:r>
          </a:p>
        </p:txBody>
      </p:sp>
      <p:sp>
        <p:nvSpPr>
          <p:cNvPr id="111619" name="Content Placeholder 5"/>
          <p:cNvSpPr>
            <a:spLocks noGrp="1"/>
          </p:cNvSpPr>
          <p:nvPr>
            <p:ph sz="half" idx="4294967295"/>
          </p:nvPr>
        </p:nvSpPr>
        <p:spPr>
          <a:xfrm>
            <a:off x="4648200" y="1600200"/>
            <a:ext cx="4038600" cy="4997450"/>
          </a:xfrm>
        </p:spPr>
        <p:txBody>
          <a:bodyPr/>
          <a:lstStyle/>
          <a:p>
            <a:pPr eaLnBrk="1" hangingPunct="1"/>
            <a:r>
              <a:rPr lang="en-GB" sz="2800" smtClean="0"/>
              <a:t>Trattamenti</a:t>
            </a:r>
          </a:p>
          <a:p>
            <a:pPr lvl="1" eaLnBrk="1" hangingPunct="1"/>
            <a:r>
              <a:rPr lang="en-GB" sz="2400" smtClean="0">
                <a:solidFill>
                  <a:srgbClr val="B2B2B2"/>
                </a:solidFill>
              </a:rPr>
              <a:t>Lansoprazolo</a:t>
            </a:r>
          </a:p>
          <a:p>
            <a:pPr lvl="1" eaLnBrk="1" hangingPunct="1"/>
            <a:r>
              <a:rPr lang="en-GB" sz="2400" smtClean="0">
                <a:solidFill>
                  <a:srgbClr val="B2B2B2"/>
                </a:solidFill>
              </a:rPr>
              <a:t>Elopram</a:t>
            </a:r>
          </a:p>
          <a:p>
            <a:pPr lvl="1" eaLnBrk="1" hangingPunct="1"/>
            <a:endParaRPr lang="en-GB" sz="2400" smtClean="0">
              <a:solidFill>
                <a:srgbClr val="B2B2B2"/>
              </a:solidFill>
            </a:endParaRPr>
          </a:p>
          <a:p>
            <a:pPr lvl="1" eaLnBrk="1" hangingPunct="1"/>
            <a:endParaRPr lang="en-GB" sz="2400" smtClean="0"/>
          </a:p>
          <a:p>
            <a:pPr lvl="1" eaLnBrk="1" hangingPunct="1"/>
            <a:endParaRPr lang="en-GB" sz="2400" smtClean="0"/>
          </a:p>
          <a:p>
            <a:pPr lvl="1" eaLnBrk="1" hangingPunct="1"/>
            <a:endParaRPr lang="en-GB" sz="2400" smtClean="0"/>
          </a:p>
          <a:p>
            <a:pPr lvl="1" eaLnBrk="1" hangingPunct="1"/>
            <a:endParaRPr lang="en-GB" sz="2400" smtClean="0"/>
          </a:p>
          <a:p>
            <a:pPr lvl="1" eaLnBrk="1" hangingPunct="1"/>
            <a:r>
              <a:rPr lang="en-GB" sz="2400" smtClean="0">
                <a:solidFill>
                  <a:srgbClr val="FF9966"/>
                </a:solidFill>
              </a:rPr>
              <a:t>UDCA</a:t>
            </a:r>
          </a:p>
          <a:p>
            <a:pPr lvl="1" eaLnBrk="1" hangingPunct="1">
              <a:buFontTx/>
              <a:buNone/>
            </a:pPr>
            <a:endParaRPr lang="en-GB" sz="2400" smtClean="0"/>
          </a:p>
          <a:p>
            <a:pPr lvl="1" eaLnBrk="1" hangingPunct="1"/>
            <a:r>
              <a:rPr lang="en-GB" sz="2400" smtClean="0">
                <a:solidFill>
                  <a:srgbClr val="B2B2B2"/>
                </a:solidFill>
              </a:rPr>
              <a:t>macrogol</a:t>
            </a:r>
          </a:p>
          <a:p>
            <a:pPr lvl="1" eaLnBrk="1" hangingPunct="1">
              <a:buFontTx/>
              <a:buNone/>
            </a:pPr>
            <a:endParaRPr lang="en-GB" sz="2400" smtClean="0">
              <a:solidFill>
                <a:srgbClr val="B2B2B2"/>
              </a:solidFill>
            </a:endParaRPr>
          </a:p>
          <a:p>
            <a:pPr lvl="1" eaLnBrk="1" hangingPunct="1">
              <a:buFontTx/>
              <a:buNone/>
            </a:pPr>
            <a:endParaRPr lang="en-GB" sz="2400" smtClean="0">
              <a:solidFill>
                <a:srgbClr val="B2B2B2"/>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2"/>
          <p:cNvSpPr>
            <a:spLocks noGrp="1" noChangeArrowheads="1"/>
          </p:cNvSpPr>
          <p:nvPr>
            <p:ph type="title"/>
          </p:nvPr>
        </p:nvSpPr>
        <p:spPr/>
        <p:txBody>
          <a:bodyPr/>
          <a:lstStyle/>
          <a:p>
            <a:r>
              <a:rPr lang="en-US" sz="4000" smtClean="0">
                <a:solidFill>
                  <a:srgbClr val="FFFF00"/>
                </a:solidFill>
              </a:rPr>
              <a:t>Prevalenza di colelitiasi</a:t>
            </a:r>
            <a:br>
              <a:rPr lang="en-US" sz="4000" smtClean="0">
                <a:solidFill>
                  <a:srgbClr val="FFFF00"/>
                </a:solidFill>
              </a:rPr>
            </a:br>
            <a:r>
              <a:rPr lang="en-US" sz="4000" smtClean="0">
                <a:solidFill>
                  <a:srgbClr val="FFFF00"/>
                </a:solidFill>
              </a:rPr>
              <a:t>popolazione generale &gt;60 anni</a:t>
            </a:r>
          </a:p>
        </p:txBody>
      </p:sp>
      <p:graphicFrame>
        <p:nvGraphicFramePr>
          <p:cNvPr id="107524" name="Object 4"/>
          <p:cNvGraphicFramePr>
            <a:graphicFrameLocks noChangeAspect="1"/>
          </p:cNvGraphicFramePr>
          <p:nvPr/>
        </p:nvGraphicFramePr>
        <p:xfrm>
          <a:off x="1691924" y="2636841"/>
          <a:ext cx="5945011" cy="3487737"/>
        </p:xfrm>
        <a:graphic>
          <a:graphicData uri="http://schemas.openxmlformats.org/presentationml/2006/ole">
            <mc:AlternateContent xmlns:mc="http://schemas.openxmlformats.org/markup-compatibility/2006">
              <mc:Choice xmlns:v="urn:schemas-microsoft-com:vml" Requires="v">
                <p:oleObj spid="_x0000_s233480" name="Prism 5" r:id="rId3" imgW="4741200" imgH="2473200" progId="">
                  <p:embed/>
                </p:oleObj>
              </mc:Choice>
              <mc:Fallback>
                <p:oleObj name="Prism 5" r:id="rId3" imgW="4741200" imgH="247320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924" y="2636841"/>
                        <a:ext cx="5945011" cy="348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1"/>
          <p:cNvSpPr>
            <a:spLocks noGrp="1" noChangeArrowheads="1"/>
          </p:cNvSpPr>
          <p:nvPr>
            <p:ph type="title"/>
          </p:nvPr>
        </p:nvSpPr>
        <p:spPr>
          <a:xfrm>
            <a:off x="0" y="333375"/>
            <a:ext cx="9144000" cy="1143000"/>
          </a:xfrm>
        </p:spPr>
        <p:txBody>
          <a:bodyPr/>
          <a:lstStyle/>
          <a:p>
            <a:r>
              <a:rPr lang="en-US" sz="3200" smtClean="0"/>
              <a:t>Approach to patients with incidental gallstones</a:t>
            </a:r>
            <a:br>
              <a:rPr lang="en-US" sz="3200" smtClean="0"/>
            </a:br>
            <a:r>
              <a:rPr lang="en-US" sz="3200" smtClean="0"/>
              <a:t>UpToDate - october 2013</a:t>
            </a:r>
            <a:br>
              <a:rPr lang="en-US" sz="3200" smtClean="0"/>
            </a:br>
            <a:endParaRPr lang="en-US" sz="3200" smtClean="0"/>
          </a:p>
        </p:txBody>
      </p:sp>
      <p:sp>
        <p:nvSpPr>
          <p:cNvPr id="166914" name="Rectangle 12"/>
          <p:cNvSpPr>
            <a:spLocks noGrp="1" noChangeArrowheads="1"/>
          </p:cNvSpPr>
          <p:nvPr>
            <p:ph type="body" idx="1"/>
          </p:nvPr>
        </p:nvSpPr>
        <p:spPr>
          <a:xfrm>
            <a:off x="468489" y="1916113"/>
            <a:ext cx="8229600" cy="4525962"/>
          </a:xfrm>
        </p:spPr>
        <p:txBody>
          <a:bodyPr/>
          <a:lstStyle/>
          <a:p>
            <a:r>
              <a:rPr lang="en-US" sz="2000" smtClean="0">
                <a:solidFill>
                  <a:srgbClr val="E5FFE5"/>
                </a:solidFill>
              </a:rPr>
              <a:t>La maggioranza dei pazienti con </a:t>
            </a:r>
            <a:r>
              <a:rPr lang="en-US" sz="2000" smtClean="0">
                <a:solidFill>
                  <a:srgbClr val="FFFF00"/>
                </a:solidFill>
              </a:rPr>
              <a:t>calcoli incidentali rimarranno </a:t>
            </a:r>
            <a:r>
              <a:rPr lang="en-US" sz="2000" b="1" smtClean="0">
                <a:solidFill>
                  <a:srgbClr val="FFFF00"/>
                </a:solidFill>
              </a:rPr>
              <a:t>asintomatici</a:t>
            </a:r>
          </a:p>
          <a:p>
            <a:endParaRPr lang="en-US" sz="2000" smtClean="0">
              <a:solidFill>
                <a:srgbClr val="E5FFE5"/>
              </a:solidFill>
            </a:endParaRPr>
          </a:p>
          <a:p>
            <a:r>
              <a:rPr lang="en-US" sz="2000" smtClean="0">
                <a:solidFill>
                  <a:srgbClr val="E5FFE5"/>
                </a:solidFill>
              </a:rPr>
              <a:t>Si raccomanda </a:t>
            </a:r>
            <a:r>
              <a:rPr lang="en-US" sz="2000" b="1" smtClean="0">
                <a:solidFill>
                  <a:srgbClr val="FFFF00"/>
                </a:solidFill>
              </a:rPr>
              <a:t>contro</a:t>
            </a:r>
            <a:r>
              <a:rPr lang="en-US" sz="2000" smtClean="0">
                <a:solidFill>
                  <a:srgbClr val="FFFF00"/>
                </a:solidFill>
              </a:rPr>
              <a:t> la colecistectomia profilattica</a:t>
            </a:r>
          </a:p>
          <a:p>
            <a:endParaRPr lang="en-US" sz="2000" smtClean="0">
              <a:solidFill>
                <a:srgbClr val="FFFF00"/>
              </a:solidFill>
            </a:endParaRPr>
          </a:p>
          <a:p>
            <a:r>
              <a:rPr lang="en-US" sz="2000" smtClean="0">
                <a:solidFill>
                  <a:srgbClr val="E5FFE5"/>
                </a:solidFill>
              </a:rPr>
              <a:t>Il </a:t>
            </a:r>
            <a:r>
              <a:rPr lang="en-US" sz="2000" smtClean="0">
                <a:solidFill>
                  <a:srgbClr val="FFFF00"/>
                </a:solidFill>
              </a:rPr>
              <a:t>sintomo cardinale</a:t>
            </a:r>
            <a:r>
              <a:rPr lang="en-US" sz="2000" smtClean="0">
                <a:solidFill>
                  <a:srgbClr val="E5FFE5"/>
                </a:solidFill>
              </a:rPr>
              <a:t> della colelitiasi è la </a:t>
            </a:r>
            <a:r>
              <a:rPr lang="en-US" sz="2000" b="1" smtClean="0">
                <a:solidFill>
                  <a:srgbClr val="FFFF00"/>
                </a:solidFill>
              </a:rPr>
              <a:t>colica biliare</a:t>
            </a:r>
          </a:p>
          <a:p>
            <a:endParaRPr lang="en-US" sz="2000" smtClean="0">
              <a:solidFill>
                <a:srgbClr val="FFFF00"/>
              </a:solidFill>
            </a:endParaRPr>
          </a:p>
          <a:p>
            <a:r>
              <a:rPr lang="en-US" sz="2000" smtClean="0">
                <a:solidFill>
                  <a:srgbClr val="E5FFE5"/>
                </a:solidFill>
              </a:rPr>
              <a:t>Trattamento con UDCA</a:t>
            </a:r>
          </a:p>
          <a:p>
            <a:pPr lvl="1"/>
            <a:r>
              <a:rPr lang="en-US" sz="1800" smtClean="0">
                <a:solidFill>
                  <a:srgbClr val="E5FFE5"/>
                </a:solidFill>
              </a:rPr>
              <a:t>Solo per calcolosi radiotrasparente, ma</a:t>
            </a:r>
          </a:p>
          <a:p>
            <a:pPr lvl="1"/>
            <a:r>
              <a:rPr lang="en-US" sz="1800" smtClean="0">
                <a:solidFill>
                  <a:srgbClr val="E5FFE5"/>
                </a:solidFill>
              </a:rPr>
              <a:t>Elevato rischio di recidiva post dissoluzione</a:t>
            </a:r>
          </a:p>
          <a:p>
            <a:pPr lvl="1"/>
            <a:r>
              <a:rPr lang="en-US" sz="1800" smtClean="0">
                <a:solidFill>
                  <a:srgbClr val="E5FFE5"/>
                </a:solidFill>
              </a:rPr>
              <a:t>Inefficacia antidispeptica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6914">
                                            <p:txEl>
                                              <p:pRg st="0" end="0"/>
                                            </p:txEl>
                                          </p:spTgt>
                                        </p:tgtEl>
                                        <p:attrNameLst>
                                          <p:attrName>style.visibility</p:attrName>
                                        </p:attrNameLst>
                                      </p:cBhvr>
                                      <p:to>
                                        <p:strVal val="visible"/>
                                      </p:to>
                                    </p:set>
                                    <p:anim calcmode="discrete" valueType="clr">
                                      <p:cBhvr override="childStyle">
                                        <p:cTn id="7" dur="80"/>
                                        <p:tgtEl>
                                          <p:spTgt spid="16691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691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691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6914">
                                            <p:txEl>
                                              <p:pRg st="2" end="2"/>
                                            </p:txEl>
                                          </p:spTgt>
                                        </p:tgtEl>
                                        <p:attrNameLst>
                                          <p:attrName>style.visibility</p:attrName>
                                        </p:attrNameLst>
                                      </p:cBhvr>
                                      <p:to>
                                        <p:strVal val="visible"/>
                                      </p:to>
                                    </p:set>
                                    <p:anim calcmode="discrete" valueType="clr">
                                      <p:cBhvr override="childStyle">
                                        <p:cTn id="14" dur="80"/>
                                        <p:tgtEl>
                                          <p:spTgt spid="16691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6914">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166914">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66914">
                                            <p:txEl>
                                              <p:pRg st="4" end="4"/>
                                            </p:txEl>
                                          </p:spTgt>
                                        </p:tgtEl>
                                        <p:attrNameLst>
                                          <p:attrName>style.visibility</p:attrName>
                                        </p:attrNameLst>
                                      </p:cBhvr>
                                      <p:to>
                                        <p:strVal val="visible"/>
                                      </p:to>
                                    </p:set>
                                    <p:anim calcmode="discrete" valueType="clr">
                                      <p:cBhvr override="childStyle">
                                        <p:cTn id="21" dur="80"/>
                                        <p:tgtEl>
                                          <p:spTgt spid="16691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6914">
                                            <p:txEl>
                                              <p:pRg st="4" end="4"/>
                                            </p:txEl>
                                          </p:spTgt>
                                        </p:tgtEl>
                                        <p:attrNameLst>
                                          <p:attrName>fillcolor</p:attrName>
                                        </p:attrNameLst>
                                      </p:cBhvr>
                                      <p:tavLst>
                                        <p:tav tm="0">
                                          <p:val>
                                            <p:clrVal>
                                              <a:schemeClr val="accent2"/>
                                            </p:clrVal>
                                          </p:val>
                                        </p:tav>
                                        <p:tav tm="50000">
                                          <p:val>
                                            <p:clrVal>
                                              <a:schemeClr val="hlink"/>
                                            </p:clrVal>
                                          </p:val>
                                        </p:tav>
                                      </p:tavLst>
                                    </p:anim>
                                    <p:set>
                                      <p:cBhvr>
                                        <p:cTn id="23" dur="80"/>
                                        <p:tgtEl>
                                          <p:spTgt spid="166914">
                                            <p:txEl>
                                              <p:pRg st="4" end="4"/>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66914">
                                            <p:txEl>
                                              <p:pRg st="6" end="6"/>
                                            </p:txEl>
                                          </p:spTgt>
                                        </p:tgtEl>
                                        <p:attrNameLst>
                                          <p:attrName>style.visibility</p:attrName>
                                        </p:attrNameLst>
                                      </p:cBhvr>
                                      <p:to>
                                        <p:strVal val="visible"/>
                                      </p:to>
                                    </p:set>
                                    <p:anim calcmode="discrete" valueType="clr">
                                      <p:cBhvr override="childStyle">
                                        <p:cTn id="28" dur="80"/>
                                        <p:tgtEl>
                                          <p:spTgt spid="166914">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6914">
                                            <p:txEl>
                                              <p:pRg st="6" end="6"/>
                                            </p:txEl>
                                          </p:spTgt>
                                        </p:tgtEl>
                                        <p:attrNameLst>
                                          <p:attrName>fillcolor</p:attrName>
                                        </p:attrNameLst>
                                      </p:cBhvr>
                                      <p:tavLst>
                                        <p:tav tm="0">
                                          <p:val>
                                            <p:clrVal>
                                              <a:schemeClr val="accent2"/>
                                            </p:clrVal>
                                          </p:val>
                                        </p:tav>
                                        <p:tav tm="50000">
                                          <p:val>
                                            <p:clrVal>
                                              <a:schemeClr val="hlink"/>
                                            </p:clrVal>
                                          </p:val>
                                        </p:tav>
                                      </p:tavLst>
                                    </p:anim>
                                    <p:set>
                                      <p:cBhvr>
                                        <p:cTn id="30" dur="80"/>
                                        <p:tgtEl>
                                          <p:spTgt spid="166914">
                                            <p:txEl>
                                              <p:pRg st="6" end="6"/>
                                            </p:txEl>
                                          </p:spTgt>
                                        </p:tgtEl>
                                        <p:attrNameLst>
                                          <p:attrName>fill.type</p:attrName>
                                        </p:attrNameLst>
                                      </p:cBhvr>
                                      <p:to>
                                        <p:strVal val="solid"/>
                                      </p:to>
                                    </p:set>
                                  </p:childTnLst>
                                </p:cTn>
                              </p:par>
                              <p:par>
                                <p:cTn id="31" presetID="27" presetClass="entr" presetSubtype="0" fill="hold" nodeType="withEffect">
                                  <p:stCondLst>
                                    <p:cond delay="0"/>
                                  </p:stCondLst>
                                  <p:iterate type="lt">
                                    <p:tmPct val="50000"/>
                                  </p:iterate>
                                  <p:childTnLst>
                                    <p:set>
                                      <p:cBhvr>
                                        <p:cTn id="32" dur="1" fill="hold">
                                          <p:stCondLst>
                                            <p:cond delay="0"/>
                                          </p:stCondLst>
                                        </p:cTn>
                                        <p:tgtEl>
                                          <p:spTgt spid="166914">
                                            <p:txEl>
                                              <p:pRg st="7" end="7"/>
                                            </p:txEl>
                                          </p:spTgt>
                                        </p:tgtEl>
                                        <p:attrNameLst>
                                          <p:attrName>style.visibility</p:attrName>
                                        </p:attrNameLst>
                                      </p:cBhvr>
                                      <p:to>
                                        <p:strVal val="visible"/>
                                      </p:to>
                                    </p:set>
                                    <p:anim calcmode="discrete" valueType="clr">
                                      <p:cBhvr override="childStyle">
                                        <p:cTn id="33" dur="80"/>
                                        <p:tgtEl>
                                          <p:spTgt spid="166914">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66914">
                                            <p:txEl>
                                              <p:pRg st="7" end="7"/>
                                            </p:txEl>
                                          </p:spTgt>
                                        </p:tgtEl>
                                        <p:attrNameLst>
                                          <p:attrName>fillcolor</p:attrName>
                                        </p:attrNameLst>
                                      </p:cBhvr>
                                      <p:tavLst>
                                        <p:tav tm="0">
                                          <p:val>
                                            <p:clrVal>
                                              <a:schemeClr val="accent2"/>
                                            </p:clrVal>
                                          </p:val>
                                        </p:tav>
                                        <p:tav tm="50000">
                                          <p:val>
                                            <p:clrVal>
                                              <a:schemeClr val="hlink"/>
                                            </p:clrVal>
                                          </p:val>
                                        </p:tav>
                                      </p:tavLst>
                                    </p:anim>
                                    <p:set>
                                      <p:cBhvr>
                                        <p:cTn id="35" dur="80"/>
                                        <p:tgtEl>
                                          <p:spTgt spid="166914">
                                            <p:txEl>
                                              <p:pRg st="7" end="7"/>
                                            </p:txEl>
                                          </p:spTgt>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166914">
                                            <p:txEl>
                                              <p:pRg st="8" end="8"/>
                                            </p:txEl>
                                          </p:spTgt>
                                        </p:tgtEl>
                                        <p:attrNameLst>
                                          <p:attrName>style.visibility</p:attrName>
                                        </p:attrNameLst>
                                      </p:cBhvr>
                                      <p:to>
                                        <p:strVal val="visible"/>
                                      </p:to>
                                    </p:set>
                                    <p:anim calcmode="discrete" valueType="clr">
                                      <p:cBhvr override="childStyle">
                                        <p:cTn id="40" dur="80"/>
                                        <p:tgtEl>
                                          <p:spTgt spid="166914">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66914">
                                            <p:txEl>
                                              <p:pRg st="8" end="8"/>
                                            </p:txEl>
                                          </p:spTgt>
                                        </p:tgtEl>
                                        <p:attrNameLst>
                                          <p:attrName>fillcolor</p:attrName>
                                        </p:attrNameLst>
                                      </p:cBhvr>
                                      <p:tavLst>
                                        <p:tav tm="0">
                                          <p:val>
                                            <p:clrVal>
                                              <a:schemeClr val="accent2"/>
                                            </p:clrVal>
                                          </p:val>
                                        </p:tav>
                                        <p:tav tm="50000">
                                          <p:val>
                                            <p:clrVal>
                                              <a:schemeClr val="hlink"/>
                                            </p:clrVal>
                                          </p:val>
                                        </p:tav>
                                      </p:tavLst>
                                    </p:anim>
                                    <p:set>
                                      <p:cBhvr>
                                        <p:cTn id="42" dur="80"/>
                                        <p:tgtEl>
                                          <p:spTgt spid="166914">
                                            <p:txEl>
                                              <p:pRg st="8" end="8"/>
                                            </p:txEl>
                                          </p:spTgt>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166914">
                                            <p:txEl>
                                              <p:pRg st="9" end="9"/>
                                            </p:txEl>
                                          </p:spTgt>
                                        </p:tgtEl>
                                        <p:attrNameLst>
                                          <p:attrName>style.visibility</p:attrName>
                                        </p:attrNameLst>
                                      </p:cBhvr>
                                      <p:to>
                                        <p:strVal val="visible"/>
                                      </p:to>
                                    </p:set>
                                    <p:anim calcmode="discrete" valueType="clr">
                                      <p:cBhvr override="childStyle">
                                        <p:cTn id="47" dur="80"/>
                                        <p:tgtEl>
                                          <p:spTgt spid="166914">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66914">
                                            <p:txEl>
                                              <p:pRg st="9" end="9"/>
                                            </p:txEl>
                                          </p:spTgt>
                                        </p:tgtEl>
                                        <p:attrNameLst>
                                          <p:attrName>fillcolor</p:attrName>
                                        </p:attrNameLst>
                                      </p:cBhvr>
                                      <p:tavLst>
                                        <p:tav tm="0">
                                          <p:val>
                                            <p:clrVal>
                                              <a:schemeClr val="accent2"/>
                                            </p:clrVal>
                                          </p:val>
                                        </p:tav>
                                        <p:tav tm="50000">
                                          <p:val>
                                            <p:clrVal>
                                              <a:schemeClr val="hlink"/>
                                            </p:clrVal>
                                          </p:val>
                                        </p:tav>
                                      </p:tavLst>
                                    </p:anim>
                                    <p:set>
                                      <p:cBhvr>
                                        <p:cTn id="49" dur="80"/>
                                        <p:tgtEl>
                                          <p:spTgt spid="166914">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contenuto 10"/>
          <p:cNvSpPr>
            <a:spLocks noGrp="1"/>
          </p:cNvSpPr>
          <p:nvPr>
            <p:ph sz="half" idx="4294967295"/>
          </p:nvPr>
        </p:nvSpPr>
        <p:spPr>
          <a:xfrm>
            <a:off x="468489" y="1125538"/>
            <a:ext cx="4175478" cy="5472112"/>
          </a:xfrm>
        </p:spPr>
        <p:txBody>
          <a:bodyPr>
            <a:normAutofit fontScale="92500"/>
          </a:bodyPr>
          <a:lstStyle/>
          <a:p>
            <a:pPr eaLnBrk="1" fontAlgn="t" hangingPunct="1">
              <a:lnSpc>
                <a:spcPct val="90000"/>
              </a:lnSpc>
              <a:defRPr/>
            </a:pPr>
            <a:r>
              <a:rPr lang="it-IT" sz="2600" b="1" dirty="0" smtClean="0"/>
              <a:t>Enalapril 20 mg h 8</a:t>
            </a:r>
          </a:p>
          <a:p>
            <a:pPr eaLnBrk="1" fontAlgn="t" hangingPunct="1">
              <a:lnSpc>
                <a:spcPct val="90000"/>
              </a:lnSpc>
              <a:defRPr/>
            </a:pPr>
            <a:r>
              <a:rPr lang="it-IT" sz="2600" b="1" dirty="0" smtClean="0"/>
              <a:t>Amlodipina 5 mg h 20</a:t>
            </a:r>
          </a:p>
          <a:p>
            <a:pPr eaLnBrk="1" fontAlgn="t" hangingPunct="1">
              <a:lnSpc>
                <a:spcPct val="90000"/>
              </a:lnSpc>
              <a:defRPr/>
            </a:pPr>
            <a:r>
              <a:rPr lang="it-IT" sz="2600" b="1" dirty="0" smtClean="0"/>
              <a:t>ASA h 12</a:t>
            </a:r>
            <a:endParaRPr lang="it-IT" sz="2600" b="1" u="sng" dirty="0" smtClean="0"/>
          </a:p>
          <a:p>
            <a:pPr eaLnBrk="1" fontAlgn="t" hangingPunct="1">
              <a:lnSpc>
                <a:spcPct val="90000"/>
              </a:lnSpc>
              <a:defRPr/>
            </a:pPr>
            <a:r>
              <a:rPr lang="it-IT" sz="2600" b="1" dirty="0" smtClean="0"/>
              <a:t>NTG 5mg TD/24h h 8</a:t>
            </a:r>
          </a:p>
          <a:p>
            <a:pPr eaLnBrk="1" fontAlgn="t" hangingPunct="1">
              <a:lnSpc>
                <a:spcPct val="90000"/>
              </a:lnSpc>
              <a:defRPr/>
            </a:pPr>
            <a:r>
              <a:rPr lang="it-IT" sz="2600" b="1" dirty="0" smtClean="0"/>
              <a:t>Sivastin 20 mg h 20</a:t>
            </a:r>
          </a:p>
          <a:p>
            <a:pPr eaLnBrk="1" fontAlgn="t" hangingPunct="1">
              <a:lnSpc>
                <a:spcPct val="90000"/>
              </a:lnSpc>
              <a:defRPr/>
            </a:pPr>
            <a:r>
              <a:rPr lang="it-IT" sz="2600" b="1" dirty="0" smtClean="0"/>
              <a:t>Metformina 850mg h 8-20</a:t>
            </a:r>
          </a:p>
          <a:p>
            <a:pPr eaLnBrk="1" fontAlgn="t" hangingPunct="1">
              <a:lnSpc>
                <a:spcPct val="90000"/>
              </a:lnSpc>
              <a:defRPr/>
            </a:pPr>
            <a:r>
              <a:rPr lang="it-IT" sz="2600" b="1" dirty="0" smtClean="0"/>
              <a:t>Glimepiride 1mg h 12</a:t>
            </a:r>
          </a:p>
          <a:p>
            <a:pPr eaLnBrk="1" fontAlgn="t" hangingPunct="1">
              <a:lnSpc>
                <a:spcPct val="90000"/>
              </a:lnSpc>
              <a:defRPr/>
            </a:pPr>
            <a:r>
              <a:rPr lang="it-IT" sz="2600" b="1" dirty="0" smtClean="0"/>
              <a:t>Lantus 8U SC h 22</a:t>
            </a:r>
          </a:p>
          <a:p>
            <a:pPr eaLnBrk="1" fontAlgn="t" hangingPunct="1">
              <a:lnSpc>
                <a:spcPct val="90000"/>
              </a:lnSpc>
              <a:defRPr/>
            </a:pPr>
            <a:r>
              <a:rPr lang="it-IT" sz="2600" b="1" dirty="0" smtClean="0"/>
              <a:t>Alendronato 70 mg/sett </a:t>
            </a:r>
          </a:p>
          <a:p>
            <a:pPr eaLnBrk="1" fontAlgn="t" hangingPunct="1">
              <a:lnSpc>
                <a:spcPct val="90000"/>
              </a:lnSpc>
              <a:defRPr/>
            </a:pPr>
            <a:r>
              <a:rPr lang="it-IT" sz="2600" b="1" dirty="0" smtClean="0"/>
              <a:t>Di Base 15 gtt h 12 </a:t>
            </a:r>
          </a:p>
          <a:p>
            <a:pPr eaLnBrk="1" fontAlgn="t" hangingPunct="1">
              <a:lnSpc>
                <a:spcPct val="90000"/>
              </a:lnSpc>
              <a:defRPr/>
            </a:pPr>
            <a:r>
              <a:rPr lang="it-IT" sz="2600" b="1" dirty="0" smtClean="0">
                <a:solidFill>
                  <a:srgbClr val="FF0000"/>
                </a:solidFill>
              </a:rPr>
              <a:t>Lansoprazolo 30 mg h 7 </a:t>
            </a:r>
            <a:r>
              <a:rPr lang="it-IT" sz="2600" b="1" dirty="0" smtClean="0">
                <a:solidFill>
                  <a:srgbClr val="00B050"/>
                </a:solidFill>
              </a:rPr>
              <a:t>solo durante FANS </a:t>
            </a:r>
            <a:r>
              <a:rPr lang="it-IT" sz="2600" b="1" dirty="0" smtClean="0"/>
              <a:t>Movicol 1 busta h 20</a:t>
            </a:r>
          </a:p>
        </p:txBody>
      </p:sp>
      <p:sp>
        <p:nvSpPr>
          <p:cNvPr id="5" name="Titolo 1"/>
          <p:cNvSpPr txBox="1">
            <a:spLocks/>
          </p:cNvSpPr>
          <p:nvPr/>
        </p:nvSpPr>
        <p:spPr>
          <a:xfrm>
            <a:off x="0" y="76200"/>
            <a:ext cx="9144000" cy="760413"/>
          </a:xfrm>
          <a:prstGeom prst="rect">
            <a:avLst/>
          </a:prstGeom>
          <a:solidFill>
            <a:srgbClr val="00CCFF">
              <a:alpha val="51000"/>
            </a:srgbClr>
          </a:solidFill>
        </p:spPr>
        <p:txBody>
          <a:bodyPr anchor="ctr">
            <a:normAutofit fontScale="75000" lnSpcReduction="20000"/>
          </a:bodyPr>
          <a:lstStyle/>
          <a:p>
            <a:pPr algn="ctr">
              <a:spcBef>
                <a:spcPct val="0"/>
              </a:spcBef>
              <a:defRPr/>
            </a:pPr>
            <a:r>
              <a:rPr lang="it-IT" sz="3600" b="1" dirty="0">
                <a:solidFill>
                  <a:srgbClr val="FFFFFF"/>
                </a:solidFill>
                <a:latin typeface="Arial Narrow"/>
              </a:rPr>
              <a:t>Choosing wisely</a:t>
            </a:r>
          </a:p>
          <a:p>
            <a:pPr algn="ctr">
              <a:spcBef>
                <a:spcPct val="0"/>
              </a:spcBef>
              <a:defRPr/>
            </a:pPr>
            <a:r>
              <a:rPr lang="it-IT" sz="3600" b="1" dirty="0">
                <a:solidFill>
                  <a:srgbClr val="FFFFFF"/>
                </a:solidFill>
                <a:latin typeface="Arial Narrow"/>
              </a:rPr>
              <a:t>Il gastroenterologo</a:t>
            </a:r>
          </a:p>
        </p:txBody>
      </p:sp>
      <p:sp>
        <p:nvSpPr>
          <p:cNvPr id="12" name="Segnaposto contenuto 10"/>
          <p:cNvSpPr txBox="1">
            <a:spLocks/>
          </p:cNvSpPr>
          <p:nvPr/>
        </p:nvSpPr>
        <p:spPr>
          <a:xfrm>
            <a:off x="5148444" y="1125538"/>
            <a:ext cx="3745085" cy="2590800"/>
          </a:xfrm>
          <a:prstGeom prst="rect">
            <a:avLst/>
          </a:prstGeom>
        </p:spPr>
        <p:txBody>
          <a:bodyPr>
            <a:normAutofit fontScale="77500" lnSpcReduction="20000"/>
          </a:bodyPr>
          <a:lstStyle/>
          <a:p>
            <a:pPr marL="342900" indent="-342900" fontAlgn="t">
              <a:spcBef>
                <a:spcPct val="20000"/>
              </a:spcBef>
              <a:buFont typeface="Arial" pitchFamily="34" charset="0"/>
              <a:buChar char="•"/>
              <a:defRPr/>
            </a:pPr>
            <a:r>
              <a:rPr lang="it-IT" sz="3100" b="1" dirty="0" err="1">
                <a:solidFill>
                  <a:srgbClr val="FFFFFF"/>
                </a:solidFill>
              </a:rPr>
              <a:t>Cosopt</a:t>
            </a:r>
            <a:r>
              <a:rPr lang="it-IT" sz="3100" b="1" dirty="0">
                <a:solidFill>
                  <a:srgbClr val="FFFFFF"/>
                </a:solidFill>
              </a:rPr>
              <a:t> 1 </a:t>
            </a:r>
            <a:r>
              <a:rPr lang="it-IT" sz="3100" b="1" dirty="0" err="1">
                <a:solidFill>
                  <a:srgbClr val="FFFFFF"/>
                </a:solidFill>
              </a:rPr>
              <a:t>gtt</a:t>
            </a:r>
            <a:r>
              <a:rPr lang="it-IT" sz="3100" b="1" dirty="0">
                <a:solidFill>
                  <a:srgbClr val="FFFFFF"/>
                </a:solidFill>
              </a:rPr>
              <a:t> per occhio h 8-20</a:t>
            </a:r>
          </a:p>
          <a:p>
            <a:pPr marL="342900" indent="-342900" fontAlgn="t">
              <a:spcBef>
                <a:spcPct val="20000"/>
              </a:spcBef>
              <a:buFont typeface="Arial" pitchFamily="34" charset="0"/>
              <a:buChar char="•"/>
              <a:defRPr/>
            </a:pPr>
            <a:r>
              <a:rPr lang="it-IT" sz="3100" b="1" dirty="0" err="1">
                <a:solidFill>
                  <a:srgbClr val="00B050"/>
                </a:solidFill>
              </a:rPr>
              <a:t>Elopram</a:t>
            </a:r>
            <a:r>
              <a:rPr lang="it-IT" sz="3100" b="1" dirty="0">
                <a:solidFill>
                  <a:srgbClr val="00B050"/>
                </a:solidFill>
              </a:rPr>
              <a:t>  6 </a:t>
            </a:r>
            <a:r>
              <a:rPr lang="it-IT" sz="3100" b="1" dirty="0" err="1">
                <a:solidFill>
                  <a:srgbClr val="00B050"/>
                </a:solidFill>
              </a:rPr>
              <a:t>gtt</a:t>
            </a:r>
            <a:r>
              <a:rPr lang="it-IT" sz="3100" b="1" dirty="0">
                <a:solidFill>
                  <a:srgbClr val="00B050"/>
                </a:solidFill>
              </a:rPr>
              <a:t> h 21</a:t>
            </a:r>
          </a:p>
          <a:p>
            <a:pPr marL="342900" indent="-342900" fontAlgn="t">
              <a:spcBef>
                <a:spcPct val="20000"/>
              </a:spcBef>
              <a:buFont typeface="Arial" pitchFamily="34" charset="0"/>
              <a:buChar char="•"/>
              <a:defRPr/>
            </a:pPr>
            <a:r>
              <a:rPr lang="it-IT" sz="3100" b="1" strike="dblStrike" dirty="0" err="1">
                <a:solidFill>
                  <a:srgbClr val="FF0000"/>
                </a:solidFill>
              </a:rPr>
              <a:t>Deursil</a:t>
            </a:r>
            <a:r>
              <a:rPr lang="it-IT" sz="3100" b="1" strike="sngStrike" dirty="0">
                <a:solidFill>
                  <a:srgbClr val="FF0000"/>
                </a:solidFill>
              </a:rPr>
              <a:t> 300 mg h 12</a:t>
            </a:r>
          </a:p>
          <a:p>
            <a:pPr marL="342900" indent="-342900" fontAlgn="t">
              <a:spcBef>
                <a:spcPct val="20000"/>
              </a:spcBef>
              <a:buFont typeface="Arial" pitchFamily="34" charset="0"/>
              <a:buChar char="•"/>
              <a:defRPr/>
            </a:pPr>
            <a:r>
              <a:rPr lang="it-IT" sz="3100" b="1" dirty="0" err="1">
                <a:solidFill>
                  <a:srgbClr val="FFFFFF"/>
                </a:solidFill>
              </a:rPr>
              <a:t>Arcoxia</a:t>
            </a:r>
            <a:r>
              <a:rPr lang="it-IT" sz="3100" b="1" dirty="0">
                <a:solidFill>
                  <a:srgbClr val="FFFFFF"/>
                </a:solidFill>
              </a:rPr>
              <a:t> 70 mg h 12</a:t>
            </a:r>
          </a:p>
          <a:p>
            <a:pPr marL="342900" indent="-342900" fontAlgn="t">
              <a:spcBef>
                <a:spcPct val="20000"/>
              </a:spcBef>
              <a:buFont typeface="Arial" pitchFamily="34" charset="0"/>
              <a:buChar char="•"/>
              <a:defRPr/>
            </a:pPr>
            <a:r>
              <a:rPr lang="it-IT" sz="3100" b="1" dirty="0">
                <a:solidFill>
                  <a:srgbClr val="FFFFFF"/>
                </a:solidFill>
              </a:rPr>
              <a:t>Tachipirina 1000 mg AB</a:t>
            </a:r>
          </a:p>
        </p:txBody>
      </p:sp>
      <p:pic>
        <p:nvPicPr>
          <p:cNvPr id="115716" name="Immagine 12" descr="download (1).jpg"/>
          <p:cNvPicPr>
            <a:picLocks noChangeAspect="1"/>
          </p:cNvPicPr>
          <p:nvPr/>
        </p:nvPicPr>
        <p:blipFill>
          <a:blip r:embed="rId2" cstate="print"/>
          <a:srcRect/>
          <a:stretch>
            <a:fillRect/>
          </a:stretch>
        </p:blipFill>
        <p:spPr bwMode="auto">
          <a:xfrm>
            <a:off x="5077178" y="3811588"/>
            <a:ext cx="4066822" cy="304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79912" y="1052736"/>
            <a:ext cx="3240360" cy="5472608"/>
          </a:xfrm>
        </p:spPr>
        <p:txBody>
          <a:bodyPr>
            <a:noAutofit/>
          </a:bodyPr>
          <a:lstStyle/>
          <a:p>
            <a:pPr algn="l"/>
            <a:r>
              <a:rPr lang="it-IT" sz="2800" dirty="0" smtClean="0"/>
              <a:t>K 4.2 </a:t>
            </a:r>
            <a:r>
              <a:rPr lang="it-IT" sz="2800" dirty="0" err="1" smtClean="0"/>
              <a:t>mEq</a:t>
            </a:r>
            <a:r>
              <a:rPr lang="it-IT" sz="2800" dirty="0" smtClean="0"/>
              <a:t>/L </a:t>
            </a:r>
            <a:br>
              <a:rPr lang="it-IT" sz="2800" dirty="0" smtClean="0"/>
            </a:br>
            <a:r>
              <a:rPr lang="it-IT" sz="2800" dirty="0" smtClean="0"/>
              <a:t>Cl 108 </a:t>
            </a:r>
            <a:r>
              <a:rPr lang="it-IT" sz="2800" dirty="0" err="1" smtClean="0"/>
              <a:t>mEq</a:t>
            </a:r>
            <a:r>
              <a:rPr lang="it-IT" sz="2800" dirty="0" smtClean="0"/>
              <a:t>/L </a:t>
            </a:r>
            <a:br>
              <a:rPr lang="it-IT" sz="2800" dirty="0" smtClean="0"/>
            </a:br>
            <a:r>
              <a:rPr lang="it-IT" sz="2800" dirty="0" smtClean="0"/>
              <a:t>Mg 1.45 </a:t>
            </a:r>
            <a:r>
              <a:rPr lang="it-IT" sz="2800" dirty="0" err="1" smtClean="0"/>
              <a:t>mEq</a:t>
            </a:r>
            <a:r>
              <a:rPr lang="it-IT" sz="2800" dirty="0" smtClean="0"/>
              <a:t>/L</a:t>
            </a:r>
            <a:br>
              <a:rPr lang="it-IT" sz="2800" dirty="0" smtClean="0"/>
            </a:br>
            <a:r>
              <a:rPr lang="it-IT" sz="2800" dirty="0" smtClean="0"/>
              <a:t>Creatinina 1,4 mg/dl</a:t>
            </a:r>
            <a:br>
              <a:rPr lang="it-IT" sz="2800" dirty="0" smtClean="0"/>
            </a:br>
            <a:r>
              <a:rPr lang="it-IT" sz="2800" dirty="0" smtClean="0"/>
              <a:t>AST 28 U/L</a:t>
            </a:r>
            <a:br>
              <a:rPr lang="it-IT" sz="2800" dirty="0" smtClean="0"/>
            </a:br>
            <a:r>
              <a:rPr lang="it-IT" sz="2800" dirty="0" smtClean="0"/>
              <a:t>ALT 18 U/L</a:t>
            </a:r>
            <a:br>
              <a:rPr lang="it-IT" sz="2800" dirty="0" smtClean="0"/>
            </a:br>
            <a:r>
              <a:rPr lang="it-IT" sz="2800" dirty="0" smtClean="0"/>
              <a:t>GGT 46 U/L</a:t>
            </a:r>
            <a:br>
              <a:rPr lang="it-IT" sz="2800" dirty="0" smtClean="0"/>
            </a:br>
            <a:r>
              <a:rPr lang="it-IT" sz="2800" dirty="0" smtClean="0"/>
              <a:t>Col Tot 220 mg/dl</a:t>
            </a:r>
            <a:br>
              <a:rPr lang="it-IT" sz="2800" dirty="0" smtClean="0"/>
            </a:br>
            <a:r>
              <a:rPr lang="it-IT" sz="2800" dirty="0" smtClean="0"/>
              <a:t>Col HDL 50 mg/dl</a:t>
            </a:r>
            <a:br>
              <a:rPr lang="it-IT" sz="2800" dirty="0" smtClean="0"/>
            </a:br>
            <a:r>
              <a:rPr lang="it-IT" sz="2800" dirty="0" smtClean="0"/>
              <a:t>TG 75 mg/dl </a:t>
            </a:r>
            <a:br>
              <a:rPr lang="it-IT" sz="2800" dirty="0" smtClean="0"/>
            </a:br>
            <a:r>
              <a:rPr lang="it-IT" sz="2800" dirty="0" smtClean="0"/>
              <a:t>Col </a:t>
            </a:r>
            <a:r>
              <a:rPr lang="it-IT" sz="2800" dirty="0" err="1" smtClean="0"/>
              <a:t>LDL*</a:t>
            </a:r>
            <a:r>
              <a:rPr lang="it-IT" sz="2800" dirty="0" smtClean="0"/>
              <a:t> 155 mg/dl </a:t>
            </a:r>
            <a:br>
              <a:rPr lang="it-IT" sz="2800" dirty="0" smtClean="0"/>
            </a:br>
            <a:r>
              <a:rPr lang="it-IT" sz="2800" dirty="0" smtClean="0"/>
              <a:t>Glicemia 128 g/</a:t>
            </a:r>
            <a:r>
              <a:rPr lang="it-IT" sz="2800" dirty="0" err="1" smtClean="0"/>
              <a:t>dL</a:t>
            </a:r>
            <a:r>
              <a:rPr lang="it-IT" sz="2800" dirty="0" smtClean="0"/>
              <a:t/>
            </a:r>
            <a:br>
              <a:rPr lang="it-IT" sz="2800" dirty="0" smtClean="0"/>
            </a:br>
            <a:r>
              <a:rPr lang="it-IT" sz="2800" dirty="0" smtClean="0"/>
              <a:t>Hb1Ac 7.7 % </a:t>
            </a:r>
            <a:endParaRPr lang="it-IT" sz="2800" dirty="0"/>
          </a:p>
        </p:txBody>
      </p:sp>
      <p:pic>
        <p:nvPicPr>
          <p:cNvPr id="4" name="Segnaposto contenuto 3" descr="images (4).jpg"/>
          <p:cNvPicPr>
            <a:picLocks noGrp="1" noChangeAspect="1"/>
          </p:cNvPicPr>
          <p:nvPr>
            <p:ph idx="1"/>
          </p:nvPr>
        </p:nvPicPr>
        <p:blipFill>
          <a:blip r:embed="rId2" cstate="print"/>
          <a:stretch>
            <a:fillRect/>
          </a:stretch>
        </p:blipFill>
        <p:spPr>
          <a:xfrm>
            <a:off x="179512" y="4725144"/>
            <a:ext cx="2168116" cy="1956817"/>
          </a:xfrm>
        </p:spPr>
      </p:pic>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b="1" dirty="0" smtClean="0">
                <a:latin typeface="Arial Narrow"/>
                <a:ea typeface="+mj-ea"/>
                <a:cs typeface="+mj-cs"/>
              </a:rPr>
              <a:t>Ultimi esami </a:t>
            </a:r>
            <a:r>
              <a:rPr lang="it-IT" sz="4400" b="1" dirty="0" err="1" smtClean="0">
                <a:latin typeface="Arial Narrow"/>
                <a:ea typeface="+mj-ea"/>
                <a:cs typeface="+mj-cs"/>
              </a:rPr>
              <a:t>ematochimici</a:t>
            </a:r>
            <a:r>
              <a:rPr lang="it-IT" sz="4400" b="1" dirty="0" smtClean="0">
                <a:latin typeface="Arial Narrow"/>
                <a:ea typeface="+mj-ea"/>
                <a:cs typeface="+mj-cs"/>
              </a:rPr>
              <a:t> (11/</a:t>
            </a:r>
            <a:r>
              <a:rPr lang="it-IT" sz="4400" b="1" dirty="0" err="1" smtClean="0">
                <a:latin typeface="Arial Narrow"/>
                <a:ea typeface="+mj-ea"/>
                <a:cs typeface="+mj-cs"/>
              </a:rPr>
              <a:t>11</a:t>
            </a:r>
            <a:r>
              <a:rPr lang="it-IT" sz="4400" b="1" dirty="0" smtClean="0">
                <a:latin typeface="Arial Narrow"/>
                <a:ea typeface="+mj-ea"/>
                <a:cs typeface="+mj-cs"/>
              </a:rPr>
              <a:t>/2011)</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7" name="Rettangolo 6"/>
          <p:cNvSpPr/>
          <p:nvPr/>
        </p:nvSpPr>
        <p:spPr>
          <a:xfrm>
            <a:off x="395536" y="1052736"/>
            <a:ext cx="2592288" cy="3539430"/>
          </a:xfrm>
          <a:prstGeom prst="rect">
            <a:avLst/>
          </a:prstGeom>
        </p:spPr>
        <p:txBody>
          <a:bodyPr wrap="square">
            <a:spAutoFit/>
          </a:bodyPr>
          <a:lstStyle/>
          <a:p>
            <a:r>
              <a:rPr lang="it-IT" sz="2800" dirty="0" smtClean="0"/>
              <a:t>GR 3.98 x 10⁶/</a:t>
            </a:r>
            <a:r>
              <a:rPr lang="it-IT" sz="2800" dirty="0" err="1" smtClean="0"/>
              <a:t>uL</a:t>
            </a:r>
            <a:r>
              <a:rPr lang="it-IT" sz="2800" dirty="0" smtClean="0"/>
              <a:t/>
            </a:r>
            <a:br>
              <a:rPr lang="it-IT" sz="2800" dirty="0" smtClean="0"/>
            </a:br>
            <a:r>
              <a:rPr lang="it-IT" sz="2800" dirty="0" smtClean="0"/>
              <a:t>GB 6.08 x 10³/</a:t>
            </a:r>
            <a:r>
              <a:rPr lang="it-IT" sz="2800" dirty="0" err="1" smtClean="0"/>
              <a:t>uL</a:t>
            </a:r>
            <a:r>
              <a:rPr lang="it-IT" sz="2800" dirty="0" smtClean="0"/>
              <a:t/>
            </a:r>
            <a:br>
              <a:rPr lang="it-IT" sz="2800" dirty="0" smtClean="0"/>
            </a:br>
            <a:r>
              <a:rPr lang="it-IT" sz="2800" dirty="0" err="1" smtClean="0"/>
              <a:t>Hb</a:t>
            </a:r>
            <a:r>
              <a:rPr lang="it-IT" sz="2800" dirty="0" smtClean="0"/>
              <a:t> 11.4 g/</a:t>
            </a:r>
            <a:r>
              <a:rPr lang="it-IT" sz="2800" dirty="0" err="1" smtClean="0"/>
              <a:t>dL</a:t>
            </a:r>
            <a:r>
              <a:rPr lang="it-IT" sz="2800" dirty="0" smtClean="0"/>
              <a:t/>
            </a:r>
            <a:br>
              <a:rPr lang="it-IT" sz="2800" dirty="0" smtClean="0"/>
            </a:br>
            <a:r>
              <a:rPr lang="it-IT" sz="2800" dirty="0" err="1" smtClean="0"/>
              <a:t>Hct</a:t>
            </a:r>
            <a:r>
              <a:rPr lang="it-IT" sz="2800" dirty="0" smtClean="0"/>
              <a:t> 42 %</a:t>
            </a:r>
            <a:br>
              <a:rPr lang="it-IT" sz="2800" dirty="0" smtClean="0"/>
            </a:br>
            <a:r>
              <a:rPr lang="it-IT" sz="2800" dirty="0" smtClean="0"/>
              <a:t>MCV 80 </a:t>
            </a:r>
            <a:r>
              <a:rPr lang="it-IT" sz="2800" dirty="0" err="1" smtClean="0"/>
              <a:t>fL</a:t>
            </a:r>
            <a:endParaRPr lang="it-IT" sz="2800" dirty="0" smtClean="0"/>
          </a:p>
          <a:p>
            <a:r>
              <a:rPr lang="it-IT" sz="2800" dirty="0" smtClean="0"/>
              <a:t>PLT 200 x 10³/</a:t>
            </a:r>
            <a:r>
              <a:rPr lang="it-IT" sz="2800" dirty="0" err="1" smtClean="0"/>
              <a:t>uL</a:t>
            </a:r>
            <a:endParaRPr lang="it-IT" sz="2800" dirty="0" smtClean="0"/>
          </a:p>
          <a:p>
            <a:r>
              <a:rPr lang="it-IT" sz="2800" dirty="0" smtClean="0"/>
              <a:t>VES 30 mm/h</a:t>
            </a:r>
            <a:br>
              <a:rPr lang="it-IT" sz="2800" dirty="0" smtClean="0"/>
            </a:br>
            <a:r>
              <a:rPr lang="it-IT" sz="2800" dirty="0" err="1" smtClean="0"/>
              <a:t>Na</a:t>
            </a:r>
            <a:r>
              <a:rPr lang="it-IT" sz="2800" dirty="0" smtClean="0"/>
              <a:t> 140 </a:t>
            </a:r>
            <a:r>
              <a:rPr lang="it-IT" sz="2800" dirty="0" err="1" smtClean="0"/>
              <a:t>mEq</a:t>
            </a:r>
            <a:r>
              <a:rPr lang="it-IT" sz="2800" dirty="0" smtClean="0"/>
              <a:t>/L</a:t>
            </a:r>
            <a:endParaRPr lang="it-IT" sz="2800" dirty="0"/>
          </a:p>
        </p:txBody>
      </p:sp>
      <p:pic>
        <p:nvPicPr>
          <p:cNvPr id="9" name="Segnaposto contenuto 4" descr="vecchiabastone.jpg"/>
          <p:cNvPicPr>
            <a:picLocks noChangeAspect="1"/>
          </p:cNvPicPr>
          <p:nvPr/>
        </p:nvPicPr>
        <p:blipFill>
          <a:blip r:embed="rId3" cstate="print"/>
          <a:srcRect l="32656" r="35378"/>
          <a:stretch>
            <a:fillRect/>
          </a:stretch>
        </p:blipFill>
        <p:spPr>
          <a:xfrm>
            <a:off x="7092280" y="1700808"/>
            <a:ext cx="1691680" cy="4149081"/>
          </a:xfrm>
          <a:prstGeom prst="rect">
            <a:avLst/>
          </a:prstGeom>
        </p:spPr>
      </p:pic>
      <p:sp>
        <p:nvSpPr>
          <p:cNvPr id="8" name="CasellaDiTesto 7"/>
          <p:cNvSpPr txBox="1"/>
          <p:nvPr/>
        </p:nvSpPr>
        <p:spPr>
          <a:xfrm>
            <a:off x="7631832" y="6237312"/>
            <a:ext cx="1512168" cy="369332"/>
          </a:xfrm>
          <a:prstGeom prst="rect">
            <a:avLst/>
          </a:prstGeom>
          <a:noFill/>
        </p:spPr>
        <p:txBody>
          <a:bodyPr wrap="square" rtlCol="0">
            <a:spAutoFit/>
          </a:bodyPr>
          <a:lstStyle/>
          <a:p>
            <a:r>
              <a:rPr lang="it-IT" dirty="0" err="1" smtClean="0"/>
              <a:t>*calcolato</a:t>
            </a:r>
            <a:endParaRPr lang="it-IT"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GC113710"/>
          <p:cNvPicPr>
            <a:picLocks noChangeAspect="1" noChangeArrowheads="1"/>
          </p:cNvPicPr>
          <p:nvPr/>
        </p:nvPicPr>
        <p:blipFill>
          <a:blip r:embed="rId2" cstate="print"/>
          <a:srcRect/>
          <a:stretch>
            <a:fillRect/>
          </a:stretch>
        </p:blipFill>
        <p:spPr bwMode="auto">
          <a:xfrm>
            <a:off x="475545" y="2349503"/>
            <a:ext cx="3292122" cy="2468563"/>
          </a:xfrm>
          <a:prstGeom prst="rect">
            <a:avLst/>
          </a:prstGeom>
          <a:noFill/>
          <a:ln w="9525">
            <a:noFill/>
            <a:miter lim="800000"/>
            <a:headEnd/>
            <a:tailEnd/>
          </a:ln>
        </p:spPr>
      </p:pic>
      <p:sp>
        <p:nvSpPr>
          <p:cNvPr id="116738" name="Titolo 3"/>
          <p:cNvSpPr>
            <a:spLocks noGrp="1"/>
          </p:cNvSpPr>
          <p:nvPr>
            <p:ph type="title"/>
          </p:nvPr>
        </p:nvSpPr>
        <p:spPr>
          <a:xfrm>
            <a:off x="2396068" y="5229225"/>
            <a:ext cx="6602589" cy="1143000"/>
          </a:xfrm>
        </p:spPr>
        <p:txBody>
          <a:bodyPr/>
          <a:lstStyle/>
          <a:p>
            <a:r>
              <a:rPr lang="it-IT" sz="4000" smtClean="0"/>
              <a:t>Memento placebo !</a:t>
            </a:r>
            <a:br>
              <a:rPr lang="it-IT" sz="4000" smtClean="0"/>
            </a:br>
            <a:r>
              <a:rPr lang="it-IT" sz="4000" smtClean="0">
                <a:cs typeface="Arial" charset="0"/>
              </a:rPr>
              <a:t>~</a:t>
            </a:r>
            <a:r>
              <a:rPr lang="it-IT" sz="4000" smtClean="0"/>
              <a:t>50% efficacia !!!</a:t>
            </a:r>
          </a:p>
        </p:txBody>
      </p:sp>
      <p:sp>
        <p:nvSpPr>
          <p:cNvPr id="116739" name="Titolo 3"/>
          <p:cNvSpPr>
            <a:spLocks/>
          </p:cNvSpPr>
          <p:nvPr/>
        </p:nvSpPr>
        <p:spPr bwMode="auto">
          <a:xfrm>
            <a:off x="914400" y="47625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r>
              <a:rPr lang="it-IT" sz="4400">
                <a:solidFill>
                  <a:srgbClr val="FFFF99"/>
                </a:solidFill>
              </a:rPr>
              <a:t>Memento “Choosing wisely”!</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SIETE </a:t>
            </a:r>
            <a:r>
              <a:rPr lang="it-IT" sz="3600" b="1" dirty="0" err="1" smtClean="0"/>
              <a:t>D’ACCORDO</a:t>
            </a:r>
            <a:r>
              <a:rPr lang="it-IT" sz="3600" b="1" dirty="0" smtClean="0"/>
              <a:t> CON IL PIANO DIAGNOSTICO-TERAPEUTICO ATTIVO SULLA PAZIENTE ?</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134                                                          </a:t>
            </a:r>
            <a:r>
              <a:rPr lang="it-IT" dirty="0" smtClean="0"/>
              <a:t>n° </a:t>
            </a:r>
            <a:r>
              <a:rPr lang="it-IT" dirty="0" smtClean="0"/>
              <a:t>0</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normAutofit/>
          </a:bodyPr>
          <a:lstStyle/>
          <a:p>
            <a:pPr marL="0" indent="0" algn="ctr">
              <a:buNone/>
            </a:pPr>
            <a:endParaRPr lang="it-IT" sz="11500" b="1" dirty="0" smtClean="0">
              <a:solidFill>
                <a:srgbClr val="C00000"/>
              </a:solidFill>
            </a:endParaRPr>
          </a:p>
          <a:p>
            <a:pPr marL="0" indent="0" algn="ctr">
              <a:buNone/>
            </a:pPr>
            <a:r>
              <a:rPr lang="it-IT" sz="11500" b="1" dirty="0" smtClean="0">
                <a:solidFill>
                  <a:srgbClr val="C00000"/>
                </a:solidFill>
              </a:rPr>
              <a:t>Pausa caffè</a:t>
            </a:r>
            <a:endParaRPr lang="it-IT" sz="11500" b="1" dirty="0">
              <a:solidFill>
                <a:srgbClr val="C00000"/>
              </a:solidFill>
            </a:endParaRPr>
          </a:p>
        </p:txBody>
      </p:sp>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Tree>
    <p:extLst>
      <p:ext uri="{BB962C8B-B14F-4D97-AF65-F5344CB8AC3E}">
        <p14:creationId xmlns:p14="http://schemas.microsoft.com/office/powerpoint/2010/main" val="185995170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2564904"/>
            <a:ext cx="8229600" cy="3312368"/>
          </a:xfrm>
          <a:ln>
            <a:solidFill>
              <a:schemeClr val="tx1"/>
            </a:solidFill>
          </a:ln>
        </p:spPr>
        <p:txBody>
          <a:bodyPr>
            <a:normAutofit/>
          </a:bodyPr>
          <a:lstStyle/>
          <a:p>
            <a:r>
              <a:rPr lang="it-IT" sz="3600" b="1" dirty="0" smtClean="0"/>
              <a:t>L’attuale situazione della paziente </a:t>
            </a:r>
            <a:br>
              <a:rPr lang="it-IT" sz="3600" b="1" dirty="0" smtClean="0"/>
            </a:br>
            <a:r>
              <a:rPr lang="it-IT" sz="3600" b="1" dirty="0" smtClean="0"/>
              <a:t>e le questioni generali che il medico deve tenere in considerazione: il punto di vista dell’internista</a:t>
            </a:r>
            <a:endParaRPr lang="it-IT" sz="3600" b="1"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200" y="128588"/>
            <a:ext cx="8228013" cy="14351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000080"/>
                </a:solidFill>
              </a:rPr>
              <a:t>La governance clinica delle comorbilità</a:t>
            </a:r>
          </a:p>
        </p:txBody>
      </p:sp>
      <p:sp>
        <p:nvSpPr>
          <p:cNvPr id="3074" name="Rectangle 2"/>
          <p:cNvSpPr>
            <a:spLocks noGrp="1" noChangeArrowheads="1"/>
          </p:cNvSpPr>
          <p:nvPr>
            <p:ph type="body" idx="1"/>
          </p:nvPr>
        </p:nvSpPr>
        <p:spPr>
          <a:xfrm>
            <a:off x="647700" y="2435225"/>
            <a:ext cx="8228013" cy="2389188"/>
          </a:xfrm>
          <a:ln/>
        </p:spPr>
        <p:txBody>
          <a:bodyPr/>
          <a:lstStyle/>
          <a:p>
            <a:pPr indent="-33337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600"/>
              <a:t>Gianpaolo Balestrieri</a:t>
            </a:r>
          </a:p>
          <a:p>
            <a:pPr indent="-33337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p>
          <a:p>
            <a:pPr indent="-33337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a:t>U.O. Medicina</a:t>
            </a:r>
          </a:p>
          <a:p>
            <a:pPr indent="-33337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a:t>Ospedale di Manerbio</a:t>
            </a:r>
          </a:p>
          <a:p>
            <a:pPr indent="-33337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a:t> Azienda Ospedaliera Desenzano del Garda</a:t>
            </a:r>
          </a:p>
        </p:txBody>
      </p:sp>
      <p:sp>
        <p:nvSpPr>
          <p:cNvPr id="3075" name="Text Box 3"/>
          <p:cNvSpPr txBox="1">
            <a:spLocks noChangeArrowheads="1"/>
          </p:cNvSpPr>
          <p:nvPr/>
        </p:nvSpPr>
        <p:spPr bwMode="auto">
          <a:xfrm>
            <a:off x="431800" y="5472113"/>
            <a:ext cx="8228013" cy="2157412"/>
          </a:xfrm>
          <a:prstGeom prst="rect">
            <a:avLst/>
          </a:prstGeom>
          <a:noFill/>
          <a:ln w="9525" cap="flat">
            <a:noFill/>
            <a:round/>
            <a:headEnd/>
            <a:tailEnd/>
          </a:ln>
          <a:effectLst/>
        </p:spPr>
        <p:txBody>
          <a:bodyPr lIns="90000" tIns="46800" rIns="90000" bIns="46800"/>
          <a:lstStyle/>
          <a:p>
            <a:pPr marL="342900" indent="-333375" defTabSz="449263" fontAlgn="base">
              <a:spcBef>
                <a:spcPts val="800"/>
              </a:spcBef>
              <a:spcAft>
                <a:spcPct val="0"/>
              </a:spcAft>
              <a:buSzPct val="100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it-IT" sz="2200" smtClean="0">
                <a:solidFill>
                  <a:srgbClr val="000000"/>
                </a:solidFill>
              </a:rPr>
              <a:t>                                           Ordine dei Medici Brescia </a:t>
            </a:r>
          </a:p>
          <a:p>
            <a:pPr marL="342900" indent="-333375" defTabSz="449263" fontAlgn="base">
              <a:spcBef>
                <a:spcPts val="800"/>
              </a:spcBef>
              <a:spcAft>
                <a:spcPct val="0"/>
              </a:spcAft>
              <a:buSzPct val="100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it-IT" sz="2200" smtClean="0">
                <a:solidFill>
                  <a:srgbClr val="000000"/>
                </a:solidFill>
              </a:rPr>
              <a:t>                                                                  20/02/2014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srcRect/>
          <a:stretch>
            <a:fillRect/>
          </a:stretch>
        </p:blipFill>
        <p:spPr bwMode="auto">
          <a:xfrm>
            <a:off x="0" y="1773238"/>
            <a:ext cx="9082088" cy="3365500"/>
          </a:xfrm>
          <a:prstGeom prst="rect">
            <a:avLst/>
          </a:prstGeom>
          <a:noFill/>
          <a:ln w="9525" cap="flat">
            <a:noFill/>
            <a:round/>
            <a:headEnd/>
            <a:tailEnd/>
          </a:ln>
          <a:effectLst/>
        </p:spPr>
      </p:pic>
      <p:sp>
        <p:nvSpPr>
          <p:cNvPr id="4098" name="Text Box 2"/>
          <p:cNvSpPr txBox="1">
            <a:spLocks noChangeArrowheads="1"/>
          </p:cNvSpPr>
          <p:nvPr/>
        </p:nvSpPr>
        <p:spPr bwMode="auto">
          <a:xfrm>
            <a:off x="5580063" y="5897563"/>
            <a:ext cx="3627437" cy="368300"/>
          </a:xfrm>
          <a:prstGeom prst="rect">
            <a:avLst/>
          </a:prstGeom>
          <a:noFill/>
          <a:ln w="9525" cap="flat">
            <a:noFill/>
            <a:round/>
            <a:headEnd/>
            <a:tailEnd/>
          </a:ln>
          <a:effectLst/>
        </p:spPr>
        <p:txBody>
          <a:bodyPr lIns="90000" tIns="46800" rIns="90000" bIns="46800">
            <a:spAutoFit/>
          </a:bodyPr>
          <a:lstStyle/>
          <a:p>
            <a:pP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smtClean="0">
                <a:solidFill>
                  <a:srgbClr val="000000"/>
                </a:solidFill>
              </a:rPr>
              <a:t>N Engl J Med 2004; 351:2871-4</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179388" y="647700"/>
            <a:ext cx="896461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200" b="1">
                <a:solidFill>
                  <a:srgbClr val="333399"/>
                </a:solidFill>
              </a:rPr>
              <a:t>I problemi delle linee guida negli anziani</a:t>
            </a:r>
          </a:p>
        </p:txBody>
      </p:sp>
      <p:sp>
        <p:nvSpPr>
          <p:cNvPr id="5122" name="Rectangle 2"/>
          <p:cNvSpPr>
            <a:spLocks noGrp="1" noChangeArrowheads="1"/>
          </p:cNvSpPr>
          <p:nvPr>
            <p:ph type="body" idx="1"/>
          </p:nvPr>
        </p:nvSpPr>
        <p:spPr>
          <a:xfrm>
            <a:off x="457200" y="1916113"/>
            <a:ext cx="8507413" cy="4752975"/>
          </a:xfrm>
          <a:ln/>
        </p:spPr>
        <p:txBody>
          <a:bodyPr/>
          <a:lstStyle/>
          <a:p>
            <a:pPr marL="331788" indent="-331788">
              <a:spcBef>
                <a:spcPts val="5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000"/>
              <a:t>Le </a:t>
            </a:r>
            <a:r>
              <a:rPr lang="it-IT" sz="2000" b="1"/>
              <a:t>linee guida</a:t>
            </a:r>
            <a:r>
              <a:rPr lang="it-IT" sz="2000"/>
              <a:t> sono elaborate per il trattamento di una </a:t>
            </a:r>
            <a:r>
              <a:rPr lang="it-IT" sz="2000" b="1"/>
              <a:t>singola malattia</a:t>
            </a:r>
          </a:p>
          <a:p>
            <a:pPr marL="331788" indent="-331788">
              <a:spcBef>
                <a:spcPts val="5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000"/>
              <a:t>I </a:t>
            </a:r>
            <a:r>
              <a:rPr lang="it-IT" sz="2000" b="1"/>
              <a:t>pazienti anziani</a:t>
            </a:r>
            <a:r>
              <a:rPr lang="it-IT" sz="2000"/>
              <a:t> presentano abitualmente </a:t>
            </a:r>
            <a:r>
              <a:rPr lang="it-IT" sz="2000" b="1"/>
              <a:t>più morbilità</a:t>
            </a:r>
          </a:p>
          <a:p>
            <a:pPr marL="331788" indent="-331788">
              <a:spcBef>
                <a:spcPts val="5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000"/>
              <a:t>I </a:t>
            </a:r>
            <a:r>
              <a:rPr lang="it-IT" sz="2000" b="1"/>
              <a:t>trials randomizzati escludono</a:t>
            </a:r>
            <a:r>
              <a:rPr lang="it-IT" sz="2000"/>
              <a:t> in genere </a:t>
            </a:r>
            <a:r>
              <a:rPr lang="it-IT" sz="2000" b="1"/>
              <a:t>pazienti anziani</a:t>
            </a:r>
            <a:r>
              <a:rPr lang="it-IT" sz="2000"/>
              <a:t> con più comorbilità</a:t>
            </a:r>
          </a:p>
          <a:p>
            <a:pPr marL="331788" indent="-331788">
              <a:spcBef>
                <a:spcPts val="5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000"/>
              <a:t>I </a:t>
            </a:r>
            <a:r>
              <a:rPr lang="it-IT" sz="2000" b="1"/>
              <a:t>trials</a:t>
            </a:r>
            <a:r>
              <a:rPr lang="it-IT" sz="2000"/>
              <a:t> sono necessariamente </a:t>
            </a:r>
            <a:r>
              <a:rPr lang="it-IT" sz="2000" b="1"/>
              <a:t>limitati nel tempo</a:t>
            </a:r>
          </a:p>
          <a:p>
            <a:pPr marL="331788" indent="-331788">
              <a:spcBef>
                <a:spcPts val="5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000"/>
              <a:t>Le </a:t>
            </a:r>
            <a:r>
              <a:rPr lang="it-IT" sz="2000" b="1"/>
              <a:t>raccomandazioni farmacologiche</a:t>
            </a:r>
            <a:r>
              <a:rPr lang="it-IT" sz="2000"/>
              <a:t> nelle comorbilità </a:t>
            </a:r>
            <a:r>
              <a:rPr lang="it-IT" sz="2000" b="1"/>
              <a:t>non pongono priorità nella terapia</a:t>
            </a:r>
          </a:p>
          <a:p>
            <a:pPr marL="331788" indent="-331788">
              <a:spcBef>
                <a:spcPts val="5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000"/>
              <a:t>Il </a:t>
            </a:r>
            <a:r>
              <a:rPr lang="it-IT" sz="2000" b="1"/>
              <a:t>beneficio/rischio di un farmaco aggiuntivo nella polifarmacoterapia è poco noto</a:t>
            </a:r>
          </a:p>
          <a:p>
            <a:pPr marL="331788" indent="-331788">
              <a:spcBef>
                <a:spcPts val="5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000"/>
              <a:t>L’</a:t>
            </a:r>
            <a:r>
              <a:rPr lang="it-IT" sz="2000" b="1"/>
              <a:t>adesione</a:t>
            </a:r>
            <a:r>
              <a:rPr lang="it-IT" sz="2000"/>
              <a:t> dei pazienti alle cure è spesso </a:t>
            </a:r>
            <a:r>
              <a:rPr lang="it-IT" sz="2000" b="1"/>
              <a:t>incerta</a:t>
            </a:r>
          </a:p>
          <a:p>
            <a:pPr marL="331788" indent="-331788">
              <a:spcBef>
                <a:spcPts val="5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000" b="1"/>
              <a:t>Le preferenze di salute dei pazienti sono raramente considerate</a:t>
            </a:r>
          </a:p>
          <a:p>
            <a:pPr marL="331788" indent="-331788">
              <a:spcBef>
                <a:spcPts val="5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000" b="1"/>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srcRect/>
          <a:stretch>
            <a:fillRect/>
          </a:stretch>
        </p:blipFill>
        <p:spPr bwMode="auto">
          <a:xfrm>
            <a:off x="0" y="-360363"/>
            <a:ext cx="9144000" cy="3209926"/>
          </a:xfrm>
          <a:prstGeom prst="rect">
            <a:avLst/>
          </a:prstGeom>
          <a:noFill/>
          <a:ln w="9525" cap="flat">
            <a:noFill/>
            <a:round/>
            <a:headEnd/>
            <a:tailEnd/>
          </a:ln>
          <a:effectLst/>
        </p:spPr>
      </p:pic>
      <p:pic>
        <p:nvPicPr>
          <p:cNvPr id="6146" name="Picture 2"/>
          <p:cNvPicPr>
            <a:picLocks noChangeAspect="1" noChangeArrowheads="1"/>
          </p:cNvPicPr>
          <p:nvPr/>
        </p:nvPicPr>
        <p:blipFill>
          <a:blip r:embed="rId4" cstate="print"/>
          <a:srcRect/>
          <a:stretch>
            <a:fillRect/>
          </a:stretch>
        </p:blipFill>
        <p:spPr bwMode="auto">
          <a:xfrm>
            <a:off x="1368425" y="3095625"/>
            <a:ext cx="6734175" cy="3095625"/>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247650" y="-250825"/>
            <a:ext cx="9640888" cy="7367588"/>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68313" y="26035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4000" b="1">
                <a:solidFill>
                  <a:srgbClr val="333399"/>
                </a:solidFill>
              </a:rPr>
              <a:t>Farmaci e anziani</a:t>
            </a:r>
          </a:p>
        </p:txBody>
      </p:sp>
      <p:sp>
        <p:nvSpPr>
          <p:cNvPr id="8194" name="Rectangle 2"/>
          <p:cNvSpPr>
            <a:spLocks noGrp="1" noChangeArrowheads="1"/>
          </p:cNvSpPr>
          <p:nvPr>
            <p:ph type="body" idx="1"/>
          </p:nvPr>
        </p:nvSpPr>
        <p:spPr>
          <a:xfrm>
            <a:off x="468313" y="1557338"/>
            <a:ext cx="8229600" cy="4978400"/>
          </a:xfrm>
          <a:ln/>
        </p:spPr>
        <p:txBody>
          <a:bodyPr/>
          <a:lstStyle/>
          <a:p>
            <a:pPr marL="331788" indent="-331788">
              <a:lnSpc>
                <a:spcPct val="90000"/>
              </a:lnSpc>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Gli anziani sono </a:t>
            </a:r>
            <a:r>
              <a:rPr lang="it-IT" sz="2800" b="1"/>
              <a:t>più a rischio di eventi avversi</a:t>
            </a:r>
            <a:r>
              <a:rPr lang="it-IT" sz="2800"/>
              <a:t> da farmaci</a:t>
            </a:r>
          </a:p>
          <a:p>
            <a:pPr marL="331788" indent="-331788">
              <a:lnSpc>
                <a:spcPct val="90000"/>
              </a:lnSpc>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a:p>
          <a:p>
            <a:pPr marL="331788" indent="-331788">
              <a:lnSpc>
                <a:spcPct val="90000"/>
              </a:lnSpc>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La polifarmacoterapia </a:t>
            </a:r>
            <a:r>
              <a:rPr lang="it-IT" sz="2800" b="1"/>
              <a:t>aumenta il rischio delle interazioni tra farmaci</a:t>
            </a:r>
          </a:p>
          <a:p>
            <a:pPr marL="331788" indent="-331788">
              <a:lnSpc>
                <a:spcPct val="90000"/>
              </a:lnSpc>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b="1"/>
          </a:p>
          <a:p>
            <a:pPr marL="331788" indent="-331788">
              <a:lnSpc>
                <a:spcPct val="90000"/>
              </a:lnSpc>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La polifarmacoterapia </a:t>
            </a:r>
            <a:r>
              <a:rPr lang="it-IT" sz="2800" b="1"/>
              <a:t>aumenta il rischio delle “prescrizioni a cascata”</a:t>
            </a:r>
          </a:p>
          <a:p>
            <a:pPr marL="331788" indent="-331788">
              <a:lnSpc>
                <a:spcPct val="90000"/>
              </a:lnSpc>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b="1"/>
          </a:p>
          <a:p>
            <a:pPr marL="331788" indent="-331788">
              <a:lnSpc>
                <a:spcPct val="90000"/>
              </a:lnSpc>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La polifarmacoterapia </a:t>
            </a:r>
            <a:r>
              <a:rPr lang="it-IT" sz="2800" b="1"/>
              <a:t>riduce la “compliance</a:t>
            </a:r>
            <a:r>
              <a:rPr lang="it-IT" sz="2800"/>
              <a:t>”</a:t>
            </a:r>
          </a:p>
          <a:p>
            <a:pPr marL="331788" indent="-331788">
              <a:lnSpc>
                <a:spcPct val="90000"/>
              </a:lnSpc>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images (3).jpg"/>
          <p:cNvPicPr>
            <a:picLocks noGrp="1" noChangeAspect="1"/>
          </p:cNvPicPr>
          <p:nvPr>
            <p:ph idx="1"/>
          </p:nvPr>
        </p:nvPicPr>
        <p:blipFill>
          <a:blip r:embed="rId2" cstate="print"/>
          <a:stretch>
            <a:fillRect/>
          </a:stretch>
        </p:blipFill>
        <p:spPr>
          <a:xfrm>
            <a:off x="0" y="0"/>
            <a:ext cx="9144000" cy="6858000"/>
          </a:xfrm>
        </p:spPr>
      </p:pic>
      <p:sp>
        <p:nvSpPr>
          <p:cNvPr id="5" name="CasellaDiTesto 4"/>
          <p:cNvSpPr txBox="1"/>
          <p:nvPr/>
        </p:nvSpPr>
        <p:spPr>
          <a:xfrm>
            <a:off x="1547664" y="332656"/>
            <a:ext cx="7416824" cy="6186309"/>
          </a:xfrm>
          <a:prstGeom prst="rect">
            <a:avLst/>
          </a:prstGeom>
          <a:noFill/>
        </p:spPr>
        <p:txBody>
          <a:bodyPr wrap="square" rtlCol="0">
            <a:spAutoFit/>
          </a:bodyPr>
          <a:lstStyle/>
          <a:p>
            <a:pPr algn="ctr"/>
            <a:r>
              <a:rPr lang="it-IT" b="1" dirty="0" smtClean="0"/>
              <a:t>VISITA ORTOPEDICA (19/10/2010)</a:t>
            </a:r>
          </a:p>
          <a:p>
            <a:pPr algn="just"/>
            <a:endParaRPr lang="it-IT" b="1" dirty="0" smtClean="0"/>
          </a:p>
          <a:p>
            <a:pPr algn="just"/>
            <a:r>
              <a:rPr lang="it-IT" b="1" dirty="0" err="1" smtClean="0"/>
              <a:t>Pz</a:t>
            </a:r>
            <a:r>
              <a:rPr lang="it-IT" b="1" dirty="0" smtClean="0"/>
              <a:t> con osteoporosi e artrosi </a:t>
            </a:r>
            <a:r>
              <a:rPr lang="it-IT" b="1" dirty="0" err="1" smtClean="0"/>
              <a:t>polidistrettuale</a:t>
            </a:r>
            <a:r>
              <a:rPr lang="it-IT" b="1" dirty="0" smtClean="0"/>
              <a:t> nota.</a:t>
            </a:r>
          </a:p>
          <a:p>
            <a:pPr algn="just"/>
            <a:r>
              <a:rPr lang="it-IT" b="1" dirty="0" err="1" smtClean="0"/>
              <a:t>Rx</a:t>
            </a:r>
            <a:r>
              <a:rPr lang="it-IT" b="1" dirty="0" smtClean="0"/>
              <a:t> </a:t>
            </a:r>
            <a:r>
              <a:rPr lang="it-IT" b="1" dirty="0" err="1" smtClean="0"/>
              <a:t>gnocchio</a:t>
            </a:r>
            <a:r>
              <a:rPr lang="it-IT" b="1" dirty="0" smtClean="0"/>
              <a:t> </a:t>
            </a:r>
            <a:r>
              <a:rPr lang="it-IT" b="1" dirty="0" err="1" smtClean="0"/>
              <a:t>dx</a:t>
            </a:r>
            <a:r>
              <a:rPr lang="it-IT" b="1" dirty="0" smtClean="0"/>
              <a:t>: gonartrosi </a:t>
            </a:r>
          </a:p>
          <a:p>
            <a:pPr algn="just"/>
            <a:r>
              <a:rPr lang="it-IT" b="1" dirty="0" smtClean="0"/>
              <a:t>DEXA: Femorale: T score: -3,2 Lombare T score: -2,6 </a:t>
            </a:r>
          </a:p>
          <a:p>
            <a:pPr algn="just"/>
            <a:r>
              <a:rPr lang="it-IT" b="1" dirty="0" smtClean="0"/>
              <a:t>EO: Ginocchi </a:t>
            </a:r>
            <a:r>
              <a:rPr lang="it-IT" b="1" dirty="0" err="1" smtClean="0"/>
              <a:t>dx</a:t>
            </a:r>
            <a:r>
              <a:rPr lang="it-IT" b="1" dirty="0" smtClean="0"/>
              <a:t> lievemente versato , Ballottamento rotuleo +, </a:t>
            </a:r>
            <a:r>
              <a:rPr lang="it-IT" b="1" dirty="0" err="1" smtClean="0"/>
              <a:t>Tinel</a:t>
            </a:r>
            <a:r>
              <a:rPr lang="it-IT" b="1" dirty="0" smtClean="0"/>
              <a:t> </a:t>
            </a:r>
            <a:r>
              <a:rPr lang="it-IT" b="1" dirty="0" err="1" smtClean="0"/>
              <a:t>neg</a:t>
            </a:r>
            <a:r>
              <a:rPr lang="it-IT" b="1" dirty="0" smtClean="0"/>
              <a:t>, </a:t>
            </a:r>
            <a:r>
              <a:rPr lang="it-IT" b="1" dirty="0" err="1" smtClean="0"/>
              <a:t>Articolarità</a:t>
            </a:r>
            <a:r>
              <a:rPr lang="it-IT" b="1" dirty="0" smtClean="0"/>
              <a:t> in </a:t>
            </a:r>
            <a:r>
              <a:rPr lang="it-IT" b="1" dirty="0" err="1" smtClean="0"/>
              <a:t>flessoestensione</a:t>
            </a:r>
            <a:r>
              <a:rPr lang="it-IT" b="1" dirty="0" smtClean="0"/>
              <a:t> conservata, Stress test in varo-valgo e cassetti </a:t>
            </a:r>
            <a:r>
              <a:rPr lang="it-IT" b="1" dirty="0" err="1" smtClean="0"/>
              <a:t>ant</a:t>
            </a:r>
            <a:r>
              <a:rPr lang="it-IT" b="1" dirty="0" smtClean="0"/>
              <a:t> e post – , Test di </a:t>
            </a:r>
            <a:r>
              <a:rPr lang="it-IT" b="1" dirty="0" err="1" smtClean="0"/>
              <a:t>Jerk</a:t>
            </a:r>
            <a:r>
              <a:rPr lang="it-IT" b="1" dirty="0" smtClean="0"/>
              <a:t> e </a:t>
            </a:r>
            <a:r>
              <a:rPr lang="it-IT" b="1" dirty="0" err="1" smtClean="0"/>
              <a:t>Lachman</a:t>
            </a:r>
            <a:r>
              <a:rPr lang="it-IT" b="1" dirty="0" smtClean="0"/>
              <a:t> </a:t>
            </a:r>
            <a:r>
              <a:rPr lang="it-IT" b="1" dirty="0" err="1" smtClean="0"/>
              <a:t>neg</a:t>
            </a:r>
            <a:r>
              <a:rPr lang="it-IT" b="1" dirty="0" smtClean="0"/>
              <a:t>, </a:t>
            </a:r>
            <a:r>
              <a:rPr lang="it-IT" b="1" dirty="0" err="1" smtClean="0"/>
              <a:t>Apley</a:t>
            </a:r>
            <a:r>
              <a:rPr lang="it-IT" b="1" dirty="0" smtClean="0"/>
              <a:t> </a:t>
            </a:r>
            <a:r>
              <a:rPr lang="it-IT" b="1" dirty="0" err="1" smtClean="0"/>
              <a:t>meniscale</a:t>
            </a:r>
            <a:r>
              <a:rPr lang="it-IT" b="1" dirty="0" smtClean="0"/>
              <a:t> dubbio +, Mc Murray -</a:t>
            </a:r>
          </a:p>
          <a:p>
            <a:pPr algn="just"/>
            <a:r>
              <a:rPr lang="it-IT" b="1" dirty="0" err="1" smtClean="0"/>
              <a:t>Dolorabilità</a:t>
            </a:r>
            <a:r>
              <a:rPr lang="it-IT" b="1" dirty="0" smtClean="0"/>
              <a:t> alla palpazione delle faccette rotulee.</a:t>
            </a:r>
          </a:p>
          <a:p>
            <a:pPr algn="just"/>
            <a:endParaRPr lang="it-IT" b="1" dirty="0" smtClean="0"/>
          </a:p>
          <a:p>
            <a:pPr algn="just"/>
            <a:r>
              <a:rPr lang="it-IT" b="1" dirty="0" smtClean="0">
                <a:sym typeface="Wingdings" pitchFamily="2" charset="2"/>
              </a:rPr>
              <a:t>DGN: gonartrosi riacutizzata</a:t>
            </a:r>
          </a:p>
          <a:p>
            <a:pPr algn="just"/>
            <a:endParaRPr lang="it-IT" b="1" dirty="0" smtClean="0">
              <a:sym typeface="Wingdings" pitchFamily="2" charset="2"/>
            </a:endParaRPr>
          </a:p>
          <a:p>
            <a:pPr algn="just"/>
            <a:r>
              <a:rPr lang="it-IT" b="1" dirty="0" smtClean="0"/>
              <a:t>TERAPIA: </a:t>
            </a:r>
            <a:r>
              <a:rPr lang="it-IT" b="1" dirty="0" err="1" smtClean="0"/>
              <a:t>Deltacortene</a:t>
            </a:r>
            <a:r>
              <a:rPr lang="it-IT" b="1" dirty="0" smtClean="0"/>
              <a:t> 25 mg : 1cp per 6 </a:t>
            </a:r>
            <a:r>
              <a:rPr lang="it-IT" b="1" dirty="0" err="1" smtClean="0"/>
              <a:t>gg</a:t>
            </a:r>
            <a:r>
              <a:rPr lang="it-IT" b="1" dirty="0" smtClean="0"/>
              <a:t> poi ½ </a:t>
            </a:r>
            <a:r>
              <a:rPr lang="it-IT" b="1" dirty="0" err="1" smtClean="0"/>
              <a:t>cp</a:t>
            </a:r>
            <a:r>
              <a:rPr lang="it-IT" b="1" dirty="0" smtClean="0"/>
              <a:t> per 6 </a:t>
            </a:r>
            <a:r>
              <a:rPr lang="it-IT" b="1" dirty="0" err="1" smtClean="0"/>
              <a:t>gg</a:t>
            </a:r>
            <a:r>
              <a:rPr lang="it-IT" b="1" dirty="0" smtClean="0"/>
              <a:t> e ¼ </a:t>
            </a:r>
            <a:r>
              <a:rPr lang="it-IT" b="1" dirty="0" err="1" smtClean="0"/>
              <a:t>cp</a:t>
            </a:r>
            <a:r>
              <a:rPr lang="it-IT" b="1" dirty="0" smtClean="0"/>
              <a:t> per 4 gg. Ciclo di FKT . Se non miglioramento, utile RMN ginocchio </a:t>
            </a:r>
            <a:r>
              <a:rPr lang="it-IT" b="1" dirty="0" err="1" smtClean="0"/>
              <a:t>dx</a:t>
            </a:r>
            <a:r>
              <a:rPr lang="it-IT" b="1" dirty="0" smtClean="0"/>
              <a:t>. </a:t>
            </a:r>
            <a:r>
              <a:rPr lang="it-IT" b="1" dirty="0" err="1" smtClean="0"/>
              <a:t>Contollo</a:t>
            </a:r>
            <a:r>
              <a:rPr lang="it-IT" b="1" dirty="0" smtClean="0"/>
              <a:t> del peso corporeo. </a:t>
            </a:r>
            <a:r>
              <a:rPr lang="it-IT" b="1" dirty="0" err="1" smtClean="0"/>
              <a:t>Alendronato</a:t>
            </a:r>
            <a:r>
              <a:rPr lang="it-IT" b="1" dirty="0" smtClean="0"/>
              <a:t> 70 mg / </a:t>
            </a:r>
            <a:r>
              <a:rPr lang="it-IT" b="1" dirty="0" err="1" smtClean="0"/>
              <a:t>sett</a:t>
            </a:r>
            <a:r>
              <a:rPr lang="it-IT" b="1" dirty="0" smtClean="0"/>
              <a:t> + </a:t>
            </a:r>
            <a:r>
              <a:rPr lang="it-IT" b="1" dirty="0" err="1" smtClean="0"/>
              <a:t>DiBase</a:t>
            </a:r>
            <a:r>
              <a:rPr lang="it-IT" b="1" dirty="0" smtClean="0"/>
              <a:t> </a:t>
            </a:r>
            <a:r>
              <a:rPr lang="it-IT" b="1" dirty="0"/>
              <a:t>8</a:t>
            </a:r>
            <a:r>
              <a:rPr lang="it-IT" b="1" dirty="0" smtClean="0"/>
              <a:t> </a:t>
            </a:r>
            <a:r>
              <a:rPr lang="it-IT" b="1" dirty="0" err="1" smtClean="0"/>
              <a:t>gtt</a:t>
            </a:r>
            <a:r>
              <a:rPr lang="it-IT" b="1" dirty="0" smtClean="0"/>
              <a:t>/die per 4 mesi poi 15 </a:t>
            </a:r>
            <a:r>
              <a:rPr lang="it-IT" b="1" dirty="0" err="1" smtClean="0"/>
              <a:t>gtt</a:t>
            </a:r>
            <a:r>
              <a:rPr lang="it-IT" b="1" dirty="0" smtClean="0"/>
              <a:t>/die</a:t>
            </a:r>
          </a:p>
          <a:p>
            <a:pPr algn="just"/>
            <a:endParaRPr lang="it-IT" b="1" dirty="0" smtClean="0"/>
          </a:p>
          <a:p>
            <a:r>
              <a:rPr lang="it-IT" b="1" dirty="0" smtClean="0"/>
              <a:t>FOLLOW-UP: </a:t>
            </a:r>
            <a:r>
              <a:rPr lang="it-IT" b="1" dirty="0" err="1" smtClean="0"/>
              <a:t>Dexa</a:t>
            </a:r>
            <a:r>
              <a:rPr lang="it-IT" b="1" dirty="0" smtClean="0"/>
              <a:t> ogni 12-18 mesi. Controllo annuale di Emocromo</a:t>
            </a:r>
          </a:p>
          <a:p>
            <a:r>
              <a:rPr lang="it-IT" b="1" dirty="0" smtClean="0"/>
              <a:t>VES, Creatinina, </a:t>
            </a:r>
            <a:r>
              <a:rPr lang="it-IT" b="1" dirty="0" err="1" smtClean="0"/>
              <a:t>Protidemia</a:t>
            </a:r>
            <a:r>
              <a:rPr lang="it-IT" b="1" dirty="0" smtClean="0"/>
              <a:t>, Ca, Fosforo, AST, ALT, ALP, TSH, FT3, FT4, PTH, 25OH-Vitamina D, </a:t>
            </a:r>
            <a:r>
              <a:rPr lang="it-IT" b="1" dirty="0" err="1" smtClean="0"/>
              <a:t>Markers</a:t>
            </a:r>
            <a:r>
              <a:rPr lang="it-IT" b="1" dirty="0" smtClean="0"/>
              <a:t> di turnover osseo, ed eventuale consulenza </a:t>
            </a:r>
            <a:r>
              <a:rPr lang="it-IT" b="1" dirty="0" err="1" smtClean="0"/>
              <a:t>endocriologica</a:t>
            </a:r>
            <a:r>
              <a:rPr lang="it-IT" b="1" dirty="0" smtClean="0"/>
              <a:t>. Utile cicli di FKT</a:t>
            </a:r>
            <a:endParaRPr lang="it-IT" b="1" dirty="0"/>
          </a:p>
        </p:txBody>
      </p:sp>
      <p:pic>
        <p:nvPicPr>
          <p:cNvPr id="6" name="Segnaposto contenuto 3" descr="specialista.jpg"/>
          <p:cNvPicPr>
            <a:picLocks noChangeAspect="1"/>
          </p:cNvPicPr>
          <p:nvPr/>
        </p:nvPicPr>
        <p:blipFill>
          <a:blip r:embed="rId3" cstate="print"/>
          <a:stretch>
            <a:fillRect/>
          </a:stretch>
        </p:blipFill>
        <p:spPr>
          <a:xfrm>
            <a:off x="1" y="5013176"/>
            <a:ext cx="1250156" cy="1844824"/>
          </a:xfrm>
          <a:prstGeom prst="rect">
            <a:avLst/>
          </a:prstGeom>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srcRect/>
          <a:stretch>
            <a:fillRect/>
          </a:stretch>
        </p:blipFill>
        <p:spPr bwMode="auto">
          <a:xfrm>
            <a:off x="-95250" y="-225425"/>
            <a:ext cx="9336088" cy="7316788"/>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503238" y="720725"/>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333399"/>
                </a:solidFill>
              </a:rPr>
              <a:t>Criteri di Beers</a:t>
            </a:r>
          </a:p>
        </p:txBody>
      </p:sp>
      <p:sp>
        <p:nvSpPr>
          <p:cNvPr id="10242" name="Rectangle 2"/>
          <p:cNvSpPr>
            <a:spLocks noGrp="1" noChangeArrowheads="1"/>
          </p:cNvSpPr>
          <p:nvPr>
            <p:ph type="body" idx="1"/>
          </p:nvPr>
        </p:nvSpPr>
        <p:spPr>
          <a:xfrm>
            <a:off x="457200" y="1989138"/>
            <a:ext cx="8229600" cy="5407025"/>
          </a:xfrm>
          <a:ln/>
        </p:spPr>
        <p:txBody>
          <a:bodyPr/>
          <a:lstStyle/>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Farmaci da </a:t>
            </a:r>
            <a:r>
              <a:rPr lang="it-IT" sz="2800" b="1"/>
              <a:t>evitare sempre</a:t>
            </a:r>
            <a:r>
              <a:rPr lang="it-IT" sz="2800"/>
              <a:t> (ad esempio barbiturici e benzodiazepine a lunga emivita)</a:t>
            </a:r>
          </a:p>
          <a:p>
            <a:pPr marL="331788" indent="-331788">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Farmaci </a:t>
            </a:r>
            <a:r>
              <a:rPr lang="it-IT" sz="2800" b="1"/>
              <a:t>raramente appropriati</a:t>
            </a:r>
            <a:r>
              <a:rPr lang="it-IT" sz="2800"/>
              <a:t> (Diazepam)</a:t>
            </a:r>
          </a:p>
          <a:p>
            <a:pPr marL="331788" indent="-331788">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Farmaci con alcune indicazioni ma spesso </a:t>
            </a:r>
            <a:r>
              <a:rPr lang="it-IT" sz="2800" b="1"/>
              <a:t>usati scorrettamente</a:t>
            </a:r>
            <a:r>
              <a:rPr lang="it-IT" sz="2800"/>
              <a:t> ( amitriptilina, antistaminici, ticlopidina,indometacina, dipiridamolo)</a:t>
            </a:r>
          </a:p>
          <a:p>
            <a:pPr marL="331788" indent="-331788">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a:p>
          <a:p>
            <a:pPr marL="331788" indent="-331788">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a:p>
          <a:p>
            <a:pPr marL="331788" indent="-331788">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srcRect/>
          <a:stretch>
            <a:fillRect/>
          </a:stretch>
        </p:blipFill>
        <p:spPr bwMode="auto">
          <a:xfrm>
            <a:off x="969963" y="1001713"/>
            <a:ext cx="7202487" cy="4852987"/>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a:stretch>
            <a:fillRect/>
          </a:stretch>
        </p:blipFill>
        <p:spPr bwMode="auto">
          <a:xfrm>
            <a:off x="971550" y="404813"/>
            <a:ext cx="7200900" cy="6453187"/>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srcRect/>
          <a:stretch>
            <a:fillRect/>
          </a:stretch>
        </p:blipFill>
        <p:spPr bwMode="auto">
          <a:xfrm>
            <a:off x="468313" y="0"/>
            <a:ext cx="8116887" cy="7469188"/>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274638"/>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600" b="1">
                <a:solidFill>
                  <a:srgbClr val="333399"/>
                </a:solidFill>
              </a:rPr>
              <a:t>Eventi avversi da farmaci nell’anziano (1)</a:t>
            </a:r>
          </a:p>
        </p:txBody>
      </p:sp>
      <p:sp>
        <p:nvSpPr>
          <p:cNvPr id="14338" name="Rectangle 2"/>
          <p:cNvSpPr>
            <a:spLocks noGrp="1" noChangeArrowheads="1"/>
          </p:cNvSpPr>
          <p:nvPr>
            <p:ph type="body" idx="1"/>
          </p:nvPr>
        </p:nvSpPr>
        <p:spPr>
          <a:xfrm>
            <a:off x="457200" y="1600200"/>
            <a:ext cx="8229600" cy="5229225"/>
          </a:xfrm>
          <a:ln/>
        </p:spPr>
        <p:txBody>
          <a:bodyPr/>
          <a:lstStyle/>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Risposta nociva a farmaci usati in dose usuale</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Le ospedalizzazioni dovute a eventi avversi da farmaci sono 4 volte più frequenti negli anziani(16,6% versus 4,1%)</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Si stima che l’88% sia prevenibile</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Le interazioni farmacologiche (dicumarolici con FANS, antibiotici etc, digossina con macrolidi, ACE inibitori con risparmiatori di potassio etc) sono spesso responsabili degli eventi avversi</a:t>
            </a:r>
          </a:p>
          <a:p>
            <a:pPr marL="331788" indent="-331788">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a:p>
          <a:p>
            <a:pPr marL="331788" indent="-331788">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0" y="274638"/>
            <a:ext cx="8964613"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200" b="1">
                <a:solidFill>
                  <a:srgbClr val="333399"/>
                </a:solidFill>
              </a:rPr>
              <a:t>Eventi avversi da farmaci nell’anziano (2)</a:t>
            </a:r>
          </a:p>
        </p:txBody>
      </p:sp>
      <p:sp>
        <p:nvSpPr>
          <p:cNvPr id="15362" name="Rectangle 2"/>
          <p:cNvSpPr>
            <a:spLocks noGrp="1" noChangeArrowheads="1"/>
          </p:cNvSpPr>
          <p:nvPr>
            <p:ph type="body" idx="1"/>
          </p:nvPr>
        </p:nvSpPr>
        <p:spPr>
          <a:xfrm>
            <a:off x="381000" y="1219200"/>
            <a:ext cx="8229600" cy="4525963"/>
          </a:xfrm>
          <a:ln/>
        </p:spPr>
        <p:txBody>
          <a:bodyPr/>
          <a:lstStyle/>
          <a:p>
            <a:pPr marL="341313" indent="-331788">
              <a:lnSpc>
                <a:spcPct val="90000"/>
              </a:lnSpc>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sz="2800"/>
          </a:p>
          <a:p>
            <a:pPr marL="341313" indent="-331788">
              <a:lnSpc>
                <a:spcPct val="90000"/>
              </a:lnSpc>
              <a:spcBef>
                <a:spcPts val="600"/>
              </a:spcBef>
              <a:buFont typeface="Arial"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sz="2400"/>
              <a:t>I farmaci più frequentemente coinvolti sono i FANS,</a:t>
            </a:r>
          </a:p>
          <a:p>
            <a:pPr marL="341313" indent="-331788">
              <a:lnSpc>
                <a:spcPct val="90000"/>
              </a:lnSpc>
              <a:spcBef>
                <a:spcPts val="600"/>
              </a:spcBef>
              <a:buFont typeface="Arial"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sz="2400"/>
              <a:t>  i dicumarolici, gli antipsicotici, gli ipoglicemizzanti</a:t>
            </a:r>
          </a:p>
          <a:p>
            <a:pPr marL="341313" indent="-331788">
              <a:lnSpc>
                <a:spcPct val="9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sz="2400"/>
          </a:p>
          <a:p>
            <a:pPr marL="341313" indent="-331788">
              <a:lnSpc>
                <a:spcPct val="90000"/>
              </a:lnSpc>
              <a:spcBef>
                <a:spcPts val="600"/>
              </a:spcBef>
              <a:buFont typeface="Arial"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sz="2400"/>
              <a:t>Gli eventi avversi più comuni sono neuropsichiatrici (confusione, sedazione, delirium), emorragici, gastrointestinali</a:t>
            </a:r>
          </a:p>
          <a:p>
            <a:pPr marL="341313" indent="-331788">
              <a:lnSpc>
                <a:spcPct val="9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sz="2400"/>
          </a:p>
          <a:p>
            <a:pPr marL="341313" indent="-331788">
              <a:lnSpc>
                <a:spcPct val="90000"/>
              </a:lnSpc>
              <a:spcBef>
                <a:spcPts val="600"/>
              </a:spcBef>
              <a:buFont typeface="Arial" charset="0"/>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sz="2400"/>
              <a:t>La ridotta funzione renale presente nella maggioranza degli anziani sottostimata dai livelli di creatininemia è una concausa importante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457200" y="333375"/>
            <a:ext cx="8229600" cy="12239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600" b="1">
                <a:solidFill>
                  <a:srgbClr val="333399"/>
                </a:solidFill>
              </a:rPr>
              <a:t>Prescrizione appropriata di farmaci nell’anziano</a:t>
            </a:r>
          </a:p>
        </p:txBody>
      </p:sp>
      <p:sp>
        <p:nvSpPr>
          <p:cNvPr id="16386" name="Rectangle 2"/>
          <p:cNvSpPr>
            <a:spLocks noGrp="1" noChangeArrowheads="1"/>
          </p:cNvSpPr>
          <p:nvPr>
            <p:ph type="body" idx="1"/>
          </p:nvPr>
        </p:nvSpPr>
        <p:spPr>
          <a:xfrm>
            <a:off x="457200" y="1916113"/>
            <a:ext cx="8229600" cy="4941887"/>
          </a:xfrm>
          <a:ln/>
        </p:spPr>
        <p:txBody>
          <a:bodyPr/>
          <a:lstStyle/>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C’è indicazione per il farmaco?</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Il farmaco è efficace per la condizione?</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Il dosaggio è corretto?</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Le indicazioni alla assunzione sono praticabili?</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Vi è interazione significativa tra farmaci?</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Vi è duplicazione con altri farmaci</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La durata della terapia è accettabile?</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Il farmaco è l’alternativa meno costosa?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274638"/>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200" b="1">
                <a:solidFill>
                  <a:srgbClr val="333399"/>
                </a:solidFill>
              </a:rPr>
              <a:t>Predizione di eventi avversi da farmaco</a:t>
            </a:r>
          </a:p>
        </p:txBody>
      </p:sp>
      <p:sp>
        <p:nvSpPr>
          <p:cNvPr id="17410" name="Rectangle 2"/>
          <p:cNvSpPr>
            <a:spLocks noGrp="1" noChangeArrowheads="1"/>
          </p:cNvSpPr>
          <p:nvPr>
            <p:ph type="body" idx="1"/>
          </p:nvPr>
        </p:nvSpPr>
        <p:spPr>
          <a:xfrm>
            <a:off x="457200" y="1600200"/>
            <a:ext cx="8229600" cy="4537075"/>
          </a:xfrm>
          <a:ln/>
        </p:spPr>
        <p:txBody>
          <a:bodyPr/>
          <a:lstStyle/>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Studio italiano (Gruppo italiano di farmacoepidemiologia dell’anziano. Arch Int Med 2010) evidenzia come il </a:t>
            </a:r>
            <a:r>
              <a:rPr lang="it-IT" sz="2800" b="1"/>
              <a:t>rischio di eventi avversi sia correlato principalmente con il numero di farmaci assunti</a:t>
            </a:r>
            <a:r>
              <a:rPr lang="it-IT" sz="2800"/>
              <a:t> (rispetto a chi assume meno di 5 farmaci il rischio raddoppia con l’assunzione di 5-7, quadruplica sopra gli 8.</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Scompenso cardiaco, insufficienza epatica o renale sono gli altri predittori</a:t>
            </a:r>
          </a:p>
          <a:p>
            <a:pPr marL="331788" indent="-331788">
              <a:spcBef>
                <a:spcPts val="700"/>
              </a:spcBef>
              <a:buClrTx/>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endParaRPr lang="it-IT" sz="28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0" y="274638"/>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200" b="1">
                <a:solidFill>
                  <a:srgbClr val="333399"/>
                </a:solidFill>
              </a:rPr>
              <a:t>Prevenzione degli eventi avversi da farmaci(1)</a:t>
            </a:r>
          </a:p>
        </p:txBody>
      </p:sp>
      <p:sp>
        <p:nvSpPr>
          <p:cNvPr id="18434" name="Rectangle 2"/>
          <p:cNvSpPr>
            <a:spLocks noGrp="1" noChangeArrowheads="1"/>
          </p:cNvSpPr>
          <p:nvPr>
            <p:ph type="body" idx="1"/>
          </p:nvPr>
        </p:nvSpPr>
        <p:spPr>
          <a:xfrm>
            <a:off x="0" y="1628775"/>
            <a:ext cx="8686800" cy="4525963"/>
          </a:xfrm>
          <a:ln/>
        </p:spPr>
        <p:txBody>
          <a:bodyPr/>
          <a:lstStyle/>
          <a:p>
            <a:pPr marL="331788" indent="-331788">
              <a:lnSpc>
                <a:spcPct val="90000"/>
              </a:lnSpc>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b="1"/>
              <a:t>Lista accurata</a:t>
            </a:r>
            <a:r>
              <a:rPr lang="it-IT" sz="2800"/>
              <a:t> dei farmaci con nome (brand e generico),indicazione,dosaggio,frequenza e orario di somministrazione</a:t>
            </a:r>
          </a:p>
          <a:p>
            <a:pPr marL="331788" indent="-331788">
              <a:lnSpc>
                <a:spcPct val="90000"/>
              </a:lnSpc>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b="1"/>
              <a:t>Controllo frequente della corrispondenza tra farmaci prescritti e assunti</a:t>
            </a:r>
          </a:p>
          <a:p>
            <a:pPr marL="331788" indent="-331788">
              <a:lnSpc>
                <a:spcPct val="90000"/>
              </a:lnSpc>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b="1"/>
              <a:t>Evitare</a:t>
            </a:r>
            <a:r>
              <a:rPr lang="it-IT" sz="2800"/>
              <a:t> confusione tra </a:t>
            </a:r>
            <a:r>
              <a:rPr lang="it-IT" sz="2800" b="1"/>
              <a:t>nomi simili e pillole simili</a:t>
            </a:r>
          </a:p>
          <a:p>
            <a:pPr marL="331788" indent="-331788">
              <a:lnSpc>
                <a:spcPct val="90000"/>
              </a:lnSpc>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b="1"/>
              <a:t>Dispositivi che facilitano l’assunzione nella giornata</a:t>
            </a:r>
          </a:p>
          <a:p>
            <a:pPr marL="331788" indent="-331788">
              <a:lnSpc>
                <a:spcPct val="90000"/>
              </a:lnSpc>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b="1"/>
              <a:t>Attenzione al cambio del setting di cura</a:t>
            </a:r>
            <a:r>
              <a:rPr lang="it-IT" sz="2800"/>
              <a:t> (elevato rischio di errori e/o omissioni)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contenuto 11" descr="12448759-stetoscopio-sul-clipboard.jpg"/>
          <p:cNvPicPr>
            <a:picLocks noGrp="1" noChangeAspect="1"/>
          </p:cNvPicPr>
          <p:nvPr>
            <p:ph idx="1"/>
          </p:nvPr>
        </p:nvPicPr>
        <p:blipFill>
          <a:blip r:embed="rId2" cstate="print"/>
          <a:srcRect l="10625" t="2751" r="7476" b="2751"/>
          <a:stretch>
            <a:fillRect/>
          </a:stretch>
        </p:blipFill>
        <p:spPr>
          <a:xfrm>
            <a:off x="0" y="0"/>
            <a:ext cx="9144000" cy="6858000"/>
          </a:xfrm>
        </p:spPr>
      </p:pic>
      <p:sp>
        <p:nvSpPr>
          <p:cNvPr id="13" name="CasellaDiTesto 12"/>
          <p:cNvSpPr txBox="1"/>
          <p:nvPr/>
        </p:nvSpPr>
        <p:spPr>
          <a:xfrm>
            <a:off x="971600" y="1052736"/>
            <a:ext cx="6120680" cy="4801314"/>
          </a:xfrm>
          <a:prstGeom prst="rect">
            <a:avLst/>
          </a:prstGeom>
          <a:noFill/>
        </p:spPr>
        <p:txBody>
          <a:bodyPr wrap="square" rtlCol="0">
            <a:spAutoFit/>
          </a:bodyPr>
          <a:lstStyle/>
          <a:p>
            <a:pPr algn="ctr"/>
            <a:r>
              <a:rPr lang="it-IT" b="1" dirty="0" smtClean="0"/>
              <a:t>VISITA CARDIOLOGICA (28/8/08)</a:t>
            </a:r>
          </a:p>
          <a:p>
            <a:pPr algn="ctr"/>
            <a:endParaRPr lang="it-IT" b="1" dirty="0" smtClean="0"/>
          </a:p>
          <a:p>
            <a:r>
              <a:rPr lang="it-IT" b="1" dirty="0" smtClean="0"/>
              <a:t>Ipertensione arteriosa, Cardiopatia ischemica</a:t>
            </a:r>
          </a:p>
          <a:p>
            <a:r>
              <a:rPr lang="it-IT" b="1" dirty="0" smtClean="0"/>
              <a:t>FDR: Diabete Mellito di tipo2, </a:t>
            </a:r>
            <a:r>
              <a:rPr lang="it-IT" b="1" dirty="0" err="1" smtClean="0"/>
              <a:t>Dislipidemia</a:t>
            </a:r>
            <a:r>
              <a:rPr lang="it-IT" b="1" dirty="0" smtClean="0"/>
              <a:t>, IA</a:t>
            </a:r>
          </a:p>
          <a:p>
            <a:r>
              <a:rPr lang="it-IT" b="1" dirty="0" smtClean="0"/>
              <a:t>ECG: RS, esiti di pregresso IMA , alterazioni aspecifiche della </a:t>
            </a:r>
            <a:r>
              <a:rPr lang="it-IT" b="1" dirty="0" err="1" smtClean="0"/>
              <a:t>ripolarizzazione</a:t>
            </a:r>
            <a:r>
              <a:rPr lang="it-IT" b="1" dirty="0" smtClean="0"/>
              <a:t> ventricolare. </a:t>
            </a:r>
          </a:p>
          <a:p>
            <a:r>
              <a:rPr lang="it-IT" b="1" dirty="0" smtClean="0"/>
              <a:t>ANAMNESI: negativa per dolore toracico tipico</a:t>
            </a:r>
          </a:p>
          <a:p>
            <a:r>
              <a:rPr lang="it-IT" b="1" dirty="0" smtClean="0"/>
              <a:t>EO: toni ritmici parafonici, udibili sui consueti focolai di auscultazione, FC 82r, PA 140/90</a:t>
            </a:r>
          </a:p>
          <a:p>
            <a:pPr fontAlgn="t"/>
            <a:r>
              <a:rPr lang="it-IT" b="1" dirty="0" smtClean="0"/>
              <a:t>Terapia in corso: </a:t>
            </a:r>
            <a:r>
              <a:rPr lang="it-IT" b="1" dirty="0" err="1" smtClean="0"/>
              <a:t>Enalapril</a:t>
            </a:r>
            <a:r>
              <a:rPr lang="it-IT" b="1" dirty="0" smtClean="0"/>
              <a:t> 20 mg / </a:t>
            </a:r>
            <a:r>
              <a:rPr lang="it-IT" b="1" dirty="0" err="1" smtClean="0"/>
              <a:t>die</a:t>
            </a:r>
            <a:r>
              <a:rPr lang="it-IT" b="1" dirty="0" smtClean="0"/>
              <a:t> , </a:t>
            </a:r>
            <a:r>
              <a:rPr lang="it-IT" b="1" dirty="0" err="1" smtClean="0"/>
              <a:t>Amlodipina</a:t>
            </a:r>
            <a:r>
              <a:rPr lang="it-IT" b="1" dirty="0" smtClean="0"/>
              <a:t> 5 mg/</a:t>
            </a:r>
            <a:r>
              <a:rPr lang="it-IT" b="1" dirty="0" err="1" smtClean="0"/>
              <a:t>die</a:t>
            </a:r>
            <a:r>
              <a:rPr lang="it-IT" b="1" dirty="0" smtClean="0"/>
              <a:t> , ASA, NTG 5mg TD/24h</a:t>
            </a:r>
            <a:endParaRPr lang="it-IT" b="1" dirty="0"/>
          </a:p>
          <a:p>
            <a:pPr fontAlgn="t"/>
            <a:endParaRPr lang="it-IT" b="1" dirty="0" smtClean="0"/>
          </a:p>
          <a:p>
            <a:pPr fontAlgn="t"/>
            <a:r>
              <a:rPr lang="it-IT" b="1" dirty="0" smtClean="0"/>
              <a:t>Utile approfondimento diagnostico con ABPM</a:t>
            </a:r>
          </a:p>
          <a:p>
            <a:pPr fontAlgn="t"/>
            <a:r>
              <a:rPr lang="it-IT" b="1" dirty="0" smtClean="0"/>
              <a:t>Continua con terapia in corso</a:t>
            </a:r>
          </a:p>
          <a:p>
            <a:pPr fontAlgn="t"/>
            <a:r>
              <a:rPr lang="it-IT" b="1" dirty="0" err="1" smtClean="0"/>
              <a:t>Follow</a:t>
            </a:r>
            <a:r>
              <a:rPr lang="it-IT" b="1" dirty="0" smtClean="0"/>
              <a:t> up: ECG + visita cardiologica tra 12 mesi con test cardiovascolare da sforzo.  Profilo lipidico elettrolitico ed epatico, </a:t>
            </a:r>
            <a:r>
              <a:rPr lang="it-IT" b="1" dirty="0" err="1" smtClean="0"/>
              <a:t>cpk</a:t>
            </a:r>
            <a:r>
              <a:rPr lang="it-IT" b="1" dirty="0" smtClean="0"/>
              <a:t>, </a:t>
            </a:r>
            <a:r>
              <a:rPr lang="it-IT" b="1" dirty="0" err="1" smtClean="0"/>
              <a:t>TSH-R</a:t>
            </a:r>
            <a:r>
              <a:rPr lang="it-IT" b="1" dirty="0" smtClean="0"/>
              <a:t>. glicemia </a:t>
            </a:r>
          </a:p>
        </p:txBody>
      </p:sp>
      <p:pic>
        <p:nvPicPr>
          <p:cNvPr id="14" name="Segnaposto contenuto 3" descr="specialista.jpg"/>
          <p:cNvPicPr>
            <a:picLocks noChangeAspect="1"/>
          </p:cNvPicPr>
          <p:nvPr/>
        </p:nvPicPr>
        <p:blipFill>
          <a:blip r:embed="rId3" cstate="print"/>
          <a:stretch>
            <a:fillRect/>
          </a:stretch>
        </p:blipFill>
        <p:spPr>
          <a:xfrm>
            <a:off x="7884368" y="4999192"/>
            <a:ext cx="1259632" cy="1858808"/>
          </a:xfrm>
          <a:prstGeom prst="rect">
            <a:avLst/>
          </a:prstGeom>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274638"/>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b="1">
                <a:solidFill>
                  <a:srgbClr val="333399"/>
                </a:solidFill>
              </a:rPr>
              <a:t>Prevenzione degli eventi avversi da farmaci(2) </a:t>
            </a:r>
            <a:br>
              <a:rPr lang="it-IT" sz="2400" b="1">
                <a:solidFill>
                  <a:srgbClr val="333399"/>
                </a:solidFill>
              </a:rPr>
            </a:br>
            <a:r>
              <a:rPr lang="it-IT" sz="2400">
                <a:solidFill>
                  <a:srgbClr val="333399"/>
                </a:solidFill>
              </a:rPr>
              <a:t>(Progetto ACOVE:assessing care of vulnerable elders)</a:t>
            </a:r>
          </a:p>
        </p:txBody>
      </p:sp>
      <p:sp>
        <p:nvSpPr>
          <p:cNvPr id="19458" name="Rectangle 2"/>
          <p:cNvSpPr>
            <a:spLocks noGrp="1" noChangeArrowheads="1"/>
          </p:cNvSpPr>
          <p:nvPr>
            <p:ph type="body" idx="1"/>
          </p:nvPr>
        </p:nvSpPr>
        <p:spPr>
          <a:xfrm>
            <a:off x="457200" y="1600200"/>
            <a:ext cx="8229600" cy="4525963"/>
          </a:xfrm>
          <a:ln/>
        </p:spPr>
        <p:txBody>
          <a:bodyPr/>
          <a:lstStyle/>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Periodica revisione della terapia farmacologica</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Cessazione di terapie non più necessarie</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Considerare la possibilità di effetto collaterale da farmaco per ogni nuovo sintomo</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Considerare approcci non farmacologici</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Considerare alternative più sicure</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Considerare la riduzione del dosaggio</a:t>
            </a:r>
          </a:p>
          <a:p>
            <a:pPr marL="331788" indent="-331788">
              <a:spcBef>
                <a:spcPts val="700"/>
              </a:spcBef>
              <a:buFont typeface="Arial" charset="0"/>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pPr>
            <a:r>
              <a:rPr lang="it-IT" sz="2800"/>
              <a:t>Usare terapie adeguate quando indicate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srcRect/>
          <a:stretch>
            <a:fillRect/>
          </a:stretch>
        </p:blipFill>
        <p:spPr bwMode="auto">
          <a:xfrm>
            <a:off x="0" y="914400"/>
            <a:ext cx="9247188" cy="3455988"/>
          </a:xfrm>
          <a:prstGeom prst="rect">
            <a:avLst/>
          </a:prstGeom>
          <a:noFill/>
          <a:ln w="9525" cap="flat">
            <a:noFill/>
            <a:round/>
            <a:headEnd/>
            <a:tailEnd/>
          </a:ln>
          <a:effectLst/>
        </p:spPr>
      </p:pic>
      <p:sp>
        <p:nvSpPr>
          <p:cNvPr id="20482" name="Text Box 2"/>
          <p:cNvSpPr txBox="1">
            <a:spLocks noChangeArrowheads="1"/>
          </p:cNvSpPr>
          <p:nvPr/>
        </p:nvSpPr>
        <p:spPr bwMode="auto">
          <a:xfrm>
            <a:off x="6083300" y="5827713"/>
            <a:ext cx="3084513" cy="642937"/>
          </a:xfrm>
          <a:prstGeom prst="rect">
            <a:avLst/>
          </a:prstGeom>
          <a:noFill/>
          <a:ln w="9525" cap="flat">
            <a:noFill/>
            <a:round/>
            <a:headEnd/>
            <a:tailEnd/>
          </a:ln>
          <a:effectLst/>
        </p:spPr>
        <p:txBody>
          <a:bodyPr wrap="none" lIns="90000" tIns="46800" rIns="90000" bIns="46800">
            <a:spAutoFit/>
          </a:bodyPr>
          <a:lstStyle/>
          <a:p>
            <a:pP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mtClean="0">
                <a:solidFill>
                  <a:srgbClr val="000000"/>
                </a:solidFill>
              </a:rPr>
              <a:t>Steinman MA Hanlon GT</a:t>
            </a:r>
          </a:p>
          <a:p>
            <a:pP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mtClean="0">
                <a:solidFill>
                  <a:srgbClr val="000000"/>
                </a:solidFill>
              </a:rPr>
              <a:t>JAMA 2010; 304: 1592-1601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250825" y="1628775"/>
            <a:ext cx="8893175" cy="3570288"/>
          </a:xfrm>
          <a:prstGeom prst="rect">
            <a:avLst/>
          </a:prstGeom>
          <a:noFill/>
          <a:ln w="9525" cap="flat">
            <a:noFill/>
            <a:round/>
            <a:headEnd/>
            <a:tailEnd/>
          </a:ln>
          <a:effectLst/>
        </p:spPr>
      </p:pic>
      <p:sp>
        <p:nvSpPr>
          <p:cNvPr id="21506" name="Text Box 2"/>
          <p:cNvSpPr txBox="1">
            <a:spLocks noChangeArrowheads="1"/>
          </p:cNvSpPr>
          <p:nvPr/>
        </p:nvSpPr>
        <p:spPr bwMode="auto">
          <a:xfrm>
            <a:off x="6159500" y="5661025"/>
            <a:ext cx="1231900" cy="368300"/>
          </a:xfrm>
          <a:prstGeom prst="rect">
            <a:avLst/>
          </a:prstGeom>
          <a:noFill/>
          <a:ln w="9525" cap="flat">
            <a:noFill/>
            <a:round/>
            <a:headEnd/>
            <a:tailEnd/>
          </a:ln>
          <a:effectLst/>
        </p:spPr>
        <p:txBody>
          <a:bodyPr wrap="none" lIns="90000" tIns="46800" rIns="90000" bIns="46800">
            <a:spAutoFit/>
          </a:bodyPr>
          <a:lstStyle/>
          <a:p>
            <a:pP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smtClean="0">
                <a:solidFill>
                  <a:srgbClr val="FF0000"/>
                </a:solidFill>
              </a:rPr>
              <a:t>BMJ 2012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srcRect/>
          <a:stretch>
            <a:fillRect/>
          </a:stretch>
        </p:blipFill>
        <p:spPr bwMode="auto">
          <a:xfrm>
            <a:off x="33338" y="215900"/>
            <a:ext cx="9039225" cy="1484313"/>
          </a:xfrm>
          <a:prstGeom prst="rect">
            <a:avLst/>
          </a:prstGeom>
          <a:noFill/>
          <a:ln w="9525" cap="flat">
            <a:noFill/>
            <a:round/>
            <a:headEnd/>
            <a:tailEnd/>
          </a:ln>
          <a:effectLst/>
        </p:spPr>
      </p:pic>
      <p:pic>
        <p:nvPicPr>
          <p:cNvPr id="22530" name="Picture 2"/>
          <p:cNvPicPr>
            <a:picLocks noChangeAspect="1" noChangeArrowheads="1"/>
          </p:cNvPicPr>
          <p:nvPr/>
        </p:nvPicPr>
        <p:blipFill>
          <a:blip r:embed="rId4" cstate="print"/>
          <a:srcRect/>
          <a:stretch>
            <a:fillRect/>
          </a:stretch>
        </p:blipFill>
        <p:spPr bwMode="auto">
          <a:xfrm>
            <a:off x="1223963" y="1511300"/>
            <a:ext cx="6394450" cy="5427663"/>
          </a:xfrm>
          <a:prstGeom prst="rect">
            <a:avLst/>
          </a:prstGeom>
          <a:noFill/>
          <a:ln w="9525" cap="flat">
            <a:noFill/>
            <a:round/>
            <a:headEnd/>
            <a:tailEnd/>
          </a:ln>
          <a:effectLst/>
        </p:spPr>
      </p:pic>
      <p:sp>
        <p:nvSpPr>
          <p:cNvPr id="22531" name="Text Box 3"/>
          <p:cNvSpPr txBox="1">
            <a:spLocks noChangeArrowheads="1"/>
          </p:cNvSpPr>
          <p:nvPr/>
        </p:nvSpPr>
        <p:spPr bwMode="auto">
          <a:xfrm>
            <a:off x="7415213" y="5616575"/>
            <a:ext cx="1655762" cy="720725"/>
          </a:xfrm>
          <a:prstGeom prst="rect">
            <a:avLst/>
          </a:prstGeom>
          <a:noFill/>
          <a:ln w="9525" cap="flat">
            <a:noFill/>
            <a:round/>
            <a:headEnd/>
            <a:tailEnd/>
          </a:ln>
          <a:effectLst/>
        </p:spPr>
        <p:txBody>
          <a:bodyPr lIns="90000" tIns="45000" rIns="90000" bIns="45000"/>
          <a:lstStyle/>
          <a:p>
            <a:pPr defTabSz="449263" fontAlgn="base">
              <a:spcBef>
                <a:spcPct val="0"/>
              </a:spcBef>
              <a:spcAft>
                <a:spcPct val="0"/>
              </a:spcAft>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smtClean="0">
                <a:solidFill>
                  <a:srgbClr val="FF0000"/>
                </a:solidFill>
              </a:rPr>
              <a:t>N Engl J Med 2011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srcRect/>
          <a:stretch>
            <a:fillRect/>
          </a:stretch>
        </p:blipFill>
        <p:spPr bwMode="auto">
          <a:xfrm>
            <a:off x="250825" y="2349500"/>
            <a:ext cx="8677275" cy="3671888"/>
          </a:xfrm>
          <a:prstGeom prst="rect">
            <a:avLst/>
          </a:prstGeom>
          <a:noFill/>
          <a:ln w="9525" cap="flat">
            <a:noFill/>
            <a:round/>
            <a:headEnd/>
            <a:tailEnd/>
          </a:ln>
          <a:effectLst/>
        </p:spPr>
      </p:pic>
      <p:pic>
        <p:nvPicPr>
          <p:cNvPr id="23554" name="Picture 2"/>
          <p:cNvPicPr>
            <a:picLocks noChangeAspect="1" noChangeArrowheads="1"/>
          </p:cNvPicPr>
          <p:nvPr/>
        </p:nvPicPr>
        <p:blipFill>
          <a:blip r:embed="rId4" cstate="print"/>
          <a:srcRect/>
          <a:stretch>
            <a:fillRect/>
          </a:stretch>
        </p:blipFill>
        <p:spPr bwMode="auto">
          <a:xfrm>
            <a:off x="323850" y="908050"/>
            <a:ext cx="8496300" cy="1225550"/>
          </a:xfrm>
          <a:prstGeom prst="rect">
            <a:avLst/>
          </a:prstGeom>
          <a:noFill/>
          <a:ln w="9525" cap="flat">
            <a:noFill/>
            <a:round/>
            <a:headEnd/>
            <a:tailEnd/>
          </a:ln>
          <a:effectLst/>
        </p:spPr>
      </p:pic>
      <p:sp>
        <p:nvSpPr>
          <p:cNvPr id="23555" name="Text Box 3"/>
          <p:cNvSpPr txBox="1">
            <a:spLocks noChangeArrowheads="1"/>
          </p:cNvSpPr>
          <p:nvPr/>
        </p:nvSpPr>
        <p:spPr bwMode="auto">
          <a:xfrm>
            <a:off x="6588125" y="6308725"/>
            <a:ext cx="2305050" cy="368300"/>
          </a:xfrm>
          <a:prstGeom prst="rect">
            <a:avLst/>
          </a:prstGeom>
          <a:noFill/>
          <a:ln w="9525" cap="flat">
            <a:noFill/>
            <a:round/>
            <a:headEnd/>
            <a:tailEnd/>
          </a:ln>
          <a:effectLst/>
        </p:spPr>
        <p:txBody>
          <a:bodyPr lIns="90000" tIns="46800" rIns="90000" bIns="46800">
            <a:spAutoFit/>
          </a:bodyPr>
          <a:lstStyle/>
          <a:p>
            <a:pP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smtClean="0">
                <a:solidFill>
                  <a:srgbClr val="FF0000"/>
                </a:solidFill>
              </a:rPr>
              <a:t>N Engl J Med 2012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srcRect/>
          <a:stretch>
            <a:fillRect/>
          </a:stretch>
        </p:blipFill>
        <p:spPr bwMode="auto">
          <a:xfrm>
            <a:off x="2217738" y="271463"/>
            <a:ext cx="4762500" cy="6353175"/>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3212976"/>
            <a:ext cx="8229600" cy="1872208"/>
          </a:xfrm>
          <a:ln>
            <a:solidFill>
              <a:schemeClr val="tx1"/>
            </a:solidFill>
          </a:ln>
        </p:spPr>
        <p:txBody>
          <a:bodyPr>
            <a:normAutofit/>
          </a:bodyPr>
          <a:lstStyle/>
          <a:p>
            <a:r>
              <a:rPr lang="it-IT" sz="3600" b="1" dirty="0" smtClean="0"/>
              <a:t>Inquadramento clinico generale della Sig.a Martina sulla scorta delle ultime indicazioni degli specialisti.</a:t>
            </a:r>
            <a:endParaRPr lang="it-IT" b="1"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descr="images.jpg"/>
          <p:cNvPicPr>
            <a:picLocks noChangeAspect="1"/>
          </p:cNvPicPr>
          <p:nvPr/>
        </p:nvPicPr>
        <p:blipFill>
          <a:blip r:embed="rId2" cstate="print"/>
          <a:stretch>
            <a:fillRect/>
          </a:stretch>
        </p:blipFill>
        <p:spPr>
          <a:xfrm>
            <a:off x="6228184" y="3438857"/>
            <a:ext cx="2915817" cy="3419143"/>
          </a:xfrm>
          <a:prstGeom prst="rect">
            <a:avLst/>
          </a:prstGeom>
        </p:spPr>
      </p:pic>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MARTINA 83 </a:t>
            </a:r>
            <a:r>
              <a:rPr lang="it-IT" b="1" dirty="0" err="1" smtClean="0">
                <a:latin typeface="Arial Narrow"/>
              </a:rPr>
              <a:t>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lnSpcReduction="10000"/>
          </a:bodyPr>
          <a:lstStyle/>
          <a:p>
            <a:pPr fontAlgn="t"/>
            <a:r>
              <a:rPr lang="it-IT" sz="2800" dirty="0" smtClean="0"/>
              <a:t>Situazione sociale:  vedova vive sola</a:t>
            </a:r>
          </a:p>
          <a:p>
            <a:pPr fontAlgn="t"/>
            <a:r>
              <a:rPr lang="it-IT" sz="2800" u="sng" dirty="0" smtClean="0"/>
              <a:t>Artrosi</a:t>
            </a:r>
            <a:r>
              <a:rPr lang="it-IT" sz="2800" dirty="0" smtClean="0"/>
              <a:t> con disturbo della deambulazione: Cammina per brevi tratti con deambulatore</a:t>
            </a:r>
          </a:p>
          <a:p>
            <a:pPr fontAlgn="t"/>
            <a:r>
              <a:rPr lang="it-IT" sz="2800" u="sng" dirty="0" smtClean="0"/>
              <a:t>Ipertensione arteriosa :</a:t>
            </a:r>
            <a:r>
              <a:rPr lang="it-IT" sz="2800" dirty="0" smtClean="0"/>
              <a:t> in terapia con </a:t>
            </a:r>
            <a:r>
              <a:rPr lang="it-IT" sz="2800" dirty="0" err="1" smtClean="0"/>
              <a:t>Enalapril</a:t>
            </a:r>
            <a:r>
              <a:rPr lang="it-IT" sz="2800" dirty="0" smtClean="0"/>
              <a:t> 20 mg / </a:t>
            </a:r>
            <a:r>
              <a:rPr lang="it-IT" sz="2800" dirty="0" err="1" smtClean="0"/>
              <a:t>die</a:t>
            </a:r>
            <a:r>
              <a:rPr lang="it-IT" sz="2800" dirty="0" smtClean="0"/>
              <a:t> + </a:t>
            </a:r>
            <a:r>
              <a:rPr lang="it-IT" sz="2800" dirty="0" err="1" smtClean="0"/>
              <a:t>Amlodipina</a:t>
            </a:r>
            <a:r>
              <a:rPr lang="it-IT" sz="2800" dirty="0" smtClean="0"/>
              <a:t> 5 mg/</a:t>
            </a:r>
            <a:r>
              <a:rPr lang="it-IT" sz="2800" dirty="0" err="1" smtClean="0"/>
              <a:t>die</a:t>
            </a:r>
            <a:r>
              <a:rPr lang="it-IT" sz="2800" dirty="0" smtClean="0"/>
              <a:t> + ASA</a:t>
            </a:r>
            <a:endParaRPr lang="it-IT" sz="2800" u="sng" dirty="0" smtClean="0"/>
          </a:p>
          <a:p>
            <a:pPr fontAlgn="t"/>
            <a:r>
              <a:rPr lang="it-IT" sz="2800" u="sng" dirty="0" smtClean="0"/>
              <a:t>Cardiopatia Ischemica</a:t>
            </a:r>
            <a:r>
              <a:rPr lang="it-IT" sz="2800" dirty="0" smtClean="0"/>
              <a:t>: NTG 5mg TD</a:t>
            </a:r>
          </a:p>
          <a:p>
            <a:pPr fontAlgn="t"/>
            <a:r>
              <a:rPr lang="it-IT" sz="2800" u="sng" dirty="0" smtClean="0"/>
              <a:t>Ipercolesterolemia</a:t>
            </a:r>
            <a:r>
              <a:rPr lang="it-IT" sz="2800" dirty="0" smtClean="0"/>
              <a:t>: </a:t>
            </a:r>
            <a:r>
              <a:rPr lang="it-IT" sz="2800" dirty="0" err="1" smtClean="0"/>
              <a:t>Simvastatina</a:t>
            </a:r>
            <a:r>
              <a:rPr lang="it-IT" sz="2800" dirty="0" smtClean="0"/>
              <a:t> 20 mg</a:t>
            </a:r>
            <a:endParaRPr lang="it-IT" sz="2800" u="sng" dirty="0" smtClean="0"/>
          </a:p>
          <a:p>
            <a:pPr fontAlgn="t"/>
            <a:r>
              <a:rPr lang="it-IT" sz="2800" u="sng" dirty="0" smtClean="0"/>
              <a:t>Diabete 2° tipo</a:t>
            </a:r>
            <a:r>
              <a:rPr lang="it-IT" sz="2800" dirty="0" smtClean="0"/>
              <a:t>: </a:t>
            </a:r>
            <a:r>
              <a:rPr lang="it-IT" sz="2800" dirty="0" err="1" smtClean="0"/>
              <a:t>Hb</a:t>
            </a:r>
            <a:r>
              <a:rPr lang="it-IT" sz="2800" dirty="0" smtClean="0"/>
              <a:t> </a:t>
            </a:r>
            <a:r>
              <a:rPr lang="it-IT" sz="2800" dirty="0" err="1" smtClean="0"/>
              <a:t>Glicata</a:t>
            </a:r>
            <a:r>
              <a:rPr lang="it-IT" sz="2800" dirty="0" smtClean="0"/>
              <a:t> 7.7 Terapia: </a:t>
            </a:r>
          </a:p>
          <a:p>
            <a:pPr fontAlgn="t">
              <a:buNone/>
            </a:pPr>
            <a:r>
              <a:rPr lang="it-IT" sz="2800" dirty="0" smtClean="0"/>
              <a:t>    </a:t>
            </a:r>
            <a:r>
              <a:rPr lang="it-IT" sz="2800" dirty="0" err="1" smtClean="0"/>
              <a:t>metformina</a:t>
            </a:r>
            <a:r>
              <a:rPr lang="it-IT" sz="2800" dirty="0" smtClean="0"/>
              <a:t> 850mg x2, </a:t>
            </a:r>
            <a:r>
              <a:rPr lang="it-IT" sz="2800" dirty="0" err="1" smtClean="0"/>
              <a:t>Glimepiride</a:t>
            </a:r>
            <a:r>
              <a:rPr lang="it-IT" sz="2800" dirty="0" smtClean="0"/>
              <a:t> 1mg, </a:t>
            </a:r>
          </a:p>
          <a:p>
            <a:pPr fontAlgn="t">
              <a:buNone/>
            </a:pPr>
            <a:r>
              <a:rPr lang="it-IT" sz="2800" dirty="0" smtClean="0"/>
              <a:t>    </a:t>
            </a:r>
            <a:r>
              <a:rPr lang="it-IT" sz="2800" dirty="0" err="1" smtClean="0"/>
              <a:t>Lantus</a:t>
            </a:r>
            <a:r>
              <a:rPr lang="it-IT" sz="2800" dirty="0" smtClean="0"/>
              <a:t> 8U h 22</a:t>
            </a:r>
            <a:endParaRPr lang="it-IT" sz="3000" u="sng" dirty="0">
              <a:latin typeface="Arial Narrow"/>
            </a:endParaRPr>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a:solidFill>
                  <a:srgbClr val="1F497D"/>
                </a:solidFill>
                <a:uFillTx/>
                <a:latin typeface="Arial Narrow"/>
                <a:cs typeface="Arial Narrow"/>
              </a:rPr>
              <a:t>APR</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descr="images.jpg"/>
          <p:cNvPicPr>
            <a:picLocks noChangeAspect="1"/>
          </p:cNvPicPr>
          <p:nvPr/>
        </p:nvPicPr>
        <p:blipFill>
          <a:blip r:embed="rId2" cstate="print"/>
          <a:stretch>
            <a:fillRect/>
          </a:stretch>
        </p:blipFill>
        <p:spPr>
          <a:xfrm>
            <a:off x="6012160" y="3390402"/>
            <a:ext cx="3131841" cy="3467600"/>
          </a:xfrm>
          <a:prstGeom prst="rect">
            <a:avLst/>
          </a:prstGeom>
        </p:spPr>
      </p:pic>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MARTINA 83 </a:t>
            </a:r>
            <a:r>
              <a:rPr lang="it-IT" b="1" dirty="0" err="1" smtClean="0">
                <a:latin typeface="Arial Narrow"/>
              </a:rPr>
              <a:t>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a:bodyPr>
          <a:lstStyle/>
          <a:p>
            <a:pPr fontAlgn="t"/>
            <a:r>
              <a:rPr lang="it-IT" sz="2800" u="sng" dirty="0" smtClean="0"/>
              <a:t>Osteoporosi</a:t>
            </a:r>
            <a:r>
              <a:rPr lang="it-IT" sz="2800" dirty="0" smtClean="0"/>
              <a:t>: Femorale: T score: -3,2 Lombare T score: -2,6 </a:t>
            </a:r>
            <a:r>
              <a:rPr lang="it-IT" sz="2800" dirty="0" smtClean="0">
                <a:sym typeface="Wingdings" pitchFamily="2" charset="2"/>
              </a:rPr>
              <a:t> </a:t>
            </a:r>
            <a:r>
              <a:rPr lang="it-IT" sz="2800" dirty="0" smtClean="0"/>
              <a:t>Terapia: </a:t>
            </a:r>
            <a:r>
              <a:rPr lang="it-IT" sz="2800" dirty="0" err="1" smtClean="0"/>
              <a:t>Alendronato</a:t>
            </a:r>
            <a:r>
              <a:rPr lang="it-IT" sz="2800" dirty="0" smtClean="0"/>
              <a:t> 70 mg / </a:t>
            </a:r>
            <a:r>
              <a:rPr lang="it-IT" sz="2800" dirty="0" err="1" smtClean="0"/>
              <a:t>sett</a:t>
            </a:r>
            <a:r>
              <a:rPr lang="it-IT" sz="2800" dirty="0" smtClean="0"/>
              <a:t> + Vitamina D</a:t>
            </a:r>
          </a:p>
          <a:p>
            <a:pPr fontAlgn="t"/>
            <a:r>
              <a:rPr lang="it-IT" sz="2800" u="sng" dirty="0" smtClean="0"/>
              <a:t>Gastrite</a:t>
            </a:r>
            <a:r>
              <a:rPr lang="it-IT" sz="2800" dirty="0" smtClean="0"/>
              <a:t> : Terapia: </a:t>
            </a:r>
            <a:r>
              <a:rPr lang="it-IT" sz="2800" dirty="0" err="1" smtClean="0"/>
              <a:t>lansoprazolo</a:t>
            </a:r>
            <a:r>
              <a:rPr lang="it-IT" sz="2800" dirty="0" smtClean="0"/>
              <a:t> 30 mg al bisogno</a:t>
            </a:r>
          </a:p>
          <a:p>
            <a:pPr fontAlgn="t"/>
            <a:r>
              <a:rPr lang="it-IT" sz="2800" u="sng" dirty="0" smtClean="0"/>
              <a:t>Glaucoma</a:t>
            </a:r>
            <a:r>
              <a:rPr lang="it-IT" sz="2800" dirty="0" smtClean="0"/>
              <a:t>: Terapia </a:t>
            </a:r>
            <a:r>
              <a:rPr lang="it-IT" sz="2800" dirty="0" err="1" smtClean="0"/>
              <a:t>Cosopt</a:t>
            </a:r>
            <a:r>
              <a:rPr lang="it-IT" sz="2800" dirty="0" smtClean="0"/>
              <a:t> 1 </a:t>
            </a:r>
            <a:r>
              <a:rPr lang="it-IT" sz="2800" dirty="0" err="1" smtClean="0"/>
              <a:t>gtt</a:t>
            </a:r>
            <a:r>
              <a:rPr lang="it-IT" sz="2800" dirty="0" smtClean="0"/>
              <a:t> 2 volte al giorno</a:t>
            </a:r>
          </a:p>
          <a:p>
            <a:pPr fontAlgn="t"/>
            <a:r>
              <a:rPr lang="it-IT" sz="2800" u="sng" dirty="0" smtClean="0"/>
              <a:t>Depressione  lieve con insonnia</a:t>
            </a:r>
            <a:r>
              <a:rPr lang="it-IT" sz="2800" dirty="0" smtClean="0"/>
              <a:t> (GDS: 9)</a:t>
            </a:r>
            <a:r>
              <a:rPr lang="it-IT" sz="2800" dirty="0" smtClean="0">
                <a:sym typeface="Wingdings" pitchFamily="2" charset="2"/>
              </a:rPr>
              <a:t> </a:t>
            </a:r>
          </a:p>
          <a:p>
            <a:pPr fontAlgn="t">
              <a:buNone/>
            </a:pPr>
            <a:r>
              <a:rPr lang="it-IT" sz="2800" dirty="0" smtClean="0">
                <a:sym typeface="Wingdings" pitchFamily="2" charset="2"/>
              </a:rPr>
              <a:t>    </a:t>
            </a:r>
            <a:r>
              <a:rPr lang="it-IT" sz="2800" dirty="0" smtClean="0"/>
              <a:t>Terapia: </a:t>
            </a:r>
            <a:r>
              <a:rPr lang="it-IT" sz="2800" dirty="0" err="1" smtClean="0"/>
              <a:t>Elopram</a:t>
            </a:r>
            <a:r>
              <a:rPr lang="it-IT" sz="2800" dirty="0" smtClean="0"/>
              <a:t>  6gtt la sera</a:t>
            </a:r>
          </a:p>
          <a:p>
            <a:pPr fontAlgn="t"/>
            <a:r>
              <a:rPr lang="it-IT" sz="2800" u="sng" dirty="0" smtClean="0"/>
              <a:t>Colelitiasi</a:t>
            </a:r>
            <a:r>
              <a:rPr lang="it-IT" sz="2800" dirty="0" smtClean="0"/>
              <a:t> : </a:t>
            </a:r>
            <a:r>
              <a:rPr lang="it-IT" sz="2800" dirty="0" err="1" smtClean="0"/>
              <a:t>Deursil</a:t>
            </a:r>
            <a:r>
              <a:rPr lang="it-IT" sz="2800" dirty="0" smtClean="0"/>
              <a:t> 300 mg/</a:t>
            </a:r>
            <a:r>
              <a:rPr lang="it-IT" sz="2800" dirty="0" err="1" smtClean="0"/>
              <a:t>die</a:t>
            </a:r>
            <a:endParaRPr lang="it-IT" sz="2800" dirty="0" smtClean="0"/>
          </a:p>
          <a:p>
            <a:pPr fontAlgn="t"/>
            <a:r>
              <a:rPr lang="it-IT" sz="2800" u="sng" dirty="0" err="1" smtClean="0"/>
              <a:t>Insuff</a:t>
            </a:r>
            <a:r>
              <a:rPr lang="it-IT" sz="2800" u="sng" dirty="0" smtClean="0"/>
              <a:t>. venosa arti inferiori </a:t>
            </a:r>
          </a:p>
          <a:p>
            <a:pPr fontAlgn="t"/>
            <a:r>
              <a:rPr lang="it-IT" sz="2800" u="sng" dirty="0" smtClean="0"/>
              <a:t>Eczema da stasi arti inf.</a:t>
            </a:r>
            <a:endParaRPr lang="it-IT" sz="3000" u="sng" dirty="0">
              <a:latin typeface="Arial Narrow"/>
            </a:endParaRPr>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a:solidFill>
                  <a:srgbClr val="1F497D"/>
                </a:solidFill>
                <a:uFillTx/>
                <a:latin typeface="Arial Narrow"/>
                <a:cs typeface="Arial Narrow"/>
              </a:rPr>
              <a:t>APR</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a:ln>
            <a:solidFill>
              <a:schemeClr val="accent1"/>
            </a:solidFill>
          </a:ln>
        </p:spPr>
        <p:txBody>
          <a:bodyPr>
            <a:normAutofit/>
          </a:bodyPr>
          <a:lstStyle/>
          <a:p>
            <a:r>
              <a:rPr lang="it-IT" b="1" dirty="0" smtClean="0">
                <a:solidFill>
                  <a:schemeClr val="bg1"/>
                </a:solidFill>
              </a:rPr>
              <a:t>Quale modello di intervento? </a:t>
            </a:r>
            <a:endParaRPr lang="it-IT" b="1" dirty="0">
              <a:solidFill>
                <a:schemeClr val="bg1"/>
              </a:solidFill>
            </a:endParaRPr>
          </a:p>
        </p:txBody>
      </p:sp>
      <p:graphicFrame>
        <p:nvGraphicFramePr>
          <p:cNvPr id="4" name="Segnaposto contenuto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images (3).jpg"/>
          <p:cNvPicPr>
            <a:picLocks noGrp="1" noChangeAspect="1"/>
          </p:cNvPicPr>
          <p:nvPr>
            <p:ph idx="1"/>
          </p:nvPr>
        </p:nvPicPr>
        <p:blipFill>
          <a:blip r:embed="rId2" cstate="print"/>
          <a:stretch>
            <a:fillRect/>
          </a:stretch>
        </p:blipFill>
        <p:spPr>
          <a:xfrm>
            <a:off x="0" y="0"/>
            <a:ext cx="9144000" cy="6858000"/>
          </a:xfrm>
        </p:spPr>
      </p:pic>
      <p:sp>
        <p:nvSpPr>
          <p:cNvPr id="5" name="CasellaDiTesto 4"/>
          <p:cNvSpPr txBox="1"/>
          <p:nvPr/>
        </p:nvSpPr>
        <p:spPr>
          <a:xfrm>
            <a:off x="1763688" y="476672"/>
            <a:ext cx="6480720" cy="5940088"/>
          </a:xfrm>
          <a:prstGeom prst="rect">
            <a:avLst/>
          </a:prstGeom>
          <a:noFill/>
        </p:spPr>
        <p:txBody>
          <a:bodyPr wrap="square" rtlCol="0">
            <a:spAutoFit/>
          </a:bodyPr>
          <a:lstStyle/>
          <a:p>
            <a:pPr algn="ctr"/>
            <a:r>
              <a:rPr lang="it-IT" sz="2000" b="1" dirty="0" smtClean="0"/>
              <a:t>VISITA DIABETOLOGICA (5/6/10)</a:t>
            </a:r>
          </a:p>
          <a:p>
            <a:endParaRPr lang="it-IT" sz="2000" b="1" dirty="0" smtClean="0"/>
          </a:p>
          <a:p>
            <a:r>
              <a:rPr lang="it-IT" sz="2000" b="1" dirty="0" err="1" smtClean="0"/>
              <a:t>Pz</a:t>
            </a:r>
            <a:r>
              <a:rPr lang="it-IT" sz="2000" b="1" dirty="0" smtClean="0"/>
              <a:t> affetta da DM2, ipertesa, </a:t>
            </a:r>
            <a:r>
              <a:rPr lang="it-IT" sz="2000" b="1" dirty="0" err="1" smtClean="0"/>
              <a:t>dislipidemica</a:t>
            </a:r>
            <a:endParaRPr lang="it-IT" sz="2000" b="1" dirty="0" smtClean="0"/>
          </a:p>
          <a:p>
            <a:r>
              <a:rPr lang="it-IT" sz="2000" b="1" dirty="0" smtClean="0"/>
              <a:t>PA 138/88</a:t>
            </a:r>
          </a:p>
          <a:p>
            <a:r>
              <a:rPr lang="it-IT" sz="2000" b="1" dirty="0" smtClean="0"/>
              <a:t>Terapia in corso: </a:t>
            </a:r>
            <a:r>
              <a:rPr lang="it-IT" sz="2000" b="1" dirty="0" err="1" smtClean="0"/>
              <a:t>Metformina</a:t>
            </a:r>
            <a:r>
              <a:rPr lang="it-IT" sz="2000" b="1" dirty="0" smtClean="0"/>
              <a:t> 850x2 + </a:t>
            </a:r>
            <a:r>
              <a:rPr lang="it-IT" sz="2000" b="1" dirty="0" err="1" smtClean="0"/>
              <a:t>solosa</a:t>
            </a:r>
            <a:r>
              <a:rPr lang="it-IT" sz="2000" b="1" dirty="0" smtClean="0"/>
              <a:t> 1mg</a:t>
            </a:r>
            <a:endParaRPr lang="it-IT" sz="2000" b="1" dirty="0"/>
          </a:p>
          <a:p>
            <a:r>
              <a:rPr lang="it-IT" sz="2000" b="1" dirty="0" smtClean="0"/>
              <a:t>Controllo glicemico insufficiente (Hb1Ac 8,3)</a:t>
            </a:r>
          </a:p>
          <a:p>
            <a:r>
              <a:rPr lang="it-IT" sz="2000" b="1" dirty="0" smtClean="0"/>
              <a:t>ECG nella norma</a:t>
            </a:r>
          </a:p>
          <a:p>
            <a:r>
              <a:rPr lang="it-IT" sz="2000" b="1" dirty="0" err="1" smtClean="0"/>
              <a:t>Fundus</a:t>
            </a:r>
            <a:r>
              <a:rPr lang="it-IT" sz="2000" b="1" dirty="0" smtClean="0"/>
              <a:t> </a:t>
            </a:r>
            <a:r>
              <a:rPr lang="it-IT" sz="2000" b="1" dirty="0" err="1" smtClean="0"/>
              <a:t>oculi</a:t>
            </a:r>
            <a:r>
              <a:rPr lang="it-IT" sz="2000" b="1" dirty="0" smtClean="0"/>
              <a:t>: </a:t>
            </a:r>
            <a:r>
              <a:rPr lang="it-IT" sz="2000" b="1" dirty="0" err="1" smtClean="0"/>
              <a:t>RpD</a:t>
            </a:r>
            <a:r>
              <a:rPr lang="it-IT" sz="2000" b="1" dirty="0" smtClean="0"/>
              <a:t> 2° grado </a:t>
            </a:r>
            <a:r>
              <a:rPr lang="it-IT" sz="2000" b="1" dirty="0" err="1" smtClean="0"/>
              <a:t>oo</a:t>
            </a:r>
            <a:endParaRPr lang="it-IT" sz="2000" b="1" dirty="0" smtClean="0"/>
          </a:p>
          <a:p>
            <a:endParaRPr lang="it-IT" sz="2000" b="1" dirty="0" smtClean="0"/>
          </a:p>
          <a:p>
            <a:r>
              <a:rPr lang="it-IT" sz="2000" b="1" dirty="0" smtClean="0"/>
              <a:t>Terapia: </a:t>
            </a:r>
            <a:r>
              <a:rPr lang="it-IT" sz="2000" b="1" dirty="0" err="1" smtClean="0"/>
              <a:t>Metformina</a:t>
            </a:r>
            <a:r>
              <a:rPr lang="it-IT" sz="2000" b="1" dirty="0" smtClean="0"/>
              <a:t> 850 TID, </a:t>
            </a:r>
            <a:r>
              <a:rPr lang="it-IT" sz="2000" b="1" dirty="0" err="1" smtClean="0"/>
              <a:t>Solosa</a:t>
            </a:r>
            <a:r>
              <a:rPr lang="it-IT" sz="2000" b="1" dirty="0" smtClean="0"/>
              <a:t> 1mg h 12, </a:t>
            </a:r>
            <a:r>
              <a:rPr lang="it-IT" sz="2000" b="1" dirty="0" err="1" smtClean="0"/>
              <a:t>Lantus</a:t>
            </a:r>
            <a:r>
              <a:rPr lang="it-IT" sz="2000" b="1" dirty="0" smtClean="0"/>
              <a:t> 10 U h22</a:t>
            </a:r>
          </a:p>
          <a:p>
            <a:endParaRPr lang="it-IT" sz="2000" b="1" dirty="0" smtClean="0"/>
          </a:p>
          <a:p>
            <a:r>
              <a:rPr lang="it-IT" sz="2000" b="1" dirty="0" smtClean="0"/>
              <a:t>Controllo del peso corporeo e incremento dell’attività fisica compatibilmente con le possibilità della paziente</a:t>
            </a:r>
          </a:p>
          <a:p>
            <a:endParaRPr lang="it-IT" sz="2000" b="1" dirty="0" smtClean="0"/>
          </a:p>
          <a:p>
            <a:r>
              <a:rPr lang="it-IT" sz="2000" b="1" dirty="0" smtClean="0"/>
              <a:t>Follow-up: ECG, Ecocardiogramma, Visita cardiologica, </a:t>
            </a:r>
            <a:r>
              <a:rPr lang="it-IT" sz="2000" b="1" dirty="0" err="1" smtClean="0"/>
              <a:t>Fundus</a:t>
            </a:r>
            <a:r>
              <a:rPr lang="it-IT" sz="2000" b="1" dirty="0" smtClean="0"/>
              <a:t> </a:t>
            </a:r>
            <a:r>
              <a:rPr lang="it-IT" sz="2000" b="1" dirty="0" err="1" smtClean="0"/>
              <a:t>oculi</a:t>
            </a:r>
            <a:r>
              <a:rPr lang="it-IT" sz="2000" b="1" dirty="0" smtClean="0"/>
              <a:t>, EMG , Emocromo + </a:t>
            </a:r>
            <a:r>
              <a:rPr lang="it-IT" sz="2000" b="1" dirty="0" err="1" smtClean="0"/>
              <a:t>fz</a:t>
            </a:r>
            <a:r>
              <a:rPr lang="it-IT" sz="2000" b="1" dirty="0" smtClean="0"/>
              <a:t> </a:t>
            </a:r>
            <a:r>
              <a:rPr lang="it-IT" sz="2000" b="1" dirty="0" err="1" smtClean="0"/>
              <a:t>epatorenale</a:t>
            </a:r>
            <a:r>
              <a:rPr lang="it-IT" sz="2000" b="1" dirty="0" smtClean="0"/>
              <a:t>, profilo lipidico e CPK ogni 12 mesi. Glicemia + Hb1Ac ogni 6 mesi</a:t>
            </a:r>
          </a:p>
          <a:p>
            <a:r>
              <a:rPr lang="it-IT" sz="2000" b="1" dirty="0" smtClean="0"/>
              <a:t>AUTOMONITORAGGIO GLICEMICO SECONDO SCHEMA</a:t>
            </a:r>
          </a:p>
        </p:txBody>
      </p:sp>
      <p:pic>
        <p:nvPicPr>
          <p:cNvPr id="6" name="Segnaposto contenuto 3" descr="specialista.jpg"/>
          <p:cNvPicPr>
            <a:picLocks noChangeAspect="1"/>
          </p:cNvPicPr>
          <p:nvPr/>
        </p:nvPicPr>
        <p:blipFill>
          <a:blip r:embed="rId3" cstate="print"/>
          <a:stretch>
            <a:fillRect/>
          </a:stretch>
        </p:blipFill>
        <p:spPr>
          <a:xfrm>
            <a:off x="1" y="5013176"/>
            <a:ext cx="1250156" cy="1844824"/>
          </a:xfrm>
          <a:prstGeom prst="rect">
            <a:avLst/>
          </a:prstGeom>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DI CURA: priorità</a:t>
            </a:r>
            <a:endParaRPr lang="it-IT" b="1" dirty="0">
              <a:solidFill>
                <a:srgbClr val="00B0F0"/>
              </a:solidFill>
            </a:endParaRPr>
          </a:p>
        </p:txBody>
      </p:sp>
      <p:sp>
        <p:nvSpPr>
          <p:cNvPr id="8" name="Segnaposto testo 7"/>
          <p:cNvSpPr>
            <a:spLocks noGrp="1"/>
          </p:cNvSpPr>
          <p:nvPr>
            <p:ph type="body" idx="1"/>
          </p:nvPr>
        </p:nvSpPr>
        <p:spPr/>
        <p:txBody>
          <a:bodyPr>
            <a:noAutofit/>
          </a:bodyPr>
          <a:lstStyle/>
          <a:p>
            <a:pPr algn="ctr"/>
            <a:r>
              <a:rPr lang="it-IT" sz="2000" dirty="0" smtClean="0"/>
              <a:t>PRIORITA’ DEL MEDICO (profilo di rischio della paziente)</a:t>
            </a:r>
            <a:endParaRPr lang="it-IT" sz="2000"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Rischio cardiovascolare</a:t>
            </a:r>
          </a:p>
          <a:p>
            <a:pPr marL="457200" indent="-457200">
              <a:buFont typeface="+mj-lt"/>
              <a:buAutoNum type="arabicPeriod"/>
            </a:pPr>
            <a:r>
              <a:rPr lang="it-IT" dirty="0" smtClean="0"/>
              <a:t>DM2</a:t>
            </a:r>
          </a:p>
          <a:p>
            <a:pPr marL="457200" indent="-457200">
              <a:buFont typeface="+mj-lt"/>
              <a:buAutoNum type="arabicPeriod"/>
            </a:pPr>
            <a:r>
              <a:rPr lang="it-IT" dirty="0" smtClean="0"/>
              <a:t>Osteoporosi</a:t>
            </a:r>
          </a:p>
          <a:p>
            <a:pPr marL="457200" indent="-457200">
              <a:buFont typeface="+mj-lt"/>
              <a:buAutoNum type="arabicPeriod"/>
            </a:pPr>
            <a:r>
              <a:rPr lang="it-IT" dirty="0" smtClean="0"/>
              <a:t>Artrosi</a:t>
            </a:r>
          </a:p>
          <a:p>
            <a:pPr marL="457200" indent="-457200">
              <a:buFont typeface="+mj-lt"/>
              <a:buAutoNum type="arabicPeriod"/>
            </a:pPr>
            <a:r>
              <a:rPr lang="it-IT" dirty="0" smtClean="0"/>
              <a:t>Gastrite/colelitiasi</a:t>
            </a:r>
          </a:p>
          <a:p>
            <a:pPr marL="457200" indent="-457200">
              <a:buFont typeface="+mj-lt"/>
              <a:buAutoNum type="arabicPeriod"/>
            </a:pPr>
            <a:r>
              <a:rPr lang="it-IT" dirty="0" smtClean="0"/>
              <a:t>Glaucoma</a:t>
            </a:r>
          </a:p>
          <a:p>
            <a:pPr marL="457200" indent="-457200">
              <a:buFont typeface="+mj-lt"/>
              <a:buAutoNum type="arabicPeriod"/>
            </a:pPr>
            <a:r>
              <a:rPr lang="it-IT" dirty="0" smtClean="0"/>
              <a:t>Depressione con insonnia</a:t>
            </a:r>
          </a:p>
          <a:p>
            <a:pPr marL="457200" indent="-457200">
              <a:buFont typeface="+mj-lt"/>
              <a:buAutoNum type="arabicPeriod"/>
            </a:pPr>
            <a:r>
              <a:rPr lang="it-IT" dirty="0" smtClean="0"/>
              <a:t>Eczema da stasi arti inferiori</a:t>
            </a:r>
          </a:p>
          <a:p>
            <a:pPr marL="457200" indent="-457200">
              <a:buFont typeface="+mj-lt"/>
              <a:buAutoNum type="arabicPeriod"/>
            </a:pPr>
            <a:endParaRPr lang="it-IT" dirty="0" smtClean="0"/>
          </a:p>
          <a:p>
            <a:pPr marL="457200" indent="-457200">
              <a:buFont typeface="+mj-lt"/>
              <a:buAutoNum type="arabicPeriod"/>
            </a:pPr>
            <a:endParaRPr lang="it-IT" dirty="0"/>
          </a:p>
        </p:txBody>
      </p:sp>
      <p:sp>
        <p:nvSpPr>
          <p:cNvPr id="10" name="Segnaposto testo 9"/>
          <p:cNvSpPr>
            <a:spLocks noGrp="1"/>
          </p:cNvSpPr>
          <p:nvPr>
            <p:ph type="body" sz="quarter" idx="3"/>
          </p:nvPr>
        </p:nvSpPr>
        <p:spPr/>
        <p:txBody>
          <a:bodyPr>
            <a:normAutofit fontScale="92500" lnSpcReduction="20000"/>
          </a:bodyPr>
          <a:lstStyle/>
          <a:p>
            <a:pPr algn="ctr"/>
            <a:r>
              <a:rPr lang="it-IT" dirty="0" smtClean="0"/>
              <a:t>PRIORITA’ DELLA PAZIENTE (qualità di vita percepita)</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b="1" u="sng" dirty="0" smtClean="0">
                <a:solidFill>
                  <a:srgbClr val="FF0000"/>
                </a:solidFill>
              </a:rPr>
              <a:t>Artrosi: dolore ginocchio</a:t>
            </a:r>
          </a:p>
          <a:p>
            <a:pPr marL="457200" indent="-457200">
              <a:buFont typeface="+mj-lt"/>
              <a:buAutoNum type="arabicPeriod"/>
            </a:pPr>
            <a:r>
              <a:rPr lang="it-IT" dirty="0" smtClean="0"/>
              <a:t>Dispepsia</a:t>
            </a:r>
          </a:p>
          <a:p>
            <a:pPr marL="457200" indent="-457200">
              <a:buFont typeface="+mj-lt"/>
              <a:buAutoNum type="arabicPeriod"/>
            </a:pPr>
            <a:r>
              <a:rPr lang="it-IT" dirty="0" smtClean="0"/>
              <a:t>Insonnia e depressione</a:t>
            </a:r>
          </a:p>
          <a:p>
            <a:pPr marL="457200" indent="-457200">
              <a:buFont typeface="+mj-lt"/>
              <a:buAutoNum type="arabicPeriod"/>
            </a:pPr>
            <a:r>
              <a:rPr lang="it-IT" dirty="0" smtClean="0"/>
              <a:t>Eczema arti inferiori</a:t>
            </a:r>
          </a:p>
          <a:p>
            <a:pPr marL="457200" indent="-457200">
              <a:buFont typeface="+mj-lt"/>
              <a:buAutoNum type="arabicPeriod"/>
            </a:pPr>
            <a:r>
              <a:rPr lang="it-IT" dirty="0" smtClean="0"/>
              <a:t>DM2</a:t>
            </a:r>
          </a:p>
          <a:p>
            <a:pPr marL="457200" indent="-457200">
              <a:buFont typeface="+mj-lt"/>
              <a:buAutoNum type="arabicPeriod"/>
            </a:pPr>
            <a:r>
              <a:rPr lang="it-IT" dirty="0" smtClean="0"/>
              <a:t>Osteoporosi</a:t>
            </a:r>
          </a:p>
          <a:p>
            <a:pPr marL="457200" indent="-457200">
              <a:buFont typeface="+mj-lt"/>
              <a:buAutoNum type="arabicPeriod"/>
            </a:pPr>
            <a:r>
              <a:rPr lang="it-IT" dirty="0" smtClean="0"/>
              <a:t>Rischio cardiovascolare</a:t>
            </a:r>
          </a:p>
          <a:p>
            <a:pPr marL="457200" indent="-457200">
              <a:buFont typeface="+mj-lt"/>
              <a:buAutoNum type="arabicPeriod"/>
            </a:pPr>
            <a:r>
              <a:rPr lang="it-IT" dirty="0" smtClean="0"/>
              <a:t>Glaucoma</a:t>
            </a:r>
          </a:p>
          <a:p>
            <a:pPr marL="457200" indent="-457200">
              <a:buFont typeface="+mj-lt"/>
              <a:buAutoNum type="arabicPeriod"/>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 calcmode="lin" valueType="num">
                                      <p:cBhvr additive="base">
                                        <p:cTn id="5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xEl>
                                              <p:pRg st="1" end="1"/>
                                            </p:txEl>
                                          </p:spTgt>
                                        </p:tgtEl>
                                        <p:attrNameLst>
                                          <p:attrName>style.visibility</p:attrName>
                                        </p:attrNameLst>
                                      </p:cBhvr>
                                      <p:to>
                                        <p:strVal val="visible"/>
                                      </p:to>
                                    </p:set>
                                    <p:anim calcmode="lin" valueType="num">
                                      <p:cBhvr additive="base">
                                        <p:cTn id="6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xEl>
                                              <p:pRg st="2" end="2"/>
                                            </p:txEl>
                                          </p:spTgt>
                                        </p:tgtEl>
                                        <p:attrNameLst>
                                          <p:attrName>style.visibility</p:attrName>
                                        </p:attrNameLst>
                                      </p:cBhvr>
                                      <p:to>
                                        <p:strVal val="visible"/>
                                      </p:to>
                                    </p:set>
                                    <p:anim calcmode="lin" valueType="num">
                                      <p:cBhvr additive="base">
                                        <p:cTn id="6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xEl>
                                              <p:pRg st="3" end="3"/>
                                            </p:txEl>
                                          </p:spTgt>
                                        </p:tgtEl>
                                        <p:attrNameLst>
                                          <p:attrName>style.visibility</p:attrName>
                                        </p:attrNameLst>
                                      </p:cBhvr>
                                      <p:to>
                                        <p:strVal val="visible"/>
                                      </p:to>
                                    </p:set>
                                    <p:anim calcmode="lin" valueType="num">
                                      <p:cBhvr additive="base">
                                        <p:cTn id="7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txEl>
                                              <p:pRg st="4" end="4"/>
                                            </p:txEl>
                                          </p:spTgt>
                                        </p:tgtEl>
                                        <p:attrNameLst>
                                          <p:attrName>style.visibility</p:attrName>
                                        </p:attrNameLst>
                                      </p:cBhvr>
                                      <p:to>
                                        <p:strVal val="visible"/>
                                      </p:to>
                                    </p:set>
                                    <p:anim calcmode="lin" valueType="num">
                                      <p:cBhvr additive="base">
                                        <p:cTn id="7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
                                            <p:txEl>
                                              <p:pRg st="5" end="5"/>
                                            </p:txEl>
                                          </p:spTgt>
                                        </p:tgtEl>
                                        <p:attrNameLst>
                                          <p:attrName>style.visibility</p:attrName>
                                        </p:attrNameLst>
                                      </p:cBhvr>
                                      <p:to>
                                        <p:strVal val="visible"/>
                                      </p:to>
                                    </p:set>
                                    <p:anim calcmode="lin" valueType="num">
                                      <p:cBhvr additive="base">
                                        <p:cTn id="8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1">
                                            <p:txEl>
                                              <p:pRg st="6" end="6"/>
                                            </p:txEl>
                                          </p:spTgt>
                                        </p:tgtEl>
                                        <p:attrNameLst>
                                          <p:attrName>style.visibility</p:attrName>
                                        </p:attrNameLst>
                                      </p:cBhvr>
                                      <p:to>
                                        <p:strVal val="visible"/>
                                      </p:to>
                                    </p:set>
                                    <p:anim calcmode="lin" valueType="num">
                                      <p:cBhvr additive="base">
                                        <p:cTn id="9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1">
                                            <p:txEl>
                                              <p:pRg st="7" end="7"/>
                                            </p:txEl>
                                          </p:spTgt>
                                        </p:tgtEl>
                                        <p:attrNameLst>
                                          <p:attrName>style.visibility</p:attrName>
                                        </p:attrNameLst>
                                      </p:cBhvr>
                                      <p:to>
                                        <p:strVal val="visible"/>
                                      </p:to>
                                    </p:set>
                                    <p:anim calcmode="lin" valueType="num">
                                      <p:cBhvr additive="base">
                                        <p:cTn id="9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DI CURA: priorità</a:t>
            </a:r>
            <a:endParaRPr lang="it-IT" b="1" dirty="0">
              <a:solidFill>
                <a:srgbClr val="00B0F0"/>
              </a:solidFill>
            </a:endParaRPr>
          </a:p>
        </p:txBody>
      </p:sp>
      <p:sp>
        <p:nvSpPr>
          <p:cNvPr id="8" name="Segnaposto testo 7"/>
          <p:cNvSpPr>
            <a:spLocks noGrp="1"/>
          </p:cNvSpPr>
          <p:nvPr>
            <p:ph type="body" idx="1"/>
          </p:nvPr>
        </p:nvSpPr>
        <p:spPr/>
        <p:txBody>
          <a:bodyPr>
            <a:noAutofit/>
          </a:bodyPr>
          <a:lstStyle/>
          <a:p>
            <a:pPr algn="ctr"/>
            <a:r>
              <a:rPr lang="it-IT" sz="2000" dirty="0" smtClean="0"/>
              <a:t>PRIORITA’ DEL MEDICO (profilo di rischio della paziente)</a:t>
            </a:r>
            <a:endParaRPr lang="it-IT" sz="2000"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solidFill>
                  <a:srgbClr val="C00000"/>
                </a:solidFill>
              </a:rPr>
              <a:t>Rischio cardiovascolare</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t>Artrosi</a:t>
            </a:r>
          </a:p>
          <a:p>
            <a:pPr marL="457200" indent="-457200">
              <a:buFont typeface="+mj-lt"/>
              <a:buAutoNum type="arabicPeriod"/>
            </a:pPr>
            <a:r>
              <a:rPr lang="it-IT" dirty="0" smtClean="0"/>
              <a:t>Gastrite/colelitiasi</a:t>
            </a:r>
          </a:p>
          <a:p>
            <a:pPr marL="457200" indent="-457200">
              <a:buFont typeface="+mj-lt"/>
              <a:buAutoNum type="arabicPeriod"/>
            </a:pPr>
            <a:r>
              <a:rPr lang="it-IT" dirty="0" smtClean="0"/>
              <a:t>Glaucoma</a:t>
            </a:r>
          </a:p>
          <a:p>
            <a:pPr marL="457200" indent="-457200">
              <a:buFont typeface="+mj-lt"/>
              <a:buAutoNum type="arabicPeriod"/>
            </a:pPr>
            <a:r>
              <a:rPr lang="it-IT" dirty="0" smtClean="0"/>
              <a:t>Depressione con insonnia</a:t>
            </a:r>
          </a:p>
          <a:p>
            <a:pPr marL="457200" indent="-457200">
              <a:buFont typeface="+mj-lt"/>
              <a:buAutoNum type="arabicPeriod"/>
            </a:pPr>
            <a:r>
              <a:rPr lang="it-IT" dirty="0" smtClean="0"/>
              <a:t>Eczema da stasi arti inferiori</a:t>
            </a:r>
          </a:p>
          <a:p>
            <a:pPr marL="457200" indent="-457200">
              <a:buFont typeface="+mj-lt"/>
              <a:buAutoNum type="arabicPeriod"/>
            </a:pPr>
            <a:endParaRPr lang="it-IT" dirty="0" smtClean="0"/>
          </a:p>
          <a:p>
            <a:pPr marL="457200" indent="-457200">
              <a:buFont typeface="+mj-lt"/>
              <a:buAutoNum type="arabicPeriod"/>
            </a:pPr>
            <a:endParaRPr lang="it-IT" dirty="0"/>
          </a:p>
        </p:txBody>
      </p:sp>
      <p:sp>
        <p:nvSpPr>
          <p:cNvPr id="10" name="Segnaposto testo 9"/>
          <p:cNvSpPr>
            <a:spLocks noGrp="1"/>
          </p:cNvSpPr>
          <p:nvPr>
            <p:ph type="body" sz="quarter" idx="3"/>
          </p:nvPr>
        </p:nvSpPr>
        <p:spPr/>
        <p:txBody>
          <a:bodyPr>
            <a:normAutofit fontScale="92500" lnSpcReduction="20000"/>
          </a:bodyPr>
          <a:lstStyle/>
          <a:p>
            <a:pPr algn="ctr"/>
            <a:r>
              <a:rPr lang="it-IT" dirty="0" smtClean="0"/>
              <a:t>PRIORITA’ DELLA PAZIENTE (qualità di vita percepita)</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Artrosi</a:t>
            </a:r>
          </a:p>
          <a:p>
            <a:pPr marL="457200" indent="-457200">
              <a:buFont typeface="+mj-lt"/>
              <a:buAutoNum type="arabicPeriod"/>
            </a:pPr>
            <a:r>
              <a:rPr lang="it-IT" dirty="0" smtClean="0"/>
              <a:t>Dispepsia</a:t>
            </a:r>
          </a:p>
          <a:p>
            <a:pPr marL="457200" indent="-457200">
              <a:buFont typeface="+mj-lt"/>
              <a:buAutoNum type="arabicPeriod"/>
            </a:pPr>
            <a:r>
              <a:rPr lang="it-IT" dirty="0" smtClean="0"/>
              <a:t>Insonnia e depressione</a:t>
            </a:r>
          </a:p>
          <a:p>
            <a:pPr marL="457200" indent="-457200">
              <a:buFont typeface="+mj-lt"/>
              <a:buAutoNum type="arabicPeriod"/>
            </a:pPr>
            <a:r>
              <a:rPr lang="it-IT" dirty="0" smtClean="0"/>
              <a:t>Eczema arti inferiori</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solidFill>
                  <a:srgbClr val="C00000"/>
                </a:solidFill>
              </a:rPr>
              <a:t>Rischio cardiovascolare</a:t>
            </a:r>
          </a:p>
          <a:p>
            <a:pPr marL="457200" indent="-457200">
              <a:buFont typeface="+mj-lt"/>
              <a:buAutoNum type="arabicPeriod"/>
            </a:pPr>
            <a:r>
              <a:rPr lang="it-IT" dirty="0" smtClean="0"/>
              <a:t>Glaucoma</a:t>
            </a:r>
          </a:p>
          <a:p>
            <a:pPr marL="457200" indent="-457200">
              <a:buFont typeface="+mj-lt"/>
              <a:buAutoNum type="arabicPeriod"/>
            </a:pPr>
            <a:endParaRPr lang="it-IT" dirty="0"/>
          </a:p>
        </p:txBody>
      </p:sp>
      <p:cxnSp>
        <p:nvCxnSpPr>
          <p:cNvPr id="20" name="Connettore 2 19"/>
          <p:cNvCxnSpPr/>
          <p:nvPr/>
        </p:nvCxnSpPr>
        <p:spPr>
          <a:xfrm>
            <a:off x="3779912" y="2636912"/>
            <a:ext cx="936104" cy="2304256"/>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DI CURA: priorità</a:t>
            </a:r>
            <a:endParaRPr lang="it-IT" b="1" dirty="0">
              <a:solidFill>
                <a:srgbClr val="00B0F0"/>
              </a:solidFill>
            </a:endParaRPr>
          </a:p>
        </p:txBody>
      </p:sp>
      <p:sp>
        <p:nvSpPr>
          <p:cNvPr id="8" name="Segnaposto testo 7"/>
          <p:cNvSpPr>
            <a:spLocks noGrp="1"/>
          </p:cNvSpPr>
          <p:nvPr>
            <p:ph type="body" idx="1"/>
          </p:nvPr>
        </p:nvSpPr>
        <p:spPr/>
        <p:txBody>
          <a:bodyPr>
            <a:noAutofit/>
          </a:bodyPr>
          <a:lstStyle/>
          <a:p>
            <a:pPr algn="ctr"/>
            <a:r>
              <a:rPr lang="it-IT" sz="2000" dirty="0" smtClean="0"/>
              <a:t>PRIORITA’ DEL MEDICO (profilo di rischio della paziente)</a:t>
            </a:r>
            <a:endParaRPr lang="it-IT" sz="2000"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Rischio cardiovascolare</a:t>
            </a:r>
          </a:p>
          <a:p>
            <a:pPr marL="457200" indent="-457200">
              <a:buFont typeface="+mj-lt"/>
              <a:buAutoNum type="arabicPeriod"/>
            </a:pPr>
            <a:r>
              <a:rPr lang="it-IT" dirty="0" smtClean="0">
                <a:solidFill>
                  <a:srgbClr val="C00000"/>
                </a:solidFill>
              </a:rPr>
              <a:t>DM2</a:t>
            </a:r>
          </a:p>
          <a:p>
            <a:pPr marL="457200" indent="-457200">
              <a:buFont typeface="+mj-lt"/>
              <a:buAutoNum type="arabicPeriod"/>
            </a:pPr>
            <a:r>
              <a:rPr lang="it-IT" dirty="0" smtClean="0"/>
              <a:t>OP</a:t>
            </a:r>
          </a:p>
          <a:p>
            <a:pPr marL="457200" indent="-457200">
              <a:buFont typeface="+mj-lt"/>
              <a:buAutoNum type="arabicPeriod"/>
            </a:pPr>
            <a:r>
              <a:rPr lang="it-IT" dirty="0" smtClean="0"/>
              <a:t>Artrosi</a:t>
            </a:r>
          </a:p>
          <a:p>
            <a:pPr marL="457200" indent="-457200">
              <a:buFont typeface="+mj-lt"/>
              <a:buAutoNum type="arabicPeriod"/>
            </a:pPr>
            <a:r>
              <a:rPr lang="it-IT" dirty="0" smtClean="0"/>
              <a:t>Gastrite/colelitiasi</a:t>
            </a:r>
          </a:p>
          <a:p>
            <a:pPr marL="457200" indent="-457200">
              <a:buFont typeface="+mj-lt"/>
              <a:buAutoNum type="arabicPeriod"/>
            </a:pPr>
            <a:r>
              <a:rPr lang="it-IT" dirty="0" smtClean="0"/>
              <a:t>Glaucoma</a:t>
            </a:r>
          </a:p>
          <a:p>
            <a:pPr marL="457200" indent="-457200">
              <a:buFont typeface="+mj-lt"/>
              <a:buAutoNum type="arabicPeriod"/>
            </a:pPr>
            <a:r>
              <a:rPr lang="it-IT" dirty="0" smtClean="0"/>
              <a:t>Depressione con insonnia</a:t>
            </a:r>
          </a:p>
          <a:p>
            <a:pPr marL="457200" indent="-457200">
              <a:buFont typeface="+mj-lt"/>
              <a:buAutoNum type="arabicPeriod"/>
            </a:pPr>
            <a:r>
              <a:rPr lang="it-IT" dirty="0" smtClean="0"/>
              <a:t>Eczema da stasi arti inferiori</a:t>
            </a:r>
          </a:p>
          <a:p>
            <a:pPr marL="457200" indent="-457200">
              <a:buFont typeface="+mj-lt"/>
              <a:buAutoNum type="arabicPeriod"/>
            </a:pPr>
            <a:endParaRPr lang="it-IT" dirty="0" smtClean="0"/>
          </a:p>
          <a:p>
            <a:pPr marL="457200" indent="-457200">
              <a:buFont typeface="+mj-lt"/>
              <a:buAutoNum type="arabicPeriod"/>
            </a:pPr>
            <a:endParaRPr lang="it-IT" dirty="0"/>
          </a:p>
        </p:txBody>
      </p:sp>
      <p:sp>
        <p:nvSpPr>
          <p:cNvPr id="10" name="Segnaposto testo 9"/>
          <p:cNvSpPr>
            <a:spLocks noGrp="1"/>
          </p:cNvSpPr>
          <p:nvPr>
            <p:ph type="body" sz="quarter" idx="3"/>
          </p:nvPr>
        </p:nvSpPr>
        <p:spPr/>
        <p:txBody>
          <a:bodyPr>
            <a:normAutofit fontScale="92500" lnSpcReduction="20000"/>
          </a:bodyPr>
          <a:lstStyle/>
          <a:p>
            <a:pPr algn="ctr"/>
            <a:r>
              <a:rPr lang="it-IT" dirty="0" smtClean="0"/>
              <a:t>PRIORITA’ DELLA PAZIENTE (qualità di vita percepita)</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Artrosi</a:t>
            </a:r>
          </a:p>
          <a:p>
            <a:pPr marL="457200" indent="-457200">
              <a:buFont typeface="+mj-lt"/>
              <a:buAutoNum type="arabicPeriod"/>
            </a:pPr>
            <a:r>
              <a:rPr lang="it-IT" dirty="0" smtClean="0"/>
              <a:t>Dispepsia</a:t>
            </a:r>
          </a:p>
          <a:p>
            <a:pPr marL="457200" indent="-457200">
              <a:buFont typeface="+mj-lt"/>
              <a:buAutoNum type="arabicPeriod"/>
            </a:pPr>
            <a:r>
              <a:rPr lang="it-IT" dirty="0" smtClean="0"/>
              <a:t>Insonnia e depressione</a:t>
            </a:r>
          </a:p>
          <a:p>
            <a:pPr marL="457200" indent="-457200">
              <a:buFont typeface="+mj-lt"/>
              <a:buAutoNum type="arabicPeriod"/>
            </a:pPr>
            <a:r>
              <a:rPr lang="it-IT" dirty="0" smtClean="0"/>
              <a:t>Eczema arti inferiori</a:t>
            </a:r>
          </a:p>
          <a:p>
            <a:pPr marL="457200" indent="-457200">
              <a:buFont typeface="+mj-lt"/>
              <a:buAutoNum type="arabicPeriod"/>
            </a:pPr>
            <a:r>
              <a:rPr lang="it-IT" dirty="0" smtClean="0">
                <a:solidFill>
                  <a:srgbClr val="C00000"/>
                </a:solidFill>
              </a:rPr>
              <a:t>DM2</a:t>
            </a:r>
          </a:p>
          <a:p>
            <a:pPr marL="457200" indent="-457200">
              <a:buFont typeface="+mj-lt"/>
              <a:buAutoNum type="arabicPeriod"/>
            </a:pPr>
            <a:r>
              <a:rPr lang="it-IT" dirty="0" smtClean="0"/>
              <a:t>OP</a:t>
            </a:r>
          </a:p>
          <a:p>
            <a:pPr marL="457200" indent="-457200">
              <a:buFont typeface="+mj-lt"/>
              <a:buAutoNum type="arabicPeriod"/>
            </a:pPr>
            <a:r>
              <a:rPr lang="it-IT" dirty="0" smtClean="0"/>
              <a:t>Rischio cardiovascolare</a:t>
            </a:r>
          </a:p>
          <a:p>
            <a:pPr marL="457200" indent="-457200">
              <a:buFont typeface="+mj-lt"/>
              <a:buAutoNum type="arabicPeriod"/>
            </a:pPr>
            <a:r>
              <a:rPr lang="it-IT" dirty="0" smtClean="0"/>
              <a:t>Glaucoma</a:t>
            </a:r>
          </a:p>
          <a:p>
            <a:pPr marL="457200" indent="-457200">
              <a:buFont typeface="+mj-lt"/>
              <a:buAutoNum type="arabicPeriod"/>
            </a:pPr>
            <a:endParaRPr lang="it-IT" dirty="0"/>
          </a:p>
        </p:txBody>
      </p:sp>
      <p:cxnSp>
        <p:nvCxnSpPr>
          <p:cNvPr id="13" name="Connettore 2 12"/>
          <p:cNvCxnSpPr/>
          <p:nvPr/>
        </p:nvCxnSpPr>
        <p:spPr>
          <a:xfrm>
            <a:off x="1691680" y="2852936"/>
            <a:ext cx="3024336" cy="1224136"/>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DI CURA: priorità</a:t>
            </a:r>
            <a:endParaRPr lang="it-IT" b="1" dirty="0">
              <a:solidFill>
                <a:srgbClr val="00B0F0"/>
              </a:solidFill>
            </a:endParaRPr>
          </a:p>
        </p:txBody>
      </p:sp>
      <p:sp>
        <p:nvSpPr>
          <p:cNvPr id="8" name="Segnaposto testo 7"/>
          <p:cNvSpPr>
            <a:spLocks noGrp="1"/>
          </p:cNvSpPr>
          <p:nvPr>
            <p:ph type="body" idx="1"/>
          </p:nvPr>
        </p:nvSpPr>
        <p:spPr/>
        <p:txBody>
          <a:bodyPr>
            <a:noAutofit/>
          </a:bodyPr>
          <a:lstStyle/>
          <a:p>
            <a:pPr algn="ctr"/>
            <a:r>
              <a:rPr lang="it-IT" sz="2000" dirty="0" smtClean="0"/>
              <a:t>PRIORITA’ DEL MEDICO (profilo di rischio della paziente)</a:t>
            </a:r>
            <a:endParaRPr lang="it-IT" sz="2000"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Rischio cardiovascolare</a:t>
            </a:r>
          </a:p>
          <a:p>
            <a:pPr marL="457200" indent="-457200">
              <a:buFont typeface="+mj-lt"/>
              <a:buAutoNum type="arabicPeriod"/>
            </a:pPr>
            <a:r>
              <a:rPr lang="it-IT" dirty="0" smtClean="0"/>
              <a:t>DM2</a:t>
            </a:r>
          </a:p>
          <a:p>
            <a:pPr marL="457200" indent="-457200">
              <a:buFont typeface="+mj-lt"/>
              <a:buAutoNum type="arabicPeriod"/>
            </a:pPr>
            <a:r>
              <a:rPr lang="it-IT" dirty="0" smtClean="0">
                <a:solidFill>
                  <a:srgbClr val="C00000"/>
                </a:solidFill>
              </a:rPr>
              <a:t>OP</a:t>
            </a:r>
          </a:p>
          <a:p>
            <a:pPr marL="457200" indent="-457200">
              <a:buFont typeface="+mj-lt"/>
              <a:buAutoNum type="arabicPeriod"/>
            </a:pPr>
            <a:r>
              <a:rPr lang="it-IT" dirty="0" smtClean="0"/>
              <a:t>Artrosi</a:t>
            </a:r>
          </a:p>
          <a:p>
            <a:pPr marL="457200" indent="-457200">
              <a:buFont typeface="+mj-lt"/>
              <a:buAutoNum type="arabicPeriod"/>
            </a:pPr>
            <a:r>
              <a:rPr lang="it-IT" dirty="0" smtClean="0"/>
              <a:t>Gastrite/colelitiasi</a:t>
            </a:r>
          </a:p>
          <a:p>
            <a:pPr marL="457200" indent="-457200">
              <a:buFont typeface="+mj-lt"/>
              <a:buAutoNum type="arabicPeriod"/>
            </a:pPr>
            <a:r>
              <a:rPr lang="it-IT" dirty="0" smtClean="0"/>
              <a:t>Glaucoma</a:t>
            </a:r>
          </a:p>
          <a:p>
            <a:pPr marL="457200" indent="-457200">
              <a:buFont typeface="+mj-lt"/>
              <a:buAutoNum type="arabicPeriod"/>
            </a:pPr>
            <a:r>
              <a:rPr lang="it-IT" dirty="0" smtClean="0"/>
              <a:t>Depressione con insonnia</a:t>
            </a:r>
          </a:p>
          <a:p>
            <a:pPr marL="457200" indent="-457200">
              <a:buFont typeface="+mj-lt"/>
              <a:buAutoNum type="arabicPeriod"/>
            </a:pPr>
            <a:r>
              <a:rPr lang="it-IT" dirty="0" smtClean="0"/>
              <a:t>Eczema da stasi arti inferiori</a:t>
            </a:r>
          </a:p>
          <a:p>
            <a:pPr marL="457200" indent="-457200">
              <a:buFont typeface="+mj-lt"/>
              <a:buAutoNum type="arabicPeriod"/>
            </a:pPr>
            <a:endParaRPr lang="it-IT" dirty="0" smtClean="0"/>
          </a:p>
          <a:p>
            <a:pPr marL="457200" indent="-457200">
              <a:buFont typeface="+mj-lt"/>
              <a:buAutoNum type="arabicPeriod"/>
            </a:pPr>
            <a:endParaRPr lang="it-IT" dirty="0"/>
          </a:p>
        </p:txBody>
      </p:sp>
      <p:sp>
        <p:nvSpPr>
          <p:cNvPr id="10" name="Segnaposto testo 9"/>
          <p:cNvSpPr>
            <a:spLocks noGrp="1"/>
          </p:cNvSpPr>
          <p:nvPr>
            <p:ph type="body" sz="quarter" idx="3"/>
          </p:nvPr>
        </p:nvSpPr>
        <p:spPr/>
        <p:txBody>
          <a:bodyPr>
            <a:normAutofit fontScale="92500" lnSpcReduction="20000"/>
          </a:bodyPr>
          <a:lstStyle/>
          <a:p>
            <a:pPr algn="ctr"/>
            <a:r>
              <a:rPr lang="it-IT" dirty="0" smtClean="0"/>
              <a:t>PRIORITA’ DELLA PAZIENTE (qualità di vita percepita)</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Artrosi</a:t>
            </a:r>
          </a:p>
          <a:p>
            <a:pPr marL="457200" indent="-457200">
              <a:buFont typeface="+mj-lt"/>
              <a:buAutoNum type="arabicPeriod"/>
            </a:pPr>
            <a:r>
              <a:rPr lang="it-IT" dirty="0" smtClean="0"/>
              <a:t>Dispepsia</a:t>
            </a:r>
          </a:p>
          <a:p>
            <a:pPr marL="457200" indent="-457200">
              <a:buFont typeface="+mj-lt"/>
              <a:buAutoNum type="arabicPeriod"/>
            </a:pPr>
            <a:r>
              <a:rPr lang="it-IT" dirty="0" smtClean="0"/>
              <a:t>Insonnia e depressione</a:t>
            </a:r>
          </a:p>
          <a:p>
            <a:pPr marL="457200" indent="-457200">
              <a:buFont typeface="+mj-lt"/>
              <a:buAutoNum type="arabicPeriod"/>
            </a:pPr>
            <a:r>
              <a:rPr lang="it-IT" dirty="0" smtClean="0"/>
              <a:t>Eczema arti inferiori</a:t>
            </a:r>
          </a:p>
          <a:p>
            <a:pPr marL="457200" indent="-457200">
              <a:buFont typeface="+mj-lt"/>
              <a:buAutoNum type="arabicPeriod"/>
            </a:pPr>
            <a:r>
              <a:rPr lang="it-IT" dirty="0" smtClean="0"/>
              <a:t>DM2</a:t>
            </a:r>
          </a:p>
          <a:p>
            <a:pPr marL="457200" indent="-457200">
              <a:buFont typeface="+mj-lt"/>
              <a:buAutoNum type="arabicPeriod"/>
            </a:pPr>
            <a:r>
              <a:rPr lang="it-IT" dirty="0" smtClean="0">
                <a:solidFill>
                  <a:srgbClr val="C00000"/>
                </a:solidFill>
              </a:rPr>
              <a:t>OP</a:t>
            </a:r>
          </a:p>
          <a:p>
            <a:pPr marL="457200" indent="-457200">
              <a:buFont typeface="+mj-lt"/>
              <a:buAutoNum type="arabicPeriod"/>
            </a:pPr>
            <a:r>
              <a:rPr lang="it-IT" dirty="0" smtClean="0"/>
              <a:t>Rischio cardiovascolare</a:t>
            </a:r>
          </a:p>
          <a:p>
            <a:pPr marL="457200" indent="-457200">
              <a:buFont typeface="+mj-lt"/>
              <a:buAutoNum type="arabicPeriod"/>
            </a:pPr>
            <a:r>
              <a:rPr lang="it-IT" dirty="0" smtClean="0"/>
              <a:t>Glaucoma</a:t>
            </a:r>
          </a:p>
          <a:p>
            <a:pPr marL="457200" indent="-457200">
              <a:buFont typeface="+mj-lt"/>
              <a:buAutoNum type="arabicPeriod"/>
            </a:pPr>
            <a:endParaRPr lang="it-IT" dirty="0"/>
          </a:p>
        </p:txBody>
      </p:sp>
      <p:cxnSp>
        <p:nvCxnSpPr>
          <p:cNvPr id="13" name="Connettore 2 12"/>
          <p:cNvCxnSpPr/>
          <p:nvPr/>
        </p:nvCxnSpPr>
        <p:spPr>
          <a:xfrm>
            <a:off x="1547664" y="3284984"/>
            <a:ext cx="3096344" cy="1224136"/>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DI CURA: priorità</a:t>
            </a:r>
            <a:endParaRPr lang="it-IT" b="1" dirty="0">
              <a:solidFill>
                <a:srgbClr val="00B0F0"/>
              </a:solidFill>
            </a:endParaRPr>
          </a:p>
        </p:txBody>
      </p:sp>
      <p:sp>
        <p:nvSpPr>
          <p:cNvPr id="8" name="Segnaposto testo 7"/>
          <p:cNvSpPr>
            <a:spLocks noGrp="1"/>
          </p:cNvSpPr>
          <p:nvPr>
            <p:ph type="body" idx="1"/>
          </p:nvPr>
        </p:nvSpPr>
        <p:spPr/>
        <p:txBody>
          <a:bodyPr>
            <a:noAutofit/>
          </a:bodyPr>
          <a:lstStyle/>
          <a:p>
            <a:pPr algn="ctr"/>
            <a:r>
              <a:rPr lang="it-IT" sz="2000" dirty="0" smtClean="0"/>
              <a:t>PRIORITA’ DEL MEDICO (profilo di rischio della paziente)</a:t>
            </a:r>
            <a:endParaRPr lang="it-IT" sz="2000"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Rischio cardiovascolare</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solidFill>
                  <a:srgbClr val="C00000"/>
                </a:solidFill>
              </a:rPr>
              <a:t>Artrosi</a:t>
            </a:r>
          </a:p>
          <a:p>
            <a:pPr marL="457200" indent="-457200">
              <a:buFont typeface="+mj-lt"/>
              <a:buAutoNum type="arabicPeriod"/>
            </a:pPr>
            <a:r>
              <a:rPr lang="it-IT" dirty="0" smtClean="0"/>
              <a:t>Gastrite/colelitiasi</a:t>
            </a:r>
          </a:p>
          <a:p>
            <a:pPr marL="457200" indent="-457200">
              <a:buFont typeface="+mj-lt"/>
              <a:buAutoNum type="arabicPeriod"/>
            </a:pPr>
            <a:r>
              <a:rPr lang="it-IT" dirty="0" smtClean="0"/>
              <a:t>Glaucoma</a:t>
            </a:r>
          </a:p>
          <a:p>
            <a:pPr marL="457200" indent="-457200">
              <a:buFont typeface="+mj-lt"/>
              <a:buAutoNum type="arabicPeriod"/>
            </a:pPr>
            <a:r>
              <a:rPr lang="it-IT" dirty="0" smtClean="0"/>
              <a:t>Depressione con insonnia</a:t>
            </a:r>
          </a:p>
          <a:p>
            <a:pPr marL="457200" indent="-457200">
              <a:buFont typeface="+mj-lt"/>
              <a:buAutoNum type="arabicPeriod"/>
            </a:pPr>
            <a:r>
              <a:rPr lang="it-IT" dirty="0" smtClean="0"/>
              <a:t>Eczema da stasi arti inferiori</a:t>
            </a:r>
          </a:p>
          <a:p>
            <a:pPr marL="457200" indent="-457200">
              <a:buFont typeface="+mj-lt"/>
              <a:buAutoNum type="arabicPeriod"/>
            </a:pPr>
            <a:endParaRPr lang="it-IT" dirty="0" smtClean="0"/>
          </a:p>
          <a:p>
            <a:pPr marL="457200" indent="-457200">
              <a:buFont typeface="+mj-lt"/>
              <a:buAutoNum type="arabicPeriod"/>
            </a:pPr>
            <a:endParaRPr lang="it-IT" dirty="0"/>
          </a:p>
        </p:txBody>
      </p:sp>
      <p:sp>
        <p:nvSpPr>
          <p:cNvPr id="10" name="Segnaposto testo 9"/>
          <p:cNvSpPr>
            <a:spLocks noGrp="1"/>
          </p:cNvSpPr>
          <p:nvPr>
            <p:ph type="body" sz="quarter" idx="3"/>
          </p:nvPr>
        </p:nvSpPr>
        <p:spPr/>
        <p:txBody>
          <a:bodyPr>
            <a:normAutofit fontScale="92500" lnSpcReduction="20000"/>
          </a:bodyPr>
          <a:lstStyle/>
          <a:p>
            <a:pPr algn="ctr"/>
            <a:r>
              <a:rPr lang="it-IT" dirty="0" smtClean="0"/>
              <a:t>PRIORITA’ DELLA PAZIENTE (qualità di vita percepita)</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solidFill>
                  <a:srgbClr val="C00000"/>
                </a:solidFill>
              </a:rPr>
              <a:t>Artrosi</a:t>
            </a:r>
          </a:p>
          <a:p>
            <a:pPr marL="457200" indent="-457200">
              <a:buFont typeface="+mj-lt"/>
              <a:buAutoNum type="arabicPeriod"/>
            </a:pPr>
            <a:r>
              <a:rPr lang="it-IT" dirty="0" smtClean="0"/>
              <a:t>Dispepsia</a:t>
            </a:r>
          </a:p>
          <a:p>
            <a:pPr marL="457200" indent="-457200">
              <a:buFont typeface="+mj-lt"/>
              <a:buAutoNum type="arabicPeriod"/>
            </a:pPr>
            <a:r>
              <a:rPr lang="it-IT" dirty="0" smtClean="0"/>
              <a:t>Insonnia e depressione</a:t>
            </a:r>
          </a:p>
          <a:p>
            <a:pPr marL="457200" indent="-457200">
              <a:buFont typeface="+mj-lt"/>
              <a:buAutoNum type="arabicPeriod"/>
            </a:pPr>
            <a:r>
              <a:rPr lang="it-IT" dirty="0" smtClean="0"/>
              <a:t>Eczema arti inferiori</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t>Rischio cardiovascolare</a:t>
            </a:r>
          </a:p>
          <a:p>
            <a:pPr marL="457200" indent="-457200">
              <a:buFont typeface="+mj-lt"/>
              <a:buAutoNum type="arabicPeriod"/>
            </a:pPr>
            <a:r>
              <a:rPr lang="it-IT" dirty="0" smtClean="0"/>
              <a:t>Glaucoma</a:t>
            </a:r>
          </a:p>
          <a:p>
            <a:pPr marL="457200" indent="-457200">
              <a:buFont typeface="+mj-lt"/>
              <a:buAutoNum type="arabicPeriod"/>
            </a:pPr>
            <a:endParaRPr lang="it-IT" dirty="0"/>
          </a:p>
        </p:txBody>
      </p:sp>
      <p:cxnSp>
        <p:nvCxnSpPr>
          <p:cNvPr id="13" name="Connettore 2 12"/>
          <p:cNvCxnSpPr/>
          <p:nvPr/>
        </p:nvCxnSpPr>
        <p:spPr>
          <a:xfrm flipV="1">
            <a:off x="1979712" y="2564904"/>
            <a:ext cx="2664296" cy="115212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DI CURA: priorità</a:t>
            </a:r>
            <a:endParaRPr lang="it-IT" b="1" dirty="0">
              <a:solidFill>
                <a:srgbClr val="00B0F0"/>
              </a:solidFill>
            </a:endParaRPr>
          </a:p>
        </p:txBody>
      </p:sp>
      <p:sp>
        <p:nvSpPr>
          <p:cNvPr id="8" name="Segnaposto testo 7"/>
          <p:cNvSpPr>
            <a:spLocks noGrp="1"/>
          </p:cNvSpPr>
          <p:nvPr>
            <p:ph type="body" idx="1"/>
          </p:nvPr>
        </p:nvSpPr>
        <p:spPr/>
        <p:txBody>
          <a:bodyPr>
            <a:noAutofit/>
          </a:bodyPr>
          <a:lstStyle/>
          <a:p>
            <a:pPr algn="ctr"/>
            <a:r>
              <a:rPr lang="it-IT" sz="2000" dirty="0" smtClean="0"/>
              <a:t>PRIORITA’ DEL MEDICO (profilo di rischio della paziente)</a:t>
            </a:r>
            <a:endParaRPr lang="it-IT" sz="2000"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Rischio cardiovascolare</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t>Artrosi</a:t>
            </a:r>
          </a:p>
          <a:p>
            <a:pPr marL="457200" indent="-457200">
              <a:buFont typeface="+mj-lt"/>
              <a:buAutoNum type="arabicPeriod"/>
            </a:pPr>
            <a:r>
              <a:rPr lang="it-IT" dirty="0" smtClean="0">
                <a:solidFill>
                  <a:srgbClr val="C00000"/>
                </a:solidFill>
              </a:rPr>
              <a:t>Gastrite/colelitiasi</a:t>
            </a:r>
          </a:p>
          <a:p>
            <a:pPr marL="457200" indent="-457200">
              <a:buFont typeface="+mj-lt"/>
              <a:buAutoNum type="arabicPeriod"/>
            </a:pPr>
            <a:r>
              <a:rPr lang="it-IT" dirty="0" smtClean="0"/>
              <a:t>Glaucoma</a:t>
            </a:r>
          </a:p>
          <a:p>
            <a:pPr marL="457200" indent="-457200">
              <a:buFont typeface="+mj-lt"/>
              <a:buAutoNum type="arabicPeriod"/>
            </a:pPr>
            <a:r>
              <a:rPr lang="it-IT" dirty="0" smtClean="0"/>
              <a:t>Depressione con insonnia</a:t>
            </a:r>
          </a:p>
          <a:p>
            <a:pPr marL="457200" indent="-457200">
              <a:buFont typeface="+mj-lt"/>
              <a:buAutoNum type="arabicPeriod"/>
            </a:pPr>
            <a:r>
              <a:rPr lang="it-IT" dirty="0" smtClean="0"/>
              <a:t>Eczema da stasi arti inferiori</a:t>
            </a:r>
          </a:p>
          <a:p>
            <a:pPr marL="457200" indent="-457200">
              <a:buFont typeface="+mj-lt"/>
              <a:buAutoNum type="arabicPeriod"/>
            </a:pPr>
            <a:endParaRPr lang="it-IT" dirty="0" smtClean="0"/>
          </a:p>
          <a:p>
            <a:pPr marL="457200" indent="-457200">
              <a:buFont typeface="+mj-lt"/>
              <a:buAutoNum type="arabicPeriod"/>
            </a:pPr>
            <a:endParaRPr lang="it-IT" dirty="0"/>
          </a:p>
        </p:txBody>
      </p:sp>
      <p:sp>
        <p:nvSpPr>
          <p:cNvPr id="10" name="Segnaposto testo 9"/>
          <p:cNvSpPr>
            <a:spLocks noGrp="1"/>
          </p:cNvSpPr>
          <p:nvPr>
            <p:ph type="body" sz="quarter" idx="3"/>
          </p:nvPr>
        </p:nvSpPr>
        <p:spPr/>
        <p:txBody>
          <a:bodyPr>
            <a:normAutofit fontScale="92500" lnSpcReduction="20000"/>
          </a:bodyPr>
          <a:lstStyle/>
          <a:p>
            <a:pPr algn="ctr"/>
            <a:r>
              <a:rPr lang="it-IT" dirty="0" smtClean="0"/>
              <a:t>PRIORITA’ DELLA PAZIENTE (qualità di vita percepita)</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Artrosi</a:t>
            </a:r>
          </a:p>
          <a:p>
            <a:pPr marL="457200" indent="-457200">
              <a:buFont typeface="+mj-lt"/>
              <a:buAutoNum type="arabicPeriod"/>
            </a:pPr>
            <a:r>
              <a:rPr lang="it-IT" dirty="0" smtClean="0">
                <a:solidFill>
                  <a:srgbClr val="C00000"/>
                </a:solidFill>
              </a:rPr>
              <a:t>Dispepsia</a:t>
            </a:r>
          </a:p>
          <a:p>
            <a:pPr marL="457200" indent="-457200">
              <a:buFont typeface="+mj-lt"/>
              <a:buAutoNum type="arabicPeriod"/>
            </a:pPr>
            <a:r>
              <a:rPr lang="it-IT" dirty="0" smtClean="0"/>
              <a:t>Insonnia e depressione</a:t>
            </a:r>
          </a:p>
          <a:p>
            <a:pPr marL="457200" indent="-457200">
              <a:buFont typeface="+mj-lt"/>
              <a:buAutoNum type="arabicPeriod"/>
            </a:pPr>
            <a:r>
              <a:rPr lang="it-IT" dirty="0" smtClean="0"/>
              <a:t>Eczema arti inferiori</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t>Rischio cardiovascolare</a:t>
            </a:r>
          </a:p>
          <a:p>
            <a:pPr marL="457200" indent="-457200">
              <a:buFont typeface="+mj-lt"/>
              <a:buAutoNum type="arabicPeriod"/>
            </a:pPr>
            <a:r>
              <a:rPr lang="it-IT" dirty="0" smtClean="0"/>
              <a:t>Glaucoma</a:t>
            </a:r>
          </a:p>
          <a:p>
            <a:pPr marL="457200" indent="-457200">
              <a:buFont typeface="+mj-lt"/>
              <a:buAutoNum type="arabicPeriod"/>
            </a:pPr>
            <a:endParaRPr lang="it-IT" dirty="0"/>
          </a:p>
        </p:txBody>
      </p:sp>
      <p:cxnSp>
        <p:nvCxnSpPr>
          <p:cNvPr id="13" name="Connettore 2 12"/>
          <p:cNvCxnSpPr/>
          <p:nvPr/>
        </p:nvCxnSpPr>
        <p:spPr>
          <a:xfrm flipV="1">
            <a:off x="3347864" y="2924944"/>
            <a:ext cx="1296144" cy="108012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DI CURA: priorità</a:t>
            </a:r>
            <a:endParaRPr lang="it-IT" b="1" dirty="0">
              <a:solidFill>
                <a:srgbClr val="00B0F0"/>
              </a:solidFill>
            </a:endParaRPr>
          </a:p>
        </p:txBody>
      </p:sp>
      <p:sp>
        <p:nvSpPr>
          <p:cNvPr id="8" name="Segnaposto testo 7"/>
          <p:cNvSpPr>
            <a:spLocks noGrp="1"/>
          </p:cNvSpPr>
          <p:nvPr>
            <p:ph type="body" idx="1"/>
          </p:nvPr>
        </p:nvSpPr>
        <p:spPr/>
        <p:txBody>
          <a:bodyPr>
            <a:noAutofit/>
          </a:bodyPr>
          <a:lstStyle/>
          <a:p>
            <a:pPr algn="ctr"/>
            <a:r>
              <a:rPr lang="it-IT" sz="2000" dirty="0" smtClean="0"/>
              <a:t>PRIORITA’ DEL MEDICO (profilo di rischio della paziente)</a:t>
            </a:r>
            <a:endParaRPr lang="it-IT" sz="2000"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Rischio cardiovascolare</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t>Artrosi</a:t>
            </a:r>
          </a:p>
          <a:p>
            <a:pPr marL="457200" indent="-457200">
              <a:buFont typeface="+mj-lt"/>
              <a:buAutoNum type="arabicPeriod"/>
            </a:pPr>
            <a:r>
              <a:rPr lang="it-IT" dirty="0" smtClean="0"/>
              <a:t>Gastrite/colelitiasi</a:t>
            </a:r>
          </a:p>
          <a:p>
            <a:pPr marL="457200" indent="-457200">
              <a:buFont typeface="+mj-lt"/>
              <a:buAutoNum type="arabicPeriod"/>
            </a:pPr>
            <a:r>
              <a:rPr lang="it-IT" dirty="0" smtClean="0">
                <a:solidFill>
                  <a:srgbClr val="C00000"/>
                </a:solidFill>
              </a:rPr>
              <a:t>Glaucoma</a:t>
            </a:r>
          </a:p>
          <a:p>
            <a:pPr marL="457200" indent="-457200">
              <a:buFont typeface="+mj-lt"/>
              <a:buAutoNum type="arabicPeriod"/>
            </a:pPr>
            <a:r>
              <a:rPr lang="it-IT" dirty="0" smtClean="0"/>
              <a:t>Depressione con insonnia</a:t>
            </a:r>
          </a:p>
          <a:p>
            <a:pPr marL="457200" indent="-457200">
              <a:buFont typeface="+mj-lt"/>
              <a:buAutoNum type="arabicPeriod"/>
            </a:pPr>
            <a:r>
              <a:rPr lang="it-IT" dirty="0" smtClean="0"/>
              <a:t>Eczema da stasi arti inferiori</a:t>
            </a:r>
          </a:p>
          <a:p>
            <a:pPr marL="457200" indent="-457200">
              <a:buFont typeface="+mj-lt"/>
              <a:buAutoNum type="arabicPeriod"/>
            </a:pPr>
            <a:endParaRPr lang="it-IT" dirty="0" smtClean="0"/>
          </a:p>
          <a:p>
            <a:pPr marL="457200" indent="-457200">
              <a:buFont typeface="+mj-lt"/>
              <a:buAutoNum type="arabicPeriod"/>
            </a:pPr>
            <a:endParaRPr lang="it-IT" dirty="0"/>
          </a:p>
        </p:txBody>
      </p:sp>
      <p:sp>
        <p:nvSpPr>
          <p:cNvPr id="10" name="Segnaposto testo 9"/>
          <p:cNvSpPr>
            <a:spLocks noGrp="1"/>
          </p:cNvSpPr>
          <p:nvPr>
            <p:ph type="body" sz="quarter" idx="3"/>
          </p:nvPr>
        </p:nvSpPr>
        <p:spPr/>
        <p:txBody>
          <a:bodyPr>
            <a:normAutofit fontScale="92500" lnSpcReduction="20000"/>
          </a:bodyPr>
          <a:lstStyle/>
          <a:p>
            <a:pPr algn="ctr"/>
            <a:r>
              <a:rPr lang="it-IT" dirty="0" smtClean="0"/>
              <a:t>PRIORITA’ DELLA PAZIENTE (qualità di vita percepita)</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Artrosi</a:t>
            </a:r>
          </a:p>
          <a:p>
            <a:pPr marL="457200" indent="-457200">
              <a:buFont typeface="+mj-lt"/>
              <a:buAutoNum type="arabicPeriod"/>
            </a:pPr>
            <a:r>
              <a:rPr lang="it-IT" dirty="0" smtClean="0"/>
              <a:t>Dispepsia</a:t>
            </a:r>
          </a:p>
          <a:p>
            <a:pPr marL="457200" indent="-457200">
              <a:buFont typeface="+mj-lt"/>
              <a:buAutoNum type="arabicPeriod"/>
            </a:pPr>
            <a:r>
              <a:rPr lang="it-IT" dirty="0" smtClean="0"/>
              <a:t>Insonnia e depressione</a:t>
            </a:r>
          </a:p>
          <a:p>
            <a:pPr marL="457200" indent="-457200">
              <a:buFont typeface="+mj-lt"/>
              <a:buAutoNum type="arabicPeriod"/>
            </a:pPr>
            <a:r>
              <a:rPr lang="it-IT" dirty="0" smtClean="0"/>
              <a:t>Eczema arti inferiori</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t>Rischio cardiovascolare</a:t>
            </a:r>
          </a:p>
          <a:p>
            <a:pPr marL="457200" indent="-457200">
              <a:buFont typeface="+mj-lt"/>
              <a:buAutoNum type="arabicPeriod"/>
            </a:pPr>
            <a:r>
              <a:rPr lang="it-IT" dirty="0" smtClean="0">
                <a:solidFill>
                  <a:srgbClr val="C00000"/>
                </a:solidFill>
              </a:rPr>
              <a:t>Glaucoma</a:t>
            </a:r>
          </a:p>
          <a:p>
            <a:pPr marL="457200" indent="-457200">
              <a:buFont typeface="+mj-lt"/>
              <a:buAutoNum type="arabicPeriod"/>
            </a:pPr>
            <a:endParaRPr lang="it-IT" dirty="0"/>
          </a:p>
        </p:txBody>
      </p:sp>
      <p:cxnSp>
        <p:nvCxnSpPr>
          <p:cNvPr id="13" name="Connettore 2 12"/>
          <p:cNvCxnSpPr/>
          <p:nvPr/>
        </p:nvCxnSpPr>
        <p:spPr>
          <a:xfrm>
            <a:off x="2555776" y="4581128"/>
            <a:ext cx="2088232" cy="864096"/>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DI CURA: priorità</a:t>
            </a:r>
            <a:endParaRPr lang="it-IT" b="1" dirty="0">
              <a:solidFill>
                <a:srgbClr val="00B0F0"/>
              </a:solidFill>
            </a:endParaRPr>
          </a:p>
        </p:txBody>
      </p:sp>
      <p:sp>
        <p:nvSpPr>
          <p:cNvPr id="8" name="Segnaposto testo 7"/>
          <p:cNvSpPr>
            <a:spLocks noGrp="1"/>
          </p:cNvSpPr>
          <p:nvPr>
            <p:ph type="body" idx="1"/>
          </p:nvPr>
        </p:nvSpPr>
        <p:spPr/>
        <p:txBody>
          <a:bodyPr>
            <a:noAutofit/>
          </a:bodyPr>
          <a:lstStyle/>
          <a:p>
            <a:pPr algn="ctr"/>
            <a:r>
              <a:rPr lang="it-IT" sz="2000" dirty="0" smtClean="0"/>
              <a:t>PRIORITA’ DEL MEDICO (profilo di rischio della paziente)</a:t>
            </a:r>
            <a:endParaRPr lang="it-IT" sz="2000"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Rischio cardiovascolare</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t>Artrosi</a:t>
            </a:r>
          </a:p>
          <a:p>
            <a:pPr marL="457200" indent="-457200">
              <a:buFont typeface="+mj-lt"/>
              <a:buAutoNum type="arabicPeriod"/>
            </a:pPr>
            <a:r>
              <a:rPr lang="it-IT" dirty="0" smtClean="0"/>
              <a:t>Gastrite/colelitiasi</a:t>
            </a:r>
          </a:p>
          <a:p>
            <a:pPr marL="457200" indent="-457200">
              <a:buFont typeface="+mj-lt"/>
              <a:buAutoNum type="arabicPeriod"/>
            </a:pPr>
            <a:r>
              <a:rPr lang="it-IT" dirty="0" smtClean="0"/>
              <a:t>Glaucoma</a:t>
            </a:r>
          </a:p>
          <a:p>
            <a:pPr marL="457200" indent="-457200">
              <a:buFont typeface="+mj-lt"/>
              <a:buAutoNum type="arabicPeriod"/>
            </a:pPr>
            <a:r>
              <a:rPr lang="it-IT" dirty="0" smtClean="0">
                <a:solidFill>
                  <a:srgbClr val="C00000"/>
                </a:solidFill>
              </a:rPr>
              <a:t>Depressione con insonnia</a:t>
            </a:r>
          </a:p>
          <a:p>
            <a:pPr marL="457200" indent="-457200">
              <a:buFont typeface="+mj-lt"/>
              <a:buAutoNum type="arabicPeriod"/>
            </a:pPr>
            <a:r>
              <a:rPr lang="it-IT" dirty="0" smtClean="0"/>
              <a:t>Eczema da stasi arti inferiori</a:t>
            </a:r>
          </a:p>
          <a:p>
            <a:pPr marL="457200" indent="-457200">
              <a:buFont typeface="+mj-lt"/>
              <a:buAutoNum type="arabicPeriod"/>
            </a:pPr>
            <a:endParaRPr lang="it-IT" dirty="0" smtClean="0"/>
          </a:p>
          <a:p>
            <a:pPr marL="457200" indent="-457200">
              <a:buFont typeface="+mj-lt"/>
              <a:buAutoNum type="arabicPeriod"/>
            </a:pPr>
            <a:endParaRPr lang="it-IT" dirty="0"/>
          </a:p>
        </p:txBody>
      </p:sp>
      <p:sp>
        <p:nvSpPr>
          <p:cNvPr id="10" name="Segnaposto testo 9"/>
          <p:cNvSpPr>
            <a:spLocks noGrp="1"/>
          </p:cNvSpPr>
          <p:nvPr>
            <p:ph type="body" sz="quarter" idx="3"/>
          </p:nvPr>
        </p:nvSpPr>
        <p:spPr/>
        <p:txBody>
          <a:bodyPr>
            <a:normAutofit fontScale="92500" lnSpcReduction="20000"/>
          </a:bodyPr>
          <a:lstStyle/>
          <a:p>
            <a:pPr algn="ctr"/>
            <a:r>
              <a:rPr lang="it-IT" dirty="0" smtClean="0"/>
              <a:t>PRIORITA’ DELLA PAZIENTE (qualità di vita percepita)</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Artrosi</a:t>
            </a:r>
          </a:p>
          <a:p>
            <a:pPr marL="457200" indent="-457200">
              <a:buFont typeface="+mj-lt"/>
              <a:buAutoNum type="arabicPeriod"/>
            </a:pPr>
            <a:r>
              <a:rPr lang="it-IT" dirty="0" smtClean="0"/>
              <a:t>Dispepsia</a:t>
            </a:r>
          </a:p>
          <a:p>
            <a:pPr marL="457200" indent="-457200">
              <a:buFont typeface="+mj-lt"/>
              <a:buAutoNum type="arabicPeriod"/>
            </a:pPr>
            <a:r>
              <a:rPr lang="it-IT" dirty="0" smtClean="0">
                <a:solidFill>
                  <a:srgbClr val="C00000"/>
                </a:solidFill>
              </a:rPr>
              <a:t>Insonnia e depressione</a:t>
            </a:r>
          </a:p>
          <a:p>
            <a:pPr marL="457200" indent="-457200">
              <a:buFont typeface="+mj-lt"/>
              <a:buAutoNum type="arabicPeriod"/>
            </a:pPr>
            <a:r>
              <a:rPr lang="it-IT" dirty="0" smtClean="0"/>
              <a:t>Eczema arti inferiori</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t>Rischio cardiovascolare</a:t>
            </a:r>
          </a:p>
          <a:p>
            <a:pPr marL="457200" indent="-457200">
              <a:buFont typeface="+mj-lt"/>
              <a:buAutoNum type="arabicPeriod"/>
            </a:pPr>
            <a:r>
              <a:rPr lang="it-IT" dirty="0" smtClean="0"/>
              <a:t>Glaucoma</a:t>
            </a:r>
          </a:p>
          <a:p>
            <a:pPr marL="457200" indent="-457200">
              <a:buFont typeface="+mj-lt"/>
              <a:buAutoNum type="arabicPeriod"/>
            </a:pPr>
            <a:endParaRPr lang="it-IT" dirty="0"/>
          </a:p>
        </p:txBody>
      </p:sp>
      <p:cxnSp>
        <p:nvCxnSpPr>
          <p:cNvPr id="13" name="Connettore 2 12"/>
          <p:cNvCxnSpPr/>
          <p:nvPr/>
        </p:nvCxnSpPr>
        <p:spPr>
          <a:xfrm flipV="1">
            <a:off x="4211960" y="3429000"/>
            <a:ext cx="504056" cy="144016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solidFill>
            <a:schemeClr val="bg1">
              <a:lumMod val="85000"/>
            </a:schemeClr>
          </a:solidFill>
        </p:spPr>
        <p:txBody>
          <a:bodyPr/>
          <a:lstStyle/>
          <a:p>
            <a:r>
              <a:rPr lang="it-IT" b="1" dirty="0" smtClean="0">
                <a:solidFill>
                  <a:srgbClr val="00B0F0"/>
                </a:solidFill>
              </a:rPr>
              <a:t>PIANO DI CURA: priorità</a:t>
            </a:r>
            <a:endParaRPr lang="it-IT" b="1" dirty="0">
              <a:solidFill>
                <a:srgbClr val="00B0F0"/>
              </a:solidFill>
            </a:endParaRPr>
          </a:p>
        </p:txBody>
      </p:sp>
      <p:sp>
        <p:nvSpPr>
          <p:cNvPr id="8" name="Segnaposto testo 7"/>
          <p:cNvSpPr>
            <a:spLocks noGrp="1"/>
          </p:cNvSpPr>
          <p:nvPr>
            <p:ph type="body" idx="1"/>
          </p:nvPr>
        </p:nvSpPr>
        <p:spPr/>
        <p:txBody>
          <a:bodyPr>
            <a:noAutofit/>
          </a:bodyPr>
          <a:lstStyle/>
          <a:p>
            <a:pPr algn="ctr"/>
            <a:r>
              <a:rPr lang="it-IT" sz="2000" dirty="0" smtClean="0"/>
              <a:t>PRIORITA’ DEL MEDICO (profilo di rischio della paziente)</a:t>
            </a:r>
            <a:endParaRPr lang="it-IT" sz="2000" dirty="0"/>
          </a:p>
        </p:txBody>
      </p:sp>
      <p:sp>
        <p:nvSpPr>
          <p:cNvPr id="9" name="Segnaposto contenuto 8"/>
          <p:cNvSpPr>
            <a:spLocks noGrp="1"/>
          </p:cNvSpPr>
          <p:nvPr>
            <p:ph sz="half" idx="2"/>
          </p:nvPr>
        </p:nvSpPr>
        <p:spPr/>
        <p:txBody>
          <a:bodyPr/>
          <a:lstStyle/>
          <a:p>
            <a:pPr marL="457200" indent="-457200">
              <a:buFont typeface="+mj-lt"/>
              <a:buAutoNum type="arabicPeriod"/>
            </a:pPr>
            <a:r>
              <a:rPr lang="it-IT" dirty="0" smtClean="0"/>
              <a:t>Rischio cardiovascolare</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t>Artrosi</a:t>
            </a:r>
          </a:p>
          <a:p>
            <a:pPr marL="457200" indent="-457200">
              <a:buFont typeface="+mj-lt"/>
              <a:buAutoNum type="arabicPeriod"/>
            </a:pPr>
            <a:r>
              <a:rPr lang="it-IT" dirty="0" smtClean="0"/>
              <a:t>Gastrite/colelitiasi</a:t>
            </a:r>
          </a:p>
          <a:p>
            <a:pPr marL="457200" indent="-457200">
              <a:buFont typeface="+mj-lt"/>
              <a:buAutoNum type="arabicPeriod"/>
            </a:pPr>
            <a:r>
              <a:rPr lang="it-IT" dirty="0" smtClean="0"/>
              <a:t>Glaucoma</a:t>
            </a:r>
          </a:p>
          <a:p>
            <a:pPr marL="457200" indent="-457200">
              <a:buFont typeface="+mj-lt"/>
              <a:buAutoNum type="arabicPeriod"/>
            </a:pPr>
            <a:r>
              <a:rPr lang="it-IT" dirty="0" smtClean="0"/>
              <a:t>Depressione con insonnia</a:t>
            </a:r>
          </a:p>
          <a:p>
            <a:pPr marL="457200" indent="-457200">
              <a:buFont typeface="+mj-lt"/>
              <a:buAutoNum type="arabicPeriod"/>
            </a:pPr>
            <a:r>
              <a:rPr lang="it-IT" dirty="0" smtClean="0">
                <a:solidFill>
                  <a:srgbClr val="C00000"/>
                </a:solidFill>
              </a:rPr>
              <a:t>Eczema da stasi arti inferiori</a:t>
            </a:r>
          </a:p>
          <a:p>
            <a:pPr marL="457200" indent="-457200">
              <a:buFont typeface="+mj-lt"/>
              <a:buAutoNum type="arabicPeriod"/>
            </a:pPr>
            <a:endParaRPr lang="it-IT" dirty="0" smtClean="0"/>
          </a:p>
          <a:p>
            <a:pPr marL="457200" indent="-457200">
              <a:buFont typeface="+mj-lt"/>
              <a:buAutoNum type="arabicPeriod"/>
            </a:pPr>
            <a:endParaRPr lang="it-IT" dirty="0"/>
          </a:p>
        </p:txBody>
      </p:sp>
      <p:sp>
        <p:nvSpPr>
          <p:cNvPr id="10" name="Segnaposto testo 9"/>
          <p:cNvSpPr>
            <a:spLocks noGrp="1"/>
          </p:cNvSpPr>
          <p:nvPr>
            <p:ph type="body" sz="quarter" idx="3"/>
          </p:nvPr>
        </p:nvSpPr>
        <p:spPr/>
        <p:txBody>
          <a:bodyPr>
            <a:normAutofit fontScale="92500" lnSpcReduction="20000"/>
          </a:bodyPr>
          <a:lstStyle/>
          <a:p>
            <a:pPr algn="ctr"/>
            <a:r>
              <a:rPr lang="it-IT" dirty="0" smtClean="0"/>
              <a:t>PRIORITA’ DELLA PAZIENTE (qualità di vita percepita)</a:t>
            </a:r>
            <a:endParaRPr lang="it-IT" dirty="0"/>
          </a:p>
        </p:txBody>
      </p:sp>
      <p:sp>
        <p:nvSpPr>
          <p:cNvPr id="11" name="Segnaposto contenuto 10"/>
          <p:cNvSpPr>
            <a:spLocks noGrp="1"/>
          </p:cNvSpPr>
          <p:nvPr>
            <p:ph sz="quarter" idx="4"/>
          </p:nvPr>
        </p:nvSpPr>
        <p:spPr/>
        <p:txBody>
          <a:bodyPr/>
          <a:lstStyle/>
          <a:p>
            <a:pPr marL="457200" indent="-457200">
              <a:buFont typeface="+mj-lt"/>
              <a:buAutoNum type="arabicPeriod"/>
            </a:pPr>
            <a:r>
              <a:rPr lang="it-IT" dirty="0" smtClean="0"/>
              <a:t>Artrosi</a:t>
            </a:r>
          </a:p>
          <a:p>
            <a:pPr marL="457200" indent="-457200">
              <a:buFont typeface="+mj-lt"/>
              <a:buAutoNum type="arabicPeriod"/>
            </a:pPr>
            <a:r>
              <a:rPr lang="it-IT" dirty="0" smtClean="0"/>
              <a:t>Dispepsia</a:t>
            </a:r>
          </a:p>
          <a:p>
            <a:pPr marL="457200" indent="-457200">
              <a:buFont typeface="+mj-lt"/>
              <a:buAutoNum type="arabicPeriod"/>
            </a:pPr>
            <a:r>
              <a:rPr lang="it-IT" dirty="0" smtClean="0"/>
              <a:t>Insonnia e depressione</a:t>
            </a:r>
          </a:p>
          <a:p>
            <a:pPr marL="457200" indent="-457200">
              <a:buFont typeface="+mj-lt"/>
              <a:buAutoNum type="arabicPeriod"/>
            </a:pPr>
            <a:r>
              <a:rPr lang="it-IT" dirty="0" smtClean="0">
                <a:solidFill>
                  <a:srgbClr val="C00000"/>
                </a:solidFill>
              </a:rPr>
              <a:t>Eczema arti inferiori</a:t>
            </a:r>
          </a:p>
          <a:p>
            <a:pPr marL="457200" indent="-457200">
              <a:buFont typeface="+mj-lt"/>
              <a:buAutoNum type="arabicPeriod"/>
            </a:pPr>
            <a:r>
              <a:rPr lang="it-IT" dirty="0" smtClean="0"/>
              <a:t>DM2</a:t>
            </a:r>
          </a:p>
          <a:p>
            <a:pPr marL="457200" indent="-457200">
              <a:buFont typeface="+mj-lt"/>
              <a:buAutoNum type="arabicPeriod"/>
            </a:pPr>
            <a:r>
              <a:rPr lang="it-IT" dirty="0" smtClean="0"/>
              <a:t>OP</a:t>
            </a:r>
          </a:p>
          <a:p>
            <a:pPr marL="457200" indent="-457200">
              <a:buFont typeface="+mj-lt"/>
              <a:buAutoNum type="arabicPeriod"/>
            </a:pPr>
            <a:r>
              <a:rPr lang="it-IT" dirty="0" smtClean="0"/>
              <a:t>Rischio cardiovascolare</a:t>
            </a:r>
          </a:p>
          <a:p>
            <a:pPr marL="457200" indent="-457200">
              <a:buFont typeface="+mj-lt"/>
              <a:buAutoNum type="arabicPeriod"/>
            </a:pPr>
            <a:r>
              <a:rPr lang="it-IT" dirty="0" smtClean="0"/>
              <a:t>Glaucoma</a:t>
            </a:r>
          </a:p>
          <a:p>
            <a:pPr marL="457200" indent="-457200">
              <a:buFont typeface="+mj-lt"/>
              <a:buAutoNum type="arabicPeriod"/>
            </a:pPr>
            <a:endParaRPr lang="it-IT" dirty="0"/>
          </a:p>
        </p:txBody>
      </p:sp>
      <p:cxnSp>
        <p:nvCxnSpPr>
          <p:cNvPr id="13" name="Connettore 2 12"/>
          <p:cNvCxnSpPr/>
          <p:nvPr/>
        </p:nvCxnSpPr>
        <p:spPr>
          <a:xfrm flipV="1">
            <a:off x="3563888" y="3861048"/>
            <a:ext cx="1080120" cy="1584176"/>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Segnaposto contenuto 8"/>
          <p:cNvGraphicFramePr>
            <a:graphicFrameLocks noGrp="1"/>
          </p:cNvGraphicFramePr>
          <p:nvPr>
            <p:ph idx="1"/>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CasellaDiTesto 9"/>
          <p:cNvSpPr txBox="1"/>
          <p:nvPr/>
        </p:nvSpPr>
        <p:spPr>
          <a:xfrm>
            <a:off x="0" y="5940569"/>
            <a:ext cx="9144000" cy="584775"/>
          </a:xfrm>
          <a:prstGeom prst="rect">
            <a:avLst/>
          </a:prstGeom>
          <a:noFill/>
        </p:spPr>
        <p:txBody>
          <a:bodyPr wrap="square" rtlCol="0">
            <a:spAutoFit/>
          </a:bodyPr>
          <a:lstStyle/>
          <a:p>
            <a:pPr algn="ctr"/>
            <a:r>
              <a:rPr lang="it-IT" sz="3200" b="1" dirty="0" smtClean="0">
                <a:solidFill>
                  <a:srgbClr val="0070C0"/>
                </a:solidFill>
              </a:rPr>
              <a:t>Le priorita’ del medico</a:t>
            </a:r>
            <a:r>
              <a:rPr lang="it-IT" sz="3200" b="1" dirty="0" smtClean="0">
                <a:solidFill>
                  <a:srgbClr val="C00000"/>
                </a:solidFill>
              </a:rPr>
              <a:t> </a:t>
            </a:r>
            <a:r>
              <a:rPr lang="it-IT" sz="3200" b="1" dirty="0" smtClean="0">
                <a:solidFill>
                  <a:srgbClr val="0070C0"/>
                </a:solidFill>
              </a:rPr>
              <a:t>e</a:t>
            </a:r>
            <a:r>
              <a:rPr lang="it-IT" sz="3200" b="1" dirty="0" smtClean="0">
                <a:solidFill>
                  <a:srgbClr val="C00000"/>
                </a:solidFill>
              </a:rPr>
              <a:t> le priorità della paziente</a:t>
            </a:r>
            <a:endParaRPr lang="it-IT" sz="32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down)">
                                      <p:cBhvr>
                                        <p:cTn id="7" dur="500"/>
                                        <p:tgtEl>
                                          <p:spTgt spid="9">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chart seriesIdx="0" categoryIdx="0" bldStep="ptInCategory"/>
                                            </p:graphicEl>
                                          </p:spTgt>
                                        </p:tgtEl>
                                        <p:attrNameLst>
                                          <p:attrName>style.visibility</p:attrName>
                                        </p:attrNameLst>
                                      </p:cBhvr>
                                      <p:to>
                                        <p:strVal val="visible"/>
                                      </p:to>
                                    </p:set>
                                    <p:animEffect transition="in" filter="wipe(down)">
                                      <p:cBhvr>
                                        <p:cTn id="12" dur="500"/>
                                        <p:tgtEl>
                                          <p:spTgt spid="9">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chart seriesIdx="1" categoryIdx="0" bldStep="ptInCategory"/>
                                            </p:graphicEl>
                                          </p:spTgt>
                                        </p:tgtEl>
                                        <p:attrNameLst>
                                          <p:attrName>style.visibility</p:attrName>
                                        </p:attrNameLst>
                                      </p:cBhvr>
                                      <p:to>
                                        <p:strVal val="visible"/>
                                      </p:to>
                                    </p:set>
                                    <p:animEffect transition="in" filter="wipe(down)">
                                      <p:cBhvr>
                                        <p:cTn id="17" dur="500"/>
                                        <p:tgtEl>
                                          <p:spTgt spid="9">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chart seriesIdx="0" categoryIdx="1" bldStep="ptInCategory"/>
                                            </p:graphicEl>
                                          </p:spTgt>
                                        </p:tgtEl>
                                        <p:attrNameLst>
                                          <p:attrName>style.visibility</p:attrName>
                                        </p:attrNameLst>
                                      </p:cBhvr>
                                      <p:to>
                                        <p:strVal val="visible"/>
                                      </p:to>
                                    </p:set>
                                    <p:animEffect transition="in" filter="wipe(down)">
                                      <p:cBhvr>
                                        <p:cTn id="22" dur="500"/>
                                        <p:tgtEl>
                                          <p:spTgt spid="9">
                                            <p:graphicEl>
                                              <a:chart seriesIdx="0" categoryIdx="1"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chart seriesIdx="1" categoryIdx="1" bldStep="ptInCategory"/>
                                            </p:graphicEl>
                                          </p:spTgt>
                                        </p:tgtEl>
                                        <p:attrNameLst>
                                          <p:attrName>style.visibility</p:attrName>
                                        </p:attrNameLst>
                                      </p:cBhvr>
                                      <p:to>
                                        <p:strVal val="visible"/>
                                      </p:to>
                                    </p:set>
                                    <p:animEffect transition="in" filter="wipe(down)">
                                      <p:cBhvr>
                                        <p:cTn id="27" dur="500"/>
                                        <p:tgtEl>
                                          <p:spTgt spid="9">
                                            <p:graphicEl>
                                              <a:chart seriesIdx="1"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chart seriesIdx="0" categoryIdx="2" bldStep="ptInCategory"/>
                                            </p:graphicEl>
                                          </p:spTgt>
                                        </p:tgtEl>
                                        <p:attrNameLst>
                                          <p:attrName>style.visibility</p:attrName>
                                        </p:attrNameLst>
                                      </p:cBhvr>
                                      <p:to>
                                        <p:strVal val="visible"/>
                                      </p:to>
                                    </p:set>
                                    <p:animEffect transition="in" filter="wipe(down)">
                                      <p:cBhvr>
                                        <p:cTn id="32" dur="500"/>
                                        <p:tgtEl>
                                          <p:spTgt spid="9">
                                            <p:graphicEl>
                                              <a:chart seriesIdx="0" categoryIdx="2"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chart seriesIdx="1" categoryIdx="2" bldStep="ptInCategory"/>
                                            </p:graphicEl>
                                          </p:spTgt>
                                        </p:tgtEl>
                                        <p:attrNameLst>
                                          <p:attrName>style.visibility</p:attrName>
                                        </p:attrNameLst>
                                      </p:cBhvr>
                                      <p:to>
                                        <p:strVal val="visible"/>
                                      </p:to>
                                    </p:set>
                                    <p:animEffect transition="in" filter="wipe(down)">
                                      <p:cBhvr>
                                        <p:cTn id="37" dur="500"/>
                                        <p:tgtEl>
                                          <p:spTgt spid="9">
                                            <p:graphicEl>
                                              <a:chart seriesIdx="1" categoryIdx="2"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graphicEl>
                                              <a:chart seriesIdx="0" categoryIdx="3" bldStep="ptInCategory"/>
                                            </p:graphicEl>
                                          </p:spTgt>
                                        </p:tgtEl>
                                        <p:attrNameLst>
                                          <p:attrName>style.visibility</p:attrName>
                                        </p:attrNameLst>
                                      </p:cBhvr>
                                      <p:to>
                                        <p:strVal val="visible"/>
                                      </p:to>
                                    </p:set>
                                    <p:animEffect transition="in" filter="wipe(down)">
                                      <p:cBhvr>
                                        <p:cTn id="42" dur="500"/>
                                        <p:tgtEl>
                                          <p:spTgt spid="9">
                                            <p:graphicEl>
                                              <a:chart seriesIdx="0" categoryIdx="3"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graphicEl>
                                              <a:chart seriesIdx="1" categoryIdx="3" bldStep="ptInCategory"/>
                                            </p:graphicEl>
                                          </p:spTgt>
                                        </p:tgtEl>
                                        <p:attrNameLst>
                                          <p:attrName>style.visibility</p:attrName>
                                        </p:attrNameLst>
                                      </p:cBhvr>
                                      <p:to>
                                        <p:strVal val="visible"/>
                                      </p:to>
                                    </p:set>
                                    <p:animEffect transition="in" filter="wipe(down)">
                                      <p:cBhvr>
                                        <p:cTn id="47" dur="500"/>
                                        <p:tgtEl>
                                          <p:spTgt spid="9">
                                            <p:graphicEl>
                                              <a:chart seriesIdx="1" categoryIdx="3"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categoryEl"/>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5" name="Rettangolo 4"/>
          <p:cNvSpPr/>
          <p:nvPr/>
        </p:nvSpPr>
        <p:spPr>
          <a:xfrm>
            <a:off x="144016" y="2780928"/>
            <a:ext cx="8892480" cy="2339102"/>
          </a:xfrm>
          <a:prstGeom prst="rect">
            <a:avLst/>
          </a:prstGeom>
          <a:ln>
            <a:solidFill>
              <a:schemeClr val="tx1"/>
            </a:solidFill>
          </a:ln>
        </p:spPr>
        <p:txBody>
          <a:bodyPr wrap="square">
            <a:spAutoFit/>
          </a:bodyPr>
          <a:lstStyle/>
          <a:p>
            <a:pPr>
              <a:buNone/>
            </a:pPr>
            <a:r>
              <a:rPr lang="it-IT" sz="2800" b="1" dirty="0"/>
              <a:t>Obiettivo generale</a:t>
            </a:r>
          </a:p>
          <a:p>
            <a:pPr marL="342848" lvl="1" indent="-342848"/>
            <a:r>
              <a:rPr lang="it-IT" dirty="0"/>
              <a:t>Costruire un modello di gestione integrata (condivisa) del paziente con comorbilità </a:t>
            </a:r>
            <a:r>
              <a:rPr lang="it-IT" dirty="0" smtClean="0"/>
              <a:t>applicabile</a:t>
            </a:r>
          </a:p>
          <a:p>
            <a:pPr marL="342848" lvl="1" indent="-342848"/>
            <a:r>
              <a:rPr lang="it-IT" dirty="0" smtClean="0"/>
              <a:t>in </a:t>
            </a:r>
            <a:r>
              <a:rPr lang="it-IT" dirty="0"/>
              <a:t>primary care volto al miglioramento dell’efficienza e della qualità delle cure, che tenga </a:t>
            </a:r>
            <a:endParaRPr lang="it-IT" dirty="0" smtClean="0"/>
          </a:p>
          <a:p>
            <a:pPr marL="342848" lvl="1" indent="-342848"/>
            <a:r>
              <a:rPr lang="it-IT" dirty="0" smtClean="0"/>
              <a:t>conto</a:t>
            </a:r>
            <a:r>
              <a:rPr lang="it-IT" dirty="0"/>
              <a:t>:</a:t>
            </a:r>
          </a:p>
          <a:p>
            <a:pPr lvl="1">
              <a:buFont typeface="Arial" pitchFamily="34" charset="0"/>
              <a:buChar char="•"/>
            </a:pPr>
            <a:r>
              <a:rPr lang="it-IT" sz="1600" dirty="0" smtClean="0"/>
              <a:t>Delle prioritàdel paziente</a:t>
            </a:r>
          </a:p>
          <a:p>
            <a:pPr lvl="1">
              <a:buFont typeface="Arial" pitchFamily="34" charset="0"/>
              <a:buChar char="•"/>
            </a:pPr>
            <a:r>
              <a:rPr lang="it-IT" sz="1600" dirty="0" smtClean="0"/>
              <a:t>Delle priorità del medico</a:t>
            </a:r>
          </a:p>
          <a:p>
            <a:pPr lvl="1">
              <a:buFont typeface="Arial" pitchFamily="34" charset="0"/>
              <a:buChar char="•"/>
            </a:pPr>
            <a:r>
              <a:rPr lang="it-IT" sz="1600" dirty="0" smtClean="0"/>
              <a:t>Delle condizioni/esigenze del sistema in cui si opera</a:t>
            </a:r>
          </a:p>
          <a:p>
            <a:pPr lvl="1">
              <a:buFont typeface="Arial" pitchFamily="34" charset="0"/>
              <a:buChar char="•"/>
            </a:pPr>
            <a:r>
              <a:rPr lang="it-IT" sz="1600" dirty="0" smtClean="0"/>
              <a:t>Della sostenibilità complessiva del modello</a:t>
            </a:r>
          </a:p>
        </p:txBody>
      </p:sp>
      <p:sp>
        <p:nvSpPr>
          <p:cNvPr id="2" name="Titolo 1"/>
          <p:cNvSpPr>
            <a:spLocks noGrp="1"/>
          </p:cNvSpPr>
          <p:nvPr>
            <p:ph type="title"/>
          </p:nvPr>
        </p:nvSpPr>
        <p:spPr/>
        <p:txBody>
          <a:bodyPr/>
          <a:lstStyle/>
          <a:p>
            <a:endParaRPr lang="it-I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60648"/>
            <a:ext cx="8435280" cy="1143000"/>
          </a:xfrm>
          <a:solidFill>
            <a:schemeClr val="bg1">
              <a:lumMod val="85000"/>
            </a:schemeClr>
          </a:solidFill>
        </p:spPr>
        <p:txBody>
          <a:bodyPr>
            <a:normAutofit fontScale="90000"/>
          </a:bodyPr>
          <a:lstStyle/>
          <a:p>
            <a:r>
              <a:rPr lang="it-IT" b="1" dirty="0" smtClean="0">
                <a:solidFill>
                  <a:srgbClr val="00B0F0"/>
                </a:solidFill>
              </a:rPr>
              <a:t>Schema di automonitoraggio glicemico</a:t>
            </a:r>
            <a:endParaRPr lang="it-IT" b="1" dirty="0">
              <a:solidFill>
                <a:srgbClr val="00B0F0"/>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251520" y="1700808"/>
            <a:ext cx="8712968"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1259632" y="4653136"/>
            <a:ext cx="6624736" cy="2016224"/>
          </a:xfrm>
        </p:spPr>
        <p:txBody>
          <a:bodyPr>
            <a:noAutofit/>
          </a:bodyPr>
          <a:lstStyle/>
          <a:p>
            <a:pPr algn="ctr"/>
            <a:r>
              <a:rPr lang="it-IT" sz="3200" dirty="0" smtClean="0">
                <a:solidFill>
                  <a:schemeClr val="tx2">
                    <a:lumMod val="60000"/>
                    <a:lumOff val="40000"/>
                  </a:schemeClr>
                </a:solidFill>
              </a:rPr>
              <a:t>COME POSSO FORMULARE UN APPROPRIATO PIANO DI CURA CHE CONCILI LE DIVERSE VALUTAZIONI DI PRIORITA’ ?</a:t>
            </a:r>
            <a:r>
              <a:rPr lang="it-IT" sz="2400" dirty="0" smtClean="0">
                <a:solidFill>
                  <a:schemeClr val="tx2">
                    <a:lumMod val="60000"/>
                    <a:lumOff val="40000"/>
                  </a:schemeClr>
                </a:solidFill>
              </a:rPr>
              <a:t> </a:t>
            </a:r>
            <a:endParaRPr lang="it-IT" sz="2400" dirty="0">
              <a:solidFill>
                <a:schemeClr val="tx2">
                  <a:lumMod val="60000"/>
                  <a:lumOff val="40000"/>
                </a:schemeClr>
              </a:solidFill>
            </a:endParaRPr>
          </a:p>
        </p:txBody>
      </p:sp>
      <p:pic>
        <p:nvPicPr>
          <p:cNvPr id="10" name="Segnaposto immagine 9" descr="images.jpg"/>
          <p:cNvPicPr>
            <a:picLocks noGrp="1" noChangeAspect="1"/>
          </p:cNvPicPr>
          <p:nvPr>
            <p:ph type="pic" idx="1"/>
          </p:nvPr>
        </p:nvPicPr>
        <p:blipFill>
          <a:blip r:embed="rId2" cstate="print"/>
          <a:srcRect l="6944" r="6944"/>
          <a:stretch>
            <a:fillRect/>
          </a:stretch>
        </p:blipFill>
        <p:spPr>
          <a:xfrm>
            <a:off x="1259632" y="404664"/>
            <a:ext cx="6624736" cy="4104456"/>
          </a:xfrm>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3212976"/>
            <a:ext cx="8229600" cy="1872208"/>
          </a:xfrm>
          <a:ln>
            <a:solidFill>
              <a:schemeClr val="tx1"/>
            </a:solidFill>
          </a:ln>
        </p:spPr>
        <p:txBody>
          <a:bodyPr>
            <a:normAutofit/>
          </a:bodyPr>
          <a:lstStyle/>
          <a:p>
            <a:r>
              <a:rPr lang="it-IT" sz="3600" b="1" dirty="0" smtClean="0"/>
              <a:t>la</a:t>
            </a:r>
            <a:r>
              <a:rPr lang="it-IT" sz="3600" dirty="0" smtClean="0"/>
              <a:t> </a:t>
            </a:r>
            <a:r>
              <a:rPr lang="it-IT" sz="3600" b="1" dirty="0" smtClean="0"/>
              <a:t>valutazione della paziente dal punto di vista funzionale con l’utilizzo di strumenti di valutazione</a:t>
            </a:r>
            <a:endParaRPr lang="it-IT" b="1"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251520" y="0"/>
          <a:ext cx="8892480" cy="6756045"/>
        </p:xfrm>
        <a:graphic>
          <a:graphicData uri="http://schemas.openxmlformats.org/drawingml/2006/table">
            <a:tbl>
              <a:tblPr firstRow="1" bandRow="1">
                <a:tableStyleId>{5C22544A-7EE6-4342-B048-85BDC9FD1C3A}</a:tableStyleId>
              </a:tblPr>
              <a:tblGrid>
                <a:gridCol w="7677905"/>
                <a:gridCol w="1214575"/>
              </a:tblGrid>
              <a:tr h="48323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mn-lt"/>
                          <a:ea typeface="+mn-ea"/>
                          <a:cs typeface="+mn-cs"/>
                        </a:rPr>
                        <a:t>Attività della vita quotidiana (ADL)</a:t>
                      </a:r>
                      <a:endParaRPr lang="it-IT" sz="1800" dirty="0"/>
                    </a:p>
                  </a:txBody>
                  <a:tcPr>
                    <a:solidFill>
                      <a:schemeClr val="bg1"/>
                    </a:solidFill>
                  </a:tcPr>
                </a:tc>
                <a:tc hMerge="1">
                  <a:txBody>
                    <a:bodyPr/>
                    <a:lstStyle/>
                    <a:p>
                      <a:endParaRPr lang="it-IT" dirty="0"/>
                    </a:p>
                  </a:txBody>
                  <a:tcPr/>
                </a:tc>
              </a:tr>
              <a:tr h="483237">
                <a:tc>
                  <a:txBody>
                    <a:bodyPr/>
                    <a:lstStyle/>
                    <a:p>
                      <a:r>
                        <a:rPr lang="it-IT" sz="1800" dirty="0" smtClean="0"/>
                        <a:t>VARIABILE</a:t>
                      </a:r>
                      <a:endParaRPr lang="it-IT" sz="1800" dirty="0"/>
                    </a:p>
                  </a:txBody>
                  <a:tcPr/>
                </a:tc>
                <a:tc>
                  <a:txBody>
                    <a:bodyPr/>
                    <a:lstStyle/>
                    <a:p>
                      <a:r>
                        <a:rPr lang="it-IT" dirty="0" smtClean="0"/>
                        <a:t>Punteggio</a:t>
                      </a:r>
                      <a:endParaRPr lang="it-IT" dirty="0"/>
                    </a:p>
                  </a:txBody>
                  <a:tcPr/>
                </a:tc>
              </a:tr>
              <a:tr h="1217571">
                <a:tc>
                  <a:txBody>
                    <a:bodyPr/>
                    <a:lstStyle/>
                    <a:p>
                      <a:r>
                        <a:rPr lang="it-IT" sz="1800" b="1" dirty="0" smtClean="0"/>
                        <a:t>A) FARE IL BAGNO (vasca, doccia, spugnature)</a:t>
                      </a:r>
                    </a:p>
                    <a:p>
                      <a:r>
                        <a:rPr lang="it-IT" sz="1800" dirty="0" smtClean="0"/>
                        <a:t>Fa il bagno da solo (entra ed esce dalla vasca da solo). </a:t>
                      </a:r>
                    </a:p>
                    <a:p>
                      <a:r>
                        <a:rPr lang="it-IT" sz="1800" dirty="0" smtClean="0"/>
                        <a:t>Ha bisogno di assistenza soltanto nella pulizia di una parte del corpo (es. dorso). </a:t>
                      </a:r>
                    </a:p>
                    <a:p>
                      <a:r>
                        <a:rPr lang="it-IT" sz="1800" dirty="0" smtClean="0"/>
                        <a:t>Ha bisogno di assistenza per più di una parte del corpo</a:t>
                      </a:r>
                      <a:endParaRPr lang="it-IT" sz="1800" dirty="0"/>
                    </a:p>
                  </a:txBody>
                  <a:tcPr/>
                </a:tc>
                <a:tc>
                  <a:txBody>
                    <a:bodyPr/>
                    <a:lstStyle/>
                    <a:p>
                      <a:pPr algn="ctr"/>
                      <a:endParaRPr lang="it-IT" dirty="0" smtClean="0"/>
                    </a:p>
                    <a:p>
                      <a:pPr algn="ctr"/>
                      <a:r>
                        <a:rPr lang="it-IT" sz="1800" b="1" dirty="0" smtClean="0"/>
                        <a:t>1</a:t>
                      </a:r>
                    </a:p>
                    <a:p>
                      <a:pPr algn="ctr"/>
                      <a:r>
                        <a:rPr lang="it-IT" sz="1800" b="1" dirty="0" smtClean="0"/>
                        <a:t>1</a:t>
                      </a:r>
                    </a:p>
                    <a:p>
                      <a:pPr algn="ctr"/>
                      <a:r>
                        <a:rPr lang="it-IT" sz="1800" b="1" dirty="0" smtClean="0"/>
                        <a:t>0</a:t>
                      </a:r>
                      <a:endParaRPr lang="it-IT" sz="1800" b="1" dirty="0"/>
                    </a:p>
                  </a:txBody>
                  <a:tcPr/>
                </a:tc>
              </a:tr>
              <a:tr h="1953635">
                <a:tc>
                  <a:txBody>
                    <a:bodyPr/>
                    <a:lstStyle/>
                    <a:p>
                      <a:pPr algn="just"/>
                      <a:r>
                        <a:rPr lang="it-IT" sz="1800" b="1" dirty="0" smtClean="0"/>
                        <a:t>B) VESTIRSI (prendere i vestiti dall’armadio e/o cassetti, inclusa biancheria intima, vestiti, uso delle allacciature e delle bretelle se utilizzate) </a:t>
                      </a:r>
                    </a:p>
                    <a:p>
                      <a:pPr algn="just"/>
                      <a:r>
                        <a:rPr lang="it-IT" sz="1800" dirty="0" smtClean="0"/>
                        <a:t>Prende i vestiti e si veste completamente senza bisogno di assistenza. </a:t>
                      </a:r>
                    </a:p>
                    <a:p>
                      <a:pPr algn="just"/>
                      <a:r>
                        <a:rPr lang="it-IT" sz="1800" dirty="0" smtClean="0"/>
                        <a:t>Prende i vestiti e si veste senza bisogno di assistenza eccetto che per allacciare le scarpe. </a:t>
                      </a:r>
                    </a:p>
                    <a:p>
                      <a:pPr algn="just"/>
                      <a:r>
                        <a:rPr lang="it-IT" sz="1800" dirty="0" smtClean="0"/>
                        <a:t>Ha bisogno di assistenza nel prendere i vestiti o nel vestirsi oppure rimane parzialmente o completamente svestito. </a:t>
                      </a:r>
                      <a:endParaRPr lang="it-IT" sz="1800" dirty="0"/>
                    </a:p>
                  </a:txBody>
                  <a:tcPr/>
                </a:tc>
                <a:tc>
                  <a:txBody>
                    <a:bodyPr/>
                    <a:lstStyle/>
                    <a:p>
                      <a:pPr algn="ctr"/>
                      <a:endParaRPr lang="it-IT" sz="1800" b="1" dirty="0" smtClean="0"/>
                    </a:p>
                    <a:p>
                      <a:pPr algn="ctr"/>
                      <a:r>
                        <a:rPr lang="it-IT" sz="1800" b="1" dirty="0" smtClean="0"/>
                        <a:t>1</a:t>
                      </a:r>
                    </a:p>
                    <a:p>
                      <a:pPr algn="ctr"/>
                      <a:endParaRPr lang="it-IT" sz="1800" b="1" dirty="0" smtClean="0"/>
                    </a:p>
                    <a:p>
                      <a:pPr algn="ctr"/>
                      <a:r>
                        <a:rPr lang="it-IT" sz="1800" b="1" dirty="0" smtClean="0"/>
                        <a:t>1</a:t>
                      </a:r>
                    </a:p>
                    <a:p>
                      <a:pPr algn="ctr"/>
                      <a:endParaRPr lang="it-IT" sz="1800" b="1" dirty="0" smtClean="0"/>
                    </a:p>
                    <a:p>
                      <a:pPr algn="ctr"/>
                      <a:r>
                        <a:rPr lang="it-IT" sz="1800" b="1" dirty="0" smtClean="0"/>
                        <a:t>0</a:t>
                      </a:r>
                      <a:endParaRPr lang="it-IT" sz="1800" dirty="0"/>
                    </a:p>
                  </a:txBody>
                  <a:tcPr/>
                </a:tc>
              </a:tr>
              <a:tr h="483237">
                <a:tc>
                  <a:txBody>
                    <a:bodyPr/>
                    <a:lstStyle/>
                    <a:p>
                      <a:r>
                        <a:rPr lang="it-IT" sz="1800" b="1" dirty="0" smtClean="0"/>
                        <a:t>C)TOILETTE (andare nella stanza da bagno per la minzione e l'evacuazione, </a:t>
                      </a:r>
                    </a:p>
                    <a:p>
                      <a:r>
                        <a:rPr lang="it-IT" sz="1800" b="1" dirty="0" smtClean="0"/>
                        <a:t>pulirsi, rivestirsi) </a:t>
                      </a:r>
                    </a:p>
                    <a:p>
                      <a:pPr algn="just"/>
                      <a:r>
                        <a:rPr lang="it-IT" sz="1800" dirty="0" smtClean="0"/>
                        <a:t>Va in bagno, si pulisce e si riveste senza bisogno di assistenza (può utilizzare mezzi di supporto come bastone, deambulatore o seggiola a rotelle, può usare vaso da notte o comoda svuotandoli al mattino). </a:t>
                      </a:r>
                    </a:p>
                    <a:p>
                      <a:pPr algn="just"/>
                      <a:r>
                        <a:rPr lang="it-IT" sz="1800" dirty="0" smtClean="0"/>
                        <a:t>Ha bisogno di assistenza nell’andare in bagno o nel pulirsi o nel rivestirsi o nell’uso </a:t>
                      </a:r>
                    </a:p>
                    <a:p>
                      <a:pPr algn="just"/>
                      <a:r>
                        <a:rPr lang="it-IT" sz="1800" dirty="0" smtClean="0"/>
                        <a:t>del vaso da notte o della comoda. </a:t>
                      </a:r>
                    </a:p>
                    <a:p>
                      <a:pPr algn="just"/>
                      <a:r>
                        <a:rPr lang="it-IT" sz="1800" dirty="0" smtClean="0"/>
                        <a:t>Non si reca in bagno per l’evacuazione </a:t>
                      </a:r>
                      <a:endParaRPr lang="it-IT" sz="1800" dirty="0"/>
                    </a:p>
                  </a:txBody>
                  <a:tcPr/>
                </a:tc>
                <a:tc>
                  <a:txBody>
                    <a:bodyPr/>
                    <a:lstStyle/>
                    <a:p>
                      <a:pPr algn="ctr"/>
                      <a:endParaRPr lang="it-IT" sz="1800" b="1" dirty="0" smtClean="0"/>
                    </a:p>
                    <a:p>
                      <a:pPr algn="ctr"/>
                      <a:endParaRPr lang="it-IT" sz="1800" b="1" dirty="0" smtClean="0"/>
                    </a:p>
                    <a:p>
                      <a:pPr algn="ctr"/>
                      <a:r>
                        <a:rPr lang="it-IT" sz="1800" b="1" dirty="0" smtClean="0"/>
                        <a:t>1</a:t>
                      </a:r>
                    </a:p>
                    <a:p>
                      <a:pPr algn="ctr"/>
                      <a:endParaRPr lang="it-IT" sz="1800" b="1" dirty="0" smtClean="0"/>
                    </a:p>
                    <a:p>
                      <a:pPr algn="ctr"/>
                      <a:endParaRPr lang="it-IT" sz="1800" b="1" dirty="0" smtClean="0"/>
                    </a:p>
                    <a:p>
                      <a:pPr algn="ctr"/>
                      <a:r>
                        <a:rPr lang="it-IT" sz="1800" b="1" dirty="0" smtClean="0"/>
                        <a:t>0</a:t>
                      </a:r>
                    </a:p>
                    <a:p>
                      <a:pPr algn="ctr"/>
                      <a:endParaRPr lang="it-IT" sz="1800" b="1" dirty="0" smtClean="0"/>
                    </a:p>
                    <a:p>
                      <a:pPr algn="ctr"/>
                      <a:r>
                        <a:rPr lang="it-IT" sz="1800" b="1" dirty="0" smtClean="0"/>
                        <a:t>0</a:t>
                      </a:r>
                      <a:endParaRPr lang="it-IT" dirty="0"/>
                    </a:p>
                  </a:txBody>
                  <a:tcPr/>
                </a:tc>
              </a:tr>
            </a:tbl>
          </a:graphicData>
        </a:graphic>
      </p:graphicFrame>
      <p:sp>
        <p:nvSpPr>
          <p:cNvPr id="8" name="Ovale 7"/>
          <p:cNvSpPr/>
          <p:nvPr/>
        </p:nvSpPr>
        <p:spPr>
          <a:xfrm>
            <a:off x="8388424" y="1268760"/>
            <a:ext cx="288032" cy="3600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9" name="Ovale 8"/>
          <p:cNvSpPr/>
          <p:nvPr/>
        </p:nvSpPr>
        <p:spPr>
          <a:xfrm>
            <a:off x="8388424" y="2492896"/>
            <a:ext cx="288032" cy="3600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0" name="Ovale 9"/>
          <p:cNvSpPr/>
          <p:nvPr/>
        </p:nvSpPr>
        <p:spPr>
          <a:xfrm>
            <a:off x="8388424" y="4725144"/>
            <a:ext cx="288032" cy="3600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179512" y="260648"/>
          <a:ext cx="8856984" cy="5838831"/>
        </p:xfrm>
        <a:graphic>
          <a:graphicData uri="http://schemas.openxmlformats.org/drawingml/2006/table">
            <a:tbl>
              <a:tblPr firstRow="1" bandRow="1">
                <a:tableStyleId>{5C22544A-7EE6-4342-B048-85BDC9FD1C3A}</a:tableStyleId>
              </a:tblPr>
              <a:tblGrid>
                <a:gridCol w="7647257"/>
                <a:gridCol w="1209727"/>
              </a:tblGrid>
              <a:tr h="48323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prstClr val="black"/>
                          </a:solidFill>
                          <a:effectLst/>
                          <a:uLnTx/>
                          <a:uFillTx/>
                          <a:latin typeface="+mn-lt"/>
                          <a:ea typeface="+mj-ea"/>
                          <a:cs typeface="+mj-cs"/>
                        </a:rPr>
                        <a:t>Attività della vita quotidiana (ADL)</a:t>
                      </a:r>
                      <a:endParaRPr lang="it-IT" sz="2000" dirty="0"/>
                    </a:p>
                  </a:txBody>
                  <a:tcPr>
                    <a:solidFill>
                      <a:schemeClr val="bg1"/>
                    </a:solidFill>
                  </a:tcPr>
                </a:tc>
                <a:tc hMerge="1">
                  <a:txBody>
                    <a:bodyPr/>
                    <a:lstStyle/>
                    <a:p>
                      <a:endParaRPr lang="it-IT" dirty="0"/>
                    </a:p>
                  </a:txBody>
                  <a:tcPr/>
                </a:tc>
              </a:tr>
              <a:tr h="483237">
                <a:tc>
                  <a:txBody>
                    <a:bodyPr/>
                    <a:lstStyle/>
                    <a:p>
                      <a:r>
                        <a:rPr lang="it-IT" dirty="0" smtClean="0"/>
                        <a:t>VARIABILE</a:t>
                      </a:r>
                      <a:endParaRPr lang="it-IT" dirty="0"/>
                    </a:p>
                  </a:txBody>
                  <a:tcPr/>
                </a:tc>
                <a:tc>
                  <a:txBody>
                    <a:bodyPr/>
                    <a:lstStyle/>
                    <a:p>
                      <a:r>
                        <a:rPr lang="it-IT" dirty="0" smtClean="0"/>
                        <a:t>Punteggio</a:t>
                      </a:r>
                      <a:endParaRPr lang="it-IT" dirty="0"/>
                    </a:p>
                  </a:txBody>
                  <a:tcPr/>
                </a:tc>
              </a:tr>
              <a:tr h="1217571">
                <a:tc>
                  <a:txBody>
                    <a:bodyPr/>
                    <a:lstStyle/>
                    <a:p>
                      <a:r>
                        <a:rPr lang="it-IT" b="1" dirty="0" smtClean="0"/>
                        <a:t>D) SPOSTARSI </a:t>
                      </a:r>
                    </a:p>
                    <a:p>
                      <a:r>
                        <a:rPr lang="it-IT" dirty="0" smtClean="0"/>
                        <a:t>Si sposta dentro e fuori dal letto e in poltrona senza assistenza (eventualmente con canadesi o deambulatore).</a:t>
                      </a:r>
                    </a:p>
                    <a:p>
                      <a:r>
                        <a:rPr lang="it-IT" dirty="0" smtClean="0"/>
                        <a:t>Compie questi trasferimenti se aiutato. </a:t>
                      </a:r>
                    </a:p>
                    <a:p>
                      <a:r>
                        <a:rPr lang="it-IT" dirty="0" smtClean="0"/>
                        <a:t>Allettato, non esce dal letto. </a:t>
                      </a:r>
                      <a:endParaRPr lang="it-IT" dirty="0"/>
                    </a:p>
                  </a:txBody>
                  <a:tcPr/>
                </a:tc>
                <a:tc>
                  <a:txBody>
                    <a:bodyPr/>
                    <a:lstStyle/>
                    <a:p>
                      <a:pPr algn="ctr"/>
                      <a:endParaRPr lang="it-IT" sz="1800" b="1" dirty="0" smtClean="0"/>
                    </a:p>
                    <a:p>
                      <a:pPr algn="ctr"/>
                      <a:r>
                        <a:rPr lang="it-IT" sz="1800" b="1" dirty="0" smtClean="0"/>
                        <a:t>1</a:t>
                      </a:r>
                    </a:p>
                    <a:p>
                      <a:pPr algn="ctr"/>
                      <a:endParaRPr lang="it-IT" sz="1800" b="1" dirty="0" smtClean="0"/>
                    </a:p>
                    <a:p>
                      <a:pPr algn="ctr"/>
                      <a:r>
                        <a:rPr lang="it-IT" sz="1800" b="1" dirty="0" smtClean="0"/>
                        <a:t>0</a:t>
                      </a:r>
                    </a:p>
                    <a:p>
                      <a:pPr algn="ctr"/>
                      <a:r>
                        <a:rPr lang="it-IT" sz="1800" b="1" dirty="0" smtClean="0"/>
                        <a:t>0</a:t>
                      </a:r>
                      <a:endParaRPr lang="it-IT" sz="1800" b="1" dirty="0"/>
                    </a:p>
                  </a:txBody>
                  <a:tcPr/>
                </a:tc>
              </a:tr>
              <a:tr h="1410715">
                <a:tc>
                  <a:txBody>
                    <a:bodyPr/>
                    <a:lstStyle/>
                    <a:p>
                      <a:pPr algn="just"/>
                      <a:r>
                        <a:rPr lang="it-IT" b="1" dirty="0" smtClean="0"/>
                        <a:t>E) CONTINENZA </a:t>
                      </a:r>
                      <a:r>
                        <a:rPr lang="it-IT" b="1" dirty="0" err="1" smtClean="0"/>
                        <a:t>DI</a:t>
                      </a:r>
                      <a:r>
                        <a:rPr lang="it-IT" b="1" dirty="0" smtClean="0"/>
                        <a:t> FECI ED URINE </a:t>
                      </a:r>
                    </a:p>
                    <a:p>
                      <a:pPr algn="just"/>
                      <a:r>
                        <a:rPr lang="it-IT" dirty="0" smtClean="0"/>
                        <a:t>Controlla completamente feci e urine.  </a:t>
                      </a:r>
                    </a:p>
                    <a:p>
                      <a:pPr algn="just"/>
                      <a:r>
                        <a:rPr lang="it-IT" dirty="0" smtClean="0"/>
                        <a:t>“Incidenti” occasionali.  </a:t>
                      </a:r>
                    </a:p>
                    <a:p>
                      <a:pPr algn="just"/>
                      <a:r>
                        <a:rPr lang="it-IT" dirty="0" smtClean="0"/>
                        <a:t>Necessità di supervisione per il controllo di feci e urine, usa il catetere, è </a:t>
                      </a:r>
                    </a:p>
                    <a:p>
                      <a:pPr algn="just"/>
                      <a:r>
                        <a:rPr lang="it-IT" dirty="0" smtClean="0"/>
                        <a:t>Incontinente </a:t>
                      </a:r>
                      <a:endParaRPr lang="it-IT" dirty="0"/>
                    </a:p>
                  </a:txBody>
                  <a:tcPr/>
                </a:tc>
                <a:tc>
                  <a:txBody>
                    <a:bodyPr/>
                    <a:lstStyle/>
                    <a:p>
                      <a:pPr algn="ctr"/>
                      <a:endParaRPr lang="it-IT" sz="1800" b="1" dirty="0" smtClean="0"/>
                    </a:p>
                    <a:p>
                      <a:pPr algn="ctr"/>
                      <a:r>
                        <a:rPr lang="it-IT" sz="1800" b="1" dirty="0" smtClean="0"/>
                        <a:t>1</a:t>
                      </a:r>
                    </a:p>
                    <a:p>
                      <a:pPr algn="ctr"/>
                      <a:r>
                        <a:rPr lang="it-IT" sz="1800" b="1" dirty="0" smtClean="0"/>
                        <a:t>0</a:t>
                      </a:r>
                    </a:p>
                    <a:p>
                      <a:pPr algn="ctr"/>
                      <a:r>
                        <a:rPr lang="it-IT" sz="1800" b="1" dirty="0" smtClean="0"/>
                        <a:t>0</a:t>
                      </a:r>
                      <a:endParaRPr lang="it-IT" sz="1800" dirty="0"/>
                    </a:p>
                  </a:txBody>
                  <a:tcPr/>
                </a:tc>
              </a:tr>
              <a:tr h="483237">
                <a:tc>
                  <a:txBody>
                    <a:bodyPr/>
                    <a:lstStyle/>
                    <a:p>
                      <a:r>
                        <a:rPr lang="it-IT" b="1" dirty="0" smtClean="0"/>
                        <a:t>F) ALIMENTAZIONE </a:t>
                      </a:r>
                    </a:p>
                    <a:p>
                      <a:r>
                        <a:rPr lang="it-IT" dirty="0" smtClean="0"/>
                        <a:t> Senza assistenza. </a:t>
                      </a:r>
                    </a:p>
                    <a:p>
                      <a:r>
                        <a:rPr lang="it-IT" dirty="0" smtClean="0"/>
                        <a:t>Assistenza solo per tagliare la carne o imburrare il pane</a:t>
                      </a:r>
                    </a:p>
                    <a:p>
                      <a:r>
                        <a:rPr lang="it-IT" dirty="0" smtClean="0"/>
                        <a:t>Richiede assistenza per portare il cibo alla bocca o viene nutrito parzialmente o </a:t>
                      </a:r>
                    </a:p>
                    <a:p>
                      <a:r>
                        <a:rPr lang="it-IT" dirty="0" smtClean="0"/>
                        <a:t>completamente per via parenterale.</a:t>
                      </a:r>
                      <a:endParaRPr lang="it-IT" dirty="0"/>
                    </a:p>
                  </a:txBody>
                  <a:tcPr/>
                </a:tc>
                <a:tc>
                  <a:txBody>
                    <a:bodyPr/>
                    <a:lstStyle/>
                    <a:p>
                      <a:pPr algn="ctr"/>
                      <a:endParaRPr lang="it-IT" sz="1800" b="1" dirty="0" smtClean="0"/>
                    </a:p>
                    <a:p>
                      <a:pPr algn="ctr"/>
                      <a:r>
                        <a:rPr lang="it-IT" sz="1800" b="1" dirty="0" smtClean="0"/>
                        <a:t>1</a:t>
                      </a:r>
                    </a:p>
                    <a:p>
                      <a:pPr algn="ctr"/>
                      <a:r>
                        <a:rPr lang="it-IT" sz="1800" b="1" dirty="0" smtClean="0"/>
                        <a:t>0</a:t>
                      </a:r>
                    </a:p>
                    <a:p>
                      <a:pPr algn="ctr"/>
                      <a:r>
                        <a:rPr lang="it-IT" sz="1800" b="1" dirty="0" smtClean="0"/>
                        <a:t>0</a:t>
                      </a:r>
                    </a:p>
                    <a:p>
                      <a:pPr algn="ctr"/>
                      <a:endParaRPr lang="it-IT" dirty="0"/>
                    </a:p>
                  </a:txBody>
                  <a:tcPr/>
                </a:tc>
              </a:tr>
              <a:tr h="483237">
                <a:tc>
                  <a:txBody>
                    <a:bodyPr/>
                    <a:lstStyle/>
                    <a:p>
                      <a:pPr algn="r"/>
                      <a:r>
                        <a:rPr lang="it-IT" sz="2400" b="1" dirty="0" smtClean="0"/>
                        <a:t>PUNTEGGIO TOTALE (A+B+C+D+E+F)</a:t>
                      </a:r>
                      <a:endParaRPr lang="it-IT" sz="2400" b="1" dirty="0"/>
                    </a:p>
                  </a:txBody>
                  <a:tcPr/>
                </a:tc>
                <a:tc>
                  <a:txBody>
                    <a:bodyPr/>
                    <a:lstStyle/>
                    <a:p>
                      <a:pPr algn="ctr"/>
                      <a:r>
                        <a:rPr lang="it-IT" sz="2400" b="1" dirty="0" smtClean="0"/>
                        <a:t>/6</a:t>
                      </a:r>
                      <a:endParaRPr lang="it-IT" sz="2400" b="1" dirty="0"/>
                    </a:p>
                  </a:txBody>
                  <a:tcPr/>
                </a:tc>
              </a:tr>
            </a:tbl>
          </a:graphicData>
        </a:graphic>
      </p:graphicFrame>
      <p:sp>
        <p:nvSpPr>
          <p:cNvPr id="7" name="Titolo 1"/>
          <p:cNvSpPr>
            <a:spLocks noGrp="1"/>
          </p:cNvSpPr>
          <p:nvPr>
            <p:ph type="title"/>
          </p:nvPr>
        </p:nvSpPr>
        <p:spPr>
          <a:xfrm>
            <a:off x="323528" y="6237312"/>
            <a:ext cx="8229600" cy="620688"/>
          </a:xfrm>
        </p:spPr>
        <p:txBody>
          <a:bodyPr>
            <a:noAutofit/>
          </a:bodyPr>
          <a:lstStyle/>
          <a:p>
            <a:r>
              <a:rPr lang="it-IT" sz="1600" dirty="0" smtClean="0"/>
              <a:t>(</a:t>
            </a:r>
            <a:r>
              <a:rPr lang="it-IT" sz="1600" dirty="0" err="1" smtClean="0"/>
              <a:t>Katz</a:t>
            </a:r>
            <a:r>
              <a:rPr lang="it-IT" sz="1600" dirty="0" smtClean="0"/>
              <a:t> TF. </a:t>
            </a:r>
            <a:r>
              <a:rPr lang="it-IT" sz="1600" dirty="0" err="1" smtClean="0"/>
              <a:t>A.D.L.</a:t>
            </a:r>
            <a:r>
              <a:rPr lang="it-IT" sz="1600" dirty="0" smtClean="0"/>
              <a:t> </a:t>
            </a:r>
            <a:r>
              <a:rPr lang="it-IT" sz="1600" dirty="0" err="1" smtClean="0"/>
              <a:t>Activities</a:t>
            </a:r>
            <a:r>
              <a:rPr lang="it-IT" sz="1600" dirty="0" smtClean="0"/>
              <a:t> </a:t>
            </a:r>
            <a:r>
              <a:rPr lang="it-IT" sz="1600" dirty="0" err="1" smtClean="0"/>
              <a:t>of</a:t>
            </a:r>
            <a:r>
              <a:rPr lang="it-IT" sz="1600" dirty="0" smtClean="0"/>
              <a:t> </a:t>
            </a:r>
            <a:r>
              <a:rPr lang="it-IT" sz="1600" dirty="0" err="1" smtClean="0"/>
              <a:t>Daily</a:t>
            </a:r>
            <a:r>
              <a:rPr lang="it-IT" sz="1600" dirty="0" smtClean="0"/>
              <a:t> Living. JAMA 1963;185:914)</a:t>
            </a:r>
            <a:endParaRPr lang="it-IT" sz="1600" dirty="0"/>
          </a:p>
        </p:txBody>
      </p:sp>
      <p:sp>
        <p:nvSpPr>
          <p:cNvPr id="5" name="Ovale 4"/>
          <p:cNvSpPr/>
          <p:nvPr/>
        </p:nvSpPr>
        <p:spPr>
          <a:xfrm>
            <a:off x="8316416" y="1484784"/>
            <a:ext cx="288032" cy="3600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6" name="Ovale 5"/>
          <p:cNvSpPr/>
          <p:nvPr/>
        </p:nvSpPr>
        <p:spPr>
          <a:xfrm>
            <a:off x="8316416" y="4437112"/>
            <a:ext cx="296416" cy="35165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8" name="Ovale 7"/>
          <p:cNvSpPr/>
          <p:nvPr/>
        </p:nvSpPr>
        <p:spPr>
          <a:xfrm>
            <a:off x="8244408" y="2996952"/>
            <a:ext cx="288032" cy="3600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9" name="CasellaDiTesto 8"/>
          <p:cNvSpPr txBox="1"/>
          <p:nvPr/>
        </p:nvSpPr>
        <p:spPr>
          <a:xfrm>
            <a:off x="7812360" y="5661248"/>
            <a:ext cx="1187624" cy="461665"/>
          </a:xfrm>
          <a:prstGeom prst="rect">
            <a:avLst/>
          </a:prstGeom>
          <a:solidFill>
            <a:schemeClr val="accent1">
              <a:lumMod val="20000"/>
              <a:lumOff val="80000"/>
            </a:schemeClr>
          </a:solidFill>
        </p:spPr>
        <p:txBody>
          <a:bodyPr wrap="square" rtlCol="0">
            <a:spAutoFit/>
          </a:bodyPr>
          <a:lstStyle/>
          <a:p>
            <a:pPr algn="ctr"/>
            <a:r>
              <a:rPr lang="it-IT" sz="2400" b="1" dirty="0" smtClean="0"/>
              <a:t>5/6</a:t>
            </a:r>
            <a:endParaRPr lang="it-IT"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pPr>
              <a:defRPr/>
            </a:pPr>
            <a:fld id="{E2E8FEBB-3B63-4CF7-8062-0F5DAE0FBE62}" type="slidenum">
              <a:rPr lang="it-IT"/>
              <a:pPr>
                <a:defRPr/>
              </a:pPr>
              <a:t>204</a:t>
            </a:fld>
            <a:endParaRPr lang="it-IT"/>
          </a:p>
        </p:txBody>
      </p:sp>
      <p:sp>
        <p:nvSpPr>
          <p:cNvPr id="3075" name="Titolo 1"/>
          <p:cNvSpPr>
            <a:spLocks noGrp="1"/>
          </p:cNvSpPr>
          <p:nvPr>
            <p:ph type="title" idx="4294967295"/>
          </p:nvPr>
        </p:nvSpPr>
        <p:spPr>
          <a:xfrm>
            <a:off x="0" y="0"/>
            <a:ext cx="9144000" cy="777875"/>
          </a:xfrm>
          <a:solidFill>
            <a:srgbClr val="00CCFF">
              <a:alpha val="50980"/>
            </a:srgbClr>
          </a:solidFill>
        </p:spPr>
        <p:txBody>
          <a:bodyPr/>
          <a:lstStyle/>
          <a:p>
            <a:pPr eaLnBrk="1" hangingPunct="1"/>
            <a:r>
              <a:rPr lang="it-IT" b="1" smtClean="0">
                <a:latin typeface="Arial Narrow" pitchFamily="34" charset="0"/>
              </a:rPr>
              <a:t>MARTINA 83 aa</a:t>
            </a:r>
          </a:p>
        </p:txBody>
      </p:sp>
      <p:sp>
        <p:nvSpPr>
          <p:cNvPr id="3076" name="Rectangle 6"/>
          <p:cNvSpPr>
            <a:spLocks noGrp="1"/>
          </p:cNvSpPr>
          <p:nvPr>
            <p:ph type="body" sz="half" idx="1"/>
          </p:nvPr>
        </p:nvSpPr>
        <p:spPr>
          <a:xfrm>
            <a:off x="323850" y="1628775"/>
            <a:ext cx="2314575" cy="4525963"/>
          </a:xfrm>
        </p:spPr>
        <p:txBody>
          <a:bodyPr/>
          <a:lstStyle/>
          <a:p>
            <a:pPr eaLnBrk="1" hangingPunct="1"/>
            <a:endParaRPr lang="it-IT" smtClean="0"/>
          </a:p>
          <a:p>
            <a:pPr eaLnBrk="1" hangingPunct="1"/>
            <a:r>
              <a:rPr lang="it-IT" b="1" smtClean="0"/>
              <a:t>Attività di base della vita quotidiana</a:t>
            </a:r>
          </a:p>
        </p:txBody>
      </p:sp>
      <p:sp>
        <p:nvSpPr>
          <p:cNvPr id="3077" name="Rectangle 7"/>
          <p:cNvSpPr>
            <a:spLocks noGrp="1"/>
          </p:cNvSpPr>
          <p:nvPr>
            <p:ph type="body" sz="half" idx="2"/>
          </p:nvPr>
        </p:nvSpPr>
        <p:spPr>
          <a:xfrm>
            <a:off x="2627313" y="1773238"/>
            <a:ext cx="6059487" cy="4525962"/>
          </a:xfrm>
        </p:spPr>
        <p:txBody>
          <a:bodyPr/>
          <a:lstStyle/>
          <a:p>
            <a:pPr algn="just" eaLnBrk="1" hangingPunct="1"/>
            <a:r>
              <a:rPr lang="it-IT" smtClean="0"/>
              <a:t>Cammina con deambulatore per brevi tratti</a:t>
            </a:r>
          </a:p>
          <a:p>
            <a:pPr algn="just" eaLnBrk="1" hangingPunct="1"/>
            <a:r>
              <a:rPr lang="it-IT" smtClean="0"/>
              <a:t>Autonoma nei passaggi posturali</a:t>
            </a:r>
          </a:p>
          <a:p>
            <a:pPr algn="just" eaLnBrk="1" hangingPunct="1"/>
            <a:r>
              <a:rPr lang="it-IT" smtClean="0">
                <a:solidFill>
                  <a:srgbClr val="FF0000"/>
                </a:solidFill>
              </a:rPr>
              <a:t>Non in grado di fare le scale</a:t>
            </a:r>
            <a:endParaRPr lang="it-IT" sz="2000" smtClean="0"/>
          </a:p>
          <a:p>
            <a:pPr algn="just" eaLnBrk="1" hangingPunct="1"/>
            <a:r>
              <a:rPr lang="it-IT" smtClean="0"/>
              <a:t>Autonoma nell’igiene personale (non fa il bagno)</a:t>
            </a:r>
          </a:p>
          <a:p>
            <a:pPr algn="just" eaLnBrk="1" hangingPunct="1"/>
            <a:r>
              <a:rPr lang="it-IT" smtClean="0"/>
              <a:t>Autonoma nell’alimentazione</a:t>
            </a:r>
          </a:p>
          <a:p>
            <a:pPr eaLnBrk="1" hangingPunct="1"/>
            <a:endParaRPr lang="it-IT" smtClean="0"/>
          </a:p>
        </p:txBody>
      </p:sp>
      <p:sp>
        <p:nvSpPr>
          <p:cNvPr id="3078" name="CasellaDiTesto 8"/>
          <p:cNvSpPr txBox="1">
            <a:spLocks noChangeArrowheads="1"/>
          </p:cNvSpPr>
          <p:nvPr/>
        </p:nvSpPr>
        <p:spPr bwMode="auto">
          <a:xfrm>
            <a:off x="684213" y="969963"/>
            <a:ext cx="7872412" cy="641350"/>
          </a:xfrm>
          <a:prstGeom prst="rect">
            <a:avLst/>
          </a:prstGeom>
          <a:solidFill>
            <a:srgbClr val="D9D9D9"/>
          </a:solidFill>
          <a:ln w="9525">
            <a:noFill/>
            <a:miter lim="800000"/>
            <a:headEnd/>
            <a:tailEnd/>
          </a:ln>
        </p:spPr>
        <p:txBody>
          <a:bodyPr anchor="ctr" anchorCtr="1">
            <a:spAutoFit/>
          </a:bodyPr>
          <a:lstStyle/>
          <a:p>
            <a:pPr algn="ctr" defTabSz="457200"/>
            <a:r>
              <a:rPr lang="it-IT" sz="3600" b="1">
                <a:solidFill>
                  <a:srgbClr val="1F497D"/>
                </a:solidFill>
                <a:latin typeface="Arial Narrow" pitchFamily="34" charset="0"/>
              </a:rPr>
              <a:t>Valutazione funzionale</a:t>
            </a:r>
            <a:endParaRPr lang="it-IT" sz="4800" b="1">
              <a:solidFill>
                <a:srgbClr val="1F497D"/>
              </a:solidFill>
              <a:latin typeface="Arial Narrow" pitchFamily="34" charset="0"/>
            </a:endParaRPr>
          </a:p>
        </p:txBody>
      </p:sp>
      <p:sp>
        <p:nvSpPr>
          <p:cNvPr id="3079" name="CasellaDiTesto 6"/>
          <p:cNvSpPr txBox="1">
            <a:spLocks noChangeArrowheads="1"/>
          </p:cNvSpPr>
          <p:nvPr/>
        </p:nvSpPr>
        <p:spPr bwMode="auto">
          <a:xfrm>
            <a:off x="0" y="5805488"/>
            <a:ext cx="9072563" cy="922337"/>
          </a:xfrm>
          <a:prstGeom prst="rect">
            <a:avLst/>
          </a:prstGeom>
          <a:noFill/>
          <a:ln w="9525">
            <a:noFill/>
            <a:miter lim="800000"/>
            <a:headEnd/>
            <a:tailEnd/>
          </a:ln>
        </p:spPr>
        <p:txBody>
          <a:bodyPr>
            <a:spAutoFit/>
          </a:bodyPr>
          <a:lstStyle/>
          <a:p>
            <a:pPr algn="ctr"/>
            <a:r>
              <a:rPr lang="en-GB" i="1"/>
              <a:t>Barthel DW &amp; Mahoney FI (1965). Functional evaluation: </a:t>
            </a:r>
            <a:r>
              <a:rPr lang="en-GB" b="1" i="1"/>
              <a:t>the Barthel Index</a:t>
            </a:r>
            <a:r>
              <a:rPr lang="en-GB" i="1"/>
              <a:t>. </a:t>
            </a:r>
          </a:p>
          <a:p>
            <a:pPr algn="ctr"/>
            <a:r>
              <a:rPr lang="en-GB" i="1"/>
              <a:t>Maryland State Medical Journal; 14:61-65</a:t>
            </a:r>
            <a:endParaRPr lang="it-IT"/>
          </a:p>
          <a:p>
            <a:endParaRPr lang="it-IT"/>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contenuto 3"/>
          <p:cNvSpPr>
            <a:spLocks noGrp="1"/>
          </p:cNvSpPr>
          <p:nvPr>
            <p:ph sz="half" idx="2"/>
          </p:nvPr>
        </p:nvSpPr>
        <p:spPr/>
        <p:txBody>
          <a:bodyPr/>
          <a:lstStyle/>
          <a:p>
            <a:endParaRPr lang="it-IT"/>
          </a:p>
        </p:txBody>
      </p:sp>
      <p:graphicFrame>
        <p:nvGraphicFramePr>
          <p:cNvPr id="6" name="Group 3"/>
          <p:cNvGraphicFramePr>
            <a:graphicFrameLocks noGrp="1"/>
          </p:cNvGraphicFramePr>
          <p:nvPr>
            <p:ph sz="half" idx="1"/>
          </p:nvPr>
        </p:nvGraphicFramePr>
        <p:xfrm>
          <a:off x="107504" y="0"/>
          <a:ext cx="9036496" cy="6324600"/>
        </p:xfrm>
        <a:graphic>
          <a:graphicData uri="http://schemas.openxmlformats.org/drawingml/2006/table">
            <a:tbl>
              <a:tblPr firstCol="1" lastRow="1" bandRow="1">
                <a:tableStyleId>{69CF1AB2-1976-4502-BF36-3FF5EA218861}</a:tableStyleId>
              </a:tblPr>
              <a:tblGrid>
                <a:gridCol w="1584176"/>
                <a:gridCol w="6919111"/>
                <a:gridCol w="533209"/>
              </a:tblGrid>
              <a:tr h="26064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dirty="0" smtClean="0">
                          <a:ln>
                            <a:noFill/>
                          </a:ln>
                          <a:solidFill>
                            <a:srgbClr val="1F497D"/>
                          </a:solidFill>
                          <a:effectLst/>
                          <a:uLnTx/>
                          <a:uFillTx/>
                          <a:latin typeface="+mn-lt"/>
                          <a:ea typeface="+mn-ea"/>
                          <a:cs typeface="+mn-cs"/>
                        </a:rPr>
                        <a:t>ATTIVITA’ STRUMENTALI DELLA VITA QUOTIDIANA  (IADL)</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900" b="0" i="0" u="none" strike="noStrike" cap="none" normalizeH="0" baseline="0" dirty="0" smtClean="0">
                        <a:ln>
                          <a:noFill/>
                        </a:ln>
                        <a:solidFill>
                          <a:schemeClr val="tx2"/>
                        </a:solidFill>
                        <a:effectLst/>
                        <a:latin typeface="Arial" charset="0"/>
                      </a:endParaRPr>
                    </a:p>
                  </a:txBody>
                  <a:tcPr anchor="ctr" horzOverflow="overflow">
                    <a:solidFill>
                      <a:schemeClr val="bg1"/>
                    </a:solidFill>
                  </a:tcPr>
                </a:tc>
                <a:tc hMerge="1">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9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solidFill>
                      <a:schemeClr val="bg1"/>
                    </a:solidFill>
                  </a:tcPr>
                </a:tc>
              </a:tr>
              <a:tr h="30480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u="none" strike="noStrike" cap="none" normalizeH="0" baseline="0" dirty="0" smtClean="0">
                          <a:ln>
                            <a:noFill/>
                          </a:ln>
                          <a:solidFill>
                            <a:schemeClr val="tx2"/>
                          </a:solidFill>
                          <a:effectLst/>
                        </a:rPr>
                        <a:t>Capacità di usare il telefono:</a:t>
                      </a:r>
                      <a:endParaRPr kumimoji="0" lang="it-IT" sz="1800" b="0" i="0" u="none" strike="noStrike" cap="none" normalizeH="0" baseline="0" dirty="0" smtClean="0">
                        <a:ln>
                          <a:noFill/>
                        </a:ln>
                        <a:solidFill>
                          <a:schemeClr val="tx2"/>
                        </a:solidFill>
                        <a:effectLst/>
                        <a:latin typeface="Arial" charset="0"/>
                      </a:endParaRPr>
                    </a:p>
                  </a:txBody>
                  <a:tcPr anchor="ctr" horzOverflow="overflow">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Usa il telefono di propria iniziativa, stacca il microfono e compone il numero, ecc.</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1.</a:t>
                      </a:r>
                      <a:endParaRPr kumimoji="0" lang="en-US" sz="1800" b="1" i="0" u="none" strike="noStrike" cap="none" normalizeH="0" baseline="0" dirty="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solidFill>
                      <a:schemeClr val="accent1">
                        <a:lumMod val="20000"/>
                        <a:lumOff val="80000"/>
                      </a:schemeClr>
                    </a:solidFill>
                  </a:tcPr>
                </a:tc>
              </a:tr>
              <a:tr h="307504">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Compone solo alcuni numeri ben conosciuti</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2.</a:t>
                      </a:r>
                      <a:endParaRPr kumimoji="0" lang="en-US" sz="1800" b="1" i="0" u="none" strike="noStrike" cap="none" normalizeH="0" baseline="0" dirty="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solidFill>
                      <a:schemeClr val="accent1">
                        <a:lumMod val="20000"/>
                        <a:lumOff val="8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Risponde al telefono, ma non è capace di comporre il numero</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3.</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solidFill>
                      <a:schemeClr val="accent1">
                        <a:lumMod val="20000"/>
                        <a:lumOff val="80000"/>
                      </a:schemeClr>
                    </a:solidFill>
                  </a:tcPr>
                </a:tc>
              </a:tr>
              <a:tr h="329208">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Non è capace di usare il telefono</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4.</a:t>
                      </a:r>
                      <a:endParaRPr kumimoji="0" lang="en-US" sz="1800" b="1" i="0" u="none" strike="noStrike" cap="none" normalizeH="0" baseline="0" dirty="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solidFill>
                      <a:schemeClr val="accent1">
                        <a:lumMod val="20000"/>
                        <a:lumOff val="80000"/>
                      </a:schemeClr>
                    </a:solidFill>
                  </a:tcPr>
                </a:tc>
              </a:tr>
              <a:tr h="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kern="1200" cap="none" normalizeH="0" baseline="0" dirty="0" smtClean="0">
                          <a:ln>
                            <a:noFill/>
                          </a:ln>
                          <a:solidFill>
                            <a:schemeClr val="tx2"/>
                          </a:solidFill>
                          <a:effectLst/>
                          <a:latin typeface="+mn-lt"/>
                          <a:ea typeface="+mn-ea"/>
                          <a:cs typeface="+mn-cs"/>
                        </a:rPr>
                        <a:t>Fare </a:t>
                      </a:r>
                      <a:r>
                        <a:rPr kumimoji="0" lang="en-US" sz="1800" b="1" u="none" strike="noStrike" kern="1200" cap="none" normalizeH="0" baseline="0" dirty="0" err="1" smtClean="0">
                          <a:ln>
                            <a:noFill/>
                          </a:ln>
                          <a:solidFill>
                            <a:schemeClr val="tx2"/>
                          </a:solidFill>
                          <a:effectLst/>
                          <a:latin typeface="+mn-lt"/>
                          <a:ea typeface="+mn-ea"/>
                          <a:cs typeface="+mn-cs"/>
                        </a:rPr>
                        <a:t>acquisti</a:t>
                      </a:r>
                      <a:r>
                        <a:rPr kumimoji="0" lang="en-US" sz="1800" b="1" u="none" strike="noStrike" kern="1200" cap="none" normalizeH="0" baseline="0" dirty="0" smtClean="0">
                          <a:ln>
                            <a:noFill/>
                          </a:ln>
                          <a:solidFill>
                            <a:schemeClr val="tx2"/>
                          </a:solidFill>
                          <a:effectLst/>
                          <a:latin typeface="+mn-lt"/>
                          <a:ea typeface="+mn-ea"/>
                          <a:cs typeface="+mn-cs"/>
                        </a:rPr>
                        <a:t>:</a:t>
                      </a:r>
                    </a:p>
                  </a:txBody>
                  <a:tcPr anchor="ctr" horzOverflow="overflow">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Fa tutte le proprie spese senza aiuto</a:t>
                      </a:r>
                      <a:endParaRPr kumimoji="0" lang="it-IT" sz="1600" b="0" i="0" u="none" strike="noStrike" cap="none" normalizeH="0" baseline="0" dirty="0" smtClean="0">
                        <a:ln>
                          <a:noFill/>
                        </a:ln>
                        <a:solidFill>
                          <a:schemeClr val="tx2"/>
                        </a:solidFill>
                        <a:effectLst/>
                        <a:latin typeface="+mj-lt"/>
                      </a:endParaRPr>
                    </a:p>
                  </a:txBody>
                  <a:tcPr horzOverflow="overflow">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1.</a:t>
                      </a:r>
                      <a:endParaRPr kumimoji="0" lang="en-US" sz="1800" b="1" i="0" u="none" strike="noStrike" cap="none" normalizeH="0" baseline="0" dirty="0" smtClean="0">
                        <a:ln>
                          <a:noFill/>
                        </a:ln>
                        <a:solidFill>
                          <a:schemeClr val="tx2"/>
                        </a:solidFill>
                        <a:effectLst/>
                        <a:latin typeface="Arial" charset="0"/>
                      </a:endParaRPr>
                    </a:p>
                  </a:txBody>
                  <a:tcPr horzOverflow="overflow">
                    <a:solidFill>
                      <a:schemeClr val="accent1">
                        <a:lumMod val="40000"/>
                        <a:lumOff val="6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Fa piccoli acquisti senza aiuto</a:t>
                      </a:r>
                      <a:endParaRPr kumimoji="0" lang="it-IT" sz="1600" b="0" i="0" u="none" strike="noStrike" cap="none" normalizeH="0" baseline="0" dirty="0" smtClean="0">
                        <a:ln>
                          <a:noFill/>
                        </a:ln>
                        <a:solidFill>
                          <a:schemeClr val="tx2"/>
                        </a:solidFill>
                        <a:effectLst/>
                        <a:latin typeface="+mj-lt"/>
                      </a:endParaRPr>
                    </a:p>
                  </a:txBody>
                  <a:tcP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2.</a:t>
                      </a:r>
                      <a:endParaRPr kumimoji="0" lang="en-US" sz="1800" b="1" i="0" u="none" strike="noStrike" cap="none" normalizeH="0" baseline="0" smtClean="0">
                        <a:ln>
                          <a:noFill/>
                        </a:ln>
                        <a:solidFill>
                          <a:schemeClr val="tx2"/>
                        </a:solidFill>
                        <a:effectLst/>
                        <a:latin typeface="Arial" charset="0"/>
                      </a:endParaRPr>
                    </a:p>
                  </a:txBody>
                  <a:tcPr horzOverflow="overflow">
                    <a:solidFill>
                      <a:schemeClr val="accent1">
                        <a:lumMod val="40000"/>
                        <a:lumOff val="6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Ha bisogno di essere accompagnato quando deve acquistare qualcosa</a:t>
                      </a:r>
                      <a:endParaRPr kumimoji="0" lang="it-IT" sz="1600" b="0" i="0" u="none" strike="noStrike" cap="none" normalizeH="0" baseline="0" dirty="0" smtClean="0">
                        <a:ln>
                          <a:noFill/>
                        </a:ln>
                        <a:solidFill>
                          <a:schemeClr val="tx2"/>
                        </a:solidFill>
                        <a:effectLst/>
                        <a:latin typeface="+mj-lt"/>
                      </a:endParaRPr>
                    </a:p>
                  </a:txBody>
                  <a:tcP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3.</a:t>
                      </a:r>
                      <a:endParaRPr kumimoji="0" lang="en-US" sz="1800" b="1" i="0" u="none" strike="noStrike" cap="none" normalizeH="0" baseline="0" smtClean="0">
                        <a:ln>
                          <a:noFill/>
                        </a:ln>
                        <a:solidFill>
                          <a:schemeClr val="tx2"/>
                        </a:solidFill>
                        <a:effectLst/>
                        <a:latin typeface="Arial" charset="0"/>
                      </a:endParaRPr>
                    </a:p>
                  </a:txBody>
                  <a:tcPr horzOverflow="overflow">
                    <a:solidFill>
                      <a:schemeClr val="accent1">
                        <a:lumMod val="40000"/>
                        <a:lumOff val="6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Completamente incapace di fare acquisti</a:t>
                      </a:r>
                      <a:endParaRPr kumimoji="0" lang="it-IT" sz="1600" b="0" i="0" u="none" strike="noStrike" cap="none" normalizeH="0" baseline="0" dirty="0" smtClean="0">
                        <a:ln>
                          <a:noFill/>
                        </a:ln>
                        <a:solidFill>
                          <a:schemeClr val="tx2"/>
                        </a:solidFill>
                        <a:effectLst/>
                        <a:latin typeface="+mj-lt"/>
                      </a:endParaRPr>
                    </a:p>
                  </a:txBody>
                  <a:tcPr horzOverflow="overflow">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4.</a:t>
                      </a:r>
                      <a:endParaRPr kumimoji="0" lang="en-US" sz="1800" b="1" i="0" u="none" strike="noStrike" cap="none" normalizeH="0" baseline="0" dirty="0" smtClean="0">
                        <a:ln>
                          <a:noFill/>
                        </a:ln>
                        <a:solidFill>
                          <a:schemeClr val="tx2"/>
                        </a:solidFill>
                        <a:effectLst/>
                        <a:latin typeface="Arial" charset="0"/>
                      </a:endParaRPr>
                    </a:p>
                  </a:txBody>
                  <a:tcPr horzOverflow="overflow">
                    <a:lnB w="12700" cap="flat" cmpd="sng" algn="ctr">
                      <a:solidFill>
                        <a:schemeClr val="tx1"/>
                      </a:solidFill>
                      <a:prstDash val="solid"/>
                      <a:round/>
                      <a:headEnd type="none" w="med" len="med"/>
                      <a:tailEnd type="none" w="med" len="med"/>
                    </a:lnB>
                    <a:solidFill>
                      <a:schemeClr val="accent1">
                        <a:lumMod val="40000"/>
                        <a:lumOff val="60000"/>
                      </a:schemeClr>
                    </a:solidFill>
                  </a:tcPr>
                </a:tc>
              </a:tr>
              <a:tr h="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kern="1200" cap="none" normalizeH="0" baseline="0" dirty="0" err="1" smtClean="0">
                          <a:ln>
                            <a:noFill/>
                          </a:ln>
                          <a:solidFill>
                            <a:schemeClr val="tx2"/>
                          </a:solidFill>
                          <a:effectLst/>
                          <a:latin typeface="+mn-lt"/>
                          <a:ea typeface="+mn-ea"/>
                          <a:cs typeface="+mn-cs"/>
                        </a:rPr>
                        <a:t>Mezzi</a:t>
                      </a:r>
                      <a:r>
                        <a:rPr kumimoji="0" lang="en-US" sz="1800" b="1" u="none" strike="noStrike" kern="1200" cap="none" normalizeH="0" baseline="0" dirty="0" smtClean="0">
                          <a:ln>
                            <a:noFill/>
                          </a:ln>
                          <a:solidFill>
                            <a:schemeClr val="tx2"/>
                          </a:solidFill>
                          <a:effectLst/>
                          <a:latin typeface="+mn-lt"/>
                          <a:ea typeface="+mn-ea"/>
                          <a:cs typeface="+mn-cs"/>
                        </a:rPr>
                        <a:t> </a:t>
                      </a:r>
                      <a:r>
                        <a:rPr kumimoji="0" lang="en-US" sz="1800" b="1" u="none" strike="noStrike" kern="1200" cap="none" normalizeH="0" baseline="0" dirty="0" err="1" smtClean="0">
                          <a:ln>
                            <a:noFill/>
                          </a:ln>
                          <a:solidFill>
                            <a:schemeClr val="tx2"/>
                          </a:solidFill>
                          <a:effectLst/>
                          <a:latin typeface="+mn-lt"/>
                          <a:ea typeface="+mn-ea"/>
                          <a:cs typeface="+mn-cs"/>
                        </a:rPr>
                        <a:t>di</a:t>
                      </a:r>
                      <a:r>
                        <a:rPr kumimoji="0" lang="en-US" sz="1800" b="1" u="none" strike="noStrike" kern="1200" cap="none" normalizeH="0" baseline="0" dirty="0" smtClean="0">
                          <a:ln>
                            <a:noFill/>
                          </a:ln>
                          <a:solidFill>
                            <a:schemeClr val="tx2"/>
                          </a:solidFill>
                          <a:effectLst/>
                          <a:latin typeface="+mn-lt"/>
                          <a:ea typeface="+mn-ea"/>
                          <a:cs typeface="+mn-cs"/>
                        </a:rPr>
                        <a:t> </a:t>
                      </a:r>
                      <a:r>
                        <a:rPr kumimoji="0" lang="en-US" sz="1800" b="1" u="none" strike="noStrike" kern="1200" cap="none" normalizeH="0" baseline="0" dirty="0" err="1" smtClean="0">
                          <a:ln>
                            <a:noFill/>
                          </a:ln>
                          <a:solidFill>
                            <a:schemeClr val="tx2"/>
                          </a:solidFill>
                          <a:effectLst/>
                          <a:latin typeface="+mn-lt"/>
                          <a:ea typeface="+mn-ea"/>
                          <a:cs typeface="+mn-cs"/>
                        </a:rPr>
                        <a:t>trasporto</a:t>
                      </a:r>
                      <a:endParaRPr kumimoji="0" lang="en-US" sz="1800" b="1" u="none" strike="noStrike" kern="1200" cap="none" normalizeH="0" baseline="0" dirty="0" smtClean="0">
                        <a:ln>
                          <a:noFill/>
                        </a:ln>
                        <a:solidFill>
                          <a:schemeClr val="tx2"/>
                        </a:solidFill>
                        <a:effectLst/>
                        <a:latin typeface="+mn-lt"/>
                        <a:ea typeface="+mn-ea"/>
                        <a:cs typeface="+mn-cs"/>
                      </a:endParaRPr>
                    </a:p>
                  </a:txBody>
                  <a:tcPr anchor="ctr" horzOverflow="overflow">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Si sposta da solo con mezzi pubblici o guida l'auto</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1.</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Si sposta in taxi ma non usa i mezzi di trasporto pubblici</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2.</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Usa i mezzi pubblici se assistito o accompagnato</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3.</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Può spostarsi soltanto con taxi o auto con l'assistenza di altri</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4.</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smtClean="0">
                          <a:ln>
                            <a:noFill/>
                          </a:ln>
                          <a:solidFill>
                            <a:schemeClr val="tx2"/>
                          </a:solidFill>
                          <a:effectLst/>
                          <a:latin typeface="+mj-lt"/>
                        </a:rPr>
                        <a:t>Non si sposta per niente</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5.</a:t>
                      </a:r>
                      <a:endParaRPr kumimoji="0" lang="en-US" sz="1800" b="1" i="0" u="none" strike="noStrike" cap="none" normalizeH="0" baseline="0" dirty="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431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u="none" strike="noStrike" cap="none" normalizeH="0" baseline="0" dirty="0" smtClean="0">
                          <a:ln>
                            <a:noFill/>
                          </a:ln>
                          <a:solidFill>
                            <a:schemeClr val="tx2"/>
                          </a:solidFill>
                          <a:effectLst/>
                        </a:rPr>
                        <a:t>Responsabilità nell'uso di medicinali</a:t>
                      </a:r>
                    </a:p>
                  </a:txBody>
                  <a:tcPr anchor="ctr" horzOverflow="overflow">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Prende le medicine che gli sono state affidate, in dosi e tempi giusti</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1.</a:t>
                      </a:r>
                      <a:endParaRPr kumimoji="0" lang="en-US" sz="1800" b="1" i="0" u="none" strike="noStrike" cap="none" normalizeH="0" baseline="0" dirty="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Prende le medicine se sono preparate in anticipo ed in dosi separate</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2.</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Non è in grado di prendere le medicine da solo</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3.</a:t>
                      </a:r>
                      <a:endParaRPr kumimoji="0" lang="en-US" sz="1800" b="1" i="0" u="none" strike="noStrike" cap="none" normalizeH="0" baseline="0" dirty="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sp>
        <p:nvSpPr>
          <p:cNvPr id="5" name="Rettangolo 4"/>
          <p:cNvSpPr/>
          <p:nvPr/>
        </p:nvSpPr>
        <p:spPr>
          <a:xfrm>
            <a:off x="251520" y="6334780"/>
            <a:ext cx="8712968" cy="523220"/>
          </a:xfrm>
          <a:prstGeom prst="rect">
            <a:avLst/>
          </a:prstGeom>
        </p:spPr>
        <p:txBody>
          <a:bodyPr wrap="square">
            <a:spAutoFit/>
          </a:bodyPr>
          <a:lstStyle/>
          <a:p>
            <a:r>
              <a:rPr lang="en-US" sz="1400" dirty="0" smtClean="0"/>
              <a:t>Lawton, M.P., &amp; Brody, E.M. (1969). Assessment of older people: Self-maintaining and </a:t>
            </a:r>
            <a:r>
              <a:rPr lang="en-US" sz="1400" b="1" dirty="0" smtClean="0"/>
              <a:t>instrumental activities of daily living</a:t>
            </a:r>
            <a:r>
              <a:rPr lang="en-US" sz="1400" dirty="0" smtClean="0"/>
              <a:t>. The Gerontologist, 9(3), 179-186. </a:t>
            </a:r>
            <a:endParaRPr lang="it-IT" sz="1400" dirty="0"/>
          </a:p>
        </p:txBody>
      </p:sp>
      <p:sp>
        <p:nvSpPr>
          <p:cNvPr id="7" name="Ovale 6"/>
          <p:cNvSpPr/>
          <p:nvPr/>
        </p:nvSpPr>
        <p:spPr>
          <a:xfrm>
            <a:off x="8604448" y="476672"/>
            <a:ext cx="395536"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8" name="Ovale 7"/>
          <p:cNvSpPr/>
          <p:nvPr/>
        </p:nvSpPr>
        <p:spPr>
          <a:xfrm>
            <a:off x="8604448" y="2708920"/>
            <a:ext cx="395536"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9" name="Ovale 8"/>
          <p:cNvSpPr/>
          <p:nvPr/>
        </p:nvSpPr>
        <p:spPr>
          <a:xfrm>
            <a:off x="8604448" y="4509120"/>
            <a:ext cx="395536"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0" name="Ovale 9"/>
          <p:cNvSpPr/>
          <p:nvPr/>
        </p:nvSpPr>
        <p:spPr>
          <a:xfrm>
            <a:off x="8604448" y="5301208"/>
            <a:ext cx="395536"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contenuto 3"/>
          <p:cNvSpPr>
            <a:spLocks noGrp="1"/>
          </p:cNvSpPr>
          <p:nvPr>
            <p:ph sz="half" idx="2"/>
          </p:nvPr>
        </p:nvSpPr>
        <p:spPr/>
        <p:txBody>
          <a:bodyPr/>
          <a:lstStyle/>
          <a:p>
            <a:endParaRPr lang="it-IT"/>
          </a:p>
        </p:txBody>
      </p:sp>
      <p:graphicFrame>
        <p:nvGraphicFramePr>
          <p:cNvPr id="6" name="Group 3"/>
          <p:cNvGraphicFramePr>
            <a:graphicFrameLocks noGrp="1"/>
          </p:cNvGraphicFramePr>
          <p:nvPr>
            <p:ph sz="half" idx="1"/>
          </p:nvPr>
        </p:nvGraphicFramePr>
        <p:xfrm>
          <a:off x="107504" y="0"/>
          <a:ext cx="9036496" cy="6309360"/>
        </p:xfrm>
        <a:graphic>
          <a:graphicData uri="http://schemas.openxmlformats.org/drawingml/2006/table">
            <a:tbl>
              <a:tblPr firstCol="1" lastRow="1" bandRow="1">
                <a:tableStyleId>{69CF1AB2-1976-4502-BF36-3FF5EA218861}</a:tableStyleId>
              </a:tblPr>
              <a:tblGrid>
                <a:gridCol w="1584176"/>
                <a:gridCol w="6919111"/>
                <a:gridCol w="533209"/>
              </a:tblGrid>
              <a:tr h="26064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2"/>
                          </a:solidFill>
                          <a:effectLst/>
                          <a:latin typeface="+mj-lt"/>
                        </a:rPr>
                        <a:t>ATTIVITA’ STRUMENTALI DELLA VITA QUOTIDIANA  (IADL)</a:t>
                      </a:r>
                    </a:p>
                  </a:txBody>
                  <a:tcPr anchor="ctr" horzOverflow="overflow">
                    <a:solidFill>
                      <a:schemeClr val="bg1"/>
                    </a:solidFill>
                  </a:tcPr>
                </a:tc>
                <a:tc hMerge="1">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solidFill>
                      <a:schemeClr val="bg1"/>
                    </a:solidFill>
                  </a:tcPr>
                </a:tc>
              </a:tr>
              <a:tr h="30480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chemeClr val="tx2"/>
                          </a:solidFill>
                          <a:effectLst/>
                          <a:latin typeface="Arial" charset="0"/>
                        </a:rPr>
                        <a:t>Maneggiare il denaro</a:t>
                      </a:r>
                    </a:p>
                  </a:txBody>
                  <a:tcPr anchor="ctr" horzOverflow="overflow">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Maneggia il denaro in modo indipendente (amministra i propri introiti, pensione, ecc.)</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1.</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solidFill>
                      <a:schemeClr val="accent1">
                        <a:lumMod val="20000"/>
                        <a:lumOff val="80000"/>
                      </a:schemeClr>
                    </a:solidFill>
                  </a:tcPr>
                </a:tc>
              </a:tr>
              <a:tr h="307504">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È in grado di fare piccoli acquisti ma non quelli importanti</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2.</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solidFill>
                      <a:schemeClr val="accent1">
                        <a:lumMod val="20000"/>
                        <a:lumOff val="8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È incapace di maneggiare i soldi</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3.</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solidFill>
                      <a:schemeClr val="accent1">
                        <a:lumMod val="20000"/>
                        <a:lumOff val="80000"/>
                      </a:schemeClr>
                    </a:solidFill>
                  </a:tcPr>
                </a:tc>
              </a:tr>
              <a:tr h="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kern="1200" cap="none" normalizeH="0" baseline="0" dirty="0" err="1" smtClean="0">
                          <a:ln>
                            <a:noFill/>
                          </a:ln>
                          <a:solidFill>
                            <a:schemeClr val="tx2"/>
                          </a:solidFill>
                          <a:effectLst/>
                          <a:latin typeface="+mn-lt"/>
                          <a:ea typeface="+mn-ea"/>
                          <a:cs typeface="+mn-cs"/>
                        </a:rPr>
                        <a:t>Preparare</a:t>
                      </a:r>
                      <a:r>
                        <a:rPr kumimoji="0" lang="en-US" sz="1800" b="1" u="none" strike="noStrike" kern="1200" cap="none" normalizeH="0" baseline="0" dirty="0" smtClean="0">
                          <a:ln>
                            <a:noFill/>
                          </a:ln>
                          <a:solidFill>
                            <a:schemeClr val="tx2"/>
                          </a:solidFill>
                          <a:effectLst/>
                          <a:latin typeface="+mn-lt"/>
                          <a:ea typeface="+mn-ea"/>
                          <a:cs typeface="+mn-cs"/>
                        </a:rPr>
                        <a:t> </a:t>
                      </a:r>
                      <a:r>
                        <a:rPr kumimoji="0" lang="en-US" sz="1800" b="1" u="none" strike="noStrike" kern="1200" cap="none" normalizeH="0" baseline="0" dirty="0" err="1" smtClean="0">
                          <a:ln>
                            <a:noFill/>
                          </a:ln>
                          <a:solidFill>
                            <a:schemeClr val="tx2"/>
                          </a:solidFill>
                          <a:effectLst/>
                          <a:latin typeface="+mn-lt"/>
                          <a:ea typeface="+mn-ea"/>
                          <a:cs typeface="+mn-cs"/>
                        </a:rPr>
                        <a:t>i</a:t>
                      </a:r>
                      <a:r>
                        <a:rPr kumimoji="0" lang="en-US" sz="1800" b="1" u="none" strike="noStrike" kern="1200" cap="none" normalizeH="0" baseline="0" dirty="0" smtClean="0">
                          <a:ln>
                            <a:noFill/>
                          </a:ln>
                          <a:solidFill>
                            <a:schemeClr val="tx2"/>
                          </a:solidFill>
                          <a:effectLst/>
                          <a:latin typeface="+mn-lt"/>
                          <a:ea typeface="+mn-ea"/>
                          <a:cs typeface="+mn-cs"/>
                        </a:rPr>
                        <a:t> </a:t>
                      </a:r>
                      <a:r>
                        <a:rPr kumimoji="0" lang="en-US" sz="1800" b="1" u="none" strike="noStrike" kern="1200" cap="none" normalizeH="0" baseline="0" dirty="0" err="1" smtClean="0">
                          <a:ln>
                            <a:noFill/>
                          </a:ln>
                          <a:solidFill>
                            <a:schemeClr val="tx2"/>
                          </a:solidFill>
                          <a:effectLst/>
                          <a:latin typeface="+mn-lt"/>
                          <a:ea typeface="+mn-ea"/>
                          <a:cs typeface="+mn-cs"/>
                        </a:rPr>
                        <a:t>cibi</a:t>
                      </a:r>
                      <a:endParaRPr kumimoji="0" lang="en-US" sz="1800" b="1" u="none" strike="noStrike" kern="1200" cap="none" normalizeH="0" baseline="0" dirty="0" smtClean="0">
                        <a:ln>
                          <a:noFill/>
                        </a:ln>
                        <a:solidFill>
                          <a:schemeClr val="tx2"/>
                        </a:solidFill>
                        <a:effectLst/>
                        <a:latin typeface="+mn-lt"/>
                        <a:ea typeface="+mn-ea"/>
                        <a:cs typeface="+mn-cs"/>
                      </a:endParaRPr>
                    </a:p>
                  </a:txBody>
                  <a:tcPr anchor="ctr" horzOverflow="overflow">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Organizza, prepara e serve senza bisogno di aiuto pasti adeguatamente preparati</a:t>
                      </a:r>
                      <a:endParaRPr kumimoji="0" lang="it-IT" sz="1600" b="0" i="0" u="none" strike="noStrike" cap="none" normalizeH="0" baseline="0" dirty="0" smtClean="0">
                        <a:ln>
                          <a:noFill/>
                        </a:ln>
                        <a:solidFill>
                          <a:schemeClr val="tx2"/>
                        </a:solidFill>
                        <a:effectLst/>
                        <a:latin typeface="+mj-lt"/>
                      </a:endParaRPr>
                    </a:p>
                  </a:txBody>
                  <a:tcPr horzOverflow="overflow">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1.</a:t>
                      </a:r>
                      <a:endParaRPr kumimoji="0" lang="en-US" sz="1800" b="1" i="0" u="none" strike="noStrike" cap="none" normalizeH="0" baseline="0" dirty="0" smtClean="0">
                        <a:ln>
                          <a:noFill/>
                        </a:ln>
                        <a:solidFill>
                          <a:schemeClr val="tx2"/>
                        </a:solidFill>
                        <a:effectLst/>
                        <a:latin typeface="Arial" charset="0"/>
                      </a:endParaRPr>
                    </a:p>
                  </a:txBody>
                  <a:tcPr horzOverflow="overflow">
                    <a:solidFill>
                      <a:schemeClr val="accent1">
                        <a:lumMod val="40000"/>
                        <a:lumOff val="6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Prepara pasti adeguati se sono forniti gli ingredienti</a:t>
                      </a:r>
                      <a:endParaRPr kumimoji="0" lang="it-IT" sz="1600" b="0" i="0" u="none" strike="noStrike" cap="none" normalizeH="0" baseline="0" dirty="0" smtClean="0">
                        <a:ln>
                          <a:noFill/>
                        </a:ln>
                        <a:solidFill>
                          <a:schemeClr val="tx2"/>
                        </a:solidFill>
                        <a:effectLst/>
                        <a:latin typeface="+mj-lt"/>
                      </a:endParaRPr>
                    </a:p>
                  </a:txBody>
                  <a:tcP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2.</a:t>
                      </a:r>
                      <a:endParaRPr kumimoji="0" lang="en-US" sz="1800" b="1" i="0" u="none" strike="noStrike" cap="none" normalizeH="0" baseline="0" smtClean="0">
                        <a:ln>
                          <a:noFill/>
                        </a:ln>
                        <a:solidFill>
                          <a:schemeClr val="tx2"/>
                        </a:solidFill>
                        <a:effectLst/>
                        <a:latin typeface="Arial" charset="0"/>
                      </a:endParaRPr>
                    </a:p>
                  </a:txBody>
                  <a:tcPr horzOverflow="overflow">
                    <a:solidFill>
                      <a:schemeClr val="accent1">
                        <a:lumMod val="40000"/>
                        <a:lumOff val="6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Scalda e serve pasti preparati oppure prepara cibi ma non mantiene una dieta adeguata</a:t>
                      </a:r>
                      <a:endParaRPr kumimoji="0" lang="it-IT" sz="1600" b="0" i="0" u="none" strike="noStrike" cap="none" normalizeH="0" baseline="0" dirty="0" smtClean="0">
                        <a:ln>
                          <a:noFill/>
                        </a:ln>
                        <a:solidFill>
                          <a:schemeClr val="tx2"/>
                        </a:solidFill>
                        <a:effectLst/>
                        <a:latin typeface="+mj-lt"/>
                      </a:endParaRPr>
                    </a:p>
                  </a:txBody>
                  <a:tcP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3.</a:t>
                      </a:r>
                      <a:endParaRPr kumimoji="0" lang="en-US" sz="1800" b="1" i="0" u="none" strike="noStrike" cap="none" normalizeH="0" baseline="0" smtClean="0">
                        <a:ln>
                          <a:noFill/>
                        </a:ln>
                        <a:solidFill>
                          <a:schemeClr val="tx2"/>
                        </a:solidFill>
                        <a:effectLst/>
                        <a:latin typeface="Arial" charset="0"/>
                      </a:endParaRPr>
                    </a:p>
                  </a:txBody>
                  <a:tcPr horzOverflow="overflow">
                    <a:solidFill>
                      <a:schemeClr val="accent1">
                        <a:lumMod val="40000"/>
                        <a:lumOff val="6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Ha bisogno di avere cibi preparati e serviti</a:t>
                      </a:r>
                      <a:endParaRPr kumimoji="0" lang="it-IT" sz="1600" b="0" i="0" u="none" strike="noStrike" cap="none" normalizeH="0" baseline="0" dirty="0" smtClean="0">
                        <a:ln>
                          <a:noFill/>
                        </a:ln>
                        <a:solidFill>
                          <a:schemeClr val="tx2"/>
                        </a:solidFill>
                        <a:effectLst/>
                        <a:latin typeface="+mj-lt"/>
                      </a:endParaRPr>
                    </a:p>
                  </a:txBody>
                  <a:tcPr horzOverflow="overflow">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4.</a:t>
                      </a:r>
                      <a:endParaRPr kumimoji="0" lang="en-US" sz="1800" b="1" i="0" u="none" strike="noStrike" cap="none" normalizeH="0" baseline="0" dirty="0" smtClean="0">
                        <a:ln>
                          <a:noFill/>
                        </a:ln>
                        <a:solidFill>
                          <a:schemeClr val="tx2"/>
                        </a:solidFill>
                        <a:effectLst/>
                        <a:latin typeface="Arial" charset="0"/>
                      </a:endParaRPr>
                    </a:p>
                  </a:txBody>
                  <a:tcPr horzOverflow="overflow">
                    <a:lnB w="12700" cap="flat" cmpd="sng" algn="ctr">
                      <a:solidFill>
                        <a:schemeClr val="tx1"/>
                      </a:solidFill>
                      <a:prstDash val="solid"/>
                      <a:round/>
                      <a:headEnd type="none" w="med" len="med"/>
                      <a:tailEnd type="none" w="med" len="med"/>
                    </a:lnB>
                    <a:solidFill>
                      <a:schemeClr val="accent1">
                        <a:lumMod val="40000"/>
                        <a:lumOff val="60000"/>
                      </a:schemeClr>
                    </a:solidFill>
                  </a:tcPr>
                </a:tc>
              </a:tr>
              <a:tr h="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kern="1200" cap="none" normalizeH="0" baseline="0" dirty="0" err="1" smtClean="0">
                          <a:ln>
                            <a:noFill/>
                          </a:ln>
                          <a:solidFill>
                            <a:schemeClr val="tx2"/>
                          </a:solidFill>
                          <a:effectLst/>
                          <a:latin typeface="+mn-lt"/>
                          <a:ea typeface="+mn-ea"/>
                          <a:cs typeface="+mn-cs"/>
                        </a:rPr>
                        <a:t>Governo</a:t>
                      </a:r>
                      <a:r>
                        <a:rPr kumimoji="0" lang="en-US" sz="1800" b="1" u="none" strike="noStrike" kern="1200" cap="none" normalizeH="0" baseline="0" dirty="0" smtClean="0">
                          <a:ln>
                            <a:noFill/>
                          </a:ln>
                          <a:solidFill>
                            <a:schemeClr val="tx2"/>
                          </a:solidFill>
                          <a:effectLst/>
                          <a:latin typeface="+mn-lt"/>
                          <a:ea typeface="+mn-ea"/>
                          <a:cs typeface="+mn-cs"/>
                        </a:rPr>
                        <a:t> </a:t>
                      </a:r>
                      <a:r>
                        <a:rPr kumimoji="0" lang="en-US" sz="1800" b="1" u="none" strike="noStrike" kern="1200" cap="none" normalizeH="0" baseline="0" dirty="0" err="1" smtClean="0">
                          <a:ln>
                            <a:noFill/>
                          </a:ln>
                          <a:solidFill>
                            <a:schemeClr val="tx2"/>
                          </a:solidFill>
                          <a:effectLst/>
                          <a:latin typeface="+mn-lt"/>
                          <a:ea typeface="+mn-ea"/>
                          <a:cs typeface="+mn-cs"/>
                        </a:rPr>
                        <a:t>della</a:t>
                      </a:r>
                      <a:r>
                        <a:rPr kumimoji="0" lang="en-US" sz="1800" b="1" u="none" strike="noStrike" kern="1200" cap="none" normalizeH="0" baseline="0" dirty="0" smtClean="0">
                          <a:ln>
                            <a:noFill/>
                          </a:ln>
                          <a:solidFill>
                            <a:schemeClr val="tx2"/>
                          </a:solidFill>
                          <a:effectLst/>
                          <a:latin typeface="+mn-lt"/>
                          <a:ea typeface="+mn-ea"/>
                          <a:cs typeface="+mn-cs"/>
                        </a:rPr>
                        <a:t> casa</a:t>
                      </a:r>
                    </a:p>
                  </a:txBody>
                  <a:tcPr anchor="ctr" horzOverflow="overflow">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Mantiene la casa da solo o con occasionale assistenza (per es.: aiuto per i lavori pesanti)</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1.</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Esegue i compiti quotidiani leggeri ma non mantiene un accettabile livello di pulizia</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2.</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Ha bisogno di aiuto in ogni operazione di mantenimento della casa</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3.</a:t>
                      </a:r>
                      <a:endParaRPr kumimoji="0" lang="en-US" sz="1800" b="1" i="0" u="none" strike="noStrike" cap="none" normalizeH="0" baseline="0" dirty="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rPr>
                        <a:t>Non partecipa a nessuna operazione di governo della casa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4.</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431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u="none" strike="noStrike" cap="none" normalizeH="0" baseline="0" dirty="0" smtClean="0">
                          <a:ln>
                            <a:noFill/>
                          </a:ln>
                          <a:solidFill>
                            <a:schemeClr val="tx2"/>
                          </a:solidFill>
                          <a:effectLst/>
                        </a:rPr>
                        <a:t>Fare il bucato</a:t>
                      </a:r>
                    </a:p>
                  </a:txBody>
                  <a:tcPr anchor="ctr" horzOverflow="overflow">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Fa il bucato personale completamente</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1.</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Lava le piccole cose (sciacqua le calze, fazzoletti, ecc.)</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smtClean="0">
                          <a:ln>
                            <a:noFill/>
                          </a:ln>
                          <a:solidFill>
                            <a:schemeClr val="tx2"/>
                          </a:solidFill>
                          <a:effectLst/>
                        </a:rPr>
                        <a:t>2.</a:t>
                      </a:r>
                      <a:endParaRPr kumimoji="0" lang="en-US" sz="1800" b="1"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4313">
                <a:tc v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charset="0"/>
                      </a:endParaRPr>
                    </a:p>
                  </a:txBody>
                  <a:tcPr horzOverflow="overflow">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2"/>
                          </a:solidFill>
                          <a:effectLst/>
                          <a:latin typeface="+mj-lt"/>
                          <a:cs typeface="Times New Roman" pitchFamily="18" charset="0"/>
                        </a:rPr>
                        <a:t>Tutta la biancheria deve essere lavata da altri</a:t>
                      </a:r>
                      <a:endParaRPr kumimoji="0" lang="it-IT" sz="1600" b="0" i="0" u="none" strike="noStrike" cap="none" normalizeH="0" baseline="0" dirty="0" smtClean="0">
                        <a:ln>
                          <a:noFill/>
                        </a:ln>
                        <a:solidFill>
                          <a:schemeClr val="tx2"/>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2"/>
                          </a:solidFill>
                          <a:effectLst/>
                        </a:rPr>
                        <a:t>3.</a:t>
                      </a:r>
                      <a:endParaRPr kumimoji="0" lang="en-US" sz="1800" b="1" i="0" u="none" strike="noStrike" cap="none" normalizeH="0" baseline="0" dirty="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sp>
        <p:nvSpPr>
          <p:cNvPr id="5" name="Rettangolo 4"/>
          <p:cNvSpPr/>
          <p:nvPr/>
        </p:nvSpPr>
        <p:spPr>
          <a:xfrm>
            <a:off x="251520" y="6334780"/>
            <a:ext cx="8712968" cy="523220"/>
          </a:xfrm>
          <a:prstGeom prst="rect">
            <a:avLst/>
          </a:prstGeom>
        </p:spPr>
        <p:txBody>
          <a:bodyPr wrap="square">
            <a:spAutoFit/>
          </a:bodyPr>
          <a:lstStyle/>
          <a:p>
            <a:r>
              <a:rPr lang="en-US" sz="1400" dirty="0" smtClean="0"/>
              <a:t>Lawton, M.P., &amp; Brody, E.M. (1969). Assessment of older people: Self-maintaining and </a:t>
            </a:r>
            <a:r>
              <a:rPr lang="en-US" sz="1400" b="1" dirty="0" smtClean="0"/>
              <a:t>instrumental activities of daily living</a:t>
            </a:r>
            <a:r>
              <a:rPr lang="en-US" sz="1400" dirty="0" smtClean="0"/>
              <a:t>. The Gerontologist, 9(3), 179-186. </a:t>
            </a:r>
            <a:endParaRPr lang="it-IT" sz="1400" dirty="0"/>
          </a:p>
        </p:txBody>
      </p:sp>
      <p:sp>
        <p:nvSpPr>
          <p:cNvPr id="7" name="Ovale 6"/>
          <p:cNvSpPr/>
          <p:nvPr/>
        </p:nvSpPr>
        <p:spPr>
          <a:xfrm>
            <a:off x="8604448" y="980728"/>
            <a:ext cx="395536"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8" name="Ovale 7"/>
          <p:cNvSpPr/>
          <p:nvPr/>
        </p:nvSpPr>
        <p:spPr>
          <a:xfrm>
            <a:off x="8748464" y="2996952"/>
            <a:ext cx="395536"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9" name="Ovale 8"/>
          <p:cNvSpPr/>
          <p:nvPr/>
        </p:nvSpPr>
        <p:spPr>
          <a:xfrm>
            <a:off x="8604448" y="4509120"/>
            <a:ext cx="395536"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0" name="Ovale 9"/>
          <p:cNvSpPr/>
          <p:nvPr/>
        </p:nvSpPr>
        <p:spPr>
          <a:xfrm>
            <a:off x="8748464" y="6021288"/>
            <a:ext cx="395536"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5"/>
          <p:cNvSpPr>
            <a:spLocks noGrp="1"/>
          </p:cNvSpPr>
          <p:nvPr>
            <p:ph type="sldNum" sz="quarter" idx="12"/>
          </p:nvPr>
        </p:nvSpPr>
        <p:spPr/>
        <p:txBody>
          <a:bodyPr/>
          <a:lstStyle/>
          <a:p>
            <a:pPr>
              <a:defRPr/>
            </a:pPr>
            <a:fld id="{B960B3DB-3C62-4199-9B5E-CA70DA377127}" type="slidenum">
              <a:rPr lang="it-IT"/>
              <a:pPr>
                <a:defRPr/>
              </a:pPr>
              <a:t>207</a:t>
            </a:fld>
            <a:endParaRPr lang="it-IT"/>
          </a:p>
        </p:txBody>
      </p:sp>
      <p:sp>
        <p:nvSpPr>
          <p:cNvPr id="4099" name="Titolo 1"/>
          <p:cNvSpPr>
            <a:spLocks noGrp="1"/>
          </p:cNvSpPr>
          <p:nvPr>
            <p:ph type="title" idx="4294967295"/>
          </p:nvPr>
        </p:nvSpPr>
        <p:spPr>
          <a:xfrm>
            <a:off x="0" y="0"/>
            <a:ext cx="9144000" cy="777875"/>
          </a:xfrm>
          <a:solidFill>
            <a:srgbClr val="00CCFF">
              <a:alpha val="50980"/>
            </a:srgbClr>
          </a:solidFill>
        </p:spPr>
        <p:txBody>
          <a:bodyPr/>
          <a:lstStyle/>
          <a:p>
            <a:pPr eaLnBrk="1" hangingPunct="1"/>
            <a:r>
              <a:rPr lang="it-IT" b="1" smtClean="0">
                <a:latin typeface="Arial Narrow" pitchFamily="34" charset="0"/>
              </a:rPr>
              <a:t>MARTINA 83 aa</a:t>
            </a:r>
          </a:p>
        </p:txBody>
      </p:sp>
      <p:sp>
        <p:nvSpPr>
          <p:cNvPr id="4100" name="Rectangle 3"/>
          <p:cNvSpPr>
            <a:spLocks noGrp="1"/>
          </p:cNvSpPr>
          <p:nvPr>
            <p:ph type="body" sz="half" idx="1"/>
          </p:nvPr>
        </p:nvSpPr>
        <p:spPr>
          <a:xfrm>
            <a:off x="179388" y="1628775"/>
            <a:ext cx="2376487" cy="4525963"/>
          </a:xfrm>
        </p:spPr>
        <p:txBody>
          <a:bodyPr/>
          <a:lstStyle/>
          <a:p>
            <a:pPr eaLnBrk="1" hangingPunct="1"/>
            <a:endParaRPr lang="it-IT" smtClean="0"/>
          </a:p>
          <a:p>
            <a:pPr eaLnBrk="1" hangingPunct="1"/>
            <a:endParaRPr lang="it-IT" b="1" smtClean="0"/>
          </a:p>
          <a:p>
            <a:pPr eaLnBrk="1" hangingPunct="1"/>
            <a:r>
              <a:rPr lang="it-IT" b="1" smtClean="0"/>
              <a:t>Attività strumentali della vita quotidiana</a:t>
            </a:r>
          </a:p>
        </p:txBody>
      </p:sp>
      <p:sp>
        <p:nvSpPr>
          <p:cNvPr id="4101" name="Rectangle 4"/>
          <p:cNvSpPr>
            <a:spLocks noGrp="1"/>
          </p:cNvSpPr>
          <p:nvPr>
            <p:ph type="body" sz="half" idx="2"/>
          </p:nvPr>
        </p:nvSpPr>
        <p:spPr>
          <a:xfrm>
            <a:off x="2339975" y="1844675"/>
            <a:ext cx="3311525" cy="4525963"/>
          </a:xfrm>
        </p:spPr>
        <p:txBody>
          <a:bodyPr/>
          <a:lstStyle/>
          <a:p>
            <a:pPr algn="ctr" eaLnBrk="1" hangingPunct="1">
              <a:buFont typeface="Arial" pitchFamily="34" charset="0"/>
              <a:buNone/>
            </a:pPr>
            <a:r>
              <a:rPr lang="it-IT" b="1" dirty="0" smtClean="0">
                <a:solidFill>
                  <a:schemeClr val="tx2"/>
                </a:solidFill>
              </a:rPr>
              <a:t>Autonoma</a:t>
            </a:r>
          </a:p>
          <a:p>
            <a:pPr eaLnBrk="1" hangingPunct="1">
              <a:buFont typeface="Arial" pitchFamily="34" charset="0"/>
              <a:buNone/>
            </a:pPr>
            <a:r>
              <a:rPr lang="it-IT" dirty="0" smtClean="0"/>
              <a:t>	Gestione dei farmaci</a:t>
            </a:r>
          </a:p>
          <a:p>
            <a:pPr eaLnBrk="1" hangingPunct="1">
              <a:buFont typeface="Arial" pitchFamily="34" charset="0"/>
              <a:buNone/>
            </a:pPr>
            <a:r>
              <a:rPr lang="it-IT" dirty="0" smtClean="0"/>
              <a:t>	Gestione del denaro</a:t>
            </a:r>
          </a:p>
          <a:p>
            <a:pPr eaLnBrk="1" hangingPunct="1">
              <a:buFont typeface="Arial" pitchFamily="34" charset="0"/>
              <a:buNone/>
            </a:pPr>
            <a:r>
              <a:rPr lang="it-IT" dirty="0" smtClean="0"/>
              <a:t>	Fare e ricevere telefonate</a:t>
            </a:r>
          </a:p>
          <a:p>
            <a:pPr eaLnBrk="1" hangingPunct="1">
              <a:buFont typeface="Arial" pitchFamily="34" charset="0"/>
              <a:buNone/>
            </a:pPr>
            <a:r>
              <a:rPr lang="it-IT" dirty="0" smtClean="0"/>
              <a:t>	</a:t>
            </a:r>
          </a:p>
        </p:txBody>
      </p:sp>
      <p:sp>
        <p:nvSpPr>
          <p:cNvPr id="4102" name="CasellaDiTesto 8"/>
          <p:cNvSpPr txBox="1">
            <a:spLocks noChangeArrowheads="1"/>
          </p:cNvSpPr>
          <p:nvPr/>
        </p:nvSpPr>
        <p:spPr bwMode="auto">
          <a:xfrm>
            <a:off x="684213" y="969963"/>
            <a:ext cx="7872412" cy="641350"/>
          </a:xfrm>
          <a:prstGeom prst="rect">
            <a:avLst/>
          </a:prstGeom>
          <a:solidFill>
            <a:srgbClr val="D9D9D9"/>
          </a:solidFill>
          <a:ln w="9525">
            <a:noFill/>
            <a:miter lim="800000"/>
            <a:headEnd/>
            <a:tailEnd/>
          </a:ln>
        </p:spPr>
        <p:txBody>
          <a:bodyPr anchor="ctr" anchorCtr="1">
            <a:spAutoFit/>
          </a:bodyPr>
          <a:lstStyle/>
          <a:p>
            <a:pPr algn="ctr" defTabSz="457200"/>
            <a:r>
              <a:rPr lang="it-IT" sz="3600" b="1">
                <a:solidFill>
                  <a:srgbClr val="1F497D"/>
                </a:solidFill>
                <a:latin typeface="Arial Narrow" pitchFamily="34" charset="0"/>
              </a:rPr>
              <a:t>Valutazione funzionale</a:t>
            </a:r>
            <a:endParaRPr lang="it-IT" sz="4800" b="1">
              <a:solidFill>
                <a:srgbClr val="1F497D"/>
              </a:solidFill>
              <a:latin typeface="Arial Narrow" pitchFamily="34" charset="0"/>
            </a:endParaRPr>
          </a:p>
        </p:txBody>
      </p:sp>
      <p:sp>
        <p:nvSpPr>
          <p:cNvPr id="4103" name="Text Box 7"/>
          <p:cNvSpPr txBox="1">
            <a:spLocks noChangeArrowheads="1"/>
          </p:cNvSpPr>
          <p:nvPr/>
        </p:nvSpPr>
        <p:spPr bwMode="auto">
          <a:xfrm>
            <a:off x="5364163" y="1989138"/>
            <a:ext cx="2087562" cy="366712"/>
          </a:xfrm>
          <a:prstGeom prst="rect">
            <a:avLst/>
          </a:prstGeom>
          <a:noFill/>
          <a:ln w="9525">
            <a:noFill/>
            <a:miter lim="800000"/>
            <a:headEnd/>
            <a:tailEnd/>
          </a:ln>
        </p:spPr>
        <p:txBody>
          <a:bodyPr>
            <a:spAutoFit/>
          </a:bodyPr>
          <a:lstStyle/>
          <a:p>
            <a:pPr>
              <a:spcBef>
                <a:spcPct val="50000"/>
              </a:spcBef>
            </a:pPr>
            <a:endParaRPr lang="it-IT"/>
          </a:p>
        </p:txBody>
      </p:sp>
      <p:sp>
        <p:nvSpPr>
          <p:cNvPr id="4104" name="Text Box 8"/>
          <p:cNvSpPr txBox="1">
            <a:spLocks noChangeArrowheads="1"/>
          </p:cNvSpPr>
          <p:nvPr/>
        </p:nvSpPr>
        <p:spPr bwMode="auto">
          <a:xfrm>
            <a:off x="5508625" y="1916113"/>
            <a:ext cx="3276600" cy="4170372"/>
          </a:xfrm>
          <a:prstGeom prst="rect">
            <a:avLst/>
          </a:prstGeom>
          <a:noFill/>
          <a:ln w="9525">
            <a:noFill/>
            <a:miter lim="800000"/>
            <a:headEnd/>
            <a:tailEnd/>
          </a:ln>
        </p:spPr>
        <p:txBody>
          <a:bodyPr>
            <a:spAutoFit/>
          </a:bodyPr>
          <a:lstStyle/>
          <a:p>
            <a:r>
              <a:rPr lang="it-IT" sz="2800" b="1" dirty="0">
                <a:solidFill>
                  <a:srgbClr val="FF0000"/>
                </a:solidFill>
                <a:latin typeface="Calibri" pitchFamily="34" charset="0"/>
              </a:rPr>
              <a:t>Richiede aiuto</a:t>
            </a:r>
          </a:p>
          <a:p>
            <a:r>
              <a:rPr lang="it-IT" sz="2800" dirty="0"/>
              <a:t>Fare la spesa</a:t>
            </a:r>
          </a:p>
          <a:p>
            <a:endParaRPr lang="it-IT" sz="1100" dirty="0" smtClean="0"/>
          </a:p>
          <a:p>
            <a:r>
              <a:rPr lang="it-IT" sz="2800" dirty="0" smtClean="0"/>
              <a:t>Uscire di casa </a:t>
            </a:r>
          </a:p>
          <a:p>
            <a:endParaRPr lang="it-IT" sz="1100" dirty="0"/>
          </a:p>
          <a:p>
            <a:r>
              <a:rPr lang="it-IT" sz="2800" dirty="0"/>
              <a:t>Cucinare </a:t>
            </a:r>
          </a:p>
          <a:p>
            <a:endParaRPr lang="it-IT" sz="1100" dirty="0"/>
          </a:p>
          <a:p>
            <a:r>
              <a:rPr lang="it-IT" sz="2800" dirty="0"/>
              <a:t>Governare la </a:t>
            </a:r>
            <a:r>
              <a:rPr lang="it-IT" sz="2800" dirty="0" smtClean="0"/>
              <a:t>casa</a:t>
            </a:r>
          </a:p>
          <a:p>
            <a:endParaRPr lang="it-IT" sz="1200" dirty="0" smtClean="0"/>
          </a:p>
          <a:p>
            <a:r>
              <a:rPr lang="it-IT" sz="2800" dirty="0" smtClean="0"/>
              <a:t>Fare il bucato</a:t>
            </a:r>
          </a:p>
          <a:p>
            <a:endParaRPr lang="it-IT" sz="2800" dirty="0" smtClean="0">
              <a:latin typeface="Calibri" pitchFamily="34" charset="0"/>
            </a:endParaRPr>
          </a:p>
          <a:p>
            <a:endParaRPr lang="it-IT" sz="2400" dirty="0">
              <a:latin typeface="Calibri" pitchFamily="34" charset="0"/>
            </a:endParaRPr>
          </a:p>
        </p:txBody>
      </p:sp>
      <p:sp>
        <p:nvSpPr>
          <p:cNvPr id="4105" name="CasellaDiTesto 8"/>
          <p:cNvSpPr txBox="1">
            <a:spLocks noChangeArrowheads="1"/>
          </p:cNvSpPr>
          <p:nvPr/>
        </p:nvSpPr>
        <p:spPr bwMode="auto">
          <a:xfrm>
            <a:off x="107950" y="5732463"/>
            <a:ext cx="9036050" cy="923925"/>
          </a:xfrm>
          <a:prstGeom prst="rect">
            <a:avLst/>
          </a:prstGeom>
          <a:noFill/>
          <a:ln w="9525">
            <a:noFill/>
            <a:miter lim="800000"/>
            <a:headEnd/>
            <a:tailEnd/>
          </a:ln>
        </p:spPr>
        <p:txBody>
          <a:bodyPr>
            <a:spAutoFit/>
          </a:bodyPr>
          <a:lstStyle/>
          <a:p>
            <a:endParaRPr lang="it-IT" dirty="0"/>
          </a:p>
          <a:p>
            <a:r>
              <a:rPr lang="en-US" dirty="0"/>
              <a:t> Lawton, M.P., &amp; Brody, E.M. (1969). Assessment of older people: Self-maintaining and </a:t>
            </a:r>
            <a:r>
              <a:rPr lang="en-US" b="1" dirty="0"/>
              <a:t>instrumental activities of daily living</a:t>
            </a:r>
            <a:r>
              <a:rPr lang="en-US" dirty="0"/>
              <a:t>. The Gerontologist, 9(3), 179-186. </a:t>
            </a:r>
            <a:endParaRPr lang="it-IT" dirty="0"/>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5"/>
          <p:cNvSpPr>
            <a:spLocks noGrp="1"/>
          </p:cNvSpPr>
          <p:nvPr>
            <p:ph type="sldNum" sz="quarter" idx="12"/>
          </p:nvPr>
        </p:nvSpPr>
        <p:spPr/>
        <p:txBody>
          <a:bodyPr/>
          <a:lstStyle/>
          <a:p>
            <a:pPr>
              <a:defRPr/>
            </a:pPr>
            <a:fld id="{A6028BAA-78B9-4FDB-84E7-893E644BE5DD}" type="slidenum">
              <a:rPr lang="it-IT"/>
              <a:pPr>
                <a:defRPr/>
              </a:pPr>
              <a:t>208</a:t>
            </a:fld>
            <a:endParaRPr lang="it-IT"/>
          </a:p>
        </p:txBody>
      </p:sp>
      <p:sp>
        <p:nvSpPr>
          <p:cNvPr id="5123" name="Titolo 1"/>
          <p:cNvSpPr>
            <a:spLocks noGrp="1"/>
          </p:cNvSpPr>
          <p:nvPr>
            <p:ph type="title" idx="4294967295"/>
          </p:nvPr>
        </p:nvSpPr>
        <p:spPr>
          <a:xfrm>
            <a:off x="0" y="0"/>
            <a:ext cx="9144000" cy="777875"/>
          </a:xfrm>
          <a:solidFill>
            <a:srgbClr val="00CCFF">
              <a:alpha val="50980"/>
            </a:srgbClr>
          </a:solidFill>
        </p:spPr>
        <p:txBody>
          <a:bodyPr/>
          <a:lstStyle/>
          <a:p>
            <a:pPr eaLnBrk="1" hangingPunct="1"/>
            <a:r>
              <a:rPr lang="it-IT" b="1" smtClean="0">
                <a:latin typeface="Arial Narrow" pitchFamily="34" charset="0"/>
              </a:rPr>
              <a:t>MARTINA 83 aa</a:t>
            </a:r>
          </a:p>
        </p:txBody>
      </p:sp>
      <p:sp>
        <p:nvSpPr>
          <p:cNvPr id="5124" name="Rectangle 4"/>
          <p:cNvSpPr>
            <a:spLocks noGrp="1"/>
          </p:cNvSpPr>
          <p:nvPr>
            <p:ph type="body" sz="half" idx="2"/>
          </p:nvPr>
        </p:nvSpPr>
        <p:spPr>
          <a:xfrm>
            <a:off x="250825" y="1773238"/>
            <a:ext cx="8497888" cy="4525962"/>
          </a:xfrm>
        </p:spPr>
        <p:txBody>
          <a:bodyPr/>
          <a:lstStyle/>
          <a:p>
            <a:pPr algn="just" eaLnBrk="1" hangingPunct="1"/>
            <a:r>
              <a:rPr lang="it-IT" sz="2400" smtClean="0"/>
              <a:t>Risiede al secondo piano (con ascensore) di una palazzina di 4 piani in un quartiere periferico della città.</a:t>
            </a:r>
          </a:p>
          <a:p>
            <a:pPr algn="just" eaLnBrk="1" hangingPunct="1"/>
            <a:r>
              <a:rPr lang="it-IT" sz="2400" smtClean="0"/>
              <a:t>Appartamento di proprietà, termoautonomo, bagno con vasca.</a:t>
            </a:r>
          </a:p>
          <a:p>
            <a:pPr algn="just" eaLnBrk="1" hangingPunct="1"/>
            <a:r>
              <a:rPr lang="it-IT" sz="2400" smtClean="0"/>
              <a:t>Vive sola con il supporto di una colf 3 volte alla settimana, della figlia (54 anni, lavora come segretaria part time) e della vicina (anni 70).</a:t>
            </a:r>
          </a:p>
          <a:p>
            <a:pPr algn="just" eaLnBrk="1" hangingPunct="1"/>
            <a:r>
              <a:rPr lang="it-IT" sz="2400" smtClean="0"/>
              <a:t>Raramente esce di casa, riceve quotidianamente visite (2 nipoti, vicina di casa, amiche). </a:t>
            </a:r>
          </a:p>
          <a:p>
            <a:pPr algn="just" eaLnBrk="1" hangingPunct="1"/>
            <a:r>
              <a:rPr lang="it-IT" sz="2400" smtClean="0"/>
              <a:t>Pensione sociale e di reversibilità, casa di proprietà.</a:t>
            </a:r>
          </a:p>
          <a:p>
            <a:pPr algn="just" eaLnBrk="1" hangingPunct="1"/>
            <a:r>
              <a:rPr lang="it-IT" sz="2400" smtClean="0"/>
              <a:t>Servizi attivi: pasti a domicilio.</a:t>
            </a:r>
          </a:p>
          <a:p>
            <a:pPr eaLnBrk="1" hangingPunct="1"/>
            <a:endParaRPr lang="it-IT" sz="2400" smtClean="0"/>
          </a:p>
        </p:txBody>
      </p:sp>
      <p:sp>
        <p:nvSpPr>
          <p:cNvPr id="5125" name="CasellaDiTesto 8"/>
          <p:cNvSpPr txBox="1">
            <a:spLocks noChangeArrowheads="1"/>
          </p:cNvSpPr>
          <p:nvPr/>
        </p:nvSpPr>
        <p:spPr bwMode="auto">
          <a:xfrm>
            <a:off x="684213" y="969963"/>
            <a:ext cx="7872412" cy="641350"/>
          </a:xfrm>
          <a:prstGeom prst="rect">
            <a:avLst/>
          </a:prstGeom>
          <a:solidFill>
            <a:srgbClr val="D9D9D9"/>
          </a:solidFill>
          <a:ln w="9525">
            <a:noFill/>
            <a:miter lim="800000"/>
            <a:headEnd/>
            <a:tailEnd/>
          </a:ln>
        </p:spPr>
        <p:txBody>
          <a:bodyPr anchor="ctr" anchorCtr="1">
            <a:spAutoFit/>
          </a:bodyPr>
          <a:lstStyle/>
          <a:p>
            <a:pPr algn="ctr" defTabSz="457200"/>
            <a:r>
              <a:rPr lang="it-IT" sz="3600" b="1">
                <a:solidFill>
                  <a:srgbClr val="1F497D"/>
                </a:solidFill>
                <a:latin typeface="Arial Narrow" pitchFamily="34" charset="0"/>
              </a:rPr>
              <a:t>Valutazione sociale</a:t>
            </a:r>
            <a:endParaRPr lang="it-IT" sz="4800" b="1">
              <a:solidFill>
                <a:srgbClr val="1F497D"/>
              </a:solidFill>
              <a:latin typeface="Arial Narrow" pitchFamily="34" charset="0"/>
            </a:endParaRPr>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0"/>
            <a:ext cx="8229600" cy="411163"/>
          </a:xfrm>
        </p:spPr>
        <p:txBody>
          <a:bodyPr>
            <a:normAutofit fontScale="90000"/>
          </a:bodyPr>
          <a:lstStyle/>
          <a:p>
            <a:pPr eaLnBrk="1" hangingPunct="1"/>
            <a:r>
              <a:rPr lang="en-US" sz="2400" dirty="0" smtClean="0">
                <a:solidFill>
                  <a:schemeClr val="tx2"/>
                </a:solidFill>
              </a:rPr>
              <a:t>SCALA MORSE (Morse 1997)</a:t>
            </a:r>
            <a:endParaRPr lang="it-IT" sz="2400" dirty="0" smtClean="0">
              <a:solidFill>
                <a:schemeClr val="tx2"/>
              </a:solidFill>
            </a:endParaRPr>
          </a:p>
        </p:txBody>
      </p:sp>
      <p:sp>
        <p:nvSpPr>
          <p:cNvPr id="6147" name="Line 3"/>
          <p:cNvSpPr>
            <a:spLocks noChangeShapeType="1"/>
          </p:cNvSpPr>
          <p:nvPr/>
        </p:nvSpPr>
        <p:spPr bwMode="auto">
          <a:xfrm>
            <a:off x="2905125" y="1651000"/>
            <a:ext cx="0" cy="0"/>
          </a:xfrm>
          <a:prstGeom prst="line">
            <a:avLst/>
          </a:prstGeom>
          <a:noFill/>
          <a:ln w="12700" cap="rnd">
            <a:solidFill>
              <a:srgbClr val="000000"/>
            </a:solidFill>
            <a:round/>
            <a:headEnd/>
            <a:tailEnd/>
          </a:ln>
        </p:spPr>
        <p:txBody>
          <a:bodyPr/>
          <a:lstStyle/>
          <a:p>
            <a:endParaRPr lang="it-IT"/>
          </a:p>
        </p:txBody>
      </p:sp>
      <p:graphicFrame>
        <p:nvGraphicFramePr>
          <p:cNvPr id="64064" name="Group 576"/>
          <p:cNvGraphicFramePr>
            <a:graphicFrameLocks noGrp="1"/>
          </p:cNvGraphicFramePr>
          <p:nvPr>
            <p:ph idx="1"/>
          </p:nvPr>
        </p:nvGraphicFramePr>
        <p:xfrm>
          <a:off x="1" y="476672"/>
          <a:ext cx="9143999" cy="6014086"/>
        </p:xfrm>
        <a:graphic>
          <a:graphicData uri="http://schemas.openxmlformats.org/drawingml/2006/table">
            <a:tbl>
              <a:tblPr/>
              <a:tblGrid>
                <a:gridCol w="1649237"/>
                <a:gridCol w="4911492"/>
                <a:gridCol w="720080"/>
                <a:gridCol w="720080"/>
                <a:gridCol w="1143110"/>
              </a:tblGrid>
              <a:tr h="312738">
                <a:tc row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INDICATORE</a:t>
                      </a:r>
                      <a:endParaRPr kumimoji="0" lang="it-IT"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CRITERIO</a:t>
                      </a:r>
                      <a:endParaRPr kumimoji="0" lang="it-IT"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rgbClr val="000080"/>
                          </a:solidFill>
                          <a:effectLst/>
                          <a:latin typeface="Arial" charset="0"/>
                          <a:cs typeface="Times New Roman" pitchFamily="18" charset="0"/>
                        </a:rPr>
                        <a:t>VALUTAZIONE</a:t>
                      </a:r>
                      <a:endParaRPr kumimoji="0" lang="it-IT"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hMerge="1">
                  <a:txBody>
                    <a:bodyPr/>
                    <a:lstStyle/>
                    <a:p>
                      <a:endParaRPr lang="it-IT"/>
                    </a:p>
                  </a:txBody>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rgbClr val="000080"/>
                          </a:solidFill>
                          <a:effectLst/>
                          <a:latin typeface="Arial" charset="0"/>
                          <a:cs typeface="Times New Roman" pitchFamily="18" charset="0"/>
                        </a:rPr>
                        <a:t>PUNTEGGIO</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311150">
                <a:tc vMerge="1">
                  <a:txBody>
                    <a:bodyPr/>
                    <a:lstStyle/>
                    <a:p>
                      <a:endParaRPr lang="it-IT"/>
                    </a:p>
                  </a:txBody>
                  <a:tcPr/>
                </a:tc>
                <a:tc vMerge="1">
                  <a:txBody>
                    <a:bodyPr/>
                    <a:lstStyle/>
                    <a:p>
                      <a:endParaRPr lang="it-IT"/>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rgbClr val="000080"/>
                          </a:solidFill>
                          <a:effectLst/>
                          <a:latin typeface="Arial" charset="0"/>
                          <a:cs typeface="Times New Roman" pitchFamily="18" charset="0"/>
                        </a:rPr>
                        <a:t>SI</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rgbClr val="000080"/>
                          </a:solidFill>
                          <a:effectLst/>
                          <a:latin typeface="Arial" charset="0"/>
                          <a:cs typeface="Times New Roman" pitchFamily="18" charset="0"/>
                        </a:rPr>
                        <a:t>NO</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it-IT"/>
                    </a:p>
                  </a:txBody>
                  <a:tcPr/>
                </a:tc>
              </a:tr>
              <a:tr h="4508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ANAMNESI </a:t>
                      </a:r>
                      <a:r>
                        <a:rPr kumimoji="0" lang="it-IT" sz="1400" b="1" i="0" u="none" strike="noStrike" cap="none" normalizeH="0" baseline="0" dirty="0" err="1" smtClean="0">
                          <a:ln>
                            <a:noFill/>
                          </a:ln>
                          <a:solidFill>
                            <a:srgbClr val="000080"/>
                          </a:solidFill>
                          <a:effectLst/>
                          <a:latin typeface="Arial" charset="0"/>
                          <a:cs typeface="Times New Roman" pitchFamily="18" charset="0"/>
                        </a:rPr>
                        <a:t>DI</a:t>
                      </a:r>
                      <a:endParaRPr kumimoji="0" lang="it-IT" sz="1400" b="1" i="0" u="none" strike="noStrike" cap="none" normalizeH="0" baseline="0" dirty="0" smtClean="0">
                        <a:ln>
                          <a:noFill/>
                        </a:ln>
                        <a:solidFill>
                          <a:srgbClr val="000080"/>
                        </a:solidFill>
                        <a:effectLst/>
                        <a:latin typeface="Arial"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 CADUTE</a:t>
                      </a:r>
                      <a:endParaRPr kumimoji="0" lang="it-IT"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 Caduto nei tre mesi precedenti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000080"/>
                          </a:solidFill>
                          <a:effectLst/>
                          <a:latin typeface="Arial" charset="0"/>
                          <a:cs typeface="Times New Roman" pitchFamily="18" charset="0"/>
                        </a:rPr>
                        <a:t>25</a:t>
                      </a: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rgbClr val="000080"/>
                          </a:solidFill>
                          <a:effectLst/>
                          <a:latin typeface="Arial" charset="0"/>
                          <a:cs typeface="Times New Roman" pitchFamily="18" charset="0"/>
                        </a:rPr>
                        <a:t>0</a:t>
                      </a: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rgbClr val="00B05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DIAGNOSI</a:t>
                      </a:r>
                      <a:endParaRPr kumimoji="0" lang="it-IT" sz="14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Più di una diagnosi medica (</a:t>
                      </a:r>
                      <a:r>
                        <a:rPr kumimoji="0" lang="it-IT" sz="1400" b="0" i="0" u="none" strike="noStrike" kern="1200" cap="none" normalizeH="0" baseline="0" dirty="0" err="1" smtClean="0">
                          <a:ln>
                            <a:noFill/>
                          </a:ln>
                          <a:solidFill>
                            <a:srgbClr val="000080"/>
                          </a:solidFill>
                          <a:effectLst/>
                          <a:latin typeface="Arial" charset="0"/>
                          <a:ea typeface="+mn-ea"/>
                          <a:cs typeface="Times New Roman" pitchFamily="18" charset="0"/>
                        </a:rPr>
                        <a:t>es</a:t>
                      </a: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 diabete e neoplasia)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15</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rgbClr val="000080"/>
                          </a:solidFill>
                          <a:effectLst/>
                          <a:latin typeface="Arial" charset="0"/>
                          <a:cs typeface="Times New Roman" pitchFamily="18" charset="0"/>
                        </a:rPr>
                        <a:t>0</a:t>
                      </a: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rowSpan="5">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smtClean="0">
                        <a:ln>
                          <a:noFill/>
                        </a:ln>
                        <a:solidFill>
                          <a:srgbClr val="000080"/>
                        </a:solidFill>
                        <a:effectLst/>
                        <a:latin typeface="Arial"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smtClean="0">
                        <a:ln>
                          <a:noFill/>
                        </a:ln>
                        <a:solidFill>
                          <a:srgbClr val="000080"/>
                        </a:solidFill>
                        <a:effectLst/>
                        <a:latin typeface="Arial"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smtClean="0">
                        <a:ln>
                          <a:noFill/>
                        </a:ln>
                        <a:solidFill>
                          <a:srgbClr val="000080"/>
                        </a:solidFill>
                        <a:effectLst/>
                        <a:latin typeface="Arial"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smtClean="0">
                        <a:ln>
                          <a:noFill/>
                        </a:ln>
                        <a:solidFill>
                          <a:srgbClr val="000080"/>
                        </a:solidFill>
                        <a:effectLst/>
                        <a:latin typeface="Arial"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MOBILITÀ</a:t>
                      </a:r>
                      <a:endParaRPr kumimoji="0" lang="it-IT" sz="14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Cammina senza ausili (con o senza aiuto)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smtClean="0">
                        <a:ln>
                          <a:noFill/>
                        </a:ln>
                        <a:solidFill>
                          <a:srgbClr val="00B050"/>
                        </a:solidFill>
                        <a:effectLst/>
                        <a:uLnTx/>
                        <a:uFillTx/>
                        <a:latin typeface="Arial" charset="0"/>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07">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Assistito da un infermiere/operatore usa la sedia a rotelle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è immobilizzato a letto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563">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usa le stampelle, il bastone o il deambulatore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15</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kern="1200" cap="none" normalizeH="0" baseline="0" dirty="0" smtClean="0">
                        <a:ln>
                          <a:noFill/>
                        </a:ln>
                        <a:solidFill>
                          <a:srgbClr val="FF0000"/>
                        </a:solidFill>
                        <a:effectLst/>
                        <a:latin typeface="Arial" charset="0"/>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cammina aggrappandosi agli arredi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30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TERAPIA</a:t>
                      </a:r>
                      <a:endParaRPr kumimoji="0" lang="it-IT"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ha in terapia infusioni endovenose o è portatore di un catetere venoso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20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smtClean="0">
                        <a:ln>
                          <a:noFill/>
                        </a:ln>
                        <a:solidFill>
                          <a:srgbClr val="00B050"/>
                        </a:solidFill>
                        <a:effectLst/>
                        <a:uLnTx/>
                        <a:uFillTx/>
                        <a:latin typeface="Arial" charset="0"/>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rowSpan="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ANDATURA</a:t>
                      </a:r>
                      <a:endParaRPr kumimoji="0" lang="it-IT"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Normale o è costretto a letto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smtClean="0">
                        <a:ln>
                          <a:noFill/>
                        </a:ln>
                        <a:solidFill>
                          <a:srgbClr val="00B050"/>
                        </a:solidFill>
                        <a:effectLst/>
                        <a:uLnTx/>
                        <a:uFillTx/>
                        <a:latin typeface="Arial" charset="0"/>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50">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Debole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10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smtClean="0">
                        <a:ln>
                          <a:noFill/>
                        </a:ln>
                        <a:solidFill>
                          <a:srgbClr val="00B050"/>
                        </a:solidFill>
                        <a:effectLst/>
                        <a:uLnTx/>
                        <a:uFillTx/>
                        <a:latin typeface="Arial" charset="0"/>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Difficoltosa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20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rgbClr val="00B05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rgbClr val="00B05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row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STATO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MENTALE</a:t>
                      </a:r>
                      <a:endParaRPr kumimoji="0" lang="it-IT" sz="14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consapevole delle proprie capacità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smtClean="0">
                        <a:ln>
                          <a:noFill/>
                        </a:ln>
                        <a:solidFill>
                          <a:srgbClr val="00B050"/>
                        </a:solidFill>
                        <a:effectLst/>
                        <a:uLnTx/>
                        <a:uFillTx/>
                        <a:latin typeface="Arial" charset="0"/>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sovrastima le proprie abilità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15</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gridSpan="4">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000080"/>
                          </a:solidFill>
                          <a:effectLst/>
                          <a:latin typeface="Arial" charset="0"/>
                          <a:cs typeface="Times New Roman" pitchFamily="18" charset="0"/>
                        </a:rPr>
                        <a:t>TOTALE</a:t>
                      </a:r>
                      <a:endParaRPr kumimoji="0" lang="it-IT"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0070C0"/>
                          </a:solidFill>
                          <a:effectLst/>
                          <a:latin typeface="Arial" charset="0"/>
                          <a:cs typeface="Times New Roman" pitchFamily="18" charset="0"/>
                        </a:rPr>
                        <a:t>____</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bl>
          </a:graphicData>
        </a:graphic>
      </p:graphicFrame>
      <p:sp>
        <p:nvSpPr>
          <p:cNvPr id="6238" name="Rectangle 657"/>
          <p:cNvSpPr>
            <a:spLocks noChangeArrowheads="1"/>
          </p:cNvSpPr>
          <p:nvPr/>
        </p:nvSpPr>
        <p:spPr bwMode="auto">
          <a:xfrm>
            <a:off x="684213" y="6550025"/>
            <a:ext cx="8035925" cy="307975"/>
          </a:xfrm>
          <a:prstGeom prst="rect">
            <a:avLst/>
          </a:prstGeom>
          <a:noFill/>
          <a:ln w="9525">
            <a:noFill/>
            <a:miter lim="800000"/>
            <a:headEnd/>
            <a:tailEnd/>
          </a:ln>
        </p:spPr>
        <p:txBody>
          <a:bodyPr anchor="ctr">
            <a:spAutoFit/>
          </a:bodyPr>
          <a:lstStyle/>
          <a:p>
            <a:pPr algn="ctr"/>
            <a:r>
              <a:rPr lang="en-GB" sz="1400"/>
              <a:t>Morse, J.M. (1997). </a:t>
            </a:r>
            <a:r>
              <a:rPr lang="en-GB" sz="1400" i="1"/>
              <a:t>Preventing patient falls</a:t>
            </a:r>
            <a:r>
              <a:rPr lang="en-GB" sz="1400"/>
              <a:t>. </a:t>
            </a:r>
            <a:r>
              <a:rPr lang="it-IT" sz="1400"/>
              <a:t>Thousand Oaks, Sage Publications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2" name="Segnaposto contenuto 11" descr="12448759-stetoscopio-sul-clipboard.jpg"/>
          <p:cNvPicPr>
            <a:picLocks noGrp="1" noChangeAspect="1"/>
          </p:cNvPicPr>
          <p:nvPr>
            <p:ph idx="1"/>
          </p:nvPr>
        </p:nvPicPr>
        <p:blipFill>
          <a:blip r:embed="rId2" cstate="print"/>
          <a:srcRect l="10625" t="2751" r="7476" b="2751"/>
          <a:stretch>
            <a:fillRect/>
          </a:stretch>
        </p:blipFill>
        <p:spPr>
          <a:xfrm>
            <a:off x="0" y="0"/>
            <a:ext cx="9144000" cy="6858000"/>
          </a:xfrm>
        </p:spPr>
      </p:pic>
      <p:sp>
        <p:nvSpPr>
          <p:cNvPr id="13" name="CasellaDiTesto 12"/>
          <p:cNvSpPr txBox="1"/>
          <p:nvPr/>
        </p:nvSpPr>
        <p:spPr>
          <a:xfrm>
            <a:off x="971600" y="1052736"/>
            <a:ext cx="6120680" cy="4801314"/>
          </a:xfrm>
          <a:prstGeom prst="rect">
            <a:avLst/>
          </a:prstGeom>
          <a:noFill/>
        </p:spPr>
        <p:txBody>
          <a:bodyPr wrap="square" rtlCol="0">
            <a:spAutoFit/>
          </a:bodyPr>
          <a:lstStyle/>
          <a:p>
            <a:pPr algn="ctr"/>
            <a:r>
              <a:rPr lang="it-IT" b="1" dirty="0" smtClean="0"/>
              <a:t>VISITA GASTROENTEROLOGICA (2/5/98)</a:t>
            </a:r>
          </a:p>
          <a:p>
            <a:endParaRPr lang="it-IT" b="1" dirty="0" smtClean="0"/>
          </a:p>
          <a:p>
            <a:r>
              <a:rPr lang="it-IT" b="1" dirty="0" smtClean="0"/>
              <a:t>Dispepsia in paziente </a:t>
            </a:r>
            <a:r>
              <a:rPr lang="it-IT" b="1" dirty="0" err="1" smtClean="0"/>
              <a:t>dislipidemica</a:t>
            </a:r>
            <a:r>
              <a:rPr lang="it-IT" b="1" dirty="0" smtClean="0"/>
              <a:t> con </a:t>
            </a:r>
            <a:r>
              <a:rPr lang="it-IT" b="1" dirty="0" err="1" smtClean="0"/>
              <a:t>alvo</a:t>
            </a:r>
            <a:r>
              <a:rPr lang="it-IT" b="1" dirty="0" smtClean="0"/>
              <a:t> tendenzialmente stitico.</a:t>
            </a:r>
          </a:p>
          <a:p>
            <a:r>
              <a:rPr lang="it-IT" b="1" dirty="0" smtClean="0"/>
              <a:t>Peso 70 kg H160 cm BMI 27.3</a:t>
            </a:r>
          </a:p>
          <a:p>
            <a:r>
              <a:rPr lang="it-IT" b="1" dirty="0" smtClean="0"/>
              <a:t>Gastroscopia (3/4/98) : gastropatia </a:t>
            </a:r>
            <a:r>
              <a:rPr lang="it-IT" b="1" dirty="0" err="1" smtClean="0"/>
              <a:t>antrale</a:t>
            </a:r>
            <a:r>
              <a:rPr lang="it-IT" b="1" dirty="0" smtClean="0"/>
              <a:t> lieve non erosiva. Non segni di atrofia gastrica. </a:t>
            </a:r>
          </a:p>
          <a:p>
            <a:r>
              <a:rPr lang="it-IT" b="1" dirty="0" err="1" smtClean="0"/>
              <a:t>Ecoaddome</a:t>
            </a:r>
            <a:r>
              <a:rPr lang="it-IT" b="1" dirty="0" smtClean="0"/>
              <a:t> (2/</a:t>
            </a:r>
            <a:r>
              <a:rPr lang="it-IT" b="1" dirty="0" err="1" smtClean="0"/>
              <a:t>2</a:t>
            </a:r>
            <a:r>
              <a:rPr lang="it-IT" b="1" dirty="0" smtClean="0"/>
              <a:t>/98) : colelitiasi a verosimile genesi </a:t>
            </a:r>
            <a:r>
              <a:rPr lang="it-IT" b="1" dirty="0" err="1" smtClean="0"/>
              <a:t>colesterinica</a:t>
            </a:r>
            <a:endParaRPr lang="it-IT" b="1" dirty="0" smtClean="0"/>
          </a:p>
          <a:p>
            <a:endParaRPr lang="it-IT" b="1" dirty="0" smtClean="0"/>
          </a:p>
          <a:p>
            <a:r>
              <a:rPr lang="it-IT" b="1" dirty="0" smtClean="0"/>
              <a:t>EO: addome piano trattabile non dolente ne dolorabile alla palpazione superficiale e profonda. Polsi simmetrici, non masse palpabili. Peristalsi torbida</a:t>
            </a:r>
          </a:p>
          <a:p>
            <a:endParaRPr lang="it-IT" b="1" dirty="0" smtClean="0"/>
          </a:p>
          <a:p>
            <a:r>
              <a:rPr lang="it-IT" b="1" dirty="0" smtClean="0"/>
              <a:t>Terapia </a:t>
            </a:r>
            <a:r>
              <a:rPr lang="it-IT" b="1" dirty="0" err="1" smtClean="0"/>
              <a:t>Lansoprazolo</a:t>
            </a:r>
            <a:r>
              <a:rPr lang="it-IT" b="1" dirty="0" smtClean="0"/>
              <a:t>  30 mg per 8 settimane, </a:t>
            </a:r>
            <a:r>
              <a:rPr lang="it-IT" b="1" dirty="0" err="1" smtClean="0"/>
              <a:t>Deursil</a:t>
            </a:r>
            <a:r>
              <a:rPr lang="it-IT" b="1" dirty="0" smtClean="0"/>
              <a:t> 300 mg</a:t>
            </a:r>
          </a:p>
          <a:p>
            <a:r>
              <a:rPr lang="it-IT" b="1" dirty="0" smtClean="0"/>
              <a:t>Follow-up: </a:t>
            </a:r>
            <a:r>
              <a:rPr lang="it-IT" b="1" dirty="0" err="1" smtClean="0"/>
              <a:t>Ecoaddome</a:t>
            </a:r>
            <a:r>
              <a:rPr lang="it-IT" b="1" dirty="0" smtClean="0"/>
              <a:t> e controllo esami di funzionalità epatica + profilo lipidico ogni 12 mesi </a:t>
            </a:r>
            <a:endParaRPr lang="it-IT" b="1" dirty="0"/>
          </a:p>
        </p:txBody>
      </p:sp>
      <p:pic>
        <p:nvPicPr>
          <p:cNvPr id="5" name="Segnaposto contenuto 3" descr="specialista.jpg"/>
          <p:cNvPicPr>
            <a:picLocks noChangeAspect="1"/>
          </p:cNvPicPr>
          <p:nvPr/>
        </p:nvPicPr>
        <p:blipFill>
          <a:blip r:embed="rId3" cstate="print"/>
          <a:stretch>
            <a:fillRect/>
          </a:stretch>
        </p:blipFill>
        <p:spPr>
          <a:xfrm>
            <a:off x="7884368" y="4999192"/>
            <a:ext cx="1259632" cy="1858808"/>
          </a:xfrm>
          <a:prstGeom prst="rect">
            <a:avLst/>
          </a:prstGeom>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0"/>
            <a:ext cx="8229600" cy="411163"/>
          </a:xfrm>
        </p:spPr>
        <p:txBody>
          <a:bodyPr>
            <a:normAutofit fontScale="90000"/>
          </a:bodyPr>
          <a:lstStyle/>
          <a:p>
            <a:pPr eaLnBrk="1" hangingPunct="1"/>
            <a:r>
              <a:rPr lang="en-US" sz="2400" dirty="0" smtClean="0">
                <a:solidFill>
                  <a:schemeClr val="tx2"/>
                </a:solidFill>
              </a:rPr>
              <a:t>SCALA MORSE (Morse 1997)</a:t>
            </a:r>
            <a:endParaRPr lang="it-IT" sz="2400" dirty="0" smtClean="0">
              <a:solidFill>
                <a:schemeClr val="tx2"/>
              </a:solidFill>
            </a:endParaRPr>
          </a:p>
        </p:txBody>
      </p:sp>
      <p:sp>
        <p:nvSpPr>
          <p:cNvPr id="6147" name="Line 3"/>
          <p:cNvSpPr>
            <a:spLocks noChangeShapeType="1"/>
          </p:cNvSpPr>
          <p:nvPr/>
        </p:nvSpPr>
        <p:spPr bwMode="auto">
          <a:xfrm>
            <a:off x="2905125" y="1651000"/>
            <a:ext cx="0" cy="0"/>
          </a:xfrm>
          <a:prstGeom prst="line">
            <a:avLst/>
          </a:prstGeom>
          <a:noFill/>
          <a:ln w="12700" cap="rnd">
            <a:solidFill>
              <a:srgbClr val="000000"/>
            </a:solidFill>
            <a:round/>
            <a:headEnd/>
            <a:tailEnd/>
          </a:ln>
        </p:spPr>
        <p:txBody>
          <a:bodyPr/>
          <a:lstStyle/>
          <a:p>
            <a:endParaRPr lang="it-IT"/>
          </a:p>
        </p:txBody>
      </p:sp>
      <p:graphicFrame>
        <p:nvGraphicFramePr>
          <p:cNvPr id="64064" name="Group 576"/>
          <p:cNvGraphicFramePr>
            <a:graphicFrameLocks noGrp="1"/>
          </p:cNvGraphicFramePr>
          <p:nvPr>
            <p:ph idx="1"/>
          </p:nvPr>
        </p:nvGraphicFramePr>
        <p:xfrm>
          <a:off x="1" y="476672"/>
          <a:ext cx="9143999" cy="6014086"/>
        </p:xfrm>
        <a:graphic>
          <a:graphicData uri="http://schemas.openxmlformats.org/drawingml/2006/table">
            <a:tbl>
              <a:tblPr/>
              <a:tblGrid>
                <a:gridCol w="1649237"/>
                <a:gridCol w="4911492"/>
                <a:gridCol w="720080"/>
                <a:gridCol w="720080"/>
                <a:gridCol w="1143110"/>
              </a:tblGrid>
              <a:tr h="312738">
                <a:tc row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INDICATORE</a:t>
                      </a:r>
                      <a:endParaRPr kumimoji="0" lang="it-IT"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CRITERIO</a:t>
                      </a:r>
                      <a:endParaRPr kumimoji="0" lang="it-IT"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rgbClr val="000080"/>
                          </a:solidFill>
                          <a:effectLst/>
                          <a:latin typeface="Arial" charset="0"/>
                          <a:cs typeface="Times New Roman" pitchFamily="18" charset="0"/>
                        </a:rPr>
                        <a:t>VALUTAZIONE</a:t>
                      </a:r>
                      <a:endParaRPr kumimoji="0" lang="it-IT"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hMerge="1">
                  <a:txBody>
                    <a:bodyPr/>
                    <a:lstStyle/>
                    <a:p>
                      <a:endParaRPr lang="it-IT"/>
                    </a:p>
                  </a:txBody>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rgbClr val="000080"/>
                          </a:solidFill>
                          <a:effectLst/>
                          <a:latin typeface="Arial" charset="0"/>
                          <a:cs typeface="Times New Roman" pitchFamily="18" charset="0"/>
                        </a:rPr>
                        <a:t>PUNTEGGIO</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311150">
                <a:tc vMerge="1">
                  <a:txBody>
                    <a:bodyPr/>
                    <a:lstStyle/>
                    <a:p>
                      <a:endParaRPr lang="it-IT"/>
                    </a:p>
                  </a:txBody>
                  <a:tcPr/>
                </a:tc>
                <a:tc vMerge="1">
                  <a:txBody>
                    <a:bodyPr/>
                    <a:lstStyle/>
                    <a:p>
                      <a:endParaRPr lang="it-IT"/>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rgbClr val="000080"/>
                          </a:solidFill>
                          <a:effectLst/>
                          <a:latin typeface="Arial" charset="0"/>
                          <a:cs typeface="Times New Roman" pitchFamily="18" charset="0"/>
                        </a:rPr>
                        <a:t>SI</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rgbClr val="000080"/>
                          </a:solidFill>
                          <a:effectLst/>
                          <a:latin typeface="Arial" charset="0"/>
                          <a:cs typeface="Times New Roman" pitchFamily="18" charset="0"/>
                        </a:rPr>
                        <a:t>NO</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it-IT"/>
                    </a:p>
                  </a:txBody>
                  <a:tcPr/>
                </a:tc>
              </a:tr>
              <a:tr h="4508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ANAMNESI </a:t>
                      </a:r>
                      <a:r>
                        <a:rPr kumimoji="0" lang="it-IT" sz="1400" b="1" i="0" u="none" strike="noStrike" cap="none" normalizeH="0" baseline="0" dirty="0" err="1" smtClean="0">
                          <a:ln>
                            <a:noFill/>
                          </a:ln>
                          <a:solidFill>
                            <a:srgbClr val="000080"/>
                          </a:solidFill>
                          <a:effectLst/>
                          <a:latin typeface="Arial" charset="0"/>
                          <a:cs typeface="Times New Roman" pitchFamily="18" charset="0"/>
                        </a:rPr>
                        <a:t>DI</a:t>
                      </a:r>
                      <a:endParaRPr kumimoji="0" lang="it-IT" sz="1400" b="1" i="0" u="none" strike="noStrike" cap="none" normalizeH="0" baseline="0" dirty="0" smtClean="0">
                        <a:ln>
                          <a:noFill/>
                        </a:ln>
                        <a:solidFill>
                          <a:srgbClr val="000080"/>
                        </a:solidFill>
                        <a:effectLst/>
                        <a:latin typeface="Arial"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 CADUTE</a:t>
                      </a:r>
                      <a:endParaRPr kumimoji="0" lang="it-IT"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 Caduto nei tre mesi precedenti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000080"/>
                          </a:solidFill>
                          <a:effectLst/>
                          <a:latin typeface="Arial" charset="0"/>
                          <a:cs typeface="Times New Roman" pitchFamily="18" charset="0"/>
                        </a:rPr>
                        <a:t>25</a:t>
                      </a: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rgbClr val="000080"/>
                          </a:solidFill>
                          <a:effectLst/>
                          <a:latin typeface="Arial" charset="0"/>
                          <a:cs typeface="Times New Roman" pitchFamily="18" charset="0"/>
                        </a:rPr>
                        <a:t>0</a:t>
                      </a: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rgbClr val="00B050"/>
                          </a:solidFill>
                          <a:effectLst/>
                          <a:latin typeface="Arial" charset="0"/>
                          <a:cs typeface="Times New Roman" pitchFamily="18" charset="0"/>
                        </a:rPr>
                        <a:t>0</a:t>
                      </a:r>
                      <a:endParaRPr kumimoji="0" lang="it-IT" sz="1800" b="0" i="0" u="none" strike="noStrike" cap="none" normalizeH="0" baseline="0" dirty="0" smtClean="0">
                        <a:ln>
                          <a:noFill/>
                        </a:ln>
                        <a:solidFill>
                          <a:srgbClr val="00B05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DIAGNOSI</a:t>
                      </a:r>
                      <a:endParaRPr kumimoji="0" lang="it-IT" sz="14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Più di una diagnosi medica (</a:t>
                      </a:r>
                      <a:r>
                        <a:rPr kumimoji="0" lang="it-IT" sz="1400" b="0" i="0" u="none" strike="noStrike" kern="1200" cap="none" normalizeH="0" baseline="0" dirty="0" err="1" smtClean="0">
                          <a:ln>
                            <a:noFill/>
                          </a:ln>
                          <a:solidFill>
                            <a:srgbClr val="000080"/>
                          </a:solidFill>
                          <a:effectLst/>
                          <a:latin typeface="Arial" charset="0"/>
                          <a:ea typeface="+mn-ea"/>
                          <a:cs typeface="Times New Roman" pitchFamily="18" charset="0"/>
                        </a:rPr>
                        <a:t>es</a:t>
                      </a: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 diabete e neoplasia)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15</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rgbClr val="000080"/>
                          </a:solidFill>
                          <a:effectLst/>
                          <a:latin typeface="Arial" charset="0"/>
                          <a:cs typeface="Times New Roman" pitchFamily="18" charset="0"/>
                        </a:rPr>
                        <a:t>0</a:t>
                      </a: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FF0000"/>
                          </a:solidFill>
                          <a:effectLst/>
                          <a:latin typeface="Arial" charset="0"/>
                          <a:cs typeface="Times New Roman" pitchFamily="18" charset="0"/>
                        </a:rPr>
                        <a:t>15</a:t>
                      </a:r>
                      <a:endParaRPr kumimoji="0" lang="it-IT" sz="1800" b="1" i="0" u="none" strike="noStrike" cap="none" normalizeH="0" baseline="0" dirty="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rowSpan="5">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smtClean="0">
                        <a:ln>
                          <a:noFill/>
                        </a:ln>
                        <a:solidFill>
                          <a:srgbClr val="000080"/>
                        </a:solidFill>
                        <a:effectLst/>
                        <a:latin typeface="Arial"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smtClean="0">
                        <a:ln>
                          <a:noFill/>
                        </a:ln>
                        <a:solidFill>
                          <a:srgbClr val="000080"/>
                        </a:solidFill>
                        <a:effectLst/>
                        <a:latin typeface="Arial"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smtClean="0">
                        <a:ln>
                          <a:noFill/>
                        </a:ln>
                        <a:solidFill>
                          <a:srgbClr val="000080"/>
                        </a:solidFill>
                        <a:effectLst/>
                        <a:latin typeface="Arial"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smtClean="0">
                        <a:ln>
                          <a:noFill/>
                        </a:ln>
                        <a:solidFill>
                          <a:srgbClr val="000080"/>
                        </a:solidFill>
                        <a:effectLst/>
                        <a:latin typeface="Arial"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MOBILITÀ</a:t>
                      </a:r>
                      <a:endParaRPr kumimoji="0" lang="it-IT" sz="14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Cammina senza ausili (con o senza aiuto)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00B050"/>
                          </a:solidFill>
                          <a:effectLst/>
                          <a:uLnTx/>
                          <a:uFillTx/>
                          <a:latin typeface="Arial" charset="0"/>
                          <a:ea typeface="+mn-ea"/>
                          <a:cs typeface="Times New Roman" pitchFamily="18" charset="0"/>
                        </a:rPr>
                        <a:t>0</a:t>
                      </a:r>
                      <a:endParaRPr kumimoji="0" lang="it-IT" sz="1800" b="0" i="0" u="none" strike="noStrike" kern="1200" cap="none" spc="0" normalizeH="0" baseline="0" noProof="0" dirty="0" smtClean="0">
                        <a:ln>
                          <a:noFill/>
                        </a:ln>
                        <a:solidFill>
                          <a:srgbClr val="00B050"/>
                        </a:solidFill>
                        <a:effectLst/>
                        <a:uLnTx/>
                        <a:uFillTx/>
                        <a:latin typeface="Arial" charset="0"/>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07">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Assistito da un infermiere/operatore usa la sedia a rotelle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è immobilizzato a letto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563">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usa le stampelle, il bastone o il deambulatore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15</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800" b="1" i="0" u="none" strike="noStrike" kern="1200" cap="none" normalizeH="0" baseline="0" dirty="0" smtClean="0">
                          <a:ln>
                            <a:noFill/>
                          </a:ln>
                          <a:solidFill>
                            <a:srgbClr val="FF0000"/>
                          </a:solidFill>
                          <a:effectLst/>
                          <a:latin typeface="Arial" charset="0"/>
                          <a:ea typeface="+mn-ea"/>
                          <a:cs typeface="Times New Roman" pitchFamily="18"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cammina aggrappandosi agli arredi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30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TERAPIA</a:t>
                      </a:r>
                      <a:endParaRPr kumimoji="0" lang="it-IT"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ha in terapia infusioni endovenose o è portatore di un catetere venoso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20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00B050"/>
                          </a:solidFill>
                          <a:effectLst/>
                          <a:uLnTx/>
                          <a:uFillTx/>
                          <a:latin typeface="Arial" charset="0"/>
                          <a:ea typeface="+mn-ea"/>
                          <a:cs typeface="Times New Roman"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rowSpan="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ANDATURA</a:t>
                      </a:r>
                      <a:endParaRPr kumimoji="0" lang="it-IT"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Normale o è costretto a letto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00B050"/>
                          </a:solidFill>
                          <a:effectLst/>
                          <a:uLnTx/>
                          <a:uFillTx/>
                          <a:latin typeface="Arial" charset="0"/>
                          <a:ea typeface="+mn-ea"/>
                          <a:cs typeface="Times New Roman" pitchFamily="18" charset="0"/>
                        </a:rPr>
                        <a:t>0</a:t>
                      </a:r>
                      <a:endParaRPr kumimoji="0" lang="it-IT" sz="1800" b="0" i="0" u="none" strike="noStrike" kern="1200" cap="none" spc="0" normalizeH="0" baseline="0" noProof="0" dirty="0" smtClean="0">
                        <a:ln>
                          <a:noFill/>
                        </a:ln>
                        <a:solidFill>
                          <a:srgbClr val="00B050"/>
                        </a:solidFill>
                        <a:effectLst/>
                        <a:uLnTx/>
                        <a:uFillTx/>
                        <a:latin typeface="Arial" charset="0"/>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50">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Debole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10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smtClean="0">
                        <a:ln>
                          <a:noFill/>
                        </a:ln>
                        <a:solidFill>
                          <a:srgbClr val="00B050"/>
                        </a:solidFill>
                        <a:effectLst/>
                        <a:uLnTx/>
                        <a:uFillTx/>
                        <a:latin typeface="Arial" charset="0"/>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Difficoltosa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20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rgbClr val="00B05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rgbClr val="00B050"/>
                          </a:solidFill>
                          <a:effectLst/>
                          <a:latin typeface="Arial" charset="0"/>
                          <a:cs typeface="Times New Roman" pitchFamily="18" charset="0"/>
                        </a:rPr>
                        <a:t>0</a:t>
                      </a:r>
                      <a:endParaRPr kumimoji="0" lang="it-IT" sz="1800" b="0" i="0" u="none" strike="noStrike" cap="none" normalizeH="0" baseline="0" dirty="0" smtClean="0">
                        <a:ln>
                          <a:noFill/>
                        </a:ln>
                        <a:solidFill>
                          <a:srgbClr val="00B05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row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STATO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80"/>
                          </a:solidFill>
                          <a:effectLst/>
                          <a:latin typeface="Arial" charset="0"/>
                          <a:cs typeface="Times New Roman" pitchFamily="18" charset="0"/>
                        </a:rPr>
                        <a:t>MENTALE</a:t>
                      </a:r>
                      <a:endParaRPr kumimoji="0" lang="it-IT" sz="14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consapevole delle proprie capacità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0</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00B050"/>
                          </a:solidFill>
                          <a:effectLst/>
                          <a:uLnTx/>
                          <a:uFillTx/>
                          <a:latin typeface="Arial" charset="0"/>
                          <a:ea typeface="+mn-ea"/>
                          <a:cs typeface="Times New Roman" pitchFamily="18" charset="0"/>
                        </a:rPr>
                        <a:t>0</a:t>
                      </a:r>
                      <a:endParaRPr kumimoji="0" lang="it-IT" sz="1800" b="0" i="0" u="none" strike="noStrike" kern="1200" cap="none" spc="0" normalizeH="0" baseline="0" noProof="0" dirty="0" smtClean="0">
                        <a:ln>
                          <a:noFill/>
                        </a:ln>
                        <a:solidFill>
                          <a:srgbClr val="00B050"/>
                        </a:solidFill>
                        <a:effectLst/>
                        <a:uLnTx/>
                        <a:uFillTx/>
                        <a:latin typeface="Arial" charset="0"/>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vMerge="1">
                  <a:txBody>
                    <a:bodyPr/>
                    <a:lstStyle/>
                    <a:p>
                      <a:endParaRPr lang="it-IT"/>
                    </a:p>
                  </a:txBody>
                  <a:tcPr/>
                </a:tc>
                <a:tc>
                  <a:txBody>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rgbClr val="000080"/>
                          </a:solidFill>
                          <a:effectLst/>
                          <a:latin typeface="Arial" charset="0"/>
                          <a:ea typeface="+mn-ea"/>
                          <a:cs typeface="Times New Roman" pitchFamily="18" charset="0"/>
                        </a:rPr>
                        <a:t>sovrastima le proprie abilità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000080"/>
                          </a:solidFill>
                          <a:effectLst/>
                          <a:latin typeface="Arial" charset="0"/>
                          <a:cs typeface="Times New Roman" pitchFamily="18" charset="0"/>
                        </a:rPr>
                        <a:t>15</a:t>
                      </a:r>
                      <a:endParaRPr kumimoji="0" lang="it-IT"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dirty="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gridSpan="4">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smtClean="0">
                          <a:ln>
                            <a:noFill/>
                          </a:ln>
                          <a:solidFill>
                            <a:srgbClr val="000080"/>
                          </a:solidFill>
                          <a:effectLst/>
                          <a:latin typeface="Arial" charset="0"/>
                          <a:cs typeface="Times New Roman" pitchFamily="18" charset="0"/>
                        </a:rPr>
                        <a:t>TOTALE</a:t>
                      </a:r>
                      <a:endParaRPr kumimoji="0" lang="it-IT"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0070C0"/>
                          </a:solidFill>
                          <a:effectLst/>
                          <a:latin typeface="Arial" charset="0"/>
                          <a:cs typeface="Times New Roman" pitchFamily="18" charset="0"/>
                        </a:rPr>
                        <a:t>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bl>
          </a:graphicData>
        </a:graphic>
      </p:graphicFrame>
      <p:sp>
        <p:nvSpPr>
          <p:cNvPr id="6238" name="Rectangle 657"/>
          <p:cNvSpPr>
            <a:spLocks noChangeArrowheads="1"/>
          </p:cNvSpPr>
          <p:nvPr/>
        </p:nvSpPr>
        <p:spPr bwMode="auto">
          <a:xfrm>
            <a:off x="684213" y="6550025"/>
            <a:ext cx="8035925" cy="307975"/>
          </a:xfrm>
          <a:prstGeom prst="rect">
            <a:avLst/>
          </a:prstGeom>
          <a:noFill/>
          <a:ln w="9525">
            <a:noFill/>
            <a:miter lim="800000"/>
            <a:headEnd/>
            <a:tailEnd/>
          </a:ln>
        </p:spPr>
        <p:txBody>
          <a:bodyPr anchor="ctr">
            <a:spAutoFit/>
          </a:bodyPr>
          <a:lstStyle/>
          <a:p>
            <a:pPr algn="ctr"/>
            <a:r>
              <a:rPr lang="en-GB" sz="1400"/>
              <a:t>Morse, J.M. (1997). </a:t>
            </a:r>
            <a:r>
              <a:rPr lang="en-GB" sz="1400" i="1"/>
              <a:t>Preventing patient falls</a:t>
            </a:r>
            <a:r>
              <a:rPr lang="en-GB" sz="1400"/>
              <a:t>. </a:t>
            </a:r>
            <a:r>
              <a:rPr lang="it-IT" sz="1400"/>
              <a:t>Thousand Oaks, Sage Publications </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411162"/>
          </a:xfrm>
        </p:spPr>
        <p:txBody>
          <a:bodyPr>
            <a:normAutofit fontScale="90000"/>
          </a:bodyPr>
          <a:lstStyle/>
          <a:p>
            <a:pPr eaLnBrk="1" hangingPunct="1"/>
            <a:r>
              <a:rPr lang="en-US" sz="2400" smtClean="0">
                <a:solidFill>
                  <a:srgbClr val="FF0000"/>
                </a:solidFill>
              </a:rPr>
              <a:t>SCALA MORSE (Morse 1997)</a:t>
            </a:r>
            <a:endParaRPr lang="it-IT" sz="2400" smtClean="0">
              <a:solidFill>
                <a:srgbClr val="FF0000"/>
              </a:solidFill>
            </a:endParaRPr>
          </a:p>
        </p:txBody>
      </p:sp>
      <p:sp>
        <p:nvSpPr>
          <p:cNvPr id="7171" name="Line 3"/>
          <p:cNvSpPr>
            <a:spLocks noChangeShapeType="1"/>
          </p:cNvSpPr>
          <p:nvPr/>
        </p:nvSpPr>
        <p:spPr bwMode="auto">
          <a:xfrm>
            <a:off x="2905125" y="1651000"/>
            <a:ext cx="0" cy="0"/>
          </a:xfrm>
          <a:prstGeom prst="line">
            <a:avLst/>
          </a:prstGeom>
          <a:noFill/>
          <a:ln w="12700" cap="rnd">
            <a:solidFill>
              <a:srgbClr val="000000"/>
            </a:solidFill>
            <a:round/>
            <a:headEnd/>
            <a:tailEnd/>
          </a:ln>
        </p:spPr>
        <p:txBody>
          <a:bodyPr/>
          <a:lstStyle/>
          <a:p>
            <a:endParaRPr lang="it-IT"/>
          </a:p>
        </p:txBody>
      </p:sp>
      <p:sp>
        <p:nvSpPr>
          <p:cNvPr id="7172" name="Rectangle 94"/>
          <p:cNvSpPr>
            <a:spLocks noChangeArrowheads="1"/>
          </p:cNvSpPr>
          <p:nvPr/>
        </p:nvSpPr>
        <p:spPr bwMode="auto">
          <a:xfrm>
            <a:off x="685800" y="6254750"/>
            <a:ext cx="8035925" cy="338138"/>
          </a:xfrm>
          <a:prstGeom prst="rect">
            <a:avLst/>
          </a:prstGeom>
          <a:noFill/>
          <a:ln w="9525">
            <a:noFill/>
            <a:miter lim="800000"/>
            <a:headEnd/>
            <a:tailEnd/>
          </a:ln>
        </p:spPr>
        <p:txBody>
          <a:bodyPr anchor="ctr">
            <a:spAutoFit/>
          </a:bodyPr>
          <a:lstStyle/>
          <a:p>
            <a:pPr algn="ctr"/>
            <a:r>
              <a:rPr lang="en-GB" sz="1600"/>
              <a:t>Morse, J.M. (1997). </a:t>
            </a:r>
            <a:r>
              <a:rPr lang="en-GB" sz="1600" i="1"/>
              <a:t>Preventing patient falls</a:t>
            </a:r>
            <a:r>
              <a:rPr lang="en-GB" sz="1600"/>
              <a:t>. </a:t>
            </a:r>
            <a:r>
              <a:rPr lang="it-IT" sz="1600"/>
              <a:t>Thousand Oaks, Sage Publications </a:t>
            </a:r>
          </a:p>
        </p:txBody>
      </p:sp>
      <p:graphicFrame>
        <p:nvGraphicFramePr>
          <p:cNvPr id="66734" name="Group 174"/>
          <p:cNvGraphicFramePr>
            <a:graphicFrameLocks noGrp="1"/>
          </p:cNvGraphicFramePr>
          <p:nvPr>
            <p:ph type="tbl" idx="1"/>
          </p:nvPr>
        </p:nvGraphicFramePr>
        <p:xfrm>
          <a:off x="468313" y="981075"/>
          <a:ext cx="8229600" cy="4267200"/>
        </p:xfrm>
        <a:graphic>
          <a:graphicData uri="http://schemas.openxmlformats.org/drawingml/2006/table">
            <a:tbl>
              <a:tblPr/>
              <a:tblGrid>
                <a:gridCol w="1536700"/>
                <a:gridCol w="1968500"/>
                <a:gridCol w="4724400"/>
              </a:tblGrid>
              <a:tr h="13192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rgbClr val="000080"/>
                          </a:solidFill>
                          <a:effectLst/>
                          <a:latin typeface="Times New Roman" pitchFamily="18" charset="0"/>
                          <a:cs typeface="Times New Roman" pitchFamily="18" charset="0"/>
                        </a:rPr>
                        <a:t>MSF  punteggio</a:t>
                      </a:r>
                      <a:endParaRPr kumimoji="0" lang="it-IT" sz="2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dirty="0" smtClean="0">
                        <a:ln>
                          <a:noFill/>
                        </a:ln>
                        <a:solidFill>
                          <a:srgbClr val="00008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rgbClr val="000080"/>
                          </a:solidFill>
                          <a:effectLst/>
                          <a:latin typeface="Times New Roman" pitchFamily="18" charset="0"/>
                          <a:cs typeface="Times New Roman" pitchFamily="18" charset="0"/>
                        </a:rPr>
                        <a:t>Rischio</a:t>
                      </a:r>
                      <a:endParaRPr kumimoji="0" lang="it-IT" sz="2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dirty="0" smtClean="0">
                        <a:ln>
                          <a:noFill/>
                        </a:ln>
                        <a:solidFill>
                          <a:srgbClr val="00008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rgbClr val="000080"/>
                          </a:solidFill>
                          <a:effectLst/>
                          <a:latin typeface="Times New Roman" pitchFamily="18" charset="0"/>
                          <a:cs typeface="Times New Roman" pitchFamily="18" charset="0"/>
                        </a:rPr>
                        <a:t>Intervento</a:t>
                      </a:r>
                      <a:endParaRPr kumimoji="0" lang="it-IT" sz="2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BBE0E3"/>
                    </a:solidFill>
                  </a:tcPr>
                </a:tc>
              </a:tr>
              <a:tr h="715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rgbClr val="000080"/>
                          </a:solidFill>
                          <a:effectLst/>
                          <a:latin typeface="Times New Roman" pitchFamily="18" charset="0"/>
                          <a:cs typeface="Times New Roman" pitchFamily="18" charset="0"/>
                        </a:rPr>
                        <a:t>0-24</a:t>
                      </a:r>
                      <a:endParaRPr kumimoji="0" lang="it-IT" sz="24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rgbClr val="00B050"/>
                          </a:solidFill>
                          <a:effectLst/>
                          <a:latin typeface="Times New Roman" pitchFamily="18" charset="0"/>
                          <a:cs typeface="Times New Roman" pitchFamily="18" charset="0"/>
                        </a:rPr>
                        <a:t>Assente</a:t>
                      </a:r>
                      <a:endParaRPr kumimoji="0" lang="it-IT" sz="2400" b="0" i="0" u="none" strike="noStrike" cap="none" normalizeH="0" baseline="0" dirty="0" smtClean="0">
                        <a:ln>
                          <a:noFill/>
                        </a:ln>
                        <a:solidFill>
                          <a:srgbClr val="00B050"/>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rgbClr val="000080"/>
                          </a:solidFill>
                          <a:effectLst/>
                          <a:latin typeface="Times New Roman" pitchFamily="18" charset="0"/>
                          <a:cs typeface="Times New Roman" pitchFamily="18" charset="0"/>
                        </a:rPr>
                        <a:t>Buona assistenza di base</a:t>
                      </a:r>
                      <a:endParaRPr kumimoji="0" lang="it-IT" sz="2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9133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rgbClr val="000080"/>
                          </a:solidFill>
                          <a:effectLst/>
                          <a:latin typeface="Times New Roman" pitchFamily="18" charset="0"/>
                          <a:cs typeface="Times New Roman" pitchFamily="18" charset="0"/>
                        </a:rPr>
                        <a:t>25-54</a:t>
                      </a:r>
                      <a:endParaRPr kumimoji="0" lang="it-IT" sz="24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chemeClr val="tx2"/>
                          </a:solidFill>
                          <a:effectLst/>
                          <a:latin typeface="Times New Roman" pitchFamily="18" charset="0"/>
                          <a:cs typeface="Times New Roman" pitchFamily="18" charset="0"/>
                        </a:rPr>
                        <a:t>Basso rischio</a:t>
                      </a:r>
                      <a:endParaRPr kumimoji="0" lang="it-IT" sz="2400" b="1" i="0" u="none" strike="noStrike" cap="none" normalizeH="0" baseline="0" dirty="0" smtClean="0">
                        <a:ln>
                          <a:noFill/>
                        </a:ln>
                        <a:solidFill>
                          <a:schemeClr val="tx2"/>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rgbClr val="000080"/>
                          </a:solidFill>
                          <a:effectLst/>
                          <a:latin typeface="Times New Roman" pitchFamily="18" charset="0"/>
                          <a:cs typeface="Times New Roman" pitchFamily="18" charset="0"/>
                        </a:rPr>
                        <a:t>Implementare  interventi di prevenzione delle cadute</a:t>
                      </a:r>
                      <a:endParaRPr kumimoji="0" lang="it-IT" sz="2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13192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2400" b="1" i="0" u="sng" strike="noStrike" cap="none" normalizeH="0" baseline="0" dirty="0" smtClean="0">
                        <a:ln>
                          <a:noFill/>
                        </a:ln>
                        <a:solidFill>
                          <a:srgbClr val="00008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sng" strike="noStrike" cap="none" normalizeH="0" baseline="0" dirty="0" smtClean="0">
                          <a:ln>
                            <a:noFill/>
                          </a:ln>
                          <a:solidFill>
                            <a:srgbClr val="000080"/>
                          </a:solidFill>
                          <a:effectLst/>
                          <a:latin typeface="Times New Roman" pitchFamily="18" charset="0"/>
                          <a:cs typeface="Times New Roman" pitchFamily="18" charset="0"/>
                        </a:rPr>
                        <a:t>&gt;</a:t>
                      </a:r>
                      <a:r>
                        <a:rPr kumimoji="0" lang="it-IT" sz="2400" b="1" i="0" u="none" strike="noStrike" cap="none" normalizeH="0" baseline="0" dirty="0" smtClean="0">
                          <a:ln>
                            <a:noFill/>
                          </a:ln>
                          <a:solidFill>
                            <a:srgbClr val="000080"/>
                          </a:solidFill>
                          <a:effectLst/>
                          <a:latin typeface="Times New Roman" pitchFamily="18" charset="0"/>
                          <a:cs typeface="Times New Roman" pitchFamily="18" charset="0"/>
                        </a:rPr>
                        <a:t>55</a:t>
                      </a:r>
                      <a:endParaRPr kumimoji="0" lang="it-IT" sz="24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rgbClr val="FF0000"/>
                          </a:solidFill>
                          <a:effectLst/>
                          <a:latin typeface="Times New Roman" pitchFamily="18" charset="0"/>
                          <a:cs typeface="Times New Roman" pitchFamily="18" charset="0"/>
                        </a:rPr>
                        <a:t>Alto rischio</a:t>
                      </a:r>
                      <a:endParaRPr kumimoji="0" lang="it-IT" sz="2400" b="1" i="0" u="none" strike="noStrike" cap="none" normalizeH="0" baseline="0" dirty="0" smtClean="0">
                        <a:ln>
                          <a:noFill/>
                        </a:ln>
                        <a:solidFill>
                          <a:srgbClr val="FF0000"/>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rgbClr val="000080"/>
                          </a:solidFill>
                          <a:effectLst/>
                          <a:latin typeface="Times New Roman" pitchFamily="18" charset="0"/>
                          <a:cs typeface="Times New Roman" pitchFamily="18" charset="0"/>
                        </a:rPr>
                        <a:t>Implementare protocolli di prevenzione per specifici fattori di rischio</a:t>
                      </a:r>
                      <a:endParaRPr kumimoji="0" lang="it-IT" sz="2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bl>
          </a:graphicData>
        </a:graphic>
      </p:graphicFrame>
      <p:sp>
        <p:nvSpPr>
          <p:cNvPr id="7" name="Rettangolo 6"/>
          <p:cNvSpPr/>
          <p:nvPr/>
        </p:nvSpPr>
        <p:spPr>
          <a:xfrm>
            <a:off x="611188" y="2997200"/>
            <a:ext cx="8001000" cy="91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8824" y="216024"/>
            <a:ext cx="8229600" cy="1916832"/>
          </a:xfrm>
        </p:spPr>
        <p:txBody>
          <a:bodyPr>
            <a:normAutofit/>
          </a:bodyPr>
          <a:lstStyle/>
          <a:p>
            <a:pPr>
              <a:lnSpc>
                <a:spcPct val="110000"/>
              </a:lnSpc>
              <a:buNone/>
            </a:pPr>
            <a:r>
              <a:rPr lang="it-IT" b="1" i="1" dirty="0" smtClean="0"/>
              <a:t>L’analisi delle prescrizioni in </a:t>
            </a:r>
          </a:p>
          <a:p>
            <a:pPr>
              <a:lnSpc>
                <a:spcPct val="110000"/>
              </a:lnSpc>
              <a:buNone/>
            </a:pPr>
            <a:r>
              <a:rPr lang="it-IT" b="1" i="1" dirty="0" smtClean="0"/>
              <a:t>cartella clinica depone per una </a:t>
            </a:r>
          </a:p>
          <a:p>
            <a:pPr>
              <a:lnSpc>
                <a:spcPct val="110000"/>
              </a:lnSpc>
              <a:buNone/>
            </a:pPr>
            <a:r>
              <a:rPr lang="it-IT" b="1" i="1" dirty="0" smtClean="0"/>
              <a:t>scarsa compliance alla terapia… </a:t>
            </a:r>
            <a:endParaRPr lang="it-IT" sz="4000" b="1" i="1" dirty="0"/>
          </a:p>
        </p:txBody>
      </p:sp>
      <p:pic>
        <p:nvPicPr>
          <p:cNvPr id="19458" name="Picture 2" descr="http://media.urbanpost.it/wp-content/uploads/2013/09/anziani-e-medicine-650x473.jpg"/>
          <p:cNvPicPr>
            <a:picLocks noChangeAspect="1" noChangeArrowheads="1"/>
          </p:cNvPicPr>
          <p:nvPr/>
        </p:nvPicPr>
        <p:blipFill>
          <a:blip r:embed="rId2" cstate="print"/>
          <a:srcRect/>
          <a:stretch>
            <a:fillRect/>
          </a:stretch>
        </p:blipFill>
        <p:spPr bwMode="auto">
          <a:xfrm>
            <a:off x="323528" y="2204864"/>
            <a:ext cx="6181725" cy="4495800"/>
          </a:xfrm>
          <a:prstGeom prst="rect">
            <a:avLst/>
          </a:prstGeom>
          <a:noFill/>
        </p:spPr>
      </p:pic>
    </p:spTree>
    <p:extLst>
      <p:ext uri="{BB962C8B-B14F-4D97-AF65-F5344CB8AC3E}">
        <p14:creationId xmlns:p14="http://schemas.microsoft.com/office/powerpoint/2010/main" val="59425403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Segnaposto contenuto 8"/>
          <p:cNvGraphicFramePr>
            <a:graphicFrameLocks noGrp="1"/>
          </p:cNvGraphicFramePr>
          <p:nvPr>
            <p:ph idx="1"/>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CasellaDiTesto 9"/>
          <p:cNvSpPr txBox="1"/>
          <p:nvPr/>
        </p:nvSpPr>
        <p:spPr>
          <a:xfrm>
            <a:off x="0" y="6021288"/>
            <a:ext cx="9144000" cy="523220"/>
          </a:xfrm>
          <a:prstGeom prst="rect">
            <a:avLst/>
          </a:prstGeom>
          <a:noFill/>
        </p:spPr>
        <p:txBody>
          <a:bodyPr wrap="square" rtlCol="0">
            <a:spAutoFit/>
          </a:bodyPr>
          <a:lstStyle/>
          <a:p>
            <a:pPr algn="ctr"/>
            <a:r>
              <a:rPr lang="it-IT" sz="2800" b="1" dirty="0" smtClean="0">
                <a:solidFill>
                  <a:schemeClr val="accent3"/>
                </a:solidFill>
              </a:rPr>
              <a:t>IMPORTANZA DELLE SCHEDE </a:t>
            </a:r>
            <a:r>
              <a:rPr lang="it-IT" sz="2800" b="1" dirty="0" err="1" smtClean="0">
                <a:solidFill>
                  <a:schemeClr val="accent3"/>
                </a:solidFill>
              </a:rPr>
              <a:t>DI</a:t>
            </a:r>
            <a:r>
              <a:rPr lang="it-IT" sz="2800" b="1" dirty="0" smtClean="0">
                <a:solidFill>
                  <a:schemeClr val="accent3"/>
                </a:solidFill>
              </a:rPr>
              <a:t> VALUTAZIONE FUNZIONALE</a:t>
            </a:r>
            <a:endParaRPr lang="it-IT" sz="2800" b="1"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down)">
                                      <p:cBhvr>
                                        <p:cTn id="7" dur="500"/>
                                        <p:tgtEl>
                                          <p:spTgt spid="9">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chart seriesIdx="0" categoryIdx="0" bldStep="ptInCategory"/>
                                            </p:graphicEl>
                                          </p:spTgt>
                                        </p:tgtEl>
                                        <p:attrNameLst>
                                          <p:attrName>style.visibility</p:attrName>
                                        </p:attrNameLst>
                                      </p:cBhvr>
                                      <p:to>
                                        <p:strVal val="visible"/>
                                      </p:to>
                                    </p:set>
                                    <p:animEffect transition="in" filter="wipe(down)">
                                      <p:cBhvr>
                                        <p:cTn id="12" dur="500"/>
                                        <p:tgtEl>
                                          <p:spTgt spid="9">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chart seriesIdx="1" categoryIdx="0" bldStep="ptInCategory"/>
                                            </p:graphicEl>
                                          </p:spTgt>
                                        </p:tgtEl>
                                        <p:attrNameLst>
                                          <p:attrName>style.visibility</p:attrName>
                                        </p:attrNameLst>
                                      </p:cBhvr>
                                      <p:to>
                                        <p:strVal val="visible"/>
                                      </p:to>
                                    </p:set>
                                    <p:animEffect transition="in" filter="wipe(down)">
                                      <p:cBhvr>
                                        <p:cTn id="17" dur="500"/>
                                        <p:tgtEl>
                                          <p:spTgt spid="9">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chart seriesIdx="2" categoryIdx="0" bldStep="ptInCategory"/>
                                            </p:graphicEl>
                                          </p:spTgt>
                                        </p:tgtEl>
                                        <p:attrNameLst>
                                          <p:attrName>style.visibility</p:attrName>
                                        </p:attrNameLst>
                                      </p:cBhvr>
                                      <p:to>
                                        <p:strVal val="visible"/>
                                      </p:to>
                                    </p:set>
                                    <p:animEffect transition="in" filter="wipe(down)">
                                      <p:cBhvr>
                                        <p:cTn id="22" dur="500"/>
                                        <p:tgtEl>
                                          <p:spTgt spid="9">
                                            <p:graphicEl>
                                              <a:chart seriesIdx="2"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chart seriesIdx="0" categoryIdx="1" bldStep="ptInCategory"/>
                                            </p:graphicEl>
                                          </p:spTgt>
                                        </p:tgtEl>
                                        <p:attrNameLst>
                                          <p:attrName>style.visibility</p:attrName>
                                        </p:attrNameLst>
                                      </p:cBhvr>
                                      <p:to>
                                        <p:strVal val="visible"/>
                                      </p:to>
                                    </p:set>
                                    <p:animEffect transition="in" filter="wipe(down)">
                                      <p:cBhvr>
                                        <p:cTn id="27" dur="500"/>
                                        <p:tgtEl>
                                          <p:spTgt spid="9">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chart seriesIdx="1" categoryIdx="1" bldStep="ptInCategory"/>
                                            </p:graphicEl>
                                          </p:spTgt>
                                        </p:tgtEl>
                                        <p:attrNameLst>
                                          <p:attrName>style.visibility</p:attrName>
                                        </p:attrNameLst>
                                      </p:cBhvr>
                                      <p:to>
                                        <p:strVal val="visible"/>
                                      </p:to>
                                    </p:set>
                                    <p:animEffect transition="in" filter="wipe(down)">
                                      <p:cBhvr>
                                        <p:cTn id="32" dur="500"/>
                                        <p:tgtEl>
                                          <p:spTgt spid="9">
                                            <p:graphicEl>
                                              <a:chart seriesIdx="1" categoryIdx="1"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chart seriesIdx="2" categoryIdx="1" bldStep="ptInCategory"/>
                                            </p:graphicEl>
                                          </p:spTgt>
                                        </p:tgtEl>
                                        <p:attrNameLst>
                                          <p:attrName>style.visibility</p:attrName>
                                        </p:attrNameLst>
                                      </p:cBhvr>
                                      <p:to>
                                        <p:strVal val="visible"/>
                                      </p:to>
                                    </p:set>
                                    <p:animEffect transition="in" filter="wipe(down)">
                                      <p:cBhvr>
                                        <p:cTn id="37" dur="500"/>
                                        <p:tgtEl>
                                          <p:spTgt spid="9">
                                            <p:graphicEl>
                                              <a:chart seriesIdx="2" categoryIdx="1"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graphicEl>
                                              <a:chart seriesIdx="0" categoryIdx="2" bldStep="ptInCategory"/>
                                            </p:graphicEl>
                                          </p:spTgt>
                                        </p:tgtEl>
                                        <p:attrNameLst>
                                          <p:attrName>style.visibility</p:attrName>
                                        </p:attrNameLst>
                                      </p:cBhvr>
                                      <p:to>
                                        <p:strVal val="visible"/>
                                      </p:to>
                                    </p:set>
                                    <p:animEffect transition="in" filter="wipe(down)">
                                      <p:cBhvr>
                                        <p:cTn id="42" dur="500"/>
                                        <p:tgtEl>
                                          <p:spTgt spid="9">
                                            <p:graphicEl>
                                              <a:chart seriesIdx="0" categoryIdx="2"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graphicEl>
                                              <a:chart seriesIdx="1" categoryIdx="2" bldStep="ptInCategory"/>
                                            </p:graphicEl>
                                          </p:spTgt>
                                        </p:tgtEl>
                                        <p:attrNameLst>
                                          <p:attrName>style.visibility</p:attrName>
                                        </p:attrNameLst>
                                      </p:cBhvr>
                                      <p:to>
                                        <p:strVal val="visible"/>
                                      </p:to>
                                    </p:set>
                                    <p:animEffect transition="in" filter="wipe(down)">
                                      <p:cBhvr>
                                        <p:cTn id="47" dur="500"/>
                                        <p:tgtEl>
                                          <p:spTgt spid="9">
                                            <p:graphicEl>
                                              <a:chart seriesIdx="1" categoryIdx="2"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graphicEl>
                                              <a:chart seriesIdx="2" categoryIdx="2" bldStep="ptInCategory"/>
                                            </p:graphicEl>
                                          </p:spTgt>
                                        </p:tgtEl>
                                        <p:attrNameLst>
                                          <p:attrName>style.visibility</p:attrName>
                                        </p:attrNameLst>
                                      </p:cBhvr>
                                      <p:to>
                                        <p:strVal val="visible"/>
                                      </p:to>
                                    </p:set>
                                    <p:animEffect transition="in" filter="wipe(down)">
                                      <p:cBhvr>
                                        <p:cTn id="52" dur="500"/>
                                        <p:tgtEl>
                                          <p:spTgt spid="9">
                                            <p:graphicEl>
                                              <a:chart seriesIdx="2" categoryIdx="2"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graphicEl>
                                              <a:chart seriesIdx="0" categoryIdx="3" bldStep="ptInCategory"/>
                                            </p:graphicEl>
                                          </p:spTgt>
                                        </p:tgtEl>
                                        <p:attrNameLst>
                                          <p:attrName>style.visibility</p:attrName>
                                        </p:attrNameLst>
                                      </p:cBhvr>
                                      <p:to>
                                        <p:strVal val="visible"/>
                                      </p:to>
                                    </p:set>
                                    <p:animEffect transition="in" filter="wipe(down)">
                                      <p:cBhvr>
                                        <p:cTn id="57" dur="500"/>
                                        <p:tgtEl>
                                          <p:spTgt spid="9">
                                            <p:graphicEl>
                                              <a:chart seriesIdx="0" categoryIdx="3" bldStep="ptIn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graphicEl>
                                              <a:chart seriesIdx="1" categoryIdx="3" bldStep="ptInCategory"/>
                                            </p:graphicEl>
                                          </p:spTgt>
                                        </p:tgtEl>
                                        <p:attrNameLst>
                                          <p:attrName>style.visibility</p:attrName>
                                        </p:attrNameLst>
                                      </p:cBhvr>
                                      <p:to>
                                        <p:strVal val="visible"/>
                                      </p:to>
                                    </p:set>
                                    <p:animEffect transition="in" filter="wipe(down)">
                                      <p:cBhvr>
                                        <p:cTn id="62" dur="500"/>
                                        <p:tgtEl>
                                          <p:spTgt spid="9">
                                            <p:graphicEl>
                                              <a:chart seriesIdx="1" categoryIdx="3" bldStep="ptInCategory"/>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9">
                                            <p:graphicEl>
                                              <a:chart seriesIdx="2" categoryIdx="3" bldStep="ptInCategory"/>
                                            </p:graphicEl>
                                          </p:spTgt>
                                        </p:tgtEl>
                                        <p:attrNameLst>
                                          <p:attrName>style.visibility</p:attrName>
                                        </p:attrNameLst>
                                      </p:cBhvr>
                                      <p:to>
                                        <p:strVal val="visible"/>
                                      </p:to>
                                    </p:set>
                                    <p:animEffect transition="in" filter="wipe(down)">
                                      <p:cBhvr>
                                        <p:cTn id="67" dur="500"/>
                                        <p:tgtEl>
                                          <p:spTgt spid="9">
                                            <p:graphicEl>
                                              <a:chart seriesIdx="2" categoryIdx="3"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categoryEl"/>
        </p:bldSub>
      </p:bldGraphic>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endParaRPr lang="it-IT"/>
          </a:p>
        </p:txBody>
      </p:sp>
      <p:pic>
        <p:nvPicPr>
          <p:cNvPr id="1026" name="Picture 2"/>
          <p:cNvPicPr>
            <a:picLocks noGrp="1" noChangeAspect="1" noChangeArrowheads="1"/>
          </p:cNvPicPr>
          <p:nvPr>
            <p:ph idx="1"/>
          </p:nvPr>
        </p:nvPicPr>
        <p:blipFill>
          <a:blip r:embed="rId2" cstate="print"/>
          <a:srcRect b="34137"/>
          <a:stretch>
            <a:fillRect/>
          </a:stretch>
        </p:blipFill>
        <p:spPr bwMode="auto">
          <a:xfrm>
            <a:off x="0" y="27384"/>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251520" y="0"/>
            <a:ext cx="856895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539552" y="2204864"/>
            <a:ext cx="8013576" cy="2880320"/>
          </a:xfrm>
          <a:ln>
            <a:solidFill>
              <a:schemeClr val="tx1"/>
            </a:solidFill>
          </a:ln>
        </p:spPr>
        <p:txBody>
          <a:bodyPr>
            <a:noAutofit/>
          </a:bodyPr>
          <a:lstStyle/>
          <a:p>
            <a:pPr algn="l"/>
            <a:r>
              <a:rPr lang="it-IT" sz="3600" b="1" dirty="0" smtClean="0"/>
              <a:t>analisi terapie prescritte in termini si sostenibilità, rischio ADR, interferenze, monitoraggio della continuità terapeutica. </a:t>
            </a:r>
            <a:br>
              <a:rPr lang="it-IT" sz="3600" b="1" dirty="0" smtClean="0"/>
            </a:br>
            <a:r>
              <a:rPr lang="it-IT" sz="3600" b="1" dirty="0" smtClean="0">
                <a:solidFill>
                  <a:srgbClr val="C00000"/>
                </a:solidFill>
              </a:rPr>
              <a:t>Obiettivo: alleggerimento della terapia.</a:t>
            </a:r>
            <a:endParaRPr lang="it-IT" sz="3600" b="1" dirty="0">
              <a:solidFill>
                <a:srgbClr val="C00000"/>
              </a:solidFill>
            </a:endParaRP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descr="images.jpg"/>
          <p:cNvPicPr>
            <a:picLocks noChangeAspect="1"/>
          </p:cNvPicPr>
          <p:nvPr/>
        </p:nvPicPr>
        <p:blipFill>
          <a:blip r:embed="rId2" cstate="print"/>
          <a:stretch>
            <a:fillRect/>
          </a:stretch>
        </p:blipFill>
        <p:spPr>
          <a:xfrm>
            <a:off x="6228184" y="3438857"/>
            <a:ext cx="2915817" cy="3419143"/>
          </a:xfrm>
          <a:prstGeom prst="rect">
            <a:avLst/>
          </a:prstGeom>
        </p:spPr>
      </p:pic>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MARTINA 83 </a:t>
            </a:r>
            <a:r>
              <a:rPr lang="it-IT" b="1" dirty="0" err="1" smtClean="0">
                <a:latin typeface="Arial Narrow"/>
              </a:rPr>
              <a:t>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lnSpcReduction="10000"/>
          </a:bodyPr>
          <a:lstStyle/>
          <a:p>
            <a:pPr fontAlgn="t"/>
            <a:r>
              <a:rPr lang="it-IT" sz="2800" dirty="0" smtClean="0"/>
              <a:t>Situazione sociale:  vedova vive sola</a:t>
            </a:r>
          </a:p>
          <a:p>
            <a:pPr fontAlgn="t"/>
            <a:r>
              <a:rPr lang="it-IT" sz="2800" u="sng" dirty="0" smtClean="0"/>
              <a:t>Artrosi</a:t>
            </a:r>
            <a:r>
              <a:rPr lang="it-IT" sz="2800" dirty="0" smtClean="0"/>
              <a:t> con disturbo della deambulazione: Cammina per brevi tratti con deambulatore</a:t>
            </a:r>
          </a:p>
          <a:p>
            <a:pPr fontAlgn="t"/>
            <a:r>
              <a:rPr lang="it-IT" sz="2800" u="sng" dirty="0" smtClean="0"/>
              <a:t>Ipertensione arteriosa :</a:t>
            </a:r>
            <a:r>
              <a:rPr lang="it-IT" sz="2800" dirty="0" smtClean="0"/>
              <a:t> in terapia con </a:t>
            </a:r>
            <a:r>
              <a:rPr lang="it-IT" sz="2800" dirty="0" err="1" smtClean="0"/>
              <a:t>Enalapril</a:t>
            </a:r>
            <a:r>
              <a:rPr lang="it-IT" sz="2800" dirty="0" smtClean="0"/>
              <a:t> 20 mg / </a:t>
            </a:r>
            <a:r>
              <a:rPr lang="it-IT" sz="2800" dirty="0" err="1" smtClean="0"/>
              <a:t>die</a:t>
            </a:r>
            <a:r>
              <a:rPr lang="it-IT" sz="2800" dirty="0" smtClean="0"/>
              <a:t> + </a:t>
            </a:r>
            <a:r>
              <a:rPr lang="it-IT" sz="2800" dirty="0" err="1" smtClean="0"/>
              <a:t>Amlodipina</a:t>
            </a:r>
            <a:r>
              <a:rPr lang="it-IT" sz="2800" dirty="0" smtClean="0"/>
              <a:t> 5 mg/</a:t>
            </a:r>
            <a:r>
              <a:rPr lang="it-IT" sz="2800" dirty="0" err="1" smtClean="0"/>
              <a:t>die</a:t>
            </a:r>
            <a:r>
              <a:rPr lang="it-IT" sz="2800" dirty="0" smtClean="0"/>
              <a:t> + ASA</a:t>
            </a:r>
            <a:endParaRPr lang="it-IT" sz="2800" u="sng" dirty="0" smtClean="0"/>
          </a:p>
          <a:p>
            <a:pPr fontAlgn="t"/>
            <a:r>
              <a:rPr lang="it-IT" sz="2800" u="sng" dirty="0" smtClean="0"/>
              <a:t>Cardiopatia Ischemica</a:t>
            </a:r>
            <a:r>
              <a:rPr lang="it-IT" sz="2800" dirty="0" smtClean="0"/>
              <a:t>: NTG 5mg TD</a:t>
            </a:r>
          </a:p>
          <a:p>
            <a:pPr fontAlgn="t"/>
            <a:r>
              <a:rPr lang="it-IT" sz="2800" u="sng" dirty="0" smtClean="0">
                <a:solidFill>
                  <a:srgbClr val="FF0000"/>
                </a:solidFill>
              </a:rPr>
              <a:t>Ipercolesterolemia</a:t>
            </a:r>
            <a:r>
              <a:rPr lang="it-IT" sz="2800" dirty="0" smtClean="0"/>
              <a:t>: </a:t>
            </a:r>
            <a:r>
              <a:rPr lang="it-IT" sz="2800" dirty="0" err="1" smtClean="0"/>
              <a:t>Simvastatina</a:t>
            </a:r>
            <a:r>
              <a:rPr lang="it-IT" sz="2800" dirty="0" smtClean="0"/>
              <a:t> 20 mg</a:t>
            </a:r>
            <a:endParaRPr lang="it-IT" sz="2800" u="sng" dirty="0" smtClean="0"/>
          </a:p>
          <a:p>
            <a:pPr fontAlgn="t"/>
            <a:r>
              <a:rPr lang="it-IT" sz="2800" u="sng" dirty="0" smtClean="0"/>
              <a:t>Diabete 2° tipo</a:t>
            </a:r>
            <a:r>
              <a:rPr lang="it-IT" sz="2800" dirty="0" smtClean="0"/>
              <a:t>: </a:t>
            </a:r>
            <a:r>
              <a:rPr lang="it-IT" sz="2800" dirty="0" err="1" smtClean="0"/>
              <a:t>Hb</a:t>
            </a:r>
            <a:r>
              <a:rPr lang="it-IT" sz="2800" dirty="0" smtClean="0"/>
              <a:t> </a:t>
            </a:r>
            <a:r>
              <a:rPr lang="it-IT" sz="2800" dirty="0" err="1" smtClean="0"/>
              <a:t>Glicata</a:t>
            </a:r>
            <a:r>
              <a:rPr lang="it-IT" sz="2800" dirty="0" smtClean="0"/>
              <a:t> 7.7 Terapia: </a:t>
            </a:r>
          </a:p>
          <a:p>
            <a:pPr fontAlgn="t">
              <a:buNone/>
            </a:pPr>
            <a:r>
              <a:rPr lang="it-IT" sz="2800" dirty="0" smtClean="0"/>
              <a:t>    </a:t>
            </a:r>
            <a:r>
              <a:rPr lang="it-IT" sz="2800" dirty="0" err="1" smtClean="0"/>
              <a:t>metformina</a:t>
            </a:r>
            <a:r>
              <a:rPr lang="it-IT" sz="2800" dirty="0" smtClean="0"/>
              <a:t> 850mg x2, </a:t>
            </a:r>
            <a:r>
              <a:rPr lang="it-IT" sz="2800" dirty="0" err="1" smtClean="0"/>
              <a:t>Glimepiride</a:t>
            </a:r>
            <a:r>
              <a:rPr lang="it-IT" sz="2800" dirty="0" smtClean="0"/>
              <a:t> 1mg, </a:t>
            </a:r>
          </a:p>
          <a:p>
            <a:pPr fontAlgn="t">
              <a:buNone/>
            </a:pPr>
            <a:r>
              <a:rPr lang="it-IT" sz="2800" dirty="0" smtClean="0"/>
              <a:t>    </a:t>
            </a:r>
            <a:r>
              <a:rPr lang="it-IT" sz="2800" dirty="0" err="1" smtClean="0"/>
              <a:t>Lantus</a:t>
            </a:r>
            <a:r>
              <a:rPr lang="it-IT" sz="2800" dirty="0" smtClean="0"/>
              <a:t> 8U h 22</a:t>
            </a:r>
            <a:endParaRPr lang="it-IT" sz="3000" u="sng" dirty="0">
              <a:latin typeface="Arial Narrow"/>
            </a:endParaRPr>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a:solidFill>
                  <a:srgbClr val="1F497D"/>
                </a:solidFill>
                <a:uFillTx/>
                <a:latin typeface="Arial Narrow"/>
                <a:cs typeface="Arial Narrow"/>
              </a:rPr>
              <a:t>APR</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descr="images.jpg"/>
          <p:cNvPicPr>
            <a:picLocks noChangeAspect="1"/>
          </p:cNvPicPr>
          <p:nvPr/>
        </p:nvPicPr>
        <p:blipFill>
          <a:blip r:embed="rId2" cstate="print"/>
          <a:stretch>
            <a:fillRect/>
          </a:stretch>
        </p:blipFill>
        <p:spPr>
          <a:xfrm>
            <a:off x="6012160" y="3390402"/>
            <a:ext cx="3131841" cy="3467600"/>
          </a:xfrm>
          <a:prstGeom prst="rect">
            <a:avLst/>
          </a:prstGeom>
        </p:spPr>
      </p:pic>
      <p:sp>
        <p:nvSpPr>
          <p:cNvPr id="2" name="Titolo 1"/>
          <p:cNvSpPr txBox="1">
            <a:spLocks noGrp="1"/>
          </p:cNvSpPr>
          <p:nvPr>
            <p:ph type="title"/>
          </p:nvPr>
        </p:nvSpPr>
        <p:spPr>
          <a:xfrm>
            <a:off x="0" y="76699"/>
            <a:ext cx="9144000" cy="760013"/>
          </a:xfrm>
          <a:solidFill>
            <a:srgbClr val="00CCFF">
              <a:alpha val="51000"/>
            </a:srgbClr>
          </a:solidFill>
        </p:spPr>
        <p:txBody>
          <a:bodyPr>
            <a:normAutofit fontScale="90000"/>
          </a:bodyPr>
          <a:lstStyle/>
          <a:p>
            <a:pPr lvl="0"/>
            <a:r>
              <a:rPr lang="it-IT" b="1" dirty="0" smtClean="0">
                <a:latin typeface="Arial Narrow"/>
              </a:rPr>
              <a:t>MARTINA 83 </a:t>
            </a:r>
            <a:r>
              <a:rPr lang="it-IT" b="1" dirty="0" err="1" smtClean="0">
                <a:latin typeface="Arial Narrow"/>
              </a:rPr>
              <a:t>aa</a:t>
            </a:r>
            <a:endParaRPr lang="it-IT" b="1" dirty="0">
              <a:latin typeface="Arial Narrow"/>
            </a:endParaRPr>
          </a:p>
        </p:txBody>
      </p:sp>
      <p:sp>
        <p:nvSpPr>
          <p:cNvPr id="3" name="Segnaposto contenuto 2"/>
          <p:cNvSpPr txBox="1">
            <a:spLocks noGrp="1"/>
          </p:cNvSpPr>
          <p:nvPr>
            <p:ph idx="1"/>
          </p:nvPr>
        </p:nvSpPr>
        <p:spPr>
          <a:xfrm>
            <a:off x="316867" y="1772816"/>
            <a:ext cx="8557256" cy="4896544"/>
          </a:xfrm>
          <a:ln w="9528">
            <a:solidFill>
              <a:srgbClr val="1F497D"/>
            </a:solidFill>
            <a:prstDash val="solid"/>
          </a:ln>
        </p:spPr>
        <p:txBody>
          <a:bodyPr anchor="ctr">
            <a:normAutofit/>
          </a:bodyPr>
          <a:lstStyle/>
          <a:p>
            <a:pPr fontAlgn="t"/>
            <a:r>
              <a:rPr lang="it-IT" sz="2800" u="sng" dirty="0" smtClean="0">
                <a:solidFill>
                  <a:srgbClr val="FF0000"/>
                </a:solidFill>
              </a:rPr>
              <a:t>Osteoporosi</a:t>
            </a:r>
            <a:r>
              <a:rPr lang="it-IT" sz="2800" dirty="0" smtClean="0"/>
              <a:t>: Femorale: T score: -3,2 Lombare T score: -2,6 </a:t>
            </a:r>
            <a:r>
              <a:rPr lang="it-IT" sz="2800" dirty="0" smtClean="0">
                <a:sym typeface="Wingdings" pitchFamily="2" charset="2"/>
              </a:rPr>
              <a:t> </a:t>
            </a:r>
            <a:r>
              <a:rPr lang="it-IT" sz="2800" dirty="0" smtClean="0"/>
              <a:t>Terapia: </a:t>
            </a:r>
            <a:r>
              <a:rPr lang="it-IT" sz="2800" dirty="0" err="1" smtClean="0"/>
              <a:t>Alendronato</a:t>
            </a:r>
            <a:r>
              <a:rPr lang="it-IT" sz="2800" dirty="0" smtClean="0"/>
              <a:t> 70 mg / </a:t>
            </a:r>
            <a:r>
              <a:rPr lang="it-IT" sz="2800" dirty="0" err="1" smtClean="0"/>
              <a:t>sett</a:t>
            </a:r>
            <a:r>
              <a:rPr lang="it-IT" sz="2800" dirty="0" smtClean="0"/>
              <a:t> + Vitamina D</a:t>
            </a:r>
          </a:p>
          <a:p>
            <a:pPr fontAlgn="t"/>
            <a:r>
              <a:rPr lang="it-IT" sz="2800" u="sng" dirty="0" smtClean="0"/>
              <a:t>Gastrite</a:t>
            </a:r>
            <a:r>
              <a:rPr lang="it-IT" sz="2800" dirty="0" smtClean="0"/>
              <a:t> : Terapia: </a:t>
            </a:r>
            <a:r>
              <a:rPr lang="it-IT" sz="2800" dirty="0" err="1" smtClean="0"/>
              <a:t>lansoprazolo</a:t>
            </a:r>
            <a:r>
              <a:rPr lang="it-IT" sz="2800" dirty="0" smtClean="0"/>
              <a:t> 30 mg al bisogno</a:t>
            </a:r>
          </a:p>
          <a:p>
            <a:pPr fontAlgn="t"/>
            <a:r>
              <a:rPr lang="it-IT" sz="2800" u="sng" dirty="0" smtClean="0"/>
              <a:t>Glaucoma</a:t>
            </a:r>
            <a:r>
              <a:rPr lang="it-IT" sz="2800" dirty="0" smtClean="0"/>
              <a:t>: Terapia </a:t>
            </a:r>
            <a:r>
              <a:rPr lang="it-IT" sz="2800" dirty="0" err="1" smtClean="0"/>
              <a:t>Cosopt</a:t>
            </a:r>
            <a:r>
              <a:rPr lang="it-IT" sz="2800" dirty="0" smtClean="0"/>
              <a:t> 1 </a:t>
            </a:r>
            <a:r>
              <a:rPr lang="it-IT" sz="2800" dirty="0" err="1" smtClean="0"/>
              <a:t>gtt</a:t>
            </a:r>
            <a:r>
              <a:rPr lang="it-IT" sz="2800" dirty="0" smtClean="0"/>
              <a:t> 2 volte al giorno</a:t>
            </a:r>
          </a:p>
          <a:p>
            <a:pPr fontAlgn="t"/>
            <a:r>
              <a:rPr lang="it-IT" sz="2800" u="sng" dirty="0" smtClean="0">
                <a:solidFill>
                  <a:srgbClr val="FF0000"/>
                </a:solidFill>
              </a:rPr>
              <a:t>Depressione  lieve con insonnia</a:t>
            </a:r>
            <a:r>
              <a:rPr lang="it-IT" sz="2800" dirty="0" smtClean="0">
                <a:solidFill>
                  <a:srgbClr val="FF0000"/>
                </a:solidFill>
              </a:rPr>
              <a:t> (GDS: 9)</a:t>
            </a:r>
            <a:r>
              <a:rPr lang="it-IT" sz="2800" dirty="0" smtClean="0">
                <a:sym typeface="Wingdings" pitchFamily="2" charset="2"/>
              </a:rPr>
              <a:t> </a:t>
            </a:r>
          </a:p>
          <a:p>
            <a:pPr fontAlgn="t">
              <a:buNone/>
            </a:pPr>
            <a:r>
              <a:rPr lang="it-IT" sz="2800" dirty="0" smtClean="0">
                <a:sym typeface="Wingdings" pitchFamily="2" charset="2"/>
              </a:rPr>
              <a:t>    </a:t>
            </a:r>
            <a:r>
              <a:rPr lang="it-IT" sz="2800" dirty="0" smtClean="0"/>
              <a:t>Terapia: </a:t>
            </a:r>
            <a:r>
              <a:rPr lang="it-IT" sz="2800" dirty="0" err="1" smtClean="0"/>
              <a:t>Elopram</a:t>
            </a:r>
            <a:r>
              <a:rPr lang="it-IT" sz="2800" dirty="0" smtClean="0"/>
              <a:t>  6gtt la sera</a:t>
            </a:r>
          </a:p>
          <a:p>
            <a:pPr fontAlgn="t"/>
            <a:r>
              <a:rPr lang="it-IT" sz="2800" u="sng" dirty="0" smtClean="0">
                <a:solidFill>
                  <a:srgbClr val="FF0000"/>
                </a:solidFill>
              </a:rPr>
              <a:t>Colelitiasi</a:t>
            </a:r>
            <a:r>
              <a:rPr lang="it-IT" sz="2800" dirty="0" smtClean="0"/>
              <a:t> : </a:t>
            </a:r>
            <a:r>
              <a:rPr lang="it-IT" sz="2800" dirty="0" err="1" smtClean="0"/>
              <a:t>Deursil</a:t>
            </a:r>
            <a:r>
              <a:rPr lang="it-IT" sz="2800" dirty="0" smtClean="0"/>
              <a:t> 300 mg/</a:t>
            </a:r>
            <a:r>
              <a:rPr lang="it-IT" sz="2800" dirty="0" err="1" smtClean="0"/>
              <a:t>die</a:t>
            </a:r>
            <a:endParaRPr lang="it-IT" sz="2800" dirty="0" smtClean="0"/>
          </a:p>
          <a:p>
            <a:pPr fontAlgn="t"/>
            <a:r>
              <a:rPr lang="it-IT" sz="2800" u="sng" dirty="0" err="1" smtClean="0"/>
              <a:t>Insuff</a:t>
            </a:r>
            <a:r>
              <a:rPr lang="it-IT" sz="2800" u="sng" dirty="0" smtClean="0"/>
              <a:t>. venosa arti inferiori </a:t>
            </a:r>
          </a:p>
          <a:p>
            <a:pPr fontAlgn="t"/>
            <a:r>
              <a:rPr lang="it-IT" sz="2800" u="sng" dirty="0" smtClean="0"/>
              <a:t>Eczema da stasi arti inf.</a:t>
            </a:r>
            <a:endParaRPr lang="it-IT" sz="3000" u="sng" dirty="0">
              <a:latin typeface="Arial Narrow"/>
            </a:endParaRPr>
          </a:p>
        </p:txBody>
      </p:sp>
      <p:sp>
        <p:nvSpPr>
          <p:cNvPr id="4" name="CasellaDiTesto 8"/>
          <p:cNvSpPr txBox="1"/>
          <p:nvPr/>
        </p:nvSpPr>
        <p:spPr>
          <a:xfrm>
            <a:off x="683568" y="968460"/>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a:solidFill>
                  <a:srgbClr val="1F497D"/>
                </a:solidFill>
                <a:uFillTx/>
                <a:latin typeface="Arial Narrow"/>
                <a:cs typeface="Arial Narrow"/>
              </a:rPr>
              <a:t>APR</a:t>
            </a:r>
            <a:endParaRPr lang="it-IT" sz="4800" b="1" i="0" u="none" strike="noStrike" kern="1200" cap="none" spc="0" baseline="0" dirty="0">
              <a:solidFill>
                <a:srgbClr val="1F497D"/>
              </a:solidFill>
              <a:uFillTx/>
              <a:latin typeface="Arial Narrow"/>
              <a:cs typeface="Arial Narrow"/>
            </a:endParaRPr>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Grp="1" noChangeAspect="1" noChangeArrowheads="1"/>
          </p:cNvPicPr>
          <p:nvPr>
            <p:ph idx="1"/>
          </p:nvPr>
        </p:nvPicPr>
        <p:blipFill>
          <a:blip r:embed="rId2" cstate="print"/>
          <a:srcRect/>
          <a:stretch>
            <a:fillRect/>
          </a:stretch>
        </p:blipFill>
        <p:spPr>
          <a:xfrm>
            <a:off x="1295400" y="188913"/>
            <a:ext cx="6229350" cy="3646487"/>
          </a:xfrm>
        </p:spPr>
      </p:pic>
      <p:sp>
        <p:nvSpPr>
          <p:cNvPr id="13314" name="Text Box 2"/>
          <p:cNvSpPr txBox="1">
            <a:spLocks noChangeArrowheads="1"/>
          </p:cNvSpPr>
          <p:nvPr/>
        </p:nvSpPr>
        <p:spPr bwMode="auto">
          <a:xfrm>
            <a:off x="1042988" y="5300663"/>
            <a:ext cx="6048375" cy="1384300"/>
          </a:xfrm>
          <a:prstGeom prst="rect">
            <a:avLst/>
          </a:prstGeom>
          <a:noFill/>
          <a:ln w="9525">
            <a:noFill/>
            <a:miter lim="800000"/>
            <a:headEnd/>
            <a:tailEnd/>
          </a:ln>
        </p:spPr>
        <p:txBody>
          <a:bodyPr>
            <a:spAutoFit/>
          </a:bodyPr>
          <a:lstStyle/>
          <a:p>
            <a:r>
              <a:rPr lang="it-IT" altLang="it-IT" sz="1400" b="1">
                <a:solidFill>
                  <a:srgbClr val="000066"/>
                </a:solidFill>
                <a:latin typeface="Calibri" pitchFamily="34" charset="0"/>
              </a:rPr>
              <a:t>Sezione di Farmacologia</a:t>
            </a:r>
          </a:p>
          <a:p>
            <a:r>
              <a:rPr lang="it-IT" altLang="it-IT" sz="1400" b="1">
                <a:solidFill>
                  <a:srgbClr val="000066"/>
                </a:solidFill>
                <a:latin typeface="Calibri" pitchFamily="34" charset="0"/>
              </a:rPr>
              <a:t>Dipartimento di Medicina Molecolare e Traslazionale</a:t>
            </a:r>
          </a:p>
          <a:p>
            <a:r>
              <a:rPr lang="it-IT" altLang="it-IT" sz="1400" b="1">
                <a:solidFill>
                  <a:srgbClr val="000066"/>
                </a:solidFill>
                <a:latin typeface="Calibri" pitchFamily="34" charset="0"/>
              </a:rPr>
              <a:t>Università degli Studi di Brescia</a:t>
            </a:r>
          </a:p>
          <a:p>
            <a:endParaRPr lang="it-IT" altLang="it-IT" sz="1400" b="1">
              <a:solidFill>
                <a:srgbClr val="000066"/>
              </a:solidFill>
              <a:latin typeface="Calibri" pitchFamily="34" charset="0"/>
            </a:endParaRPr>
          </a:p>
          <a:p>
            <a:r>
              <a:rPr lang="it-IT" altLang="it-IT" sz="1400" b="1">
                <a:solidFill>
                  <a:srgbClr val="000066"/>
                </a:solidFill>
                <a:latin typeface="Calibri" pitchFamily="34" charset="0"/>
              </a:rPr>
              <a:t>Centro D.I.F.F. di </a:t>
            </a:r>
            <a:r>
              <a:rPr lang="it-IT" altLang="it-IT" sz="1200" b="1">
                <a:solidFill>
                  <a:srgbClr val="000066"/>
                </a:solidFill>
                <a:latin typeface="Calibri" pitchFamily="34" charset="0"/>
              </a:rPr>
              <a:t>Documentazione Informazione e Formazione sul Farmaco </a:t>
            </a:r>
          </a:p>
          <a:p>
            <a:r>
              <a:rPr lang="it-IT" altLang="it-IT" sz="1400" b="1">
                <a:solidFill>
                  <a:srgbClr val="000066"/>
                </a:solidFill>
                <a:latin typeface="Calibri" pitchFamily="34" charset="0"/>
              </a:rPr>
              <a:t>Università degli Studi di Brescia</a:t>
            </a:r>
          </a:p>
        </p:txBody>
      </p:sp>
      <p:sp>
        <p:nvSpPr>
          <p:cNvPr id="13315" name="Text Box 3"/>
          <p:cNvSpPr txBox="1">
            <a:spLocks noChangeArrowheads="1"/>
          </p:cNvSpPr>
          <p:nvPr/>
        </p:nvSpPr>
        <p:spPr bwMode="auto">
          <a:xfrm>
            <a:off x="238125" y="4724400"/>
            <a:ext cx="1878013" cy="461963"/>
          </a:xfrm>
          <a:prstGeom prst="rect">
            <a:avLst/>
          </a:prstGeom>
          <a:noFill/>
          <a:ln w="9525">
            <a:noFill/>
            <a:miter lim="800000"/>
            <a:headEnd/>
            <a:tailEnd/>
          </a:ln>
        </p:spPr>
        <p:txBody>
          <a:bodyPr wrap="none">
            <a:spAutoFit/>
          </a:bodyPr>
          <a:lstStyle/>
          <a:p>
            <a:r>
              <a:rPr lang="it-IT" altLang="it-IT" sz="2400" b="1">
                <a:solidFill>
                  <a:srgbClr val="000066"/>
                </a:solidFill>
                <a:latin typeface="Calibri" pitchFamily="34" charset="0"/>
              </a:rPr>
              <a:t>Sandra Sigala</a:t>
            </a:r>
          </a:p>
        </p:txBody>
      </p:sp>
      <p:pic>
        <p:nvPicPr>
          <p:cNvPr id="13316" name="Picture 4" descr="Logo università"/>
          <p:cNvPicPr>
            <a:picLocks noChangeAspect="1" noChangeArrowheads="1"/>
          </p:cNvPicPr>
          <p:nvPr/>
        </p:nvPicPr>
        <p:blipFill>
          <a:blip r:embed="rId3" cstate="print"/>
          <a:srcRect/>
          <a:stretch>
            <a:fillRect/>
          </a:stretch>
        </p:blipFill>
        <p:spPr bwMode="auto">
          <a:xfrm>
            <a:off x="323850" y="5303838"/>
            <a:ext cx="590550" cy="620712"/>
          </a:xfrm>
          <a:prstGeom prst="rect">
            <a:avLst/>
          </a:prstGeom>
          <a:noFill/>
          <a:ln w="9525">
            <a:noFill/>
            <a:miter lim="800000"/>
            <a:headEnd/>
            <a:tailEnd/>
          </a:ln>
        </p:spPr>
      </p:pic>
      <p:pic>
        <p:nvPicPr>
          <p:cNvPr id="13317" name="Picture 5"/>
          <p:cNvPicPr>
            <a:picLocks noChangeAspect="1" noChangeArrowheads="1"/>
          </p:cNvPicPr>
          <p:nvPr/>
        </p:nvPicPr>
        <p:blipFill>
          <a:blip r:embed="rId4" cstate="print"/>
          <a:srcRect/>
          <a:stretch>
            <a:fillRect/>
          </a:stretch>
        </p:blipFill>
        <p:spPr bwMode="auto">
          <a:xfrm>
            <a:off x="250825" y="6024563"/>
            <a:ext cx="750888" cy="555625"/>
          </a:xfrm>
          <a:prstGeom prst="rect">
            <a:avLst/>
          </a:prstGeom>
          <a:noFill/>
          <a:ln w="9525">
            <a:solidFill>
              <a:schemeClr val="tx1"/>
            </a:solidFill>
            <a:miter lim="800000"/>
            <a:headEnd/>
            <a:tailEnd/>
          </a:ln>
        </p:spPr>
      </p:pic>
      <p:sp>
        <p:nvSpPr>
          <p:cNvPr id="13318" name="CasellaDiTesto 1"/>
          <p:cNvSpPr txBox="1">
            <a:spLocks noChangeArrowheads="1"/>
          </p:cNvSpPr>
          <p:nvPr/>
        </p:nvSpPr>
        <p:spPr bwMode="auto">
          <a:xfrm>
            <a:off x="2195513" y="4005263"/>
            <a:ext cx="4845050" cy="522287"/>
          </a:xfrm>
          <a:prstGeom prst="rect">
            <a:avLst/>
          </a:prstGeom>
          <a:noFill/>
          <a:ln w="9525">
            <a:noFill/>
            <a:miter lim="800000"/>
            <a:headEnd/>
            <a:tailEnd/>
          </a:ln>
        </p:spPr>
        <p:txBody>
          <a:bodyPr wrap="none">
            <a:spAutoFit/>
          </a:bodyPr>
          <a:lstStyle/>
          <a:p>
            <a:r>
              <a:rPr lang="it-IT" sz="2800">
                <a:solidFill>
                  <a:srgbClr val="FF0000"/>
                </a:solidFill>
                <a:latin typeface="Calibri" pitchFamily="34" charset="0"/>
              </a:rPr>
              <a:t>Il punto di vista del farmacologo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0" y="0"/>
            <a:ext cx="9144000" cy="6995604"/>
          </a:xfrm>
          <a:prstGeom prst="rect">
            <a:avLst/>
          </a:prstGeom>
        </p:spPr>
      </p:pic>
      <p:sp>
        <p:nvSpPr>
          <p:cNvPr id="7" name="CasellaDiTesto 6"/>
          <p:cNvSpPr txBox="1"/>
          <p:nvPr/>
        </p:nvSpPr>
        <p:spPr>
          <a:xfrm>
            <a:off x="358032" y="-16496"/>
            <a:ext cx="3650071" cy="584776"/>
          </a:xfrm>
          <a:prstGeom prst="rect">
            <a:avLst/>
          </a:prstGeom>
          <a:noFill/>
        </p:spPr>
        <p:txBody>
          <a:bodyPr wrap="square" rtlCol="0">
            <a:spAutoFit/>
          </a:bodyPr>
          <a:lstStyle/>
          <a:p>
            <a:pPr algn="ctr"/>
            <a:r>
              <a:rPr lang="it-IT" sz="3200" b="1" dirty="0" smtClean="0"/>
              <a:t>MARTINA</a:t>
            </a:r>
            <a:endParaRPr lang="it-IT" sz="3200" b="1" dirty="0"/>
          </a:p>
        </p:txBody>
      </p:sp>
      <p:sp>
        <p:nvSpPr>
          <p:cNvPr id="9" name="Rettangolo 8"/>
          <p:cNvSpPr/>
          <p:nvPr/>
        </p:nvSpPr>
        <p:spPr>
          <a:xfrm>
            <a:off x="445345" y="1303144"/>
            <a:ext cx="1418505" cy="18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CasellaDiTesto 11"/>
          <p:cNvSpPr txBox="1"/>
          <p:nvPr/>
        </p:nvSpPr>
        <p:spPr>
          <a:xfrm>
            <a:off x="395536" y="2204864"/>
            <a:ext cx="4248472" cy="369332"/>
          </a:xfrm>
          <a:prstGeom prst="rect">
            <a:avLst/>
          </a:prstGeom>
          <a:noFill/>
        </p:spPr>
        <p:txBody>
          <a:bodyPr wrap="square" rtlCol="0">
            <a:spAutoFit/>
          </a:bodyPr>
          <a:lstStyle/>
          <a:p>
            <a:r>
              <a:rPr lang="it-IT" b="1" dirty="0" smtClean="0"/>
              <a:t>RX GINOCCHIO DX + VISITA FISIATRICA</a:t>
            </a:r>
            <a:endParaRPr lang="it-IT" b="1" dirty="0"/>
          </a:p>
        </p:txBody>
      </p:sp>
      <p:sp>
        <p:nvSpPr>
          <p:cNvPr id="13" name="CasellaDiTesto 12"/>
          <p:cNvSpPr txBox="1"/>
          <p:nvPr/>
        </p:nvSpPr>
        <p:spPr>
          <a:xfrm>
            <a:off x="395536" y="2564904"/>
            <a:ext cx="4608512" cy="369332"/>
          </a:xfrm>
          <a:prstGeom prst="rect">
            <a:avLst/>
          </a:prstGeom>
          <a:noFill/>
        </p:spPr>
        <p:txBody>
          <a:bodyPr wrap="square" rtlCol="0">
            <a:spAutoFit/>
          </a:bodyPr>
          <a:lstStyle/>
          <a:p>
            <a:r>
              <a:rPr lang="it-IT" b="1" dirty="0" smtClean="0"/>
              <a:t>ECOCARDIOGRAMMA + VISITA CARDIOLOGICA</a:t>
            </a:r>
            <a:endParaRPr lang="it-IT" b="1" dirty="0"/>
          </a:p>
        </p:txBody>
      </p:sp>
      <p:sp>
        <p:nvSpPr>
          <p:cNvPr id="14" name="CasellaDiTesto 13"/>
          <p:cNvSpPr txBox="1"/>
          <p:nvPr/>
        </p:nvSpPr>
        <p:spPr>
          <a:xfrm>
            <a:off x="395536" y="2924944"/>
            <a:ext cx="5112568" cy="369332"/>
          </a:xfrm>
          <a:prstGeom prst="rect">
            <a:avLst/>
          </a:prstGeom>
          <a:noFill/>
        </p:spPr>
        <p:txBody>
          <a:bodyPr wrap="square" rtlCol="0">
            <a:spAutoFit/>
          </a:bodyPr>
          <a:lstStyle/>
          <a:p>
            <a:r>
              <a:rPr lang="it-IT" b="1" dirty="0" smtClean="0"/>
              <a:t>VISITA DIABETOLOGICA</a:t>
            </a:r>
            <a:endParaRPr lang="it-IT" b="1" dirty="0"/>
          </a:p>
        </p:txBody>
      </p:sp>
      <p:sp>
        <p:nvSpPr>
          <p:cNvPr id="15" name="CasellaDiTesto 14"/>
          <p:cNvSpPr txBox="1"/>
          <p:nvPr/>
        </p:nvSpPr>
        <p:spPr>
          <a:xfrm>
            <a:off x="395536" y="3284984"/>
            <a:ext cx="4248472" cy="369332"/>
          </a:xfrm>
          <a:prstGeom prst="rect">
            <a:avLst/>
          </a:prstGeom>
          <a:noFill/>
        </p:spPr>
        <p:txBody>
          <a:bodyPr wrap="square" rtlCol="0">
            <a:spAutoFit/>
          </a:bodyPr>
          <a:lstStyle/>
          <a:p>
            <a:r>
              <a:rPr lang="it-IT" b="1" dirty="0" smtClean="0"/>
              <a:t>VISITA GASTROENTEROLOGICA</a:t>
            </a:r>
            <a:endParaRPr lang="it-IT" b="1" dirty="0"/>
          </a:p>
        </p:txBody>
      </p:sp>
    </p:spTree>
    <p:extLst>
      <p:ext uri="{BB962C8B-B14F-4D97-AF65-F5344CB8AC3E}">
        <p14:creationId xmlns:p14="http://schemas.microsoft.com/office/powerpoint/2010/main" val="230101304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egnaposto contenuto 10"/>
          <p:cNvSpPr>
            <a:spLocks noGrp="1"/>
          </p:cNvSpPr>
          <p:nvPr>
            <p:ph sz="half" idx="2"/>
          </p:nvPr>
        </p:nvSpPr>
        <p:spPr>
          <a:xfrm>
            <a:off x="468313" y="1074738"/>
            <a:ext cx="4175125" cy="5472112"/>
          </a:xfrm>
        </p:spPr>
        <p:txBody>
          <a:bodyPr/>
          <a:lstStyle/>
          <a:p>
            <a:pPr fontAlgn="t"/>
            <a:r>
              <a:rPr lang="it-IT" sz="2000" b="1" smtClean="0"/>
              <a:t>Enalapril 20 mg h 8</a:t>
            </a:r>
          </a:p>
          <a:p>
            <a:pPr fontAlgn="t"/>
            <a:r>
              <a:rPr lang="it-IT" sz="2000" b="1" smtClean="0"/>
              <a:t>Amlodipina 5 mg h 20</a:t>
            </a:r>
          </a:p>
          <a:p>
            <a:pPr fontAlgn="t"/>
            <a:r>
              <a:rPr lang="it-IT" sz="2000" b="1" smtClean="0"/>
              <a:t>ASA h 12</a:t>
            </a:r>
            <a:endParaRPr lang="it-IT" sz="2000" b="1" u="sng" smtClean="0"/>
          </a:p>
          <a:p>
            <a:pPr fontAlgn="t"/>
            <a:r>
              <a:rPr lang="it-IT" sz="2000" b="1" smtClean="0"/>
              <a:t>NTG 5mg TD/h 8 togliere h 20</a:t>
            </a:r>
          </a:p>
          <a:p>
            <a:pPr fontAlgn="t"/>
            <a:r>
              <a:rPr lang="it-IT" sz="2000" b="1" smtClean="0"/>
              <a:t>Simvastina 20 mg h 20</a:t>
            </a:r>
          </a:p>
          <a:p>
            <a:pPr fontAlgn="t"/>
            <a:endParaRPr lang="it-IT" sz="1200" b="1" smtClean="0"/>
          </a:p>
          <a:p>
            <a:pPr fontAlgn="t"/>
            <a:r>
              <a:rPr lang="it-IT" sz="2000" b="1" smtClean="0"/>
              <a:t>Metformina 850mg h 8-20</a:t>
            </a:r>
          </a:p>
          <a:p>
            <a:pPr fontAlgn="t"/>
            <a:r>
              <a:rPr lang="it-IT" sz="2000" b="1" smtClean="0"/>
              <a:t>Glimepiride 1mg h 12</a:t>
            </a:r>
          </a:p>
          <a:p>
            <a:pPr fontAlgn="t"/>
            <a:r>
              <a:rPr lang="it-IT" sz="2000" b="1" smtClean="0"/>
              <a:t>Lantus 8U SC h 22</a:t>
            </a:r>
          </a:p>
          <a:p>
            <a:pPr fontAlgn="t"/>
            <a:endParaRPr lang="it-IT" sz="1200" b="1" smtClean="0"/>
          </a:p>
          <a:p>
            <a:pPr fontAlgn="t"/>
            <a:r>
              <a:rPr lang="it-IT" sz="2000" b="1" smtClean="0"/>
              <a:t>Alendronato 70 mg/sett </a:t>
            </a:r>
          </a:p>
          <a:p>
            <a:pPr fontAlgn="t"/>
            <a:r>
              <a:rPr lang="it-IT" sz="2000" b="1" smtClean="0"/>
              <a:t>Di Base 15 gtt h 12 </a:t>
            </a:r>
          </a:p>
          <a:p>
            <a:pPr fontAlgn="t"/>
            <a:endParaRPr lang="it-IT" sz="1200" b="1" smtClean="0"/>
          </a:p>
          <a:p>
            <a:pPr fontAlgn="t"/>
            <a:r>
              <a:rPr lang="it-IT" sz="2000" b="1" smtClean="0"/>
              <a:t>Lansoprazolo 30 mg h 7</a:t>
            </a:r>
          </a:p>
          <a:p>
            <a:pPr fontAlgn="t"/>
            <a:r>
              <a:rPr lang="it-IT" sz="2000" b="1" smtClean="0"/>
              <a:t>Deursil 300 mg h 12</a:t>
            </a:r>
          </a:p>
          <a:p>
            <a:pPr fontAlgn="t"/>
            <a:r>
              <a:rPr lang="it-IT" sz="2000" b="1" smtClean="0"/>
              <a:t>Movicol 1 busta h 20</a:t>
            </a:r>
          </a:p>
        </p:txBody>
      </p:sp>
      <p:sp>
        <p:nvSpPr>
          <p:cNvPr id="5" name="Titolo 1"/>
          <p:cNvSpPr txBox="1">
            <a:spLocks/>
          </p:cNvSpPr>
          <p:nvPr/>
        </p:nvSpPr>
        <p:spPr>
          <a:xfrm>
            <a:off x="0" y="76200"/>
            <a:ext cx="9144000" cy="760413"/>
          </a:xfrm>
          <a:prstGeom prst="rect">
            <a:avLst/>
          </a:prstGeom>
          <a:solidFill>
            <a:srgbClr val="00CCFF">
              <a:alpha val="51000"/>
            </a:srgbClr>
          </a:solidFill>
        </p:spPr>
        <p:txBody>
          <a:bodyPr anchor="ctr">
            <a:normAutofit fontScale="97500"/>
          </a:bodyPr>
          <a:lstStyle/>
          <a:p>
            <a:pPr algn="ctr" fontAlgn="auto">
              <a:spcAft>
                <a:spcPts val="0"/>
              </a:spcAft>
              <a:defRPr/>
            </a:pPr>
            <a:r>
              <a:rPr lang="it-IT" sz="3600" b="1" dirty="0">
                <a:latin typeface="Arial Narrow"/>
                <a:ea typeface="+mj-ea"/>
                <a:cs typeface="+mj-cs"/>
              </a:rPr>
              <a:t>PIANO TERAPEUTICO ATTUALE</a:t>
            </a:r>
          </a:p>
        </p:txBody>
      </p:sp>
      <p:sp>
        <p:nvSpPr>
          <p:cNvPr id="16387" name="Segnaposto contenuto 10"/>
          <p:cNvSpPr txBox="1">
            <a:spLocks/>
          </p:cNvSpPr>
          <p:nvPr/>
        </p:nvSpPr>
        <p:spPr bwMode="auto">
          <a:xfrm>
            <a:off x="5148263" y="1125538"/>
            <a:ext cx="3744912" cy="2590800"/>
          </a:xfrm>
          <a:prstGeom prst="rect">
            <a:avLst/>
          </a:prstGeom>
          <a:noFill/>
          <a:ln w="9525">
            <a:noFill/>
            <a:miter lim="800000"/>
            <a:headEnd/>
            <a:tailEnd/>
          </a:ln>
        </p:spPr>
        <p:txBody>
          <a:bodyPr/>
          <a:lstStyle/>
          <a:p>
            <a:pPr marL="342900" indent="-342900" fontAlgn="t">
              <a:spcBef>
                <a:spcPct val="20000"/>
              </a:spcBef>
              <a:buFont typeface="Arial" charset="0"/>
              <a:buChar char="•"/>
            </a:pPr>
            <a:r>
              <a:rPr lang="it-IT" sz="2000" b="1">
                <a:latin typeface="Calibri" pitchFamily="34" charset="0"/>
              </a:rPr>
              <a:t>Cosopt 1 gtt per occhio h 8-20</a:t>
            </a:r>
          </a:p>
          <a:p>
            <a:pPr marL="342900" indent="-342900" fontAlgn="t">
              <a:spcBef>
                <a:spcPct val="20000"/>
              </a:spcBef>
              <a:buFont typeface="Arial" charset="0"/>
              <a:buChar char="•"/>
            </a:pPr>
            <a:endParaRPr lang="it-IT" sz="2000" b="1">
              <a:latin typeface="Calibri" pitchFamily="34" charset="0"/>
            </a:endParaRPr>
          </a:p>
          <a:p>
            <a:pPr marL="342900" indent="-342900" fontAlgn="t">
              <a:spcBef>
                <a:spcPct val="20000"/>
              </a:spcBef>
              <a:buFont typeface="Arial" charset="0"/>
              <a:buChar char="•"/>
            </a:pPr>
            <a:r>
              <a:rPr lang="it-IT" sz="2000" b="1">
                <a:latin typeface="Calibri" pitchFamily="34" charset="0"/>
              </a:rPr>
              <a:t>Elopram  6 gtt h 21</a:t>
            </a:r>
          </a:p>
          <a:p>
            <a:pPr marL="342900" indent="-342900" fontAlgn="t">
              <a:spcBef>
                <a:spcPct val="20000"/>
              </a:spcBef>
              <a:buFont typeface="Arial" charset="0"/>
              <a:buChar char="•"/>
            </a:pPr>
            <a:endParaRPr lang="it-IT" sz="2000" b="1">
              <a:latin typeface="Calibri" pitchFamily="34" charset="0"/>
            </a:endParaRPr>
          </a:p>
          <a:p>
            <a:pPr marL="342900" indent="-342900" fontAlgn="t">
              <a:spcBef>
                <a:spcPct val="20000"/>
              </a:spcBef>
              <a:buFont typeface="Arial" charset="0"/>
              <a:buChar char="•"/>
            </a:pPr>
            <a:r>
              <a:rPr lang="it-IT" sz="2000" b="1">
                <a:latin typeface="Calibri" pitchFamily="34" charset="0"/>
              </a:rPr>
              <a:t>Arcoxia 70 mg h 12</a:t>
            </a:r>
          </a:p>
          <a:p>
            <a:pPr marL="342900" indent="-342900" fontAlgn="t">
              <a:spcBef>
                <a:spcPct val="20000"/>
              </a:spcBef>
              <a:buFont typeface="Arial" charset="0"/>
              <a:buChar char="•"/>
            </a:pPr>
            <a:r>
              <a:rPr lang="it-IT" sz="2000" b="1">
                <a:latin typeface="Calibri" pitchFamily="34" charset="0"/>
              </a:rPr>
              <a:t>Tachipirina 1000 mg AB</a:t>
            </a:r>
          </a:p>
        </p:txBody>
      </p:sp>
      <p:pic>
        <p:nvPicPr>
          <p:cNvPr id="16388" name="Immagine 12" descr="download (1).jpg"/>
          <p:cNvPicPr>
            <a:picLocks noChangeAspect="1"/>
          </p:cNvPicPr>
          <p:nvPr/>
        </p:nvPicPr>
        <p:blipFill>
          <a:blip r:embed="rId2" cstate="print"/>
          <a:srcRect/>
          <a:stretch>
            <a:fillRect/>
          </a:stretch>
        </p:blipFill>
        <p:spPr bwMode="auto">
          <a:xfrm>
            <a:off x="5076825" y="3811588"/>
            <a:ext cx="4067175" cy="304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contenuto 10"/>
          <p:cNvSpPr>
            <a:spLocks noGrp="1"/>
          </p:cNvSpPr>
          <p:nvPr>
            <p:ph sz="half" idx="4294967295"/>
          </p:nvPr>
        </p:nvSpPr>
        <p:spPr>
          <a:xfrm>
            <a:off x="468313" y="1125538"/>
            <a:ext cx="4175125" cy="5472112"/>
          </a:xfrm>
        </p:spPr>
        <p:txBody>
          <a:bodyPr/>
          <a:lstStyle/>
          <a:p>
            <a:pPr fontAlgn="t"/>
            <a:r>
              <a:rPr lang="it-IT" sz="2400" b="1" smtClean="0"/>
              <a:t>Enalapril 20 mg h 8</a:t>
            </a:r>
          </a:p>
          <a:p>
            <a:pPr fontAlgn="t"/>
            <a:r>
              <a:rPr lang="it-IT" sz="2400" b="1" smtClean="0"/>
              <a:t>Amlodipina 5 mg h 20</a:t>
            </a:r>
          </a:p>
          <a:p>
            <a:pPr fontAlgn="t"/>
            <a:r>
              <a:rPr lang="it-IT" sz="2400" b="1" smtClean="0"/>
              <a:t>ASA h 12</a:t>
            </a:r>
            <a:endParaRPr lang="it-IT" sz="2400" b="1" u="sng" smtClean="0"/>
          </a:p>
          <a:p>
            <a:pPr fontAlgn="t"/>
            <a:r>
              <a:rPr lang="it-IT" sz="2400" b="1" smtClean="0"/>
              <a:t>NTG 5mg TD  </a:t>
            </a:r>
            <a:r>
              <a:rPr lang="it-IT" sz="2000" b="1" smtClean="0"/>
              <a:t>h 8 togliere h 20</a:t>
            </a:r>
          </a:p>
          <a:p>
            <a:pPr fontAlgn="t"/>
            <a:r>
              <a:rPr lang="it-IT" sz="2400" b="1" smtClean="0"/>
              <a:t>Simvastina 20 mg h 20</a:t>
            </a:r>
          </a:p>
          <a:p>
            <a:pPr fontAlgn="t"/>
            <a:endParaRPr lang="it-IT" sz="2400" b="1" smtClean="0"/>
          </a:p>
          <a:p>
            <a:pPr fontAlgn="t"/>
            <a:r>
              <a:rPr lang="it-IT" sz="2400" b="1" smtClean="0"/>
              <a:t>Glimepiride 1mg h 12</a:t>
            </a:r>
          </a:p>
          <a:p>
            <a:pPr fontAlgn="t"/>
            <a:r>
              <a:rPr lang="it-IT" sz="2400" b="1" smtClean="0"/>
              <a:t>Lantus 8U sc h 22</a:t>
            </a:r>
          </a:p>
          <a:p>
            <a:pPr fontAlgn="t"/>
            <a:endParaRPr lang="it-IT" sz="2400" b="1" smtClean="0"/>
          </a:p>
          <a:p>
            <a:pPr fontAlgn="t"/>
            <a:r>
              <a:rPr lang="it-IT" sz="2400" b="1" smtClean="0"/>
              <a:t>Movicol 1 busta</a:t>
            </a:r>
            <a:endParaRPr lang="it-IT" sz="2000" b="1" smtClean="0">
              <a:solidFill>
                <a:srgbClr val="FF0000"/>
              </a:solidFill>
            </a:endParaRPr>
          </a:p>
        </p:txBody>
      </p:sp>
      <p:sp>
        <p:nvSpPr>
          <p:cNvPr id="5" name="Titolo 1"/>
          <p:cNvSpPr txBox="1">
            <a:spLocks/>
          </p:cNvSpPr>
          <p:nvPr/>
        </p:nvSpPr>
        <p:spPr>
          <a:xfrm>
            <a:off x="0" y="76200"/>
            <a:ext cx="9144000" cy="760413"/>
          </a:xfrm>
          <a:prstGeom prst="rect">
            <a:avLst/>
          </a:prstGeom>
          <a:solidFill>
            <a:srgbClr val="00CCFF">
              <a:alpha val="51000"/>
            </a:srgbClr>
          </a:solidFill>
        </p:spPr>
        <p:txBody>
          <a:bodyPr anchor="ctr">
            <a:normAutofit fontScale="97500"/>
          </a:bodyPr>
          <a:lstStyle/>
          <a:p>
            <a:pPr algn="ctr" fontAlgn="auto">
              <a:spcAft>
                <a:spcPts val="0"/>
              </a:spcAft>
              <a:defRPr/>
            </a:pPr>
            <a:r>
              <a:rPr lang="it-IT" sz="3600" b="1" dirty="0">
                <a:latin typeface="Arial Narrow"/>
                <a:ea typeface="+mj-ea"/>
                <a:cs typeface="+mj-cs"/>
              </a:rPr>
              <a:t>PIANO TERAPEUTICO  «ragionato»</a:t>
            </a:r>
          </a:p>
        </p:txBody>
      </p:sp>
      <p:sp>
        <p:nvSpPr>
          <p:cNvPr id="12" name="Segnaposto contenuto 10"/>
          <p:cNvSpPr txBox="1">
            <a:spLocks/>
          </p:cNvSpPr>
          <p:nvPr/>
        </p:nvSpPr>
        <p:spPr>
          <a:xfrm>
            <a:off x="5003800" y="3860800"/>
            <a:ext cx="3744913" cy="2232025"/>
          </a:xfrm>
          <a:prstGeom prst="rect">
            <a:avLst/>
          </a:prstGeom>
        </p:spPr>
        <p:txBody>
          <a:bodyPr>
            <a:normAutofit fontScale="77500" lnSpcReduction="20000"/>
          </a:bodyPr>
          <a:lstStyle/>
          <a:p>
            <a:pPr marL="342900" indent="-342900" fontAlgn="t">
              <a:spcBef>
                <a:spcPct val="20000"/>
              </a:spcBef>
              <a:spcAft>
                <a:spcPts val="0"/>
              </a:spcAft>
              <a:buFont typeface="Arial" pitchFamily="34" charset="0"/>
              <a:buChar char="•"/>
              <a:defRPr/>
            </a:pPr>
            <a:r>
              <a:rPr lang="it-IT" sz="3100" b="1" dirty="0" err="1">
                <a:latin typeface="+mn-lt"/>
              </a:rPr>
              <a:t>Cosopt</a:t>
            </a:r>
            <a:r>
              <a:rPr lang="it-IT" sz="3100" b="1" dirty="0">
                <a:latin typeface="+mn-lt"/>
              </a:rPr>
              <a:t> 1 </a:t>
            </a:r>
            <a:r>
              <a:rPr lang="it-IT" sz="3100" b="1" dirty="0" err="1">
                <a:latin typeface="+mn-lt"/>
              </a:rPr>
              <a:t>gtt</a:t>
            </a:r>
            <a:r>
              <a:rPr lang="it-IT" sz="3100" b="1" dirty="0">
                <a:latin typeface="+mn-lt"/>
              </a:rPr>
              <a:t> per occhio </a:t>
            </a:r>
          </a:p>
          <a:p>
            <a:pPr fontAlgn="t">
              <a:spcBef>
                <a:spcPct val="20000"/>
              </a:spcBef>
              <a:spcAft>
                <a:spcPts val="0"/>
              </a:spcAft>
              <a:defRPr/>
            </a:pPr>
            <a:r>
              <a:rPr lang="it-IT" sz="3100" b="1" dirty="0">
                <a:latin typeface="+mn-lt"/>
              </a:rPr>
              <a:t>h 8-20</a:t>
            </a:r>
          </a:p>
          <a:p>
            <a:pPr marL="342900" indent="-342900" fontAlgn="t">
              <a:spcBef>
                <a:spcPct val="20000"/>
              </a:spcBef>
              <a:spcAft>
                <a:spcPts val="0"/>
              </a:spcAft>
              <a:buFont typeface="Arial" pitchFamily="34" charset="0"/>
              <a:buChar char="•"/>
              <a:defRPr/>
            </a:pPr>
            <a:endParaRPr lang="it-IT" sz="3100" b="1" dirty="0">
              <a:latin typeface="+mn-lt"/>
            </a:endParaRPr>
          </a:p>
          <a:p>
            <a:pPr marL="342900" indent="-342900" fontAlgn="t">
              <a:spcBef>
                <a:spcPct val="20000"/>
              </a:spcBef>
              <a:spcAft>
                <a:spcPts val="0"/>
              </a:spcAft>
              <a:buFont typeface="Arial" pitchFamily="34" charset="0"/>
              <a:buChar char="•"/>
              <a:defRPr/>
            </a:pPr>
            <a:r>
              <a:rPr lang="it-IT" sz="3100" b="1" dirty="0">
                <a:latin typeface="+mn-lt"/>
              </a:rPr>
              <a:t>Infiltrazioni acido ialuronico + terapia fisica</a:t>
            </a:r>
          </a:p>
          <a:p>
            <a:pPr marL="342900" indent="-342900" fontAlgn="t">
              <a:spcBef>
                <a:spcPct val="20000"/>
              </a:spcBef>
              <a:spcAft>
                <a:spcPts val="0"/>
              </a:spcAft>
              <a:buFont typeface="Arial" pitchFamily="34" charset="0"/>
              <a:buChar char="•"/>
              <a:defRPr/>
            </a:pPr>
            <a:r>
              <a:rPr lang="it-IT" sz="3100" b="1" dirty="0" err="1">
                <a:latin typeface="+mn-lt"/>
              </a:rPr>
              <a:t>Tapentadolo</a:t>
            </a:r>
            <a:r>
              <a:rPr lang="it-IT" sz="3100" b="1" dirty="0">
                <a:latin typeface="+mn-lt"/>
              </a:rPr>
              <a:t> 50 mg</a:t>
            </a:r>
          </a:p>
        </p:txBody>
      </p:sp>
      <p:pic>
        <p:nvPicPr>
          <p:cNvPr id="40971" name="Picture 11" descr="20561063-cartoon-psicologo-pensieroso-seduto-su-una-poltrona-tenere-appunti"/>
          <p:cNvPicPr>
            <a:picLocks noChangeAspect="1" noChangeArrowheads="1"/>
          </p:cNvPicPr>
          <p:nvPr/>
        </p:nvPicPr>
        <p:blipFill>
          <a:blip r:embed="rId2" cstate="print"/>
          <a:srcRect/>
          <a:stretch>
            <a:fillRect/>
          </a:stretch>
        </p:blipFill>
        <p:spPr bwMode="auto">
          <a:xfrm>
            <a:off x="5795963" y="1052513"/>
            <a:ext cx="2465387" cy="2465387"/>
          </a:xfrm>
          <a:prstGeom prst="rect">
            <a:avLst/>
          </a:prstGeom>
          <a:noFill/>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5"/>
          <p:cNvSpPr txBox="1">
            <a:spLocks noChangeArrowheads="1"/>
          </p:cNvSpPr>
          <p:nvPr/>
        </p:nvSpPr>
        <p:spPr bwMode="auto">
          <a:xfrm>
            <a:off x="1116013" y="1341438"/>
            <a:ext cx="6840537" cy="3749675"/>
          </a:xfrm>
          <a:prstGeom prst="rect">
            <a:avLst/>
          </a:prstGeom>
          <a:noFill/>
          <a:ln w="9525">
            <a:noFill/>
            <a:miter lim="800000"/>
            <a:headEnd/>
            <a:tailEnd/>
          </a:ln>
          <a:effectLst/>
        </p:spPr>
        <p:txBody>
          <a:bodyPr>
            <a:spAutoFit/>
          </a:bodyPr>
          <a:lstStyle/>
          <a:p>
            <a:pPr algn="just"/>
            <a:r>
              <a:rPr lang="it-IT" sz="2000" b="1">
                <a:latin typeface="Calibri" pitchFamily="34" charset="0"/>
              </a:rPr>
              <a:t>Nota 1</a:t>
            </a:r>
          </a:p>
          <a:p>
            <a:pPr algn="just"/>
            <a:r>
              <a:rPr lang="it-IT" sz="2000" b="1" i="1">
                <a:latin typeface="Calibri" pitchFamily="34" charset="0"/>
              </a:rPr>
              <a:t>La prescrizione a carico del SSN è limitata:</a:t>
            </a:r>
            <a:endParaRPr lang="it-IT" sz="2000">
              <a:latin typeface="Calibri" pitchFamily="34" charset="0"/>
            </a:endParaRPr>
          </a:p>
          <a:p>
            <a:pPr algn="just">
              <a:buFont typeface="Wingdings" pitchFamily="2" charset="2"/>
              <a:buChar char="ü"/>
            </a:pPr>
            <a:r>
              <a:rPr lang="it-IT" sz="2000" b="1">
                <a:latin typeface="Calibri" pitchFamily="34" charset="0"/>
              </a:rPr>
              <a:t> alla prevenzione delle complicanze gravi del tratto gastrointestinale superiore </a:t>
            </a:r>
          </a:p>
          <a:p>
            <a:pPr lvl="1" algn="just">
              <a:buFont typeface="Wingdings" pitchFamily="2" charset="2"/>
              <a:buChar char="ü"/>
            </a:pPr>
            <a:r>
              <a:rPr lang="it-IT" sz="2000" b="1">
                <a:latin typeface="Calibri" pitchFamily="34" charset="0"/>
              </a:rPr>
              <a:t> in trattamento cronico con farmaci antinfiammatori non steroidei (FANS) </a:t>
            </a:r>
          </a:p>
          <a:p>
            <a:pPr lvl="1" algn="just">
              <a:buFont typeface="Wingdings" pitchFamily="2" charset="2"/>
              <a:buChar char="ü"/>
            </a:pPr>
            <a:r>
              <a:rPr lang="it-IT" sz="2000" b="1">
                <a:latin typeface="Calibri" pitchFamily="34" charset="0"/>
              </a:rPr>
              <a:t> in terapia antiaggregante con ASA a basse dosi purché sussista una delle seguenti condizioni di rischio: </a:t>
            </a:r>
          </a:p>
          <a:p>
            <a:pPr lvl="1" algn="just">
              <a:buFont typeface="Wingdings" pitchFamily="2" charset="2"/>
              <a:buChar char="§"/>
            </a:pPr>
            <a:r>
              <a:rPr lang="it-IT" sz="2000" b="1">
                <a:latin typeface="Calibri" pitchFamily="34" charset="0"/>
              </a:rPr>
              <a:t>storia di pregresse emorragie digestive o di ulcera peptica non guarita con terapia eradicante </a:t>
            </a:r>
          </a:p>
          <a:p>
            <a:pPr lvl="1" algn="just">
              <a:buFont typeface="Wingdings" pitchFamily="2" charset="2"/>
              <a:buChar char="§"/>
            </a:pPr>
            <a:r>
              <a:rPr lang="it-IT" sz="2000" b="1">
                <a:latin typeface="Calibri" pitchFamily="34" charset="0"/>
              </a:rPr>
              <a:t>concomitante terapia con anticoagulanti o cortisonici </a:t>
            </a:r>
          </a:p>
          <a:p>
            <a:pPr lvl="1" algn="just">
              <a:buFont typeface="Wingdings" pitchFamily="2" charset="2"/>
              <a:buChar char="§"/>
            </a:pPr>
            <a:r>
              <a:rPr lang="it-IT" sz="2000" b="1">
                <a:latin typeface="Calibri" pitchFamily="34" charset="0"/>
              </a:rPr>
              <a:t>età avanzata. </a:t>
            </a:r>
            <a:endParaRPr lang="it-IT" sz="2000">
              <a:latin typeface="Calibri" pitchFamily="34" charset="0"/>
            </a:endParaRPr>
          </a:p>
        </p:txBody>
      </p:sp>
      <p:sp>
        <p:nvSpPr>
          <p:cNvPr id="37894" name="Text Box 6"/>
          <p:cNvSpPr txBox="1">
            <a:spLocks noChangeArrowheads="1"/>
          </p:cNvSpPr>
          <p:nvPr/>
        </p:nvSpPr>
        <p:spPr bwMode="auto">
          <a:xfrm>
            <a:off x="1116013" y="630238"/>
            <a:ext cx="3543300" cy="457200"/>
          </a:xfrm>
          <a:prstGeom prst="rect">
            <a:avLst/>
          </a:prstGeom>
          <a:noFill/>
          <a:ln w="9525">
            <a:noFill/>
            <a:miter lim="800000"/>
            <a:headEnd/>
            <a:tailEnd/>
          </a:ln>
          <a:effectLst/>
        </p:spPr>
        <p:txBody>
          <a:bodyPr wrap="none">
            <a:spAutoFit/>
          </a:bodyPr>
          <a:lstStyle/>
          <a:p>
            <a:r>
              <a:rPr lang="it-IT" sz="2400" b="1">
                <a:solidFill>
                  <a:srgbClr val="FF0000"/>
                </a:solidFill>
                <a:latin typeface="Calibri" pitchFamily="34" charset="0"/>
              </a:rPr>
              <a:t>LANSOPRAZOLO 30 mg h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7893">
                                            <p:txEl>
                                              <p:pRg st="4" end="4"/>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7893">
                                            <p:txEl>
                                              <p:pRg st="7" end="7"/>
                                            </p:txEl>
                                          </p:spTgt>
                                        </p:tgtEl>
                                        <p:attrNameLst>
                                          <p:attrName>style.color</p:attrName>
                                        </p:attrNameLst>
                                      </p:cBhvr>
                                      <p:to>
                                        <a:srgbClr val="00CC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Text Box 5"/>
          <p:cNvSpPr txBox="1">
            <a:spLocks noChangeArrowheads="1"/>
          </p:cNvSpPr>
          <p:nvPr/>
        </p:nvSpPr>
        <p:spPr bwMode="auto">
          <a:xfrm>
            <a:off x="250825" y="1125538"/>
            <a:ext cx="8372475" cy="5310187"/>
          </a:xfrm>
          <a:prstGeom prst="rect">
            <a:avLst/>
          </a:prstGeom>
          <a:noFill/>
          <a:ln w="9525">
            <a:noFill/>
            <a:miter lim="800000"/>
            <a:headEnd/>
            <a:tailEnd/>
          </a:ln>
          <a:effectLst/>
        </p:spPr>
        <p:txBody>
          <a:bodyPr>
            <a:spAutoFit/>
          </a:bodyPr>
          <a:lstStyle/>
          <a:p>
            <a:r>
              <a:rPr lang="it-IT" b="1">
                <a:latin typeface="Calibri" pitchFamily="34" charset="0"/>
              </a:rPr>
              <a:t>Nota 79 - </a:t>
            </a:r>
            <a:r>
              <a:rPr lang="it-IT" b="1" i="1">
                <a:latin typeface="Calibri" pitchFamily="34" charset="0"/>
              </a:rPr>
              <a:t>La prescrizione a carico del SSN è limitata alle seguenti condizioni di rischio: </a:t>
            </a:r>
            <a:endParaRPr lang="it-IT">
              <a:latin typeface="Calibri" pitchFamily="34" charset="0"/>
            </a:endParaRPr>
          </a:p>
          <a:p>
            <a:pPr>
              <a:buFontTx/>
              <a:buChar char="-"/>
            </a:pPr>
            <a:r>
              <a:rPr lang="it-IT">
                <a:latin typeface="Calibri" pitchFamily="34" charset="0"/>
              </a:rPr>
              <a:t>…</a:t>
            </a:r>
          </a:p>
          <a:p>
            <a:r>
              <a:rPr lang="it-IT">
                <a:latin typeface="Calibri" pitchFamily="34" charset="0"/>
              </a:rPr>
              <a:t>-   </a:t>
            </a:r>
            <a:r>
              <a:rPr lang="it-IT" b="1">
                <a:latin typeface="Calibri" pitchFamily="34" charset="0"/>
              </a:rPr>
              <a:t>soggetti con pregresse fratture osteoporotiche vertebrali o di femore</a:t>
            </a:r>
            <a:br>
              <a:rPr lang="it-IT" b="1">
                <a:latin typeface="Calibri" pitchFamily="34" charset="0"/>
              </a:rPr>
            </a:br>
            <a:r>
              <a:rPr lang="it-IT" b="1">
                <a:latin typeface="Calibri" pitchFamily="34" charset="0"/>
              </a:rPr>
              <a:t>-   soggetti di età superiore a 50 anni con valori di T-score della BMD femorale o ultrasonografica del calcagno &lt; - 4 (o &lt; -5 per ultrasuoni falangi)</a:t>
            </a:r>
            <a:br>
              <a:rPr lang="it-IT" b="1">
                <a:latin typeface="Calibri" pitchFamily="34" charset="0"/>
              </a:rPr>
            </a:br>
            <a:r>
              <a:rPr lang="it-IT" b="1">
                <a:latin typeface="Calibri" pitchFamily="34" charset="0"/>
              </a:rPr>
              <a:t>-   soggetti di età superiore a 50 anni con valori di T-score della BMD femorale o ultrasonografica del calcagno &lt; -3 (o &lt; - 4 per ultrasuoni falangi) e con almeno uno dei seguenti fattori di rischio aggiuntivi:</a:t>
            </a:r>
            <a:br>
              <a:rPr lang="it-IT" b="1">
                <a:latin typeface="Calibri" pitchFamily="34" charset="0"/>
              </a:rPr>
            </a:br>
            <a:r>
              <a:rPr lang="it-IT" b="1">
                <a:latin typeface="Calibri" pitchFamily="34" charset="0"/>
              </a:rPr>
              <a:t>           -   storia familiare di fratture vertebrali e/o di femore</a:t>
            </a:r>
            <a:br>
              <a:rPr lang="it-IT" b="1">
                <a:latin typeface="Calibri" pitchFamily="34" charset="0"/>
              </a:rPr>
            </a:br>
            <a:r>
              <a:rPr lang="it-IT" b="1">
                <a:latin typeface="Calibri" pitchFamily="34" charset="0"/>
              </a:rPr>
              <a:t>           -   artrite reumatoide e altre connettiviti</a:t>
            </a:r>
            <a:br>
              <a:rPr lang="it-IT" b="1">
                <a:latin typeface="Calibri" pitchFamily="34" charset="0"/>
              </a:rPr>
            </a:br>
            <a:r>
              <a:rPr lang="it-IT" b="1">
                <a:latin typeface="Calibri" pitchFamily="34" charset="0"/>
              </a:rPr>
              <a:t>           -   pregressa frattura osteoporotica al polso</a:t>
            </a:r>
            <a:br>
              <a:rPr lang="it-IT" b="1">
                <a:latin typeface="Calibri" pitchFamily="34" charset="0"/>
              </a:rPr>
            </a:br>
            <a:r>
              <a:rPr lang="it-IT" b="1">
                <a:latin typeface="Calibri" pitchFamily="34" charset="0"/>
              </a:rPr>
              <a:t>           -   menopausa prima 45 anni di età</a:t>
            </a:r>
            <a:br>
              <a:rPr lang="it-IT" b="1">
                <a:latin typeface="Calibri" pitchFamily="34" charset="0"/>
              </a:rPr>
            </a:br>
            <a:r>
              <a:rPr lang="it-IT" b="1">
                <a:latin typeface="Calibri" pitchFamily="34" charset="0"/>
              </a:rPr>
              <a:t>           -   terapia cortisonica cronica </a:t>
            </a:r>
            <a:endParaRPr lang="it-IT" b="1" i="1">
              <a:latin typeface="Calibri" pitchFamily="34" charset="0"/>
            </a:endParaRPr>
          </a:p>
          <a:p>
            <a:r>
              <a:rPr lang="it-IT" b="1" i="1">
                <a:latin typeface="Calibri" pitchFamily="34" charset="0"/>
              </a:rPr>
              <a:t>ac. alendronico, ac. alendronico + vitamina D3, ac. risedronico, ac. ibandronico,, raloxifene, bazedoxifene, ranelato di stronzio. </a:t>
            </a:r>
          </a:p>
          <a:p>
            <a:endParaRPr lang="it-IT">
              <a:latin typeface="Calibri" pitchFamily="34" charset="0"/>
            </a:endParaRPr>
          </a:p>
          <a:p>
            <a:pPr algn="just"/>
            <a:r>
              <a:rPr lang="it-IT" b="1" i="1">
                <a:latin typeface="Calibri" pitchFamily="34" charset="0"/>
              </a:rPr>
              <a:t>La nota si applica su diagnosi e piano terapeutico, della durata di 6 mesi prolungabile di ulteriori periodi di 6 mesi per non più di altre tre volte (per un totale complessivo di 24 mesi), di centri specializzati, …</a:t>
            </a:r>
          </a:p>
        </p:txBody>
      </p:sp>
      <p:sp>
        <p:nvSpPr>
          <p:cNvPr id="38918" name="Rectangle 6"/>
          <p:cNvSpPr>
            <a:spLocks noChangeArrowheads="1"/>
          </p:cNvSpPr>
          <p:nvPr/>
        </p:nvSpPr>
        <p:spPr bwMode="auto">
          <a:xfrm>
            <a:off x="323850" y="333375"/>
            <a:ext cx="4572000" cy="822325"/>
          </a:xfrm>
          <a:prstGeom prst="rect">
            <a:avLst/>
          </a:prstGeom>
          <a:noFill/>
          <a:ln w="9525">
            <a:noFill/>
            <a:miter lim="800000"/>
            <a:headEnd/>
            <a:tailEnd/>
          </a:ln>
          <a:effectLst/>
        </p:spPr>
        <p:txBody>
          <a:bodyPr>
            <a:spAutoFit/>
          </a:bodyPr>
          <a:lstStyle/>
          <a:p>
            <a:r>
              <a:rPr lang="it-IT" sz="2400" b="1">
                <a:solidFill>
                  <a:srgbClr val="FF0000"/>
                </a:solidFill>
                <a:latin typeface="Calibri" pitchFamily="34" charset="0"/>
              </a:rPr>
              <a:t>ALENDRONATO 70 mg/sett</a:t>
            </a:r>
          </a:p>
          <a:p>
            <a:r>
              <a:rPr lang="it-IT" sz="2400" b="1">
                <a:solidFill>
                  <a:srgbClr val="FF0000"/>
                </a:solidFill>
                <a:latin typeface="Calibri" pitchFamily="34" charset="0"/>
              </a:rPr>
              <a:t>VITAMINA D3</a:t>
            </a:r>
            <a:r>
              <a:rPr lang="it-IT" sz="2400">
                <a:solidFill>
                  <a:srgbClr val="FF0000"/>
                </a:solidFill>
                <a:latin typeface="Calibri" pitchFamily="34" charset="0"/>
              </a:rPr>
              <a:t> </a:t>
            </a:r>
            <a:r>
              <a:rPr lang="it-IT" sz="2400" b="1">
                <a:solidFill>
                  <a:srgbClr val="FF0000"/>
                </a:solidFill>
                <a:latin typeface="Calibri" pitchFamily="34" charset="0"/>
              </a:rPr>
              <a:t>15 gtt h 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8917">
                                            <p:txEl>
                                              <p:pRg st="5" end="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1547813" y="1816894"/>
            <a:ext cx="5722937" cy="2462213"/>
          </a:xfrm>
          <a:prstGeom prst="rect">
            <a:avLst/>
          </a:prstGeom>
          <a:noFill/>
          <a:ln w="9525">
            <a:noFill/>
            <a:miter lim="800000"/>
            <a:headEnd/>
            <a:tailEnd/>
          </a:ln>
          <a:effectLst/>
        </p:spPr>
        <p:txBody>
          <a:bodyPr lIns="0" tIns="0" rIns="0" bIns="0" anchor="ctr">
            <a:spAutoFit/>
          </a:bodyPr>
          <a:lstStyle/>
          <a:p>
            <a:pPr algn="just"/>
            <a:r>
              <a:rPr lang="it-IT" sz="2000" b="1" dirty="0" smtClean="0">
                <a:latin typeface="Calibri" pitchFamily="34" charset="0"/>
              </a:rPr>
              <a:t>NOTA 1</a:t>
            </a:r>
          </a:p>
          <a:p>
            <a:pPr algn="just"/>
            <a:r>
              <a:rPr lang="it-IT" sz="2000" b="1" dirty="0" smtClean="0">
                <a:latin typeface="Calibri" pitchFamily="34" charset="0"/>
              </a:rPr>
              <a:t>Va </a:t>
            </a:r>
            <a:r>
              <a:rPr lang="it-IT" sz="2000" b="1" dirty="0">
                <a:latin typeface="Calibri" pitchFamily="34" charset="0"/>
              </a:rPr>
              <a:t>ricordato che in soggetti anziani per la prevenzione delle fratture di femore sono disponibili più solide documentazioni di efficacia con la correzione dell’apporto di vitamina D. </a:t>
            </a:r>
          </a:p>
          <a:p>
            <a:pPr algn="just"/>
            <a:r>
              <a:rPr lang="it-IT" sz="2000" b="1" dirty="0">
                <a:latin typeface="Calibri" pitchFamily="34" charset="0"/>
              </a:rPr>
              <a:t>E’ stato documentato che la carenza di vitamina D vanifica del tutto l’effetto dei farmaci per il trattamento dell’osteoporosi.</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contenuto 10"/>
          <p:cNvSpPr>
            <a:spLocks noGrp="1"/>
          </p:cNvSpPr>
          <p:nvPr>
            <p:ph sz="half" idx="2"/>
          </p:nvPr>
        </p:nvSpPr>
        <p:spPr>
          <a:xfrm>
            <a:off x="468313" y="981075"/>
            <a:ext cx="4175125" cy="2303463"/>
          </a:xfrm>
        </p:spPr>
        <p:txBody>
          <a:bodyPr/>
          <a:lstStyle/>
          <a:p>
            <a:pPr fontAlgn="t"/>
            <a:r>
              <a:rPr lang="it-IT" sz="2400" b="1" smtClean="0"/>
              <a:t>Enalapril 20 mg h 8</a:t>
            </a:r>
          </a:p>
          <a:p>
            <a:pPr fontAlgn="t"/>
            <a:r>
              <a:rPr lang="it-IT" sz="2400" b="1" smtClean="0"/>
              <a:t>Amlodipina 5 mg h 20</a:t>
            </a:r>
          </a:p>
          <a:p>
            <a:pPr fontAlgn="t"/>
            <a:r>
              <a:rPr lang="it-IT" sz="2400" b="1" smtClean="0"/>
              <a:t>ASA h 12</a:t>
            </a:r>
            <a:endParaRPr lang="it-IT" sz="2400" b="1" u="sng" smtClean="0"/>
          </a:p>
          <a:p>
            <a:pPr fontAlgn="t"/>
            <a:r>
              <a:rPr lang="it-IT" sz="2400" b="1" smtClean="0"/>
              <a:t>NTG 5mg TD  </a:t>
            </a:r>
            <a:r>
              <a:rPr lang="it-IT" sz="2000" b="1" smtClean="0"/>
              <a:t>h 8 togliere h 20</a:t>
            </a:r>
          </a:p>
          <a:p>
            <a:pPr fontAlgn="t"/>
            <a:r>
              <a:rPr lang="it-IT" sz="2400" b="1" smtClean="0"/>
              <a:t>Simvastina 20 mg h 20</a:t>
            </a:r>
          </a:p>
          <a:p>
            <a:pPr fontAlgn="t"/>
            <a:endParaRPr lang="it-IT" sz="2400" b="1" smtClean="0"/>
          </a:p>
        </p:txBody>
      </p:sp>
      <p:sp>
        <p:nvSpPr>
          <p:cNvPr id="5" name="Titolo 1"/>
          <p:cNvSpPr txBox="1">
            <a:spLocks/>
          </p:cNvSpPr>
          <p:nvPr/>
        </p:nvSpPr>
        <p:spPr>
          <a:xfrm>
            <a:off x="0" y="76200"/>
            <a:ext cx="9144000" cy="760413"/>
          </a:xfrm>
          <a:prstGeom prst="rect">
            <a:avLst/>
          </a:prstGeom>
          <a:solidFill>
            <a:srgbClr val="00CCFF">
              <a:alpha val="51000"/>
            </a:srgbClr>
          </a:solidFill>
        </p:spPr>
        <p:txBody>
          <a:bodyPr anchor="ctr">
            <a:normAutofit/>
          </a:bodyPr>
          <a:lstStyle/>
          <a:p>
            <a:pPr algn="ctr"/>
            <a:r>
              <a:rPr lang="it-IT" sz="3500" b="1">
                <a:latin typeface="Calibri" pitchFamily="34" charset="0"/>
              </a:rPr>
              <a:t>PIANO TERAPEUTICO  «ragionato»</a:t>
            </a:r>
          </a:p>
        </p:txBody>
      </p:sp>
      <p:sp>
        <p:nvSpPr>
          <p:cNvPr id="12" name="Segnaposto contenuto 10"/>
          <p:cNvSpPr txBox="1">
            <a:spLocks/>
          </p:cNvSpPr>
          <p:nvPr/>
        </p:nvSpPr>
        <p:spPr>
          <a:xfrm>
            <a:off x="5148263" y="981075"/>
            <a:ext cx="3744912" cy="2232025"/>
          </a:xfrm>
          <a:prstGeom prst="rect">
            <a:avLst/>
          </a:prstGeom>
        </p:spPr>
        <p:txBody>
          <a:bodyPr>
            <a:normAutofit fontScale="92500" lnSpcReduction="10000"/>
          </a:bodyPr>
          <a:lstStyle/>
          <a:p>
            <a:pPr marL="342900" indent="-342900" fontAlgn="t">
              <a:lnSpc>
                <a:spcPct val="80000"/>
              </a:lnSpc>
              <a:spcBef>
                <a:spcPct val="20000"/>
              </a:spcBef>
              <a:buFont typeface="Arial" charset="0"/>
              <a:buChar char="•"/>
            </a:pPr>
            <a:r>
              <a:rPr lang="it-IT" sz="2400" b="1">
                <a:latin typeface="Calibri" pitchFamily="34" charset="0"/>
              </a:rPr>
              <a:t>Cosopt 1 gtt per occhio </a:t>
            </a:r>
          </a:p>
          <a:p>
            <a:pPr marL="342900" indent="-342900" fontAlgn="t">
              <a:lnSpc>
                <a:spcPct val="80000"/>
              </a:lnSpc>
              <a:spcBef>
                <a:spcPct val="20000"/>
              </a:spcBef>
            </a:pPr>
            <a:r>
              <a:rPr lang="it-IT" sz="2400" b="1">
                <a:latin typeface="Calibri" pitchFamily="34" charset="0"/>
              </a:rPr>
              <a:t>h 8-20</a:t>
            </a:r>
          </a:p>
          <a:p>
            <a:pPr marL="342900" indent="-342900" fontAlgn="t">
              <a:lnSpc>
                <a:spcPct val="80000"/>
              </a:lnSpc>
              <a:spcBef>
                <a:spcPct val="20000"/>
              </a:spcBef>
              <a:buFont typeface="Arial" charset="0"/>
              <a:buChar char="•"/>
            </a:pPr>
            <a:endParaRPr lang="it-IT" sz="2400" b="1">
              <a:latin typeface="Calibri" pitchFamily="34" charset="0"/>
            </a:endParaRPr>
          </a:p>
          <a:p>
            <a:pPr marL="342900" indent="-342900" fontAlgn="t">
              <a:lnSpc>
                <a:spcPct val="80000"/>
              </a:lnSpc>
              <a:spcBef>
                <a:spcPct val="20000"/>
              </a:spcBef>
              <a:buFont typeface="Arial" charset="0"/>
              <a:buChar char="•"/>
            </a:pPr>
            <a:r>
              <a:rPr lang="it-IT" sz="2400" b="1">
                <a:latin typeface="Calibri" pitchFamily="34" charset="0"/>
              </a:rPr>
              <a:t>Infiltrazioni acido ialuronico + terapia fisica</a:t>
            </a:r>
          </a:p>
          <a:p>
            <a:pPr marL="342900" indent="-342900" fontAlgn="t">
              <a:lnSpc>
                <a:spcPct val="80000"/>
              </a:lnSpc>
              <a:spcBef>
                <a:spcPct val="20000"/>
              </a:spcBef>
              <a:buFont typeface="Arial" charset="0"/>
              <a:buChar char="•"/>
            </a:pPr>
            <a:r>
              <a:rPr lang="it-IT" sz="2400" b="1">
                <a:latin typeface="Calibri" pitchFamily="34" charset="0"/>
              </a:rPr>
              <a:t>Tapentadolo 50 mg </a:t>
            </a:r>
          </a:p>
          <a:p>
            <a:pPr marL="342900" indent="-342900" fontAlgn="t">
              <a:lnSpc>
                <a:spcPct val="80000"/>
              </a:lnSpc>
              <a:spcBef>
                <a:spcPct val="20000"/>
              </a:spcBef>
              <a:buFont typeface="Arial" charset="0"/>
              <a:buNone/>
            </a:pPr>
            <a:r>
              <a:rPr lang="it-IT" sz="2400" b="1">
                <a:latin typeface="Calibri" pitchFamily="34" charset="0"/>
              </a:rPr>
              <a:t>(h 8-20?)</a:t>
            </a:r>
          </a:p>
        </p:txBody>
      </p:sp>
      <p:sp>
        <p:nvSpPr>
          <p:cNvPr id="17417" name="Rectangle 9"/>
          <p:cNvSpPr>
            <a:spLocks noChangeArrowheads="1"/>
          </p:cNvSpPr>
          <p:nvPr/>
        </p:nvSpPr>
        <p:spPr bwMode="auto">
          <a:xfrm>
            <a:off x="468313" y="3797300"/>
            <a:ext cx="4572000" cy="1552575"/>
          </a:xfrm>
          <a:prstGeom prst="rect">
            <a:avLst/>
          </a:prstGeom>
          <a:noFill/>
          <a:ln w="9525">
            <a:noFill/>
            <a:miter lim="800000"/>
            <a:headEnd/>
            <a:tailEnd/>
          </a:ln>
          <a:effectLst/>
        </p:spPr>
        <p:txBody>
          <a:bodyPr>
            <a:spAutoFit/>
          </a:bodyPr>
          <a:lstStyle/>
          <a:p>
            <a:pPr>
              <a:buFontTx/>
              <a:buChar char="•"/>
            </a:pPr>
            <a:r>
              <a:rPr lang="it-IT" sz="2400" b="1">
                <a:latin typeface="Calibri" pitchFamily="34" charset="0"/>
              </a:rPr>
              <a:t> Glimepiride 1mg h 12</a:t>
            </a:r>
          </a:p>
          <a:p>
            <a:pPr>
              <a:buFontTx/>
              <a:buChar char="•"/>
            </a:pPr>
            <a:r>
              <a:rPr lang="it-IT" sz="2400" b="1">
                <a:latin typeface="Calibri" pitchFamily="34" charset="0"/>
              </a:rPr>
              <a:t> Lantus 8U sc h 22</a:t>
            </a:r>
          </a:p>
          <a:p>
            <a:pPr>
              <a:buFontTx/>
              <a:buChar char="•"/>
            </a:pPr>
            <a:endParaRPr lang="it-IT" sz="2400" b="1">
              <a:latin typeface="Calibri" pitchFamily="34" charset="0"/>
            </a:endParaRPr>
          </a:p>
          <a:p>
            <a:pPr>
              <a:buFontTx/>
              <a:buChar char="•"/>
            </a:pPr>
            <a:r>
              <a:rPr lang="it-IT" sz="2400" b="1">
                <a:latin typeface="Calibri" pitchFamily="34" charset="0"/>
              </a:rPr>
              <a:t> Movicol 1 busta </a:t>
            </a:r>
          </a:p>
        </p:txBody>
      </p:sp>
      <p:sp>
        <p:nvSpPr>
          <p:cNvPr id="2" name="Rettangolo 1"/>
          <p:cNvSpPr>
            <a:spLocks noChangeArrowheads="1"/>
          </p:cNvSpPr>
          <p:nvPr/>
        </p:nvSpPr>
        <p:spPr bwMode="auto">
          <a:xfrm>
            <a:off x="1809750" y="5308600"/>
            <a:ext cx="1993900" cy="457200"/>
          </a:xfrm>
          <a:prstGeom prst="rect">
            <a:avLst/>
          </a:prstGeom>
          <a:noFill/>
          <a:ln w="9525">
            <a:noFill/>
            <a:miter lim="800000"/>
            <a:headEnd/>
            <a:tailEnd/>
          </a:ln>
        </p:spPr>
        <p:txBody>
          <a:bodyPr wrap="none">
            <a:spAutoFit/>
          </a:bodyPr>
          <a:lstStyle/>
          <a:p>
            <a:pPr fontAlgn="t"/>
            <a:r>
              <a:rPr lang="it-IT" sz="2400" b="1">
                <a:solidFill>
                  <a:srgbClr val="FF0000"/>
                </a:solidFill>
                <a:latin typeface="Calibri" pitchFamily="34" charset="0"/>
              </a:rPr>
              <a:t>…in cronico…?</a:t>
            </a:r>
          </a:p>
        </p:txBody>
      </p:sp>
      <p:sp>
        <p:nvSpPr>
          <p:cNvPr id="6" name="Rettangolo 5"/>
          <p:cNvSpPr>
            <a:spLocks noChangeArrowheads="1"/>
          </p:cNvSpPr>
          <p:nvPr/>
        </p:nvSpPr>
        <p:spPr bwMode="auto">
          <a:xfrm>
            <a:off x="2857500" y="4911725"/>
            <a:ext cx="723900" cy="457200"/>
          </a:xfrm>
          <a:prstGeom prst="rect">
            <a:avLst/>
          </a:prstGeom>
          <a:noFill/>
          <a:ln w="9525">
            <a:noFill/>
            <a:miter lim="800000"/>
            <a:headEnd/>
            <a:tailEnd/>
          </a:ln>
        </p:spPr>
        <p:txBody>
          <a:bodyPr wrap="none">
            <a:spAutoFit/>
          </a:bodyPr>
          <a:lstStyle/>
          <a:p>
            <a:r>
              <a:rPr lang="it-IT" sz="2400" b="1">
                <a:solidFill>
                  <a:srgbClr val="FF0000"/>
                </a:solidFill>
                <a:latin typeface="Calibri" pitchFamily="34" charset="0"/>
              </a:rPr>
              <a:t>h 20</a:t>
            </a:r>
          </a:p>
        </p:txBody>
      </p:sp>
      <p:sp>
        <p:nvSpPr>
          <p:cNvPr id="17420" name="Text Box 12"/>
          <p:cNvSpPr txBox="1">
            <a:spLocks noChangeArrowheads="1"/>
          </p:cNvSpPr>
          <p:nvPr/>
        </p:nvSpPr>
        <p:spPr bwMode="auto">
          <a:xfrm>
            <a:off x="5059363" y="4824413"/>
            <a:ext cx="3689350" cy="1917700"/>
          </a:xfrm>
          <a:prstGeom prst="rect">
            <a:avLst/>
          </a:prstGeom>
          <a:noFill/>
          <a:ln w="9525">
            <a:noFill/>
            <a:miter lim="800000"/>
            <a:headEnd/>
            <a:tailEnd/>
          </a:ln>
          <a:effectLst/>
        </p:spPr>
        <p:txBody>
          <a:bodyPr wrap="none">
            <a:spAutoFit/>
          </a:bodyPr>
          <a:lstStyle/>
          <a:p>
            <a:endParaRPr lang="it-IT" sz="2400" b="1" dirty="0">
              <a:solidFill>
                <a:srgbClr val="000066"/>
              </a:solidFill>
              <a:latin typeface="Calibri" pitchFamily="34" charset="0"/>
            </a:endParaRPr>
          </a:p>
          <a:p>
            <a:r>
              <a:rPr lang="it-IT" sz="2400" b="1" dirty="0">
                <a:solidFill>
                  <a:srgbClr val="000066"/>
                </a:solidFill>
                <a:latin typeface="Calibri" pitchFamily="34" charset="0"/>
              </a:rPr>
              <a:t>5 </a:t>
            </a:r>
            <a:r>
              <a:rPr lang="it-IT" sz="2400" b="1" i="1" dirty="0">
                <a:solidFill>
                  <a:srgbClr val="000066"/>
                </a:solidFill>
                <a:latin typeface="Calibri" pitchFamily="34" charset="0"/>
              </a:rPr>
              <a:t>interventi</a:t>
            </a:r>
            <a:r>
              <a:rPr lang="it-IT" sz="2400" b="1" dirty="0">
                <a:solidFill>
                  <a:srgbClr val="000066"/>
                </a:solidFill>
                <a:latin typeface="Calibri" pitchFamily="34" charset="0"/>
              </a:rPr>
              <a:t>  </a:t>
            </a:r>
            <a:r>
              <a:rPr lang="it-IT" sz="2400" b="1" i="1" dirty="0">
                <a:solidFill>
                  <a:srgbClr val="000066"/>
                </a:solidFill>
                <a:latin typeface="Calibri" pitchFamily="34" charset="0"/>
              </a:rPr>
              <a:t>terapeutici</a:t>
            </a:r>
            <a:r>
              <a:rPr lang="it-IT" sz="2400" b="1" dirty="0">
                <a:solidFill>
                  <a:srgbClr val="000066"/>
                </a:solidFill>
                <a:latin typeface="Calibri" pitchFamily="34" charset="0"/>
              </a:rPr>
              <a:t> h 8</a:t>
            </a:r>
          </a:p>
          <a:p>
            <a:r>
              <a:rPr lang="it-IT" sz="2400" b="1" dirty="0">
                <a:solidFill>
                  <a:srgbClr val="000066"/>
                </a:solidFill>
                <a:latin typeface="Calibri" pitchFamily="34" charset="0"/>
              </a:rPr>
              <a:t>2 </a:t>
            </a:r>
            <a:r>
              <a:rPr lang="it-IT" sz="2400" b="1" i="1" dirty="0">
                <a:solidFill>
                  <a:srgbClr val="000066"/>
                </a:solidFill>
                <a:latin typeface="Calibri" pitchFamily="34" charset="0"/>
              </a:rPr>
              <a:t>interventi</a:t>
            </a:r>
            <a:r>
              <a:rPr lang="it-IT" sz="2400" b="1" dirty="0">
                <a:solidFill>
                  <a:srgbClr val="000066"/>
                </a:solidFill>
                <a:latin typeface="Calibri" pitchFamily="34" charset="0"/>
              </a:rPr>
              <a:t> </a:t>
            </a:r>
            <a:r>
              <a:rPr lang="it-IT" sz="2400" b="1" i="1" dirty="0">
                <a:solidFill>
                  <a:srgbClr val="000066"/>
                </a:solidFill>
                <a:latin typeface="Calibri" pitchFamily="34" charset="0"/>
              </a:rPr>
              <a:t>terapeutici </a:t>
            </a:r>
            <a:r>
              <a:rPr lang="it-IT" sz="2400" b="1" dirty="0">
                <a:solidFill>
                  <a:srgbClr val="000066"/>
                </a:solidFill>
                <a:latin typeface="Calibri" pitchFamily="34" charset="0"/>
              </a:rPr>
              <a:t>h 12</a:t>
            </a:r>
          </a:p>
          <a:p>
            <a:r>
              <a:rPr lang="it-IT" sz="2400" b="1" dirty="0">
                <a:solidFill>
                  <a:srgbClr val="000066"/>
                </a:solidFill>
                <a:latin typeface="Calibri" pitchFamily="34" charset="0"/>
              </a:rPr>
              <a:t>7 </a:t>
            </a:r>
            <a:r>
              <a:rPr lang="it-IT" sz="2400" b="1" i="1" dirty="0">
                <a:solidFill>
                  <a:srgbClr val="000066"/>
                </a:solidFill>
                <a:latin typeface="Calibri" pitchFamily="34" charset="0"/>
              </a:rPr>
              <a:t>interventi</a:t>
            </a:r>
            <a:r>
              <a:rPr lang="it-IT" sz="2400" b="1" dirty="0">
                <a:solidFill>
                  <a:srgbClr val="000066"/>
                </a:solidFill>
                <a:latin typeface="Calibri" pitchFamily="34" charset="0"/>
              </a:rPr>
              <a:t> </a:t>
            </a:r>
            <a:r>
              <a:rPr lang="it-IT" sz="2400" b="1" i="1" dirty="0">
                <a:solidFill>
                  <a:srgbClr val="000066"/>
                </a:solidFill>
                <a:latin typeface="Calibri" pitchFamily="34" charset="0"/>
              </a:rPr>
              <a:t>terapeutici</a:t>
            </a:r>
            <a:r>
              <a:rPr lang="it-IT" sz="2400" b="1" dirty="0">
                <a:solidFill>
                  <a:srgbClr val="000066"/>
                </a:solidFill>
                <a:latin typeface="Calibri" pitchFamily="34" charset="0"/>
              </a:rPr>
              <a:t> h 20</a:t>
            </a:r>
          </a:p>
          <a:p>
            <a:r>
              <a:rPr lang="it-IT" sz="2400" b="1" dirty="0">
                <a:solidFill>
                  <a:srgbClr val="000066"/>
                </a:solidFill>
                <a:latin typeface="Calibri" pitchFamily="34" charset="0"/>
              </a:rPr>
              <a:t>1 </a:t>
            </a:r>
            <a:r>
              <a:rPr lang="it-IT" sz="2400" b="1" i="1" dirty="0">
                <a:solidFill>
                  <a:srgbClr val="000066"/>
                </a:solidFill>
                <a:latin typeface="Calibri" pitchFamily="34" charset="0"/>
              </a:rPr>
              <a:t>interventi</a:t>
            </a:r>
            <a:r>
              <a:rPr lang="it-IT" sz="2400" b="1" dirty="0">
                <a:solidFill>
                  <a:srgbClr val="000066"/>
                </a:solidFill>
                <a:latin typeface="Calibri" pitchFamily="34" charset="0"/>
              </a:rPr>
              <a:t> </a:t>
            </a:r>
            <a:r>
              <a:rPr lang="it-IT" sz="2400" b="1" i="1" dirty="0">
                <a:solidFill>
                  <a:srgbClr val="000066"/>
                </a:solidFill>
                <a:latin typeface="Calibri" pitchFamily="34" charset="0"/>
              </a:rPr>
              <a:t>terapeutici</a:t>
            </a:r>
            <a:r>
              <a:rPr lang="it-IT" sz="2400" b="1" dirty="0">
                <a:solidFill>
                  <a:srgbClr val="000066"/>
                </a:solidFill>
                <a:latin typeface="Calibri" pitchFamily="34" charset="0"/>
              </a:rPr>
              <a:t> h 22</a:t>
            </a:r>
          </a:p>
        </p:txBody>
      </p:sp>
      <p:sp>
        <p:nvSpPr>
          <p:cNvPr id="17424" name="AutoShape 16" descr="Z"/>
          <p:cNvSpPr>
            <a:spLocks noChangeAspect="1" noChangeArrowheads="1"/>
          </p:cNvSpPr>
          <p:nvPr/>
        </p:nvSpPr>
        <p:spPr bwMode="auto">
          <a:xfrm>
            <a:off x="0" y="0"/>
            <a:ext cx="304800" cy="304800"/>
          </a:xfrm>
          <a:prstGeom prst="rect">
            <a:avLst/>
          </a:prstGeom>
          <a:noFill/>
        </p:spPr>
        <p:txBody>
          <a:bodyPr/>
          <a:lstStyle/>
          <a:p>
            <a:endParaRPr lang="it-IT"/>
          </a:p>
        </p:txBody>
      </p:sp>
      <p:pic>
        <p:nvPicPr>
          <p:cNvPr id="17426" name="Picture 18" descr="400_F_20536765_6ZHsdiqYmoiotOsexVHt973kmLNPyilu"/>
          <p:cNvPicPr>
            <a:picLocks noChangeAspect="1" noChangeArrowheads="1"/>
          </p:cNvPicPr>
          <p:nvPr/>
        </p:nvPicPr>
        <p:blipFill>
          <a:blip r:embed="rId2" cstate="print"/>
          <a:srcRect/>
          <a:stretch>
            <a:fillRect/>
          </a:stretch>
        </p:blipFill>
        <p:spPr bwMode="auto">
          <a:xfrm>
            <a:off x="5867400" y="3457575"/>
            <a:ext cx="1833563" cy="18335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7420">
                                            <p:txEl>
                                              <p:pRg st="1" end="1"/>
                                            </p:txEl>
                                          </p:spTgt>
                                        </p:tgtEl>
                                        <p:attrNameLst>
                                          <p:attrName>style.visibility</p:attrName>
                                        </p:attrNameLst>
                                      </p:cBhvr>
                                      <p:to>
                                        <p:strVal val="visible"/>
                                      </p:to>
                                    </p:set>
                                    <p:animEffect transition="in" filter="circle(in)">
                                      <p:cBhvr>
                                        <p:cTn id="11" dur="2000"/>
                                        <p:tgtEl>
                                          <p:spTgt spid="17420">
                                            <p:txEl>
                                              <p:pRg st="1" end="1"/>
                                            </p:txEl>
                                          </p:spTgt>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7420">
                                            <p:txEl>
                                              <p:pRg st="2" end="2"/>
                                            </p:txEl>
                                          </p:spTgt>
                                        </p:tgtEl>
                                        <p:attrNameLst>
                                          <p:attrName>style.visibility</p:attrName>
                                        </p:attrNameLst>
                                      </p:cBhvr>
                                      <p:to>
                                        <p:strVal val="visible"/>
                                      </p:to>
                                    </p:set>
                                    <p:animEffect transition="in" filter="circle(in)">
                                      <p:cBhvr>
                                        <p:cTn id="14" dur="2000"/>
                                        <p:tgtEl>
                                          <p:spTgt spid="17420">
                                            <p:txEl>
                                              <p:pRg st="2" end="2"/>
                                            </p:txEl>
                                          </p:spTgt>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7420">
                                            <p:txEl>
                                              <p:pRg st="3" end="3"/>
                                            </p:txEl>
                                          </p:spTgt>
                                        </p:tgtEl>
                                        <p:attrNameLst>
                                          <p:attrName>style.visibility</p:attrName>
                                        </p:attrNameLst>
                                      </p:cBhvr>
                                      <p:to>
                                        <p:strVal val="visible"/>
                                      </p:to>
                                    </p:set>
                                    <p:animEffect transition="in" filter="circle(in)">
                                      <p:cBhvr>
                                        <p:cTn id="17" dur="2000"/>
                                        <p:tgtEl>
                                          <p:spTgt spid="17420">
                                            <p:txEl>
                                              <p:pRg st="3" end="3"/>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7420">
                                            <p:txEl>
                                              <p:pRg st="4" end="4"/>
                                            </p:txEl>
                                          </p:spTgt>
                                        </p:tgtEl>
                                        <p:attrNameLst>
                                          <p:attrName>style.visibility</p:attrName>
                                        </p:attrNameLst>
                                      </p:cBhvr>
                                      <p:to>
                                        <p:strVal val="visible"/>
                                      </p:to>
                                    </p:set>
                                    <p:animEffect transition="in" filter="circle(in)">
                                      <p:cBhvr>
                                        <p:cTn id="20" dur="2000"/>
                                        <p:tgtEl>
                                          <p:spTgt spid="17420">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17426"/>
                                        </p:tgtEl>
                                        <p:attrNameLst>
                                          <p:attrName>style.visibility</p:attrName>
                                        </p:attrNameLst>
                                      </p:cBhvr>
                                      <p:to>
                                        <p:strVal val="visible"/>
                                      </p:to>
                                    </p:set>
                                    <p:animEffect transition="in" filter="circle(in)">
                                      <p:cBhvr>
                                        <p:cTn id="23" dur="2000"/>
                                        <p:tgtEl>
                                          <p:spTgt spid="1742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3" presetClass="emph" presetSubtype="2" fill="hold" nodeType="withEffect">
                                  <p:stCondLst>
                                    <p:cond delay="0"/>
                                  </p:stCondLst>
                                  <p:childTnLst>
                                    <p:animClr clrSpc="rgb" dir="cw">
                                      <p:cBhvr override="childStyle">
                                        <p:cTn id="29" dur="2000" fill="hold"/>
                                        <p:tgtEl>
                                          <p:spTgt spid="17420">
                                            <p:txEl>
                                              <p:pRg st="3" end="3"/>
                                            </p:txEl>
                                          </p:spTgt>
                                        </p:tgtEl>
                                        <p:attrNameLst>
                                          <p:attrName>style.color</p:attrName>
                                        </p:attrNameLst>
                                      </p:cBhvr>
                                      <p:to>
                                        <a:srgbClr val="FF0000"/>
                                      </p:to>
                                    </p:animClr>
                                  </p:childTnLst>
                                </p:cTn>
                              </p:par>
                            </p:childTnLst>
                          </p:cTn>
                        </p:par>
                      </p:childTnLst>
                    </p:cTn>
                  </p:par>
                  <p:par>
                    <p:cTn id="30" fill="hold">
                      <p:stCondLst>
                        <p:cond delay="indefinite"/>
                      </p:stCondLst>
                      <p:childTnLst>
                        <p:par>
                          <p:cTn id="31" fill="hold">
                            <p:stCondLst>
                              <p:cond delay="0"/>
                            </p:stCondLst>
                            <p:childTnLst>
                              <p:par>
                                <p:cTn id="32" presetID="16" presetClass="emph" presetSubtype="0" fill="hold" grpId="0" nodeType="clickEffect">
                                  <p:stCondLst>
                                    <p:cond delay="0"/>
                                  </p:stCondLst>
                                  <p:iterate type="lt">
                                    <p:tmPct val="4000"/>
                                  </p:iterate>
                                  <p:childTnLst>
                                    <p:set>
                                      <p:cBhvr override="childStyle">
                                        <p:cTn id="33" dur="500" fill="hold"/>
                                        <p:tgtEl>
                                          <p:spTgt spid="17409"/>
                                        </p:tgtEl>
                                        <p:attrNameLst>
                                          <p:attrName>style.color</p:attrName>
                                        </p:attrNameLst>
                                      </p:cBhvr>
                                      <p:to>
                                        <p:clrVal>
                                          <a:srgbClr val="FF0000"/>
                                        </p:clrVal>
                                      </p:to>
                                    </p:set>
                                    <p:set>
                                      <p:cBhvr>
                                        <p:cTn id="34" dur="500" fill="hold"/>
                                        <p:tgtEl>
                                          <p:spTgt spid="17409"/>
                                        </p:tgtEl>
                                        <p:attrNameLst>
                                          <p:attrName>fillcolor</p:attrName>
                                        </p:attrNameLst>
                                      </p:cBhvr>
                                      <p:to>
                                        <p:clrVal>
                                          <a:srgbClr val="FF0000"/>
                                        </p:clrVal>
                                      </p:to>
                                    </p:set>
                                    <p:set>
                                      <p:cBhvr>
                                        <p:cTn id="35" dur="500" fill="hold"/>
                                        <p:tgtEl>
                                          <p:spTgt spid="17409"/>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nodeType="clickEffect">
                                  <p:stCondLst>
                                    <p:cond delay="0"/>
                                  </p:stCondLst>
                                  <p:childTnLst>
                                    <p:animClr clrSpc="rgb" dir="cw">
                                      <p:cBhvr override="childStyle">
                                        <p:cTn id="39" dur="2000" fill="hold"/>
                                        <p:tgtEl>
                                          <p:spTgt spid="17417">
                                            <p:txEl>
                                              <p:pRg st="0" end="0"/>
                                            </p:txEl>
                                          </p:spTgt>
                                        </p:tgtEl>
                                        <p:attrNameLst>
                                          <p:attrName>style.color</p:attrName>
                                        </p:attrNameLst>
                                      </p:cBhvr>
                                      <p:to>
                                        <a:srgbClr val="00CC00"/>
                                      </p:to>
                                    </p:animClr>
                                  </p:childTnLst>
                                </p:cTn>
                              </p:par>
                              <p:par>
                                <p:cTn id="40" presetID="3" presetClass="emph" presetSubtype="2" fill="hold" nodeType="withEffect">
                                  <p:stCondLst>
                                    <p:cond delay="0"/>
                                  </p:stCondLst>
                                  <p:childTnLst>
                                    <p:animClr clrSpc="rgb" dir="cw">
                                      <p:cBhvr override="childStyle">
                                        <p:cTn id="41" dur="2000" fill="hold"/>
                                        <p:tgtEl>
                                          <p:spTgt spid="17417">
                                            <p:txEl>
                                              <p:pRg st="1" end="1"/>
                                            </p:txEl>
                                          </p:spTgt>
                                        </p:tgtEl>
                                        <p:attrNameLst>
                                          <p:attrName>style.color</p:attrName>
                                        </p:attrNameLst>
                                      </p:cBhvr>
                                      <p:to>
                                        <a:srgbClr val="00CC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P spid="2" grpId="0"/>
      <p:bldP spid="6" grpId="0"/>
      <p:bldP spid="17420" grpId="0" build="allAtOnce"/>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3"/>
          <p:cNvSpPr txBox="1">
            <a:spLocks noChangeArrowheads="1"/>
          </p:cNvSpPr>
          <p:nvPr/>
        </p:nvSpPr>
        <p:spPr bwMode="auto">
          <a:xfrm>
            <a:off x="4284663" y="5589588"/>
            <a:ext cx="3384550" cy="396875"/>
          </a:xfrm>
          <a:prstGeom prst="rect">
            <a:avLst/>
          </a:prstGeom>
          <a:noFill/>
          <a:ln w="9525">
            <a:noFill/>
            <a:miter lim="800000"/>
            <a:headEnd/>
            <a:tailEnd/>
          </a:ln>
        </p:spPr>
        <p:txBody>
          <a:bodyPr>
            <a:spAutoFit/>
          </a:bodyPr>
          <a:lstStyle/>
          <a:p>
            <a:pPr algn="just"/>
            <a:r>
              <a:rPr lang="it-IT" altLang="it-IT" sz="1000">
                <a:solidFill>
                  <a:srgbClr val="002060"/>
                </a:solidFill>
                <a:latin typeface="Verdana" pitchFamily="34" charset="0"/>
              </a:rPr>
              <a:t>Goodman &amp; Gilman’s  The pharmacological basis of therapeutics, XII ed </a:t>
            </a:r>
          </a:p>
        </p:txBody>
      </p:sp>
      <p:pic>
        <p:nvPicPr>
          <p:cNvPr id="14338" name="Picture 4"/>
          <p:cNvPicPr>
            <a:picLocks noChangeAspect="1" noChangeArrowheads="1"/>
          </p:cNvPicPr>
          <p:nvPr/>
        </p:nvPicPr>
        <p:blipFill>
          <a:blip r:embed="rId2" cstate="print"/>
          <a:srcRect/>
          <a:stretch>
            <a:fillRect/>
          </a:stretch>
        </p:blipFill>
        <p:spPr bwMode="auto">
          <a:xfrm>
            <a:off x="1403350" y="558800"/>
            <a:ext cx="6227763" cy="4957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6"/>
          <p:cNvPicPr>
            <a:picLocks noChangeAspect="1" noChangeArrowheads="1"/>
          </p:cNvPicPr>
          <p:nvPr/>
        </p:nvPicPr>
        <p:blipFill>
          <a:blip r:embed="rId2" cstate="print"/>
          <a:srcRect/>
          <a:stretch>
            <a:fillRect/>
          </a:stretch>
        </p:blipFill>
        <p:spPr bwMode="auto">
          <a:xfrm>
            <a:off x="1403350" y="836613"/>
            <a:ext cx="6284913" cy="5049837"/>
          </a:xfrm>
          <a:prstGeom prst="rect">
            <a:avLst/>
          </a:prstGeom>
          <a:noFill/>
          <a:ln w="9525">
            <a:noFill/>
            <a:miter lim="800000"/>
            <a:headEnd/>
            <a:tailEnd/>
          </a:ln>
        </p:spPr>
      </p:pic>
      <p:sp>
        <p:nvSpPr>
          <p:cNvPr id="15362" name="Text Box 7"/>
          <p:cNvSpPr txBox="1">
            <a:spLocks noChangeArrowheads="1"/>
          </p:cNvSpPr>
          <p:nvPr/>
        </p:nvSpPr>
        <p:spPr bwMode="auto">
          <a:xfrm>
            <a:off x="4284663" y="6021388"/>
            <a:ext cx="3384550" cy="396875"/>
          </a:xfrm>
          <a:prstGeom prst="rect">
            <a:avLst/>
          </a:prstGeom>
          <a:noFill/>
          <a:ln w="9525">
            <a:noFill/>
            <a:miter lim="800000"/>
            <a:headEnd/>
            <a:tailEnd/>
          </a:ln>
        </p:spPr>
        <p:txBody>
          <a:bodyPr>
            <a:spAutoFit/>
          </a:bodyPr>
          <a:lstStyle/>
          <a:p>
            <a:pPr algn="just"/>
            <a:r>
              <a:rPr lang="it-IT" altLang="it-IT" sz="1000">
                <a:solidFill>
                  <a:srgbClr val="002060"/>
                </a:solidFill>
                <a:latin typeface="Verdana" pitchFamily="34" charset="0"/>
              </a:rPr>
              <a:t>Goodman &amp; Gilman’s  The pharmacological basis of therapeutics, XII ed </a:t>
            </a:r>
          </a:p>
        </p:txBody>
      </p:sp>
      <p:sp>
        <p:nvSpPr>
          <p:cNvPr id="30728" name="Text Box 8"/>
          <p:cNvSpPr txBox="1">
            <a:spLocks noChangeArrowheads="1"/>
          </p:cNvSpPr>
          <p:nvPr/>
        </p:nvSpPr>
        <p:spPr bwMode="auto">
          <a:xfrm>
            <a:off x="1260475" y="2565400"/>
            <a:ext cx="6624638" cy="1336675"/>
          </a:xfrm>
          <a:prstGeom prst="rect">
            <a:avLst/>
          </a:prstGeom>
          <a:solidFill>
            <a:schemeClr val="bg1"/>
          </a:solidFill>
          <a:ln w="25400">
            <a:solidFill>
              <a:srgbClr val="000066"/>
            </a:solidFill>
            <a:miter lim="800000"/>
            <a:headEnd/>
            <a:tailEnd/>
          </a:ln>
        </p:spPr>
        <p:txBody>
          <a:bodyPr>
            <a:spAutoFit/>
          </a:bodyPr>
          <a:lstStyle/>
          <a:p>
            <a:pPr algn="just"/>
            <a:r>
              <a:rPr lang="it-IT" altLang="it-IT" sz="2000">
                <a:solidFill>
                  <a:srgbClr val="000066"/>
                </a:solidFill>
                <a:latin typeface="Verdana" pitchFamily="34" charset="0"/>
              </a:rPr>
              <a:t>NEL CORSO DI UNA TERAPIA CRONICA GLI EFFETTI DI UN FARMACO VENGONO RIFERITI AI VALORI DELLA CONCENTRAZIONE PLASMATICA NELLA FASE DI  PLATEAU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blinds(horizontal)">
                                      <p:cBhvr>
                                        <p:cTn id="7" dur="5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contenuto 10"/>
          <p:cNvSpPr>
            <a:spLocks noGrp="1"/>
          </p:cNvSpPr>
          <p:nvPr>
            <p:ph sz="half" idx="4294967295"/>
          </p:nvPr>
        </p:nvSpPr>
        <p:spPr>
          <a:xfrm>
            <a:off x="468313" y="1125538"/>
            <a:ext cx="4175125" cy="5472112"/>
          </a:xfrm>
        </p:spPr>
        <p:txBody>
          <a:bodyPr/>
          <a:lstStyle/>
          <a:p>
            <a:pPr fontAlgn="t"/>
            <a:r>
              <a:rPr lang="it-IT" sz="2400" b="1" smtClean="0"/>
              <a:t>Enalapril 20 mg h 8</a:t>
            </a:r>
          </a:p>
          <a:p>
            <a:pPr fontAlgn="t"/>
            <a:r>
              <a:rPr lang="it-IT" sz="2400" b="1" smtClean="0"/>
              <a:t>Amlodipina 5 mg h 20</a:t>
            </a:r>
          </a:p>
          <a:p>
            <a:pPr fontAlgn="t"/>
            <a:r>
              <a:rPr lang="it-IT" sz="2400" b="1" smtClean="0"/>
              <a:t>ASA h 12</a:t>
            </a:r>
            <a:endParaRPr lang="it-IT" sz="2400" b="1" u="sng" smtClean="0"/>
          </a:p>
          <a:p>
            <a:pPr fontAlgn="t"/>
            <a:r>
              <a:rPr lang="it-IT" sz="2400" b="1" smtClean="0"/>
              <a:t>NTG 5mg TD  </a:t>
            </a:r>
            <a:r>
              <a:rPr lang="it-IT" sz="2000" b="1" smtClean="0"/>
              <a:t>h 8 togliere h 20</a:t>
            </a:r>
          </a:p>
          <a:p>
            <a:pPr fontAlgn="t"/>
            <a:r>
              <a:rPr lang="it-IT" sz="2400" b="1" smtClean="0"/>
              <a:t>Simvastina 20 mg h 20</a:t>
            </a:r>
          </a:p>
          <a:p>
            <a:pPr fontAlgn="t"/>
            <a:endParaRPr lang="it-IT" sz="2400" b="1" smtClean="0"/>
          </a:p>
          <a:p>
            <a:pPr fontAlgn="t"/>
            <a:r>
              <a:rPr lang="it-IT" sz="2400" b="1" smtClean="0"/>
              <a:t>Glimepiride 1mg h 12</a:t>
            </a:r>
          </a:p>
          <a:p>
            <a:pPr fontAlgn="t"/>
            <a:r>
              <a:rPr lang="it-IT" sz="2400" b="1" smtClean="0"/>
              <a:t>Lantus 8U sc h 22</a:t>
            </a:r>
          </a:p>
          <a:p>
            <a:pPr fontAlgn="t"/>
            <a:endParaRPr lang="it-IT" sz="2400" b="1" smtClean="0"/>
          </a:p>
          <a:p>
            <a:pPr fontAlgn="t"/>
            <a:r>
              <a:rPr lang="it-IT" sz="2400" b="1" smtClean="0"/>
              <a:t>Movicol 1 busta</a:t>
            </a:r>
            <a:endParaRPr lang="it-IT" sz="2000" b="1" smtClean="0">
              <a:solidFill>
                <a:srgbClr val="FF0000"/>
              </a:solidFill>
            </a:endParaRPr>
          </a:p>
        </p:txBody>
      </p:sp>
      <p:sp>
        <p:nvSpPr>
          <p:cNvPr id="5" name="Titolo 1"/>
          <p:cNvSpPr txBox="1">
            <a:spLocks/>
          </p:cNvSpPr>
          <p:nvPr/>
        </p:nvSpPr>
        <p:spPr>
          <a:xfrm>
            <a:off x="0" y="76200"/>
            <a:ext cx="9144000" cy="760413"/>
          </a:xfrm>
          <a:prstGeom prst="rect">
            <a:avLst/>
          </a:prstGeom>
          <a:solidFill>
            <a:srgbClr val="00CCFF">
              <a:alpha val="51000"/>
            </a:srgbClr>
          </a:solidFill>
        </p:spPr>
        <p:txBody>
          <a:bodyPr anchor="ctr">
            <a:normAutofit/>
          </a:bodyPr>
          <a:lstStyle/>
          <a:p>
            <a:pPr algn="ctr"/>
            <a:r>
              <a:rPr lang="it-IT" sz="3500" b="1">
                <a:latin typeface="Calibri" pitchFamily="34" charset="0"/>
              </a:rPr>
              <a:t>PIANO TERAPEUTICO  «ragionato»</a:t>
            </a:r>
          </a:p>
        </p:txBody>
      </p:sp>
      <p:sp>
        <p:nvSpPr>
          <p:cNvPr id="12" name="Segnaposto contenuto 10"/>
          <p:cNvSpPr txBox="1">
            <a:spLocks/>
          </p:cNvSpPr>
          <p:nvPr/>
        </p:nvSpPr>
        <p:spPr>
          <a:xfrm>
            <a:off x="5148263" y="1125538"/>
            <a:ext cx="3744912" cy="2232025"/>
          </a:xfrm>
          <a:prstGeom prst="rect">
            <a:avLst/>
          </a:prstGeom>
        </p:spPr>
        <p:txBody>
          <a:bodyPr>
            <a:normAutofit fontScale="77500" lnSpcReduction="20000"/>
          </a:bodyPr>
          <a:lstStyle/>
          <a:p>
            <a:pPr marL="342900" indent="-342900" fontAlgn="t">
              <a:spcBef>
                <a:spcPct val="20000"/>
              </a:spcBef>
              <a:spcAft>
                <a:spcPts val="0"/>
              </a:spcAft>
              <a:buFont typeface="Arial" pitchFamily="34" charset="0"/>
              <a:buChar char="•"/>
              <a:defRPr/>
            </a:pPr>
            <a:r>
              <a:rPr lang="it-IT" sz="3100" b="1" dirty="0" err="1">
                <a:latin typeface="+mn-lt"/>
              </a:rPr>
              <a:t>Cosopt</a:t>
            </a:r>
            <a:r>
              <a:rPr lang="it-IT" sz="3100" b="1" dirty="0">
                <a:latin typeface="+mn-lt"/>
              </a:rPr>
              <a:t> 1 </a:t>
            </a:r>
            <a:r>
              <a:rPr lang="it-IT" sz="3100" b="1" dirty="0" err="1">
                <a:latin typeface="+mn-lt"/>
              </a:rPr>
              <a:t>gtt</a:t>
            </a:r>
            <a:r>
              <a:rPr lang="it-IT" sz="3100" b="1" dirty="0">
                <a:latin typeface="+mn-lt"/>
              </a:rPr>
              <a:t> per occhio </a:t>
            </a:r>
          </a:p>
          <a:p>
            <a:pPr fontAlgn="t">
              <a:spcBef>
                <a:spcPct val="20000"/>
              </a:spcBef>
              <a:spcAft>
                <a:spcPts val="0"/>
              </a:spcAft>
              <a:defRPr/>
            </a:pPr>
            <a:r>
              <a:rPr lang="it-IT" sz="3100" b="1" dirty="0">
                <a:latin typeface="+mn-lt"/>
              </a:rPr>
              <a:t>h 8-20</a:t>
            </a:r>
          </a:p>
          <a:p>
            <a:pPr marL="342900" indent="-342900" fontAlgn="t">
              <a:spcBef>
                <a:spcPct val="20000"/>
              </a:spcBef>
              <a:spcAft>
                <a:spcPts val="0"/>
              </a:spcAft>
              <a:buFont typeface="Arial" pitchFamily="34" charset="0"/>
              <a:buChar char="•"/>
              <a:defRPr/>
            </a:pPr>
            <a:endParaRPr lang="it-IT" sz="3100" b="1" dirty="0">
              <a:latin typeface="+mn-lt"/>
            </a:endParaRPr>
          </a:p>
          <a:p>
            <a:pPr marL="342900" indent="-342900" fontAlgn="t">
              <a:spcBef>
                <a:spcPct val="20000"/>
              </a:spcBef>
              <a:spcAft>
                <a:spcPts val="0"/>
              </a:spcAft>
              <a:buFont typeface="Arial" pitchFamily="34" charset="0"/>
              <a:buChar char="•"/>
              <a:defRPr/>
            </a:pPr>
            <a:r>
              <a:rPr lang="it-IT" sz="3100" b="1" dirty="0">
                <a:latin typeface="+mn-lt"/>
              </a:rPr>
              <a:t>Infiltrazioni acido ialuronico + terapia fisica</a:t>
            </a:r>
          </a:p>
          <a:p>
            <a:pPr marL="342900" indent="-342900" fontAlgn="t">
              <a:spcBef>
                <a:spcPct val="20000"/>
              </a:spcBef>
              <a:spcAft>
                <a:spcPts val="0"/>
              </a:spcAft>
              <a:buFont typeface="Arial" pitchFamily="34" charset="0"/>
              <a:buChar char="•"/>
              <a:defRPr/>
            </a:pPr>
            <a:r>
              <a:rPr lang="it-IT" sz="3100" b="1" dirty="0" err="1">
                <a:latin typeface="+mn-lt"/>
              </a:rPr>
              <a:t>Tapentadolo</a:t>
            </a:r>
            <a:r>
              <a:rPr lang="it-IT" sz="3100" b="1" dirty="0">
                <a:latin typeface="+mn-lt"/>
              </a:rPr>
              <a:t> 50 mg</a:t>
            </a:r>
          </a:p>
        </p:txBody>
      </p:sp>
      <p:sp>
        <p:nvSpPr>
          <p:cNvPr id="4" name="Rettangolo 3"/>
          <p:cNvSpPr>
            <a:spLocks noChangeArrowheads="1"/>
          </p:cNvSpPr>
          <p:nvPr/>
        </p:nvSpPr>
        <p:spPr bwMode="auto">
          <a:xfrm>
            <a:off x="1258888" y="1403350"/>
            <a:ext cx="2790825" cy="366713"/>
          </a:xfrm>
          <a:prstGeom prst="rect">
            <a:avLst/>
          </a:prstGeom>
          <a:noFill/>
          <a:ln w="9525">
            <a:noFill/>
            <a:miter lim="800000"/>
            <a:headEnd/>
            <a:tailEnd/>
          </a:ln>
        </p:spPr>
        <p:txBody>
          <a:bodyPr wrap="none">
            <a:spAutoFit/>
          </a:bodyPr>
          <a:lstStyle/>
          <a:p>
            <a:r>
              <a:rPr lang="it-IT" b="1">
                <a:solidFill>
                  <a:srgbClr val="FF0000"/>
                </a:solidFill>
                <a:latin typeface="Calibri" pitchFamily="34" charset="0"/>
              </a:rPr>
              <a:t>…10 mg h 8 e 10 mg h 20…?</a:t>
            </a:r>
            <a:endParaRPr lang="it-IT">
              <a:solidFill>
                <a:srgbClr val="FF0000"/>
              </a:solidFill>
              <a:latin typeface="Calibri" pitchFamily="34" charset="0"/>
            </a:endParaRPr>
          </a:p>
        </p:txBody>
      </p:sp>
      <p:sp>
        <p:nvSpPr>
          <p:cNvPr id="6" name="Rettangolo 5"/>
          <p:cNvSpPr>
            <a:spLocks noChangeArrowheads="1"/>
          </p:cNvSpPr>
          <p:nvPr/>
        </p:nvSpPr>
        <p:spPr bwMode="auto">
          <a:xfrm>
            <a:off x="2843213" y="5084763"/>
            <a:ext cx="723900" cy="457200"/>
          </a:xfrm>
          <a:prstGeom prst="rect">
            <a:avLst/>
          </a:prstGeom>
          <a:noFill/>
          <a:ln w="9525">
            <a:noFill/>
            <a:miter lim="800000"/>
            <a:headEnd/>
            <a:tailEnd/>
          </a:ln>
        </p:spPr>
        <p:txBody>
          <a:bodyPr wrap="none">
            <a:spAutoFit/>
          </a:bodyPr>
          <a:lstStyle/>
          <a:p>
            <a:r>
              <a:rPr lang="it-IT" sz="2400" b="1">
                <a:latin typeface="Calibri" pitchFamily="34" charset="0"/>
              </a:rPr>
              <a:t>h 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contenuto 10"/>
          <p:cNvSpPr>
            <a:spLocks noGrp="1"/>
          </p:cNvSpPr>
          <p:nvPr>
            <p:ph sz="half" idx="4294967295"/>
          </p:nvPr>
        </p:nvSpPr>
        <p:spPr>
          <a:xfrm>
            <a:off x="468313" y="1125538"/>
            <a:ext cx="4175125" cy="5472112"/>
          </a:xfrm>
        </p:spPr>
        <p:txBody>
          <a:bodyPr/>
          <a:lstStyle/>
          <a:p>
            <a:pPr fontAlgn="t"/>
            <a:r>
              <a:rPr lang="it-IT" sz="2400" b="1" smtClean="0"/>
              <a:t>Enalapril 20 mg h 8</a:t>
            </a:r>
          </a:p>
          <a:p>
            <a:pPr fontAlgn="t"/>
            <a:r>
              <a:rPr lang="it-IT" sz="2400" b="1" smtClean="0"/>
              <a:t>Amlodipina 5 mg h 20</a:t>
            </a:r>
          </a:p>
          <a:p>
            <a:pPr fontAlgn="t"/>
            <a:r>
              <a:rPr lang="it-IT" sz="2400" b="1" smtClean="0"/>
              <a:t>ASA h 12</a:t>
            </a:r>
            <a:endParaRPr lang="it-IT" sz="2400" b="1" u="sng" smtClean="0"/>
          </a:p>
          <a:p>
            <a:pPr fontAlgn="t"/>
            <a:r>
              <a:rPr lang="it-IT" sz="2400" b="1" smtClean="0"/>
              <a:t>NTG 5mg TD  </a:t>
            </a:r>
            <a:r>
              <a:rPr lang="it-IT" sz="2000" b="1" smtClean="0"/>
              <a:t>h 8 togliere h 20</a:t>
            </a:r>
          </a:p>
          <a:p>
            <a:pPr fontAlgn="t"/>
            <a:r>
              <a:rPr lang="it-IT" sz="2400" b="1" smtClean="0"/>
              <a:t>Simvastina 20 mg h 20</a:t>
            </a:r>
          </a:p>
          <a:p>
            <a:pPr fontAlgn="t"/>
            <a:endParaRPr lang="it-IT" sz="2400" b="1" smtClean="0"/>
          </a:p>
          <a:p>
            <a:pPr fontAlgn="t"/>
            <a:r>
              <a:rPr lang="it-IT" sz="2400" b="1" smtClean="0"/>
              <a:t>Glimepiride 1mg h 12</a:t>
            </a:r>
          </a:p>
          <a:p>
            <a:pPr fontAlgn="t"/>
            <a:r>
              <a:rPr lang="it-IT" sz="2400" b="1" smtClean="0"/>
              <a:t>Lantus 8U sc h 22</a:t>
            </a:r>
          </a:p>
          <a:p>
            <a:pPr fontAlgn="t"/>
            <a:endParaRPr lang="it-IT" sz="2400" b="1" smtClean="0"/>
          </a:p>
          <a:p>
            <a:pPr fontAlgn="t"/>
            <a:r>
              <a:rPr lang="it-IT" sz="2400" b="1" smtClean="0"/>
              <a:t>Movicol 1 busta</a:t>
            </a:r>
            <a:endParaRPr lang="it-IT" sz="2000" b="1" smtClean="0">
              <a:solidFill>
                <a:srgbClr val="FF0000"/>
              </a:solidFill>
            </a:endParaRPr>
          </a:p>
        </p:txBody>
      </p:sp>
      <p:sp>
        <p:nvSpPr>
          <p:cNvPr id="5" name="Titolo 1"/>
          <p:cNvSpPr txBox="1">
            <a:spLocks/>
          </p:cNvSpPr>
          <p:nvPr/>
        </p:nvSpPr>
        <p:spPr>
          <a:xfrm>
            <a:off x="0" y="76200"/>
            <a:ext cx="9144000" cy="760413"/>
          </a:xfrm>
          <a:prstGeom prst="rect">
            <a:avLst/>
          </a:prstGeom>
          <a:solidFill>
            <a:srgbClr val="00CCFF">
              <a:alpha val="51000"/>
            </a:srgbClr>
          </a:solidFill>
        </p:spPr>
        <p:txBody>
          <a:bodyPr anchor="ctr">
            <a:normAutofit fontScale="97500"/>
          </a:bodyPr>
          <a:lstStyle/>
          <a:p>
            <a:pPr algn="ctr" fontAlgn="auto">
              <a:spcAft>
                <a:spcPts val="0"/>
              </a:spcAft>
              <a:defRPr/>
            </a:pPr>
            <a:r>
              <a:rPr lang="it-IT" sz="3600" b="1" dirty="0">
                <a:latin typeface="Arial Narrow"/>
                <a:ea typeface="+mj-ea"/>
                <a:cs typeface="+mj-cs"/>
              </a:rPr>
              <a:t>PIANO TERAPEUTICO  «ragionato»</a:t>
            </a:r>
          </a:p>
        </p:txBody>
      </p:sp>
      <p:sp>
        <p:nvSpPr>
          <p:cNvPr id="12" name="Segnaposto contenuto 10"/>
          <p:cNvSpPr txBox="1">
            <a:spLocks/>
          </p:cNvSpPr>
          <p:nvPr/>
        </p:nvSpPr>
        <p:spPr>
          <a:xfrm>
            <a:off x="5148263" y="1125538"/>
            <a:ext cx="3744912" cy="2232025"/>
          </a:xfrm>
          <a:prstGeom prst="rect">
            <a:avLst/>
          </a:prstGeom>
        </p:spPr>
        <p:txBody>
          <a:bodyPr>
            <a:normAutofit fontScale="77500" lnSpcReduction="20000"/>
          </a:bodyPr>
          <a:lstStyle/>
          <a:p>
            <a:pPr marL="342900" indent="-342900" fontAlgn="t">
              <a:spcBef>
                <a:spcPct val="20000"/>
              </a:spcBef>
              <a:spcAft>
                <a:spcPts val="0"/>
              </a:spcAft>
              <a:buFont typeface="Arial" pitchFamily="34" charset="0"/>
              <a:buChar char="•"/>
              <a:defRPr/>
            </a:pPr>
            <a:r>
              <a:rPr lang="it-IT" sz="3100" b="1" dirty="0" err="1">
                <a:latin typeface="+mn-lt"/>
              </a:rPr>
              <a:t>Cosopt</a:t>
            </a:r>
            <a:r>
              <a:rPr lang="it-IT" sz="3100" b="1" dirty="0">
                <a:latin typeface="+mn-lt"/>
              </a:rPr>
              <a:t> 1 </a:t>
            </a:r>
            <a:r>
              <a:rPr lang="it-IT" sz="3100" b="1" dirty="0" err="1">
                <a:latin typeface="+mn-lt"/>
              </a:rPr>
              <a:t>gtt</a:t>
            </a:r>
            <a:r>
              <a:rPr lang="it-IT" sz="3100" b="1" dirty="0">
                <a:latin typeface="+mn-lt"/>
              </a:rPr>
              <a:t> per occhio </a:t>
            </a:r>
          </a:p>
          <a:p>
            <a:pPr fontAlgn="t">
              <a:spcBef>
                <a:spcPct val="20000"/>
              </a:spcBef>
              <a:spcAft>
                <a:spcPts val="0"/>
              </a:spcAft>
              <a:defRPr/>
            </a:pPr>
            <a:r>
              <a:rPr lang="it-IT" sz="3100" b="1" dirty="0">
                <a:latin typeface="+mn-lt"/>
              </a:rPr>
              <a:t>h 8-20</a:t>
            </a:r>
          </a:p>
          <a:p>
            <a:pPr marL="342900" indent="-342900" fontAlgn="t">
              <a:spcBef>
                <a:spcPct val="20000"/>
              </a:spcBef>
              <a:spcAft>
                <a:spcPts val="0"/>
              </a:spcAft>
              <a:buFont typeface="Arial" pitchFamily="34" charset="0"/>
              <a:buChar char="•"/>
              <a:defRPr/>
            </a:pPr>
            <a:endParaRPr lang="it-IT" sz="3100" b="1" dirty="0">
              <a:latin typeface="+mn-lt"/>
            </a:endParaRPr>
          </a:p>
          <a:p>
            <a:pPr marL="342900" indent="-342900" fontAlgn="t">
              <a:spcBef>
                <a:spcPct val="20000"/>
              </a:spcBef>
              <a:spcAft>
                <a:spcPts val="0"/>
              </a:spcAft>
              <a:buFont typeface="Arial" pitchFamily="34" charset="0"/>
              <a:buChar char="•"/>
              <a:defRPr/>
            </a:pPr>
            <a:r>
              <a:rPr lang="it-IT" sz="3100" b="1" dirty="0">
                <a:latin typeface="+mn-lt"/>
              </a:rPr>
              <a:t>Infiltrazioni acido ialuronico + terapia fisica</a:t>
            </a:r>
          </a:p>
          <a:p>
            <a:pPr marL="342900" indent="-342900" fontAlgn="t">
              <a:spcBef>
                <a:spcPct val="20000"/>
              </a:spcBef>
              <a:spcAft>
                <a:spcPts val="0"/>
              </a:spcAft>
              <a:buFont typeface="Arial" pitchFamily="34" charset="0"/>
              <a:buChar char="•"/>
              <a:defRPr/>
            </a:pPr>
            <a:r>
              <a:rPr lang="it-IT" sz="3100" b="1" dirty="0" err="1">
                <a:latin typeface="+mn-lt"/>
              </a:rPr>
              <a:t>Tapentadolo</a:t>
            </a:r>
            <a:r>
              <a:rPr lang="it-IT" sz="3100" b="1" dirty="0">
                <a:latin typeface="+mn-lt"/>
              </a:rPr>
              <a:t> 50 mg</a:t>
            </a:r>
          </a:p>
        </p:txBody>
      </p:sp>
      <p:sp>
        <p:nvSpPr>
          <p:cNvPr id="2" name="Rettangolo 1"/>
          <p:cNvSpPr>
            <a:spLocks noChangeArrowheads="1"/>
          </p:cNvSpPr>
          <p:nvPr/>
        </p:nvSpPr>
        <p:spPr bwMode="auto">
          <a:xfrm>
            <a:off x="1979613" y="5516563"/>
            <a:ext cx="1547812" cy="369887"/>
          </a:xfrm>
          <a:prstGeom prst="rect">
            <a:avLst/>
          </a:prstGeom>
          <a:noFill/>
          <a:ln w="9525">
            <a:noFill/>
            <a:miter lim="800000"/>
            <a:headEnd/>
            <a:tailEnd/>
          </a:ln>
        </p:spPr>
        <p:txBody>
          <a:bodyPr wrap="none">
            <a:spAutoFit/>
          </a:bodyPr>
          <a:lstStyle/>
          <a:p>
            <a:pPr fontAlgn="t"/>
            <a:r>
              <a:rPr lang="it-IT" b="1">
                <a:solidFill>
                  <a:srgbClr val="FF0000"/>
                </a:solidFill>
                <a:latin typeface="Calibri" pitchFamily="34" charset="0"/>
              </a:rPr>
              <a:t>…in cronico…?</a:t>
            </a:r>
          </a:p>
        </p:txBody>
      </p:sp>
      <p:sp>
        <p:nvSpPr>
          <p:cNvPr id="3" name="Rettangolo 2"/>
          <p:cNvSpPr>
            <a:spLocks noChangeArrowheads="1"/>
          </p:cNvSpPr>
          <p:nvPr/>
        </p:nvSpPr>
        <p:spPr bwMode="auto">
          <a:xfrm>
            <a:off x="6156325" y="3357563"/>
            <a:ext cx="2168525" cy="396875"/>
          </a:xfrm>
          <a:prstGeom prst="rect">
            <a:avLst/>
          </a:prstGeom>
          <a:noFill/>
          <a:ln w="9525">
            <a:noFill/>
            <a:miter lim="800000"/>
            <a:headEnd/>
            <a:tailEnd/>
          </a:ln>
        </p:spPr>
        <p:txBody>
          <a:bodyPr wrap="none">
            <a:spAutoFit/>
          </a:bodyPr>
          <a:lstStyle/>
          <a:p>
            <a:r>
              <a:rPr lang="it-IT" sz="2000" b="1">
                <a:solidFill>
                  <a:srgbClr val="FF0000"/>
                </a:solidFill>
                <a:latin typeface="Calibri" pitchFamily="34" charset="0"/>
              </a:rPr>
              <a:t>…x quanto tempo?</a:t>
            </a:r>
          </a:p>
        </p:txBody>
      </p:sp>
      <p:sp>
        <p:nvSpPr>
          <p:cNvPr id="4" name="Rettangolo 3"/>
          <p:cNvSpPr>
            <a:spLocks noChangeArrowheads="1"/>
          </p:cNvSpPr>
          <p:nvPr/>
        </p:nvSpPr>
        <p:spPr bwMode="auto">
          <a:xfrm>
            <a:off x="1258888" y="1403350"/>
            <a:ext cx="2790825" cy="366713"/>
          </a:xfrm>
          <a:prstGeom prst="rect">
            <a:avLst/>
          </a:prstGeom>
          <a:noFill/>
          <a:ln w="9525">
            <a:noFill/>
            <a:miter lim="800000"/>
            <a:headEnd/>
            <a:tailEnd/>
          </a:ln>
        </p:spPr>
        <p:txBody>
          <a:bodyPr wrap="none">
            <a:spAutoFit/>
          </a:bodyPr>
          <a:lstStyle/>
          <a:p>
            <a:r>
              <a:rPr lang="it-IT" b="1">
                <a:solidFill>
                  <a:srgbClr val="FF0000"/>
                </a:solidFill>
                <a:latin typeface="Calibri" pitchFamily="34" charset="0"/>
              </a:rPr>
              <a:t>…10 mg h 8 e 10 mg h 20…?</a:t>
            </a:r>
            <a:endParaRPr lang="it-IT">
              <a:solidFill>
                <a:srgbClr val="FF0000"/>
              </a:solidFill>
              <a:latin typeface="Calibri" pitchFamily="34" charset="0"/>
            </a:endParaRPr>
          </a:p>
        </p:txBody>
      </p:sp>
      <p:sp>
        <p:nvSpPr>
          <p:cNvPr id="6" name="Rettangolo 5"/>
          <p:cNvSpPr>
            <a:spLocks noChangeArrowheads="1"/>
          </p:cNvSpPr>
          <p:nvPr/>
        </p:nvSpPr>
        <p:spPr bwMode="auto">
          <a:xfrm>
            <a:off x="2936875" y="5084763"/>
            <a:ext cx="639763" cy="400050"/>
          </a:xfrm>
          <a:prstGeom prst="rect">
            <a:avLst/>
          </a:prstGeom>
          <a:noFill/>
          <a:ln w="9525">
            <a:noFill/>
            <a:miter lim="800000"/>
            <a:headEnd/>
            <a:tailEnd/>
          </a:ln>
        </p:spPr>
        <p:txBody>
          <a:bodyPr wrap="none">
            <a:spAutoFit/>
          </a:bodyPr>
          <a:lstStyle/>
          <a:p>
            <a:r>
              <a:rPr lang="it-IT" sz="2000" b="1">
                <a:solidFill>
                  <a:srgbClr val="FF0000"/>
                </a:solidFill>
                <a:latin typeface="Calibri" pitchFamily="34" charset="0"/>
              </a:rPr>
              <a:t>h 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2">
                                            <p:txEl>
                                              <p:pRg st="3" end="3"/>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2000" fill="hold"/>
                                        <p:tgtEl>
                                          <p:spTgt spid="12">
                                            <p:txEl>
                                              <p:pRg st="4" end="4"/>
                                            </p:txEl>
                                          </p:spTgt>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0" y="0"/>
            <a:ext cx="9144000" cy="6995604"/>
          </a:xfrm>
          <a:prstGeom prst="rect">
            <a:avLst/>
          </a:prstGeom>
        </p:spPr>
      </p:pic>
      <p:sp>
        <p:nvSpPr>
          <p:cNvPr id="7" name="CasellaDiTesto 6"/>
          <p:cNvSpPr txBox="1"/>
          <p:nvPr/>
        </p:nvSpPr>
        <p:spPr>
          <a:xfrm>
            <a:off x="358032" y="-16496"/>
            <a:ext cx="3650071" cy="584776"/>
          </a:xfrm>
          <a:prstGeom prst="rect">
            <a:avLst/>
          </a:prstGeom>
          <a:noFill/>
        </p:spPr>
        <p:txBody>
          <a:bodyPr wrap="square" rtlCol="0">
            <a:spAutoFit/>
          </a:bodyPr>
          <a:lstStyle/>
          <a:p>
            <a:pPr algn="ctr"/>
            <a:r>
              <a:rPr lang="it-IT" sz="3200" b="1" dirty="0" smtClean="0"/>
              <a:t>MARTINA</a:t>
            </a:r>
            <a:endParaRPr lang="it-IT" sz="3200" b="1" dirty="0"/>
          </a:p>
        </p:txBody>
      </p:sp>
      <p:sp>
        <p:nvSpPr>
          <p:cNvPr id="9" name="Rettangolo 8"/>
          <p:cNvSpPr/>
          <p:nvPr/>
        </p:nvSpPr>
        <p:spPr>
          <a:xfrm>
            <a:off x="445345" y="1303144"/>
            <a:ext cx="1418505" cy="18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CasellaDiTesto 11"/>
          <p:cNvSpPr txBox="1"/>
          <p:nvPr/>
        </p:nvSpPr>
        <p:spPr>
          <a:xfrm>
            <a:off x="395536" y="2204864"/>
            <a:ext cx="4248472" cy="369332"/>
          </a:xfrm>
          <a:prstGeom prst="rect">
            <a:avLst/>
          </a:prstGeom>
          <a:noFill/>
        </p:spPr>
        <p:txBody>
          <a:bodyPr wrap="square" rtlCol="0">
            <a:spAutoFit/>
          </a:bodyPr>
          <a:lstStyle/>
          <a:p>
            <a:r>
              <a:rPr lang="it-IT" b="1" dirty="0" smtClean="0"/>
              <a:t>EMOCROMO CON FORMULA</a:t>
            </a:r>
            <a:endParaRPr lang="it-IT" b="1" dirty="0"/>
          </a:p>
        </p:txBody>
      </p:sp>
      <p:sp>
        <p:nvSpPr>
          <p:cNvPr id="13" name="CasellaDiTesto 12"/>
          <p:cNvSpPr txBox="1"/>
          <p:nvPr/>
        </p:nvSpPr>
        <p:spPr>
          <a:xfrm>
            <a:off x="395536" y="2564904"/>
            <a:ext cx="5832648" cy="369332"/>
          </a:xfrm>
          <a:prstGeom prst="rect">
            <a:avLst/>
          </a:prstGeom>
          <a:noFill/>
        </p:spPr>
        <p:txBody>
          <a:bodyPr wrap="square" rtlCol="0">
            <a:spAutoFit/>
          </a:bodyPr>
          <a:lstStyle/>
          <a:p>
            <a:r>
              <a:rPr lang="it-IT" b="1" dirty="0" smtClean="0"/>
              <a:t>VES, PCR, GLICEMIA, Hb1Ac,</a:t>
            </a:r>
            <a:endParaRPr lang="it-IT" b="1" dirty="0"/>
          </a:p>
        </p:txBody>
      </p:sp>
      <p:sp>
        <p:nvSpPr>
          <p:cNvPr id="14" name="CasellaDiTesto 13"/>
          <p:cNvSpPr txBox="1"/>
          <p:nvPr/>
        </p:nvSpPr>
        <p:spPr>
          <a:xfrm>
            <a:off x="395536" y="2924944"/>
            <a:ext cx="5112568" cy="369332"/>
          </a:xfrm>
          <a:prstGeom prst="rect">
            <a:avLst/>
          </a:prstGeom>
          <a:noFill/>
        </p:spPr>
        <p:txBody>
          <a:bodyPr wrap="square" rtlCol="0">
            <a:spAutoFit/>
          </a:bodyPr>
          <a:lstStyle/>
          <a:p>
            <a:r>
              <a:rPr lang="it-IT" b="1" dirty="0" smtClean="0"/>
              <a:t>COLESTEROLO TOT, HDL, TRIGLICERIDI</a:t>
            </a:r>
            <a:endParaRPr lang="it-IT" b="1" dirty="0"/>
          </a:p>
        </p:txBody>
      </p:sp>
      <p:sp>
        <p:nvSpPr>
          <p:cNvPr id="15" name="CasellaDiTesto 14"/>
          <p:cNvSpPr txBox="1"/>
          <p:nvPr/>
        </p:nvSpPr>
        <p:spPr>
          <a:xfrm>
            <a:off x="395536" y="3284984"/>
            <a:ext cx="4248472" cy="369332"/>
          </a:xfrm>
          <a:prstGeom prst="rect">
            <a:avLst/>
          </a:prstGeom>
          <a:noFill/>
        </p:spPr>
        <p:txBody>
          <a:bodyPr wrap="square" rtlCol="0">
            <a:spAutoFit/>
          </a:bodyPr>
          <a:lstStyle/>
          <a:p>
            <a:r>
              <a:rPr lang="it-IT" b="1" dirty="0" smtClean="0"/>
              <a:t>ALT, AST, GGT, </a:t>
            </a:r>
            <a:r>
              <a:rPr lang="it-IT" b="1" dirty="0" err="1" smtClean="0"/>
              <a:t>Na</a:t>
            </a:r>
            <a:r>
              <a:rPr lang="it-IT" b="1" dirty="0" smtClean="0"/>
              <a:t>, K, Mg, Cl</a:t>
            </a:r>
            <a:endParaRPr lang="it-IT" b="1" dirty="0"/>
          </a:p>
        </p:txBody>
      </p:sp>
    </p:spTree>
    <p:extLst>
      <p:ext uri="{BB962C8B-B14F-4D97-AF65-F5344CB8AC3E}">
        <p14:creationId xmlns:p14="http://schemas.microsoft.com/office/powerpoint/2010/main" val="230101304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755650" y="620713"/>
            <a:ext cx="7632700" cy="82232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just"/>
            <a:r>
              <a:rPr lang="it-IT" sz="2400" b="1">
                <a:solidFill>
                  <a:srgbClr val="FF0000"/>
                </a:solidFill>
                <a:latin typeface="Calibri" pitchFamily="34" charset="0"/>
              </a:rPr>
              <a:t>INFILTRAZIONI INTRA ARTICOLARI  CON ACIDO IALURONICO</a:t>
            </a:r>
          </a:p>
        </p:txBody>
      </p:sp>
      <p:sp>
        <p:nvSpPr>
          <p:cNvPr id="31747" name="CasellaDiTesto 2"/>
          <p:cNvSpPr txBox="1">
            <a:spLocks noChangeArrowheads="1"/>
          </p:cNvSpPr>
          <p:nvPr/>
        </p:nvSpPr>
        <p:spPr bwMode="auto">
          <a:xfrm>
            <a:off x="611188" y="1557338"/>
            <a:ext cx="7993062" cy="5151437"/>
          </a:xfrm>
          <a:prstGeom prst="rect">
            <a:avLst/>
          </a:prstGeom>
          <a:noFill/>
          <a:ln w="9525">
            <a:noFill/>
            <a:miter lim="800000"/>
            <a:headEnd/>
            <a:tailEnd/>
          </a:ln>
        </p:spPr>
        <p:txBody>
          <a:bodyPr>
            <a:spAutoFit/>
          </a:bodyPr>
          <a:lstStyle/>
          <a:p>
            <a:pPr algn="just"/>
            <a:r>
              <a:rPr lang="it-IT" sz="2000" b="1">
                <a:solidFill>
                  <a:srgbClr val="000066"/>
                </a:solidFill>
                <a:latin typeface="Calibri" pitchFamily="34" charset="0"/>
              </a:rPr>
              <a:t>Principalmente utilizzata nel ginocchio, l’iniezione intra-articolare di acido ialuronico è spesso riferita alla sola viscosupplementazione, per la primaria intenzione di ovviare all'aumentato attrito articolare nella partologia degenerativa: </a:t>
            </a:r>
          </a:p>
          <a:p>
            <a:pPr algn="ctr"/>
            <a:endParaRPr lang="it-IT" sz="1200" b="1">
              <a:solidFill>
                <a:srgbClr val="000066"/>
              </a:solidFill>
              <a:latin typeface="Calibri" pitchFamily="34" charset="0"/>
            </a:endParaRPr>
          </a:p>
          <a:p>
            <a:pPr algn="just"/>
            <a:r>
              <a:rPr lang="en-US" sz="2000" b="1">
                <a:latin typeface="Calibri" pitchFamily="34" charset="0"/>
              </a:rPr>
              <a:t>Ha mostrato diversi effetti biologici che possono giocare un ruolo importante nell’inibizione del dolore:</a:t>
            </a:r>
          </a:p>
          <a:p>
            <a:pPr>
              <a:buClr>
                <a:srgbClr val="FF0000"/>
              </a:buClr>
              <a:buFont typeface="Wingdings" pitchFamily="2" charset="2"/>
              <a:buChar char="ü"/>
            </a:pPr>
            <a:r>
              <a:rPr lang="en-US" sz="2000" b="1">
                <a:latin typeface="Calibri" pitchFamily="34" charset="0"/>
              </a:rPr>
              <a:t>promuovono la sintesi endogena di ialuronato</a:t>
            </a:r>
          </a:p>
          <a:p>
            <a:pPr>
              <a:lnSpc>
                <a:spcPct val="150000"/>
              </a:lnSpc>
              <a:buClr>
                <a:srgbClr val="FF0000"/>
              </a:buClr>
              <a:buFont typeface="Wingdings" pitchFamily="2" charset="2"/>
              <a:buChar char="ü"/>
            </a:pPr>
            <a:r>
              <a:rPr lang="en-US" sz="2000" b="1">
                <a:latin typeface="Calibri" pitchFamily="34" charset="0"/>
              </a:rPr>
              <a:t>promuovono la biosintesi cartilaginea e ne diminuiscono I fenomeni di degradazione</a:t>
            </a:r>
          </a:p>
          <a:p>
            <a:pPr>
              <a:lnSpc>
                <a:spcPct val="150000"/>
              </a:lnSpc>
              <a:buClr>
                <a:srgbClr val="FF0000"/>
              </a:buClr>
              <a:buFont typeface="Wingdings" pitchFamily="2" charset="2"/>
              <a:buChar char="ü"/>
            </a:pPr>
            <a:r>
              <a:rPr lang="en-US" sz="2000" b="1">
                <a:latin typeface="Calibri" pitchFamily="34" charset="0"/>
              </a:rPr>
              <a:t>diminuiscono l’infiammazione</a:t>
            </a:r>
          </a:p>
          <a:p>
            <a:pPr>
              <a:lnSpc>
                <a:spcPct val="150000"/>
              </a:lnSpc>
              <a:buClr>
                <a:srgbClr val="FF0000"/>
              </a:buClr>
              <a:buFont typeface="Wingdings" pitchFamily="2" charset="2"/>
              <a:buChar char="ü"/>
            </a:pPr>
            <a:r>
              <a:rPr lang="en-US" sz="2000" b="1">
                <a:latin typeface="Calibri" pitchFamily="34" charset="0"/>
              </a:rPr>
              <a:t>inibiscono i secondi messaggeri coinvolti nella </a:t>
            </a:r>
          </a:p>
          <a:p>
            <a:pPr>
              <a:lnSpc>
                <a:spcPct val="150000"/>
              </a:lnSpc>
              <a:buClr>
                <a:srgbClr val="FF0000"/>
              </a:buClr>
              <a:buFont typeface="Wingdings" pitchFamily="2" charset="2"/>
              <a:buNone/>
            </a:pPr>
            <a:r>
              <a:rPr lang="en-US" sz="2000" b="1">
                <a:latin typeface="Calibri" pitchFamily="34" charset="0"/>
              </a:rPr>
              <a:t>trasmissione del dolore</a:t>
            </a:r>
          </a:p>
          <a:p>
            <a:pPr>
              <a:lnSpc>
                <a:spcPct val="150000"/>
              </a:lnSpc>
              <a:buClr>
                <a:srgbClr val="FF0000"/>
              </a:buClr>
              <a:buFont typeface="Wingdings" pitchFamily="2" charset="2"/>
              <a:buChar char="ü"/>
            </a:pPr>
            <a:r>
              <a:rPr lang="en-US" sz="2000" b="1">
                <a:latin typeface="Calibri" pitchFamily="34" charset="0"/>
              </a:rPr>
              <a:t>hanno azione diretta sui recettori algogeni</a:t>
            </a:r>
            <a:endParaRPr lang="it-IT" sz="2000" b="1">
              <a:latin typeface="Calibri" pitchFamily="34" charset="0"/>
            </a:endParaRPr>
          </a:p>
        </p:txBody>
      </p:sp>
      <p:sp>
        <p:nvSpPr>
          <p:cNvPr id="31750" name="AutoShape 6" descr="9k="/>
          <p:cNvSpPr>
            <a:spLocks noChangeAspect="1" noChangeArrowheads="1"/>
          </p:cNvSpPr>
          <p:nvPr/>
        </p:nvSpPr>
        <p:spPr bwMode="auto">
          <a:xfrm>
            <a:off x="0" y="0"/>
            <a:ext cx="304800" cy="304800"/>
          </a:xfrm>
          <a:prstGeom prst="rect">
            <a:avLst/>
          </a:prstGeom>
          <a:noFill/>
        </p:spPr>
        <p:txBody>
          <a:bodyPr/>
          <a:lstStyle/>
          <a:p>
            <a:endParaRPr lang="it-IT"/>
          </a:p>
        </p:txBody>
      </p:sp>
      <p:pic>
        <p:nvPicPr>
          <p:cNvPr id="31752" name="Picture 8" descr="dolore-ginocchio-corbis-42-32174328-kf2H--258x258@IlSole24Ore-Web"/>
          <p:cNvPicPr>
            <a:picLocks noChangeAspect="1" noChangeArrowheads="1"/>
          </p:cNvPicPr>
          <p:nvPr/>
        </p:nvPicPr>
        <p:blipFill>
          <a:blip r:embed="rId3" cstate="print"/>
          <a:srcRect/>
          <a:stretch>
            <a:fillRect/>
          </a:stretch>
        </p:blipFill>
        <p:spPr bwMode="auto">
          <a:xfrm>
            <a:off x="6659563" y="4581525"/>
            <a:ext cx="1881187" cy="1881188"/>
          </a:xfrm>
          <a:prstGeom prst="rect">
            <a:avLst/>
          </a:prstGeom>
          <a:noFill/>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asellaDiTesto 1"/>
          <p:cNvSpPr txBox="1">
            <a:spLocks noChangeArrowheads="1"/>
          </p:cNvSpPr>
          <p:nvPr/>
        </p:nvSpPr>
        <p:spPr bwMode="auto">
          <a:xfrm>
            <a:off x="1116013" y="1052513"/>
            <a:ext cx="6911975" cy="2835275"/>
          </a:xfrm>
          <a:prstGeom prst="rect">
            <a:avLst/>
          </a:prstGeom>
          <a:noFill/>
          <a:ln w="9525">
            <a:noFill/>
            <a:miter lim="800000"/>
            <a:headEnd/>
            <a:tailEnd/>
          </a:ln>
        </p:spPr>
        <p:txBody>
          <a:bodyPr>
            <a:spAutoFit/>
          </a:bodyPr>
          <a:lstStyle/>
          <a:p>
            <a:pPr algn="ctr"/>
            <a:r>
              <a:rPr lang="en-US" sz="2000" b="1">
                <a:latin typeface="Calibri" pitchFamily="34" charset="0"/>
              </a:rPr>
              <a:t>Evidenze basate su artroscopie ed Rx (principalmente di ginocchio) hanno mostrato che infiltrazioni di acido ialuronico hanno avuto un impatto positivo sulla progressione di malattia.</a:t>
            </a:r>
          </a:p>
          <a:p>
            <a:pPr algn="ctr">
              <a:lnSpc>
                <a:spcPct val="150000"/>
              </a:lnSpc>
            </a:pPr>
            <a:endParaRPr lang="en-US" sz="2000" b="1">
              <a:latin typeface="Calibri" pitchFamily="34" charset="0"/>
            </a:endParaRPr>
          </a:p>
          <a:p>
            <a:pPr algn="ctr">
              <a:lnSpc>
                <a:spcPct val="150000"/>
              </a:lnSpc>
            </a:pPr>
            <a:r>
              <a:rPr lang="en-US" sz="2000" b="1">
                <a:latin typeface="Calibri" pitchFamily="34" charset="0"/>
              </a:rPr>
              <a:t>BUONA TOLLERABILITÀ E </a:t>
            </a:r>
            <a:r>
              <a:rPr lang="it-IT" sz="2000" b="1">
                <a:latin typeface="Calibri" pitchFamily="34" charset="0"/>
              </a:rPr>
              <a:t>SCARSI EFFETTI AVVERSI</a:t>
            </a:r>
          </a:p>
          <a:p>
            <a:pPr algn="ctr">
              <a:lnSpc>
                <a:spcPct val="150000"/>
              </a:lnSpc>
            </a:pPr>
            <a:endParaRPr lang="en-US" sz="2000" b="1">
              <a:latin typeface="Calibri" pitchFamily="34" charset="0"/>
            </a:endParaRPr>
          </a:p>
          <a:p>
            <a:pPr algn="ctr">
              <a:lnSpc>
                <a:spcPct val="150000"/>
              </a:lnSpc>
            </a:pPr>
            <a:endParaRPr lang="en-US" sz="2000" b="1">
              <a:latin typeface="Calibri" pitchFamily="34" charset="0"/>
            </a:endParaRPr>
          </a:p>
        </p:txBody>
      </p:sp>
      <p:sp>
        <p:nvSpPr>
          <p:cNvPr id="33795" name="CasellaDiTesto 2"/>
          <p:cNvSpPr txBox="1">
            <a:spLocks noChangeArrowheads="1"/>
          </p:cNvSpPr>
          <p:nvPr/>
        </p:nvSpPr>
        <p:spPr bwMode="auto">
          <a:xfrm>
            <a:off x="468313" y="3357563"/>
            <a:ext cx="7848600" cy="1187450"/>
          </a:xfrm>
          <a:prstGeom prst="rect">
            <a:avLst/>
          </a:prstGeom>
          <a:noFill/>
          <a:ln w="9525">
            <a:noFill/>
            <a:miter lim="800000"/>
            <a:headEnd/>
            <a:tailEnd/>
          </a:ln>
        </p:spPr>
        <p:txBody>
          <a:bodyPr>
            <a:spAutoFit/>
          </a:bodyPr>
          <a:lstStyle/>
          <a:p>
            <a:r>
              <a:rPr lang="it-IT" sz="1200" i="1"/>
              <a:t>Listrat V, Ayral X, Patarnello F, et al. Arthroscopic evaluation </a:t>
            </a:r>
            <a:r>
              <a:rPr lang="en-US" sz="1200" i="1"/>
              <a:t>of potential structure modifying activity of hyaluronan (Hyalgan) in osteoarthritis of the knee. Osteoarthritis Cartilage </a:t>
            </a:r>
            <a:r>
              <a:rPr lang="it-IT" sz="1200" i="1"/>
              <a:t>1997;5:153-160.</a:t>
            </a:r>
          </a:p>
          <a:p>
            <a:endParaRPr lang="it-IT" sz="1200" i="1"/>
          </a:p>
          <a:p>
            <a:r>
              <a:rPr lang="en-US" sz="1200" i="1"/>
              <a:t>Jubb RW, Piva S, Beinat L, Dacre J, Gishen P. A one-year randomised, placebo (saline) controlled clinical trial of 500-730-kDa sodium hyaluronate (Hyalgan) on the radiological change in osteoarthritis of the knee. Int J Clin Pract 2003;57: </a:t>
            </a:r>
            <a:r>
              <a:rPr lang="it-IT" sz="1200" i="1"/>
              <a:t>467-474.</a:t>
            </a:r>
          </a:p>
        </p:txBody>
      </p:sp>
      <p:sp>
        <p:nvSpPr>
          <p:cNvPr id="33796" name="Text Box 4"/>
          <p:cNvSpPr txBox="1">
            <a:spLocks noChangeArrowheads="1"/>
          </p:cNvSpPr>
          <p:nvPr/>
        </p:nvSpPr>
        <p:spPr bwMode="auto">
          <a:xfrm>
            <a:off x="1331913" y="5084763"/>
            <a:ext cx="6140450" cy="1155700"/>
          </a:xfrm>
          <a:prstGeom prst="rect">
            <a:avLst/>
          </a:prstGeom>
          <a:noFill/>
          <a:ln w="25400">
            <a:solidFill>
              <a:srgbClr val="FF0000"/>
            </a:solidFill>
            <a:miter lim="800000"/>
            <a:headEnd/>
            <a:tailEnd/>
          </a:ln>
          <a:effectLst/>
        </p:spPr>
        <p:txBody>
          <a:bodyPr>
            <a:spAutoFit/>
          </a:bodyPr>
          <a:lstStyle/>
          <a:p>
            <a:pPr algn="just"/>
            <a:r>
              <a:rPr lang="it-IT">
                <a:latin typeface="Calibri" pitchFamily="34" charset="0"/>
              </a:rPr>
              <a:t>Osteoarthritis: Intra-articular hyaluronic acid  is noninferior to oral NSAIDs. </a:t>
            </a:r>
          </a:p>
          <a:p>
            <a:pPr algn="just"/>
            <a:r>
              <a:rPr lang="it-IT" sz="1600">
                <a:latin typeface="Calibri" pitchFamily="34" charset="0"/>
              </a:rPr>
              <a:t>Nature Reviews Rheumatology 2014 Feb 4. doi: 10.1038/nrrheum.2014.10. [Epub ahead of print </a:t>
            </a: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39750" y="692150"/>
            <a:ext cx="8208963" cy="10064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just"/>
            <a:r>
              <a:rPr lang="it-IT" sz="2000" b="1">
                <a:latin typeface="Calibri" pitchFamily="34" charset="0"/>
              </a:rPr>
              <a:t>Tapentadol è un potente analgesico con duplice meccanismo d’azione:</a:t>
            </a:r>
          </a:p>
          <a:p>
            <a:pPr algn="just">
              <a:buClr>
                <a:srgbClr val="0099FF"/>
              </a:buClr>
              <a:buFont typeface="Wingdings" pitchFamily="2" charset="2"/>
              <a:buChar char="ü"/>
            </a:pPr>
            <a:r>
              <a:rPr lang="it-IT" sz="2000" b="1">
                <a:latin typeface="Calibri" pitchFamily="34" charset="0"/>
              </a:rPr>
              <a:t> agonista dei recettori oppioidi mu (</a:t>
            </a:r>
            <a:r>
              <a:rPr lang="it-IT" sz="2000" b="1" i="1">
                <a:latin typeface="Calibri" pitchFamily="34" charset="0"/>
              </a:rPr>
              <a:t>oppioide forte</a:t>
            </a:r>
            <a:r>
              <a:rPr lang="it-IT" sz="2000" b="1">
                <a:latin typeface="Calibri" pitchFamily="34" charset="0"/>
              </a:rPr>
              <a:t>)</a:t>
            </a:r>
          </a:p>
          <a:p>
            <a:pPr algn="just">
              <a:buClr>
                <a:srgbClr val="0099FF"/>
              </a:buClr>
              <a:buFont typeface="Wingdings" pitchFamily="2" charset="2"/>
              <a:buChar char="ü"/>
            </a:pPr>
            <a:r>
              <a:rPr lang="it-IT" sz="2000" b="1">
                <a:latin typeface="Calibri" pitchFamily="34" charset="0"/>
              </a:rPr>
              <a:t> inibizione della ricaptazione di noradrenalina</a:t>
            </a:r>
          </a:p>
        </p:txBody>
      </p:sp>
      <p:sp>
        <p:nvSpPr>
          <p:cNvPr id="4" name="Text Box 3"/>
          <p:cNvSpPr txBox="1">
            <a:spLocks noChangeArrowheads="1"/>
          </p:cNvSpPr>
          <p:nvPr/>
        </p:nvSpPr>
        <p:spPr bwMode="auto">
          <a:xfrm>
            <a:off x="3451225" y="260350"/>
            <a:ext cx="2098675"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a:r>
              <a:rPr lang="it-IT" sz="2400" b="1">
                <a:solidFill>
                  <a:srgbClr val="FF0000"/>
                </a:solidFill>
                <a:latin typeface="Calibri" pitchFamily="34" charset="0"/>
              </a:rPr>
              <a:t>TAPENTADOLO</a:t>
            </a:r>
          </a:p>
        </p:txBody>
      </p:sp>
      <p:sp>
        <p:nvSpPr>
          <p:cNvPr id="26628" name="CasellaDiTesto 5"/>
          <p:cNvSpPr txBox="1">
            <a:spLocks noChangeArrowheads="1"/>
          </p:cNvSpPr>
          <p:nvPr/>
        </p:nvSpPr>
        <p:spPr bwMode="auto">
          <a:xfrm>
            <a:off x="250825" y="2852738"/>
            <a:ext cx="3889375" cy="1920875"/>
          </a:xfrm>
          <a:prstGeom prst="rect">
            <a:avLst/>
          </a:prstGeom>
          <a:noFill/>
          <a:ln w="9525">
            <a:noFill/>
            <a:miter lim="800000"/>
            <a:headEnd/>
            <a:tailEnd/>
          </a:ln>
        </p:spPr>
        <p:txBody>
          <a:bodyPr>
            <a:spAutoFit/>
          </a:bodyPr>
          <a:lstStyle/>
          <a:p>
            <a:pPr algn="just"/>
            <a:r>
              <a:rPr lang="it-IT" sz="2000" b="1">
                <a:latin typeface="Calibri" pitchFamily="34" charset="0"/>
              </a:rPr>
              <a:t>Possiede un’elevata selettività per il  trasportatore della ricaptazione   della noradrenalina, bloccandone il reuptake sia a livello degli interneuroni che delle fibre inibitorie discendenti.</a:t>
            </a:r>
          </a:p>
        </p:txBody>
      </p:sp>
      <p:pic>
        <p:nvPicPr>
          <p:cNvPr id="26630" name="Picture 2"/>
          <p:cNvPicPr>
            <a:picLocks noChangeAspect="1" noChangeArrowheads="1"/>
          </p:cNvPicPr>
          <p:nvPr/>
        </p:nvPicPr>
        <p:blipFill>
          <a:blip r:embed="rId3" cstate="print"/>
          <a:srcRect/>
          <a:stretch>
            <a:fillRect/>
          </a:stretch>
        </p:blipFill>
        <p:spPr bwMode="auto">
          <a:xfrm>
            <a:off x="4284663" y="1916113"/>
            <a:ext cx="4464050" cy="4392612"/>
          </a:xfrm>
          <a:prstGeom prst="rect">
            <a:avLst/>
          </a:prstGeom>
          <a:noFill/>
          <a:ln w="9525">
            <a:noFill/>
            <a:miter lim="800000"/>
            <a:headEnd/>
            <a:tailEnd/>
          </a:ln>
        </p:spPr>
      </p:pic>
      <p:sp>
        <p:nvSpPr>
          <p:cNvPr id="12" name="CasellaDiTesto 11"/>
          <p:cNvSpPr txBox="1"/>
          <p:nvPr/>
        </p:nvSpPr>
        <p:spPr>
          <a:xfrm>
            <a:off x="3851275" y="2035175"/>
            <a:ext cx="936625" cy="274638"/>
          </a:xfrm>
          <a:prstGeom prst="rect">
            <a:avLst/>
          </a:prstGeom>
          <a:noFill/>
        </p:spPr>
        <p:txBody>
          <a:bodyPr>
            <a:spAutoFit/>
          </a:bodyPr>
          <a:lstStyle/>
          <a:p>
            <a:r>
              <a:rPr lang="it-IT" sz="1200" b="1">
                <a:latin typeface="Calibri" pitchFamily="34" charset="0"/>
              </a:rPr>
              <a:t>opioids</a:t>
            </a:r>
          </a:p>
        </p:txBody>
      </p:sp>
      <p:sp>
        <p:nvSpPr>
          <p:cNvPr id="26634" name="CasellaDiTesto 15"/>
          <p:cNvSpPr txBox="1">
            <a:spLocks noChangeArrowheads="1"/>
          </p:cNvSpPr>
          <p:nvPr/>
        </p:nvSpPr>
        <p:spPr bwMode="auto">
          <a:xfrm>
            <a:off x="8101013" y="3860800"/>
            <a:ext cx="719137" cy="274638"/>
          </a:xfrm>
          <a:prstGeom prst="rect">
            <a:avLst/>
          </a:prstGeom>
          <a:noFill/>
          <a:ln w="9525">
            <a:noFill/>
            <a:miter lim="800000"/>
            <a:headEnd/>
            <a:tailEnd/>
          </a:ln>
        </p:spPr>
        <p:txBody>
          <a:bodyPr>
            <a:spAutoFit/>
          </a:bodyPr>
          <a:lstStyle/>
          <a:p>
            <a:r>
              <a:rPr lang="it-IT" sz="1200" b="1">
                <a:latin typeface="Calibri" pitchFamily="34" charset="0"/>
              </a:rPr>
              <a:t>opioids</a:t>
            </a:r>
          </a:p>
        </p:txBody>
      </p:sp>
      <p:sp>
        <p:nvSpPr>
          <p:cNvPr id="26636" name="CasellaDiTesto 17"/>
          <p:cNvSpPr txBox="1">
            <a:spLocks noChangeArrowheads="1"/>
          </p:cNvSpPr>
          <p:nvPr/>
        </p:nvSpPr>
        <p:spPr bwMode="auto">
          <a:xfrm>
            <a:off x="6156325" y="1989138"/>
            <a:ext cx="1223963" cy="274637"/>
          </a:xfrm>
          <a:prstGeom prst="rect">
            <a:avLst/>
          </a:prstGeom>
          <a:noFill/>
          <a:ln w="9525">
            <a:noFill/>
            <a:miter lim="800000"/>
            <a:headEnd/>
            <a:tailEnd/>
          </a:ln>
        </p:spPr>
        <p:txBody>
          <a:bodyPr>
            <a:spAutoFit/>
          </a:bodyPr>
          <a:lstStyle/>
          <a:p>
            <a:r>
              <a:rPr lang="it-IT" sz="1200" b="1">
                <a:latin typeface="Calibri" pitchFamily="34" charset="0"/>
              </a:rPr>
              <a:t>norepinephrine</a:t>
            </a:r>
          </a:p>
        </p:txBody>
      </p:sp>
      <p:sp>
        <p:nvSpPr>
          <p:cNvPr id="14" name="CasellaDiTesto 13"/>
          <p:cNvSpPr txBox="1"/>
          <p:nvPr/>
        </p:nvSpPr>
        <p:spPr>
          <a:xfrm>
            <a:off x="4067175" y="5229225"/>
            <a:ext cx="936625" cy="274638"/>
          </a:xfrm>
          <a:prstGeom prst="rect">
            <a:avLst/>
          </a:prstGeom>
          <a:noFill/>
        </p:spPr>
        <p:txBody>
          <a:bodyPr>
            <a:spAutoFit/>
          </a:bodyPr>
          <a:lstStyle/>
          <a:p>
            <a:r>
              <a:rPr lang="it-IT" sz="1200" b="1">
                <a:latin typeface="Calibri" pitchFamily="34" charset="0"/>
              </a:rPr>
              <a:t>opioids</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611188" y="1044575"/>
            <a:ext cx="7343775" cy="432911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just"/>
            <a:r>
              <a:rPr lang="it-IT" sz="2000" b="1">
                <a:latin typeface="Calibri" pitchFamily="34" charset="0"/>
              </a:rPr>
              <a:t>Formulazioni orali a rilascio immediato               DOLORE ACUTO</a:t>
            </a:r>
          </a:p>
          <a:p>
            <a:pPr algn="just"/>
            <a:r>
              <a:rPr lang="it-IT" sz="2000" b="1">
                <a:latin typeface="Calibri" pitchFamily="34" charset="0"/>
              </a:rPr>
              <a:t>(</a:t>
            </a:r>
            <a:r>
              <a:rPr lang="it-IT" sz="2000" b="1">
                <a:solidFill>
                  <a:srgbClr val="FF0000"/>
                </a:solidFill>
                <a:latin typeface="Calibri" pitchFamily="34" charset="0"/>
              </a:rPr>
              <a:t>non in commercio in Italia</a:t>
            </a:r>
            <a:r>
              <a:rPr lang="it-IT" sz="2000" b="1">
                <a:latin typeface="Calibri" pitchFamily="34" charset="0"/>
              </a:rPr>
              <a:t>)</a:t>
            </a:r>
          </a:p>
          <a:p>
            <a:pPr algn="just"/>
            <a:r>
              <a:rPr lang="it-IT" sz="2000" b="1">
                <a:latin typeface="Calibri" pitchFamily="34" charset="0"/>
              </a:rPr>
              <a:t>Formulazioni orali a rilascio prolungato              DOLORE CRONICO</a:t>
            </a:r>
          </a:p>
          <a:p>
            <a:pPr algn="just"/>
            <a:endParaRPr lang="it-IT" b="1">
              <a:latin typeface="Calibri" pitchFamily="34" charset="0"/>
            </a:endParaRPr>
          </a:p>
          <a:p>
            <a:pPr algn="just"/>
            <a:r>
              <a:rPr lang="it-IT" sz="2000" b="1">
                <a:latin typeface="Calibri" pitchFamily="34" charset="0"/>
              </a:rPr>
              <a:t>Indicazioni</a:t>
            </a:r>
          </a:p>
          <a:p>
            <a:pPr algn="just"/>
            <a:r>
              <a:rPr lang="it-IT" sz="2000" b="1">
                <a:solidFill>
                  <a:srgbClr val="FF0000"/>
                </a:solidFill>
                <a:latin typeface="Calibri" pitchFamily="34" charset="0"/>
              </a:rPr>
              <a:t>trattamento, negli adulti, del dolore cronico severo che può essere trattato in modo adeguato solo con analgesici oppioidi.</a:t>
            </a:r>
            <a:r>
              <a:rPr lang="it-IT" sz="2000" b="1">
                <a:latin typeface="Calibri" pitchFamily="34" charset="0"/>
              </a:rPr>
              <a:t> </a:t>
            </a:r>
          </a:p>
          <a:p>
            <a:pPr algn="just"/>
            <a:endParaRPr lang="it-IT" sz="2000" b="1">
              <a:latin typeface="Calibri" pitchFamily="34" charset="0"/>
            </a:endParaRPr>
          </a:p>
          <a:p>
            <a:pPr algn="just"/>
            <a:r>
              <a:rPr lang="it-IT" sz="2000" b="1">
                <a:latin typeface="Calibri" pitchFamily="34" charset="0"/>
              </a:rPr>
              <a:t>Dosaggi da 50 a 250 mg BID </a:t>
            </a:r>
          </a:p>
          <a:p>
            <a:pPr algn="just"/>
            <a:r>
              <a:rPr lang="it-IT" sz="2000" b="1">
                <a:latin typeface="Calibri" pitchFamily="34" charset="0"/>
              </a:rPr>
              <a:t>IMPORTANTE: adeguata titolazione del farmaco (incrementi di 50 mg BID ogni 3 giorni) sia all’inizio che alla sospensione della terapia</a:t>
            </a:r>
          </a:p>
          <a:p>
            <a:pPr algn="just"/>
            <a:endParaRPr lang="it-IT" sz="2000" b="1">
              <a:latin typeface="Calibri" pitchFamily="34" charset="0"/>
            </a:endParaRPr>
          </a:p>
          <a:p>
            <a:pPr algn="just"/>
            <a:r>
              <a:rPr lang="it-IT" sz="2000" b="1">
                <a:latin typeface="Calibri" pitchFamily="34" charset="0"/>
              </a:rPr>
              <a:t>Effetti collaterali</a:t>
            </a:r>
          </a:p>
          <a:p>
            <a:pPr algn="just"/>
            <a:r>
              <a:rPr lang="it-IT" sz="2000" b="1">
                <a:latin typeface="Calibri" pitchFamily="34" charset="0"/>
              </a:rPr>
              <a:t>nausea, vertigini, stipsi, cefalea e sonnolenza</a:t>
            </a:r>
          </a:p>
        </p:txBody>
      </p:sp>
      <p:sp>
        <p:nvSpPr>
          <p:cNvPr id="29699" name="Freccia a destra 2"/>
          <p:cNvSpPr>
            <a:spLocks noChangeArrowheads="1"/>
          </p:cNvSpPr>
          <p:nvPr/>
        </p:nvSpPr>
        <p:spPr bwMode="auto">
          <a:xfrm>
            <a:off x="4932363" y="1763713"/>
            <a:ext cx="287337" cy="144462"/>
          </a:xfrm>
          <a:prstGeom prst="rightArrow">
            <a:avLst>
              <a:gd name="adj1" fmla="val 50000"/>
              <a:gd name="adj2" fmla="val 49725"/>
            </a:avLst>
          </a:prstGeom>
          <a:solidFill>
            <a:schemeClr val="accent1"/>
          </a:solidFill>
          <a:ln w="9525" algn="ctr">
            <a:solidFill>
              <a:schemeClr val="tx1"/>
            </a:solidFill>
            <a:round/>
            <a:headEnd/>
            <a:tailEnd/>
          </a:ln>
        </p:spPr>
        <p:txBody>
          <a:bodyPr/>
          <a:lstStyle/>
          <a:p>
            <a:pPr algn="ctr"/>
            <a:endParaRPr lang="it-IT">
              <a:solidFill>
                <a:srgbClr val="000000"/>
              </a:solidFill>
            </a:endParaRPr>
          </a:p>
        </p:txBody>
      </p:sp>
      <p:sp>
        <p:nvSpPr>
          <p:cNvPr id="29700" name="Freccia a destra 3"/>
          <p:cNvSpPr>
            <a:spLocks noChangeArrowheads="1"/>
          </p:cNvSpPr>
          <p:nvPr/>
        </p:nvSpPr>
        <p:spPr bwMode="auto">
          <a:xfrm>
            <a:off x="4932363" y="1187450"/>
            <a:ext cx="287337" cy="144463"/>
          </a:xfrm>
          <a:prstGeom prst="rightArrow">
            <a:avLst>
              <a:gd name="adj1" fmla="val 50000"/>
              <a:gd name="adj2" fmla="val 49725"/>
            </a:avLst>
          </a:prstGeom>
          <a:solidFill>
            <a:schemeClr val="accent1"/>
          </a:solidFill>
          <a:ln w="9525" algn="ctr">
            <a:solidFill>
              <a:schemeClr val="tx1"/>
            </a:solidFill>
            <a:round/>
            <a:headEnd/>
            <a:tailEnd/>
          </a:ln>
        </p:spPr>
        <p:txBody>
          <a:bodyPr/>
          <a:lstStyle/>
          <a:p>
            <a:pPr algn="ctr"/>
            <a:endParaRPr lang="it-IT">
              <a:solidFill>
                <a:srgbClr val="000000"/>
              </a:solidFill>
            </a:endParaRPr>
          </a:p>
        </p:txBody>
      </p:sp>
      <p:pic>
        <p:nvPicPr>
          <p:cNvPr id="29701" name="Picture 6" descr="http://nanna.blogmamma.it/wp-content/uploads/2010/06/bambino-sonnolenza-diurna.jpg"/>
          <p:cNvPicPr>
            <a:picLocks noChangeAspect="1" noChangeArrowheads="1"/>
          </p:cNvPicPr>
          <p:nvPr/>
        </p:nvPicPr>
        <p:blipFill>
          <a:blip r:embed="rId3" cstate="print"/>
          <a:srcRect/>
          <a:stretch>
            <a:fillRect/>
          </a:stretch>
        </p:blipFill>
        <p:spPr bwMode="auto">
          <a:xfrm>
            <a:off x="5940425" y="4500563"/>
            <a:ext cx="1428750" cy="1376362"/>
          </a:xfrm>
          <a:prstGeom prst="rect">
            <a:avLst/>
          </a:prstGeom>
          <a:noFill/>
          <a:ln w="9525">
            <a:noFill/>
            <a:miter lim="800000"/>
            <a:headEnd/>
            <a:tailEnd/>
          </a:ln>
        </p:spPr>
      </p:pic>
      <p:sp>
        <p:nvSpPr>
          <p:cNvPr id="4" name="Text Box 3"/>
          <p:cNvSpPr txBox="1">
            <a:spLocks noChangeArrowheads="1"/>
          </p:cNvSpPr>
          <p:nvPr/>
        </p:nvSpPr>
        <p:spPr bwMode="auto">
          <a:xfrm>
            <a:off x="3492500" y="333375"/>
            <a:ext cx="2098675"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a:r>
              <a:rPr lang="it-IT" sz="2400" b="1">
                <a:solidFill>
                  <a:srgbClr val="FF0000"/>
                </a:solidFill>
                <a:latin typeface="Calibri" pitchFamily="34" charset="0"/>
              </a:rPr>
              <a:t>TAPENTADOLO</a:t>
            </a:r>
          </a:p>
        </p:txBody>
      </p:sp>
    </p:spTree>
  </p:cSld>
  <p:clrMapOvr>
    <a:masterClrMapping/>
  </p:clrMapOvr>
  <p:transition advClick="0"/>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4500563" y="2593975"/>
            <a:ext cx="4321175" cy="1616075"/>
          </a:xfrm>
          <a:prstGeom prst="rect">
            <a:avLst/>
          </a:prstGeom>
          <a:noFill/>
          <a:ln w="9525">
            <a:noFill/>
            <a:miter lim="800000"/>
            <a:headEnd/>
            <a:tailEnd/>
          </a:ln>
        </p:spPr>
        <p:txBody>
          <a:bodyPr>
            <a:spAutoFit/>
          </a:bodyPr>
          <a:lstStyle/>
          <a:p>
            <a:pPr>
              <a:buClr>
                <a:srgbClr val="FF3300"/>
              </a:buClr>
              <a:buFont typeface="Wingdings" pitchFamily="2" charset="2"/>
              <a:buChar char="ü"/>
            </a:pPr>
            <a:r>
              <a:rPr lang="it-IT" sz="2000" b="1">
                <a:solidFill>
                  <a:srgbClr val="000066"/>
                </a:solidFill>
                <a:latin typeface="Calibri" pitchFamily="34" charset="0"/>
              </a:rPr>
              <a:t>PARACETAMOLO + CODEINA</a:t>
            </a:r>
          </a:p>
          <a:p>
            <a:pPr>
              <a:buClr>
                <a:srgbClr val="FF3300"/>
              </a:buClr>
              <a:buFont typeface="Wingdings" pitchFamily="2" charset="2"/>
              <a:buNone/>
            </a:pPr>
            <a:endParaRPr lang="it-IT" sz="2000" b="1">
              <a:solidFill>
                <a:srgbClr val="000066"/>
              </a:solidFill>
              <a:latin typeface="Calibri" pitchFamily="34" charset="0"/>
            </a:endParaRPr>
          </a:p>
          <a:p>
            <a:pPr>
              <a:buClr>
                <a:srgbClr val="FF3300"/>
              </a:buClr>
              <a:buFont typeface="Wingdings" pitchFamily="2" charset="2"/>
              <a:buChar char="ü"/>
            </a:pPr>
            <a:r>
              <a:rPr lang="it-IT" sz="2000" b="1">
                <a:solidFill>
                  <a:srgbClr val="000066"/>
                </a:solidFill>
                <a:latin typeface="Calibri" pitchFamily="34" charset="0"/>
              </a:rPr>
              <a:t>PARACETAMOLO + TRAMADOLO</a:t>
            </a:r>
          </a:p>
          <a:p>
            <a:pPr>
              <a:buClr>
                <a:srgbClr val="FF3300"/>
              </a:buClr>
              <a:buFont typeface="Wingdings" pitchFamily="2" charset="2"/>
              <a:buChar char="ü"/>
            </a:pPr>
            <a:endParaRPr lang="it-IT" sz="2000" b="1">
              <a:solidFill>
                <a:srgbClr val="000066"/>
              </a:solidFill>
              <a:latin typeface="Calibri" pitchFamily="34" charset="0"/>
            </a:endParaRPr>
          </a:p>
          <a:p>
            <a:pPr>
              <a:buClr>
                <a:srgbClr val="FF3300"/>
              </a:buClr>
              <a:buFont typeface="Wingdings" pitchFamily="2" charset="2"/>
              <a:buChar char="ü"/>
            </a:pPr>
            <a:r>
              <a:rPr lang="it-IT" sz="2000" b="1">
                <a:solidFill>
                  <a:srgbClr val="000066"/>
                </a:solidFill>
                <a:latin typeface="Calibri" pitchFamily="34" charset="0"/>
              </a:rPr>
              <a:t> PARACETAMOLO + OSSICODONE</a:t>
            </a:r>
          </a:p>
        </p:txBody>
      </p:sp>
      <p:sp>
        <p:nvSpPr>
          <p:cNvPr id="35843" name="Text Box 3"/>
          <p:cNvSpPr txBox="1">
            <a:spLocks noChangeArrowheads="1"/>
          </p:cNvSpPr>
          <p:nvPr/>
        </p:nvSpPr>
        <p:spPr bwMode="auto">
          <a:xfrm>
            <a:off x="2330450" y="549275"/>
            <a:ext cx="4429125" cy="822325"/>
          </a:xfrm>
          <a:prstGeom prst="rect">
            <a:avLst/>
          </a:prstGeom>
          <a:noFill/>
          <a:ln w="9525">
            <a:noFill/>
            <a:miter lim="800000"/>
            <a:headEnd/>
            <a:tailEnd/>
          </a:ln>
        </p:spPr>
        <p:txBody>
          <a:bodyPr wrap="none">
            <a:spAutoFit/>
          </a:bodyPr>
          <a:lstStyle/>
          <a:p>
            <a:pPr algn="ctr"/>
            <a:endParaRPr lang="it-IT" sz="2400" b="1" i="1">
              <a:solidFill>
                <a:srgbClr val="FF0000"/>
              </a:solidFill>
              <a:latin typeface="Calibri" pitchFamily="34" charset="0"/>
            </a:endParaRPr>
          </a:p>
          <a:p>
            <a:pPr algn="ctr"/>
            <a:r>
              <a:rPr lang="it-IT" sz="2400" b="1" i="1">
                <a:solidFill>
                  <a:srgbClr val="FF0000"/>
                </a:solidFill>
                <a:latin typeface="Calibri" pitchFamily="34" charset="0"/>
              </a:rPr>
              <a:t>…PARACETAMOLO + OPPIOIDE…?</a:t>
            </a:r>
          </a:p>
        </p:txBody>
      </p:sp>
      <p:pic>
        <p:nvPicPr>
          <p:cNvPr id="35844" name="Picture 4" descr="1979_f2"/>
          <p:cNvPicPr>
            <a:picLocks noChangeAspect="1" noChangeArrowheads="1"/>
          </p:cNvPicPr>
          <p:nvPr/>
        </p:nvPicPr>
        <p:blipFill>
          <a:blip r:embed="rId3" cstate="print"/>
          <a:srcRect/>
          <a:stretch>
            <a:fillRect/>
          </a:stretch>
        </p:blipFill>
        <p:spPr bwMode="auto">
          <a:xfrm>
            <a:off x="611188" y="2090738"/>
            <a:ext cx="3960812" cy="3714750"/>
          </a:xfrm>
          <a:prstGeom prst="rect">
            <a:avLst/>
          </a:prstGeom>
          <a:noFill/>
          <a:ln w="9525">
            <a:noFill/>
            <a:miter lim="800000"/>
            <a:headEnd/>
            <a:tailEnd/>
          </a:ln>
        </p:spPr>
      </p:pic>
      <p:sp>
        <p:nvSpPr>
          <p:cNvPr id="35845" name="Oval 5"/>
          <p:cNvSpPr>
            <a:spLocks noChangeArrowheads="1"/>
          </p:cNvSpPr>
          <p:nvPr/>
        </p:nvSpPr>
        <p:spPr bwMode="auto">
          <a:xfrm>
            <a:off x="3205163" y="5230813"/>
            <a:ext cx="1223962" cy="358775"/>
          </a:xfrm>
          <a:prstGeom prst="ellipse">
            <a:avLst/>
          </a:prstGeom>
          <a:noFill/>
          <a:ln w="38100">
            <a:solidFill>
              <a:srgbClr val="00CC00"/>
            </a:solidFill>
            <a:round/>
            <a:headEnd/>
            <a:tailEnd/>
          </a:ln>
        </p:spPr>
        <p:txBody>
          <a:bodyPr wrap="none" anchor="ctr"/>
          <a:lstStyle/>
          <a:p>
            <a:pPr algn="ctr"/>
            <a:endParaRPr lang="it-IT" sz="1400">
              <a:solidFill>
                <a:srgbClr val="00CC00"/>
              </a:solidFill>
              <a:latin typeface="Calibri" pitchFamily="34" charset="0"/>
            </a:endParaRPr>
          </a:p>
        </p:txBody>
      </p:sp>
      <p:sp>
        <p:nvSpPr>
          <p:cNvPr id="35846" name="Text Box 6"/>
          <p:cNvSpPr txBox="1">
            <a:spLocks noChangeArrowheads="1"/>
          </p:cNvSpPr>
          <p:nvPr/>
        </p:nvSpPr>
        <p:spPr bwMode="auto">
          <a:xfrm>
            <a:off x="3276600" y="4826000"/>
            <a:ext cx="750888" cy="304800"/>
          </a:xfrm>
          <a:prstGeom prst="rect">
            <a:avLst/>
          </a:prstGeom>
          <a:noFill/>
          <a:ln w="9525">
            <a:noFill/>
            <a:miter lim="800000"/>
            <a:headEnd/>
            <a:tailEnd/>
          </a:ln>
        </p:spPr>
        <p:txBody>
          <a:bodyPr wrap="none">
            <a:spAutoFit/>
          </a:bodyPr>
          <a:lstStyle/>
          <a:p>
            <a:r>
              <a:rPr lang="it-IT" sz="1400" b="1">
                <a:latin typeface="Calibri" pitchFamily="34" charset="0"/>
              </a:rPr>
              <a:t>Opioids</a:t>
            </a:r>
          </a:p>
        </p:txBody>
      </p:sp>
      <p:sp>
        <p:nvSpPr>
          <p:cNvPr id="35847" name="Oval 7"/>
          <p:cNvSpPr>
            <a:spLocks noChangeArrowheads="1"/>
          </p:cNvSpPr>
          <p:nvPr/>
        </p:nvSpPr>
        <p:spPr bwMode="auto">
          <a:xfrm>
            <a:off x="3132138" y="4884738"/>
            <a:ext cx="1079500" cy="215900"/>
          </a:xfrm>
          <a:prstGeom prst="ellipse">
            <a:avLst/>
          </a:prstGeom>
          <a:noFill/>
          <a:ln w="38100">
            <a:solidFill>
              <a:srgbClr val="FF3300"/>
            </a:solidFill>
            <a:round/>
            <a:headEnd/>
            <a:tailEnd/>
          </a:ln>
        </p:spPr>
        <p:txBody>
          <a:bodyPr wrap="none" anchor="ctr"/>
          <a:lstStyle/>
          <a:p>
            <a:pPr algn="ctr"/>
            <a:endParaRPr lang="it-IT" sz="1400">
              <a:solidFill>
                <a:srgbClr val="FF3300"/>
              </a:solidFill>
              <a:latin typeface="Calibri" pitchFamily="34" charset="0"/>
            </a:endParaRPr>
          </a:p>
        </p:txBody>
      </p:sp>
      <p:sp>
        <p:nvSpPr>
          <p:cNvPr id="35848" name="Oval 8"/>
          <p:cNvSpPr>
            <a:spLocks noChangeArrowheads="1"/>
          </p:cNvSpPr>
          <p:nvPr/>
        </p:nvSpPr>
        <p:spPr bwMode="auto">
          <a:xfrm>
            <a:off x="2555875" y="3430588"/>
            <a:ext cx="1006475" cy="215900"/>
          </a:xfrm>
          <a:prstGeom prst="ellipse">
            <a:avLst/>
          </a:prstGeom>
          <a:noFill/>
          <a:ln w="38100">
            <a:solidFill>
              <a:srgbClr val="FF3300"/>
            </a:solidFill>
            <a:round/>
            <a:headEnd/>
            <a:tailEnd/>
          </a:ln>
        </p:spPr>
        <p:txBody>
          <a:bodyPr wrap="none" anchor="ctr"/>
          <a:lstStyle/>
          <a:p>
            <a:pPr algn="ctr"/>
            <a:endParaRPr lang="it-IT" sz="1400">
              <a:solidFill>
                <a:srgbClr val="FF3300"/>
              </a:solidFill>
              <a:latin typeface="Calibri" pitchFamily="34" charset="0"/>
            </a:endParaRPr>
          </a:p>
        </p:txBody>
      </p:sp>
      <p:sp>
        <p:nvSpPr>
          <p:cNvPr id="35849" name="Oval 9"/>
          <p:cNvSpPr>
            <a:spLocks noChangeArrowheads="1"/>
          </p:cNvSpPr>
          <p:nvPr/>
        </p:nvSpPr>
        <p:spPr bwMode="auto">
          <a:xfrm>
            <a:off x="2555875" y="2422525"/>
            <a:ext cx="1006475" cy="215900"/>
          </a:xfrm>
          <a:prstGeom prst="ellipse">
            <a:avLst/>
          </a:prstGeom>
          <a:noFill/>
          <a:ln w="38100">
            <a:solidFill>
              <a:srgbClr val="FF3300"/>
            </a:solidFill>
            <a:round/>
            <a:headEnd/>
            <a:tailEnd/>
          </a:ln>
        </p:spPr>
        <p:txBody>
          <a:bodyPr wrap="none" anchor="ctr"/>
          <a:lstStyle/>
          <a:p>
            <a:pPr algn="ctr"/>
            <a:endParaRPr lang="it-IT" sz="1400">
              <a:solidFill>
                <a:srgbClr val="FF3300"/>
              </a:solidFill>
              <a:latin typeface="Calibri" pitchFamily="34" charset="0"/>
            </a:endParaRPr>
          </a:p>
        </p:txBody>
      </p:sp>
      <p:sp>
        <p:nvSpPr>
          <p:cNvPr id="35850" name="Text Box 10"/>
          <p:cNvSpPr txBox="1">
            <a:spLocks noChangeArrowheads="1"/>
          </p:cNvSpPr>
          <p:nvPr/>
        </p:nvSpPr>
        <p:spPr bwMode="auto">
          <a:xfrm>
            <a:off x="2671763" y="3040063"/>
            <a:ext cx="808037" cy="304800"/>
          </a:xfrm>
          <a:prstGeom prst="rect">
            <a:avLst/>
          </a:prstGeom>
          <a:noFill/>
          <a:ln w="9525">
            <a:noFill/>
            <a:miter lim="800000"/>
            <a:headEnd/>
            <a:tailEnd/>
          </a:ln>
        </p:spPr>
        <p:txBody>
          <a:bodyPr wrap="none">
            <a:spAutoFit/>
          </a:bodyPr>
          <a:lstStyle/>
          <a:p>
            <a:pPr algn="ctr"/>
            <a:r>
              <a:rPr lang="it-IT" sz="1400" b="1">
                <a:latin typeface="Calibri" pitchFamily="34" charset="0"/>
              </a:rPr>
              <a:t>FANS (?)</a:t>
            </a:r>
          </a:p>
        </p:txBody>
      </p:sp>
      <p:sp>
        <p:nvSpPr>
          <p:cNvPr id="35851" name="Oval 11"/>
          <p:cNvSpPr>
            <a:spLocks noChangeArrowheads="1"/>
          </p:cNvSpPr>
          <p:nvPr/>
        </p:nvSpPr>
        <p:spPr bwMode="auto">
          <a:xfrm>
            <a:off x="2557463" y="3098800"/>
            <a:ext cx="1006475" cy="215900"/>
          </a:xfrm>
          <a:prstGeom prst="ellipse">
            <a:avLst/>
          </a:prstGeom>
          <a:noFill/>
          <a:ln w="38100">
            <a:solidFill>
              <a:srgbClr val="009900"/>
            </a:solidFill>
            <a:round/>
            <a:headEnd/>
            <a:tailEnd/>
          </a:ln>
        </p:spPr>
        <p:txBody>
          <a:bodyPr wrap="none" anchor="ctr"/>
          <a:lstStyle/>
          <a:p>
            <a:pPr algn="ctr"/>
            <a:endParaRPr lang="it-IT" sz="1400">
              <a:solidFill>
                <a:srgbClr val="FF3300"/>
              </a:solidFill>
              <a:latin typeface="Calibri" pitchFamily="34" charset="0"/>
            </a:endParaRPr>
          </a:p>
        </p:txBody>
      </p:sp>
      <p:sp>
        <p:nvSpPr>
          <p:cNvPr id="35852" name="Text Box 12"/>
          <p:cNvSpPr txBox="1">
            <a:spLocks noChangeArrowheads="1"/>
          </p:cNvSpPr>
          <p:nvPr/>
        </p:nvSpPr>
        <p:spPr bwMode="auto">
          <a:xfrm>
            <a:off x="2444750" y="2162175"/>
            <a:ext cx="1209675" cy="304800"/>
          </a:xfrm>
          <a:prstGeom prst="rect">
            <a:avLst/>
          </a:prstGeom>
          <a:noFill/>
          <a:ln w="9525">
            <a:noFill/>
            <a:miter lim="800000"/>
            <a:headEnd/>
            <a:tailEnd/>
          </a:ln>
        </p:spPr>
        <p:txBody>
          <a:bodyPr wrap="none">
            <a:spAutoFit/>
          </a:bodyPr>
          <a:lstStyle/>
          <a:p>
            <a:pPr algn="ctr"/>
            <a:r>
              <a:rPr lang="it-IT" sz="1400" b="1">
                <a:latin typeface="Calibri" pitchFamily="34" charset="0"/>
              </a:rPr>
              <a:t>paracetamolo</a:t>
            </a:r>
          </a:p>
        </p:txBody>
      </p:sp>
      <p:sp>
        <p:nvSpPr>
          <p:cNvPr id="35853" name="Oval 13"/>
          <p:cNvSpPr>
            <a:spLocks noChangeArrowheads="1"/>
          </p:cNvSpPr>
          <p:nvPr/>
        </p:nvSpPr>
        <p:spPr bwMode="auto">
          <a:xfrm>
            <a:off x="2484438" y="2162175"/>
            <a:ext cx="1150937" cy="287338"/>
          </a:xfrm>
          <a:prstGeom prst="ellipse">
            <a:avLst/>
          </a:prstGeom>
          <a:noFill/>
          <a:ln w="38100">
            <a:solidFill>
              <a:schemeClr val="accent2"/>
            </a:solidFill>
            <a:round/>
            <a:headEnd/>
            <a:tailEnd/>
          </a:ln>
        </p:spPr>
        <p:txBody>
          <a:bodyPr wrap="none" anchor="ctr"/>
          <a:lstStyle/>
          <a:p>
            <a:pPr algn="ctr"/>
            <a:endParaRPr lang="it-IT" sz="1400">
              <a:solidFill>
                <a:srgbClr val="FF3300"/>
              </a:solidFill>
              <a:latin typeface="Calibri" pitchFamily="34" charset="0"/>
            </a:endParaRP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2"/>
          <p:cNvSpPr txBox="1">
            <a:spLocks noChangeArrowheads="1"/>
          </p:cNvSpPr>
          <p:nvPr/>
        </p:nvSpPr>
        <p:spPr bwMode="auto">
          <a:xfrm>
            <a:off x="900113" y="620713"/>
            <a:ext cx="7200900" cy="3624262"/>
          </a:xfrm>
          <a:prstGeom prst="rect">
            <a:avLst/>
          </a:prstGeom>
          <a:noFill/>
          <a:ln w="9525">
            <a:noFill/>
            <a:miter lim="800000"/>
            <a:headEnd/>
            <a:tailEnd/>
          </a:ln>
        </p:spPr>
        <p:txBody>
          <a:bodyPr>
            <a:spAutoFit/>
          </a:bodyPr>
          <a:lstStyle/>
          <a:p>
            <a:pPr algn="just">
              <a:lnSpc>
                <a:spcPct val="90000"/>
              </a:lnSpc>
              <a:spcBef>
                <a:spcPct val="20000"/>
              </a:spcBef>
              <a:buClr>
                <a:srgbClr val="FF0000"/>
              </a:buClr>
              <a:buFont typeface="Wingdings" pitchFamily="2" charset="2"/>
              <a:buBlip>
                <a:blip r:embed="rId2"/>
              </a:buBlip>
            </a:pPr>
            <a:r>
              <a:rPr lang="en-GB" altLang="it-IT" sz="2000" b="1">
                <a:latin typeface="Calibri" pitchFamily="34" charset="0"/>
              </a:rPr>
              <a:t> Usare i farmaci necessari e conoscerne le principali caratteristiche</a:t>
            </a:r>
          </a:p>
          <a:p>
            <a:pPr algn="just">
              <a:lnSpc>
                <a:spcPct val="90000"/>
              </a:lnSpc>
              <a:spcBef>
                <a:spcPct val="20000"/>
              </a:spcBef>
              <a:buFont typeface="Wingdings" pitchFamily="2" charset="2"/>
              <a:buBlip>
                <a:blip r:embed="rId2"/>
              </a:buBlip>
            </a:pPr>
            <a:endParaRPr lang="en-GB" altLang="it-IT" sz="1000" b="1">
              <a:latin typeface="Calibri" pitchFamily="34" charset="0"/>
            </a:endParaRPr>
          </a:p>
          <a:p>
            <a:pPr algn="just">
              <a:lnSpc>
                <a:spcPct val="90000"/>
              </a:lnSpc>
              <a:spcBef>
                <a:spcPct val="20000"/>
              </a:spcBef>
              <a:buClr>
                <a:srgbClr val="FF0000"/>
              </a:buClr>
              <a:buFont typeface="Wingdings" pitchFamily="2" charset="2"/>
              <a:buBlip>
                <a:blip r:embed="rId2"/>
              </a:buBlip>
            </a:pPr>
            <a:r>
              <a:rPr lang="en-GB" altLang="it-IT" sz="2000" b="1">
                <a:latin typeface="Calibri" pitchFamily="34" charset="0"/>
              </a:rPr>
              <a:t> Accertare l’eventuale uso di “prodotti naturali” (oltre il 50% degli anziani ne fa uso) che possono avere delle interazioni farmacologiche</a:t>
            </a:r>
          </a:p>
          <a:p>
            <a:pPr algn="just">
              <a:lnSpc>
                <a:spcPct val="90000"/>
              </a:lnSpc>
              <a:spcBef>
                <a:spcPct val="20000"/>
              </a:spcBef>
              <a:buClr>
                <a:srgbClr val="FF0000"/>
              </a:buClr>
              <a:buFont typeface="Wingdings" pitchFamily="2" charset="2"/>
              <a:buBlip>
                <a:blip r:embed="rId2"/>
              </a:buBlip>
            </a:pPr>
            <a:endParaRPr lang="en-GB" altLang="it-IT" sz="1000" b="1">
              <a:latin typeface="Calibri" pitchFamily="34" charset="0"/>
            </a:endParaRPr>
          </a:p>
          <a:p>
            <a:pPr algn="just">
              <a:spcBef>
                <a:spcPct val="20000"/>
              </a:spcBef>
              <a:buClr>
                <a:srgbClr val="FF0000"/>
              </a:buClr>
              <a:buFont typeface="Wingdings" pitchFamily="2" charset="2"/>
              <a:buBlip>
                <a:blip r:embed="rId2"/>
              </a:buBlip>
            </a:pPr>
            <a:r>
              <a:rPr lang="en-GB" altLang="it-IT" sz="2000" b="1">
                <a:latin typeface="Calibri" pitchFamily="34" charset="0"/>
              </a:rPr>
              <a:t> Monitorare la compliance e la risposta</a:t>
            </a:r>
          </a:p>
          <a:p>
            <a:pPr algn="just">
              <a:spcBef>
                <a:spcPct val="20000"/>
              </a:spcBef>
              <a:buClr>
                <a:srgbClr val="FF0000"/>
              </a:buClr>
              <a:buFont typeface="Wingdings" pitchFamily="2" charset="2"/>
              <a:buBlip>
                <a:blip r:embed="rId2"/>
              </a:buBlip>
            </a:pPr>
            <a:endParaRPr lang="en-GB" altLang="it-IT" sz="1000" b="1">
              <a:latin typeface="Calibri" pitchFamily="34" charset="0"/>
            </a:endParaRPr>
          </a:p>
          <a:p>
            <a:pPr algn="just">
              <a:spcBef>
                <a:spcPct val="20000"/>
              </a:spcBef>
              <a:buClr>
                <a:srgbClr val="FF0000"/>
              </a:buClr>
              <a:buFont typeface="Wingdings" pitchFamily="2" charset="2"/>
              <a:buBlip>
                <a:blip r:embed="rId2"/>
              </a:buBlip>
            </a:pPr>
            <a:r>
              <a:rPr lang="en-GB" altLang="it-IT" sz="2000" b="1">
                <a:latin typeface="Calibri" pitchFamily="34" charset="0"/>
              </a:rPr>
              <a:t> Rivedere periodicamente la terapia</a:t>
            </a:r>
          </a:p>
          <a:p>
            <a:pPr algn="just">
              <a:spcBef>
                <a:spcPct val="20000"/>
              </a:spcBef>
              <a:buClr>
                <a:srgbClr val="FF0000"/>
              </a:buClr>
              <a:buFont typeface="Wingdings" pitchFamily="2" charset="2"/>
              <a:buBlip>
                <a:blip r:embed="rId2"/>
              </a:buBlip>
            </a:pPr>
            <a:endParaRPr lang="en-GB" altLang="it-IT" sz="1000" b="1">
              <a:latin typeface="Calibri" pitchFamily="34" charset="0"/>
            </a:endParaRPr>
          </a:p>
          <a:p>
            <a:pPr algn="just">
              <a:spcBef>
                <a:spcPct val="20000"/>
              </a:spcBef>
              <a:buClr>
                <a:srgbClr val="FF0000"/>
              </a:buClr>
              <a:buFont typeface="Wingdings" pitchFamily="2" charset="2"/>
              <a:buBlip>
                <a:blip r:embed="rId2"/>
              </a:buBlip>
            </a:pPr>
            <a:r>
              <a:rPr lang="en-GB" altLang="it-IT" sz="2000" b="1">
                <a:latin typeface="Calibri" pitchFamily="34" charset="0"/>
              </a:rPr>
              <a:t> Coinvolgere il paziente (per quanto possibile) ed i familiari/caregivers</a:t>
            </a:r>
          </a:p>
        </p:txBody>
      </p:sp>
      <p:pic>
        <p:nvPicPr>
          <p:cNvPr id="24579" name="Picture 5"/>
          <p:cNvPicPr>
            <a:picLocks noChangeAspect="1" noChangeArrowheads="1"/>
          </p:cNvPicPr>
          <p:nvPr/>
        </p:nvPicPr>
        <p:blipFill>
          <a:blip r:embed="rId3" cstate="print"/>
          <a:srcRect/>
          <a:stretch>
            <a:fillRect/>
          </a:stretch>
        </p:blipFill>
        <p:spPr bwMode="auto">
          <a:xfrm>
            <a:off x="4787900" y="3933825"/>
            <a:ext cx="3346450" cy="2613025"/>
          </a:xfrm>
          <a:prstGeom prst="rect">
            <a:avLst/>
          </a:prstGeom>
          <a:noFill/>
          <a:ln w="15875">
            <a:solidFill>
              <a:srgbClr val="FF0000"/>
            </a:solidFill>
            <a:miter lim="800000"/>
            <a:headEnd/>
            <a:tailEnd/>
          </a:ln>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p:cNvSpPr txBox="1">
            <a:spLocks noChangeArrowheads="1"/>
          </p:cNvSpPr>
          <p:nvPr/>
        </p:nvSpPr>
        <p:spPr bwMode="auto">
          <a:xfrm>
            <a:off x="3635896" y="3364022"/>
            <a:ext cx="5112296"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just" eaLnBrk="1" hangingPunct="1"/>
            <a:r>
              <a:rPr lang="it-IT" altLang="it-IT" sz="1800" b="1" dirty="0" smtClean="0">
                <a:solidFill>
                  <a:srgbClr val="FF0000"/>
                </a:solidFill>
                <a:latin typeface="+mj-lt"/>
              </a:rPr>
              <a:t>EFFETTO NOCEBO: </a:t>
            </a:r>
            <a:r>
              <a:rPr lang="it-IT" altLang="it-IT" sz="1800" dirty="0" smtClean="0">
                <a:latin typeface="+mj-lt"/>
              </a:rPr>
              <a:t>serie </a:t>
            </a:r>
            <a:r>
              <a:rPr lang="it-IT" altLang="it-IT" sz="1800" dirty="0">
                <a:latin typeface="+mj-lt"/>
              </a:rPr>
              <a:t>di sensazioni spiacevoli (effetti collaterali) che si manifestano in seguito all’assunzione di una terapia che non contiene principi attivi. </a:t>
            </a:r>
          </a:p>
          <a:p>
            <a:pPr algn="just" eaLnBrk="1" hangingPunct="1"/>
            <a:r>
              <a:rPr lang="it-IT" altLang="it-IT" sz="1600" dirty="0">
                <a:solidFill>
                  <a:srgbClr val="008000"/>
                </a:solidFill>
                <a:latin typeface="+mj-lt"/>
              </a:rPr>
              <a:t>Il termine indica le situazioni in cui l’aspettativa negativa può essere così potente da condizionare anche la risposta biologica</a:t>
            </a:r>
            <a:r>
              <a:rPr lang="it-IT" altLang="it-IT" sz="1800" dirty="0">
                <a:solidFill>
                  <a:srgbClr val="008000"/>
                </a:solidFill>
                <a:latin typeface="+mj-lt"/>
              </a:rPr>
              <a:t>.</a:t>
            </a:r>
          </a:p>
          <a:p>
            <a:pPr algn="just" eaLnBrk="1" hangingPunct="1"/>
            <a:r>
              <a:rPr lang="it-IT" altLang="it-IT" sz="1800" dirty="0">
                <a:latin typeface="+mj-lt"/>
              </a:rPr>
              <a:t> Per esempio, in caso di effetto </a:t>
            </a:r>
            <a:r>
              <a:rPr lang="it-IT" altLang="it-IT" sz="1800" dirty="0" err="1" smtClean="0">
                <a:latin typeface="+mj-lt"/>
              </a:rPr>
              <a:t>nocebo</a:t>
            </a:r>
            <a:r>
              <a:rPr lang="it-IT" altLang="it-IT" sz="1800" dirty="0" smtClean="0">
                <a:latin typeface="+mj-lt"/>
              </a:rPr>
              <a:t>, </a:t>
            </a:r>
            <a:r>
              <a:rPr lang="it-IT" altLang="it-IT" sz="1800" dirty="0">
                <a:latin typeface="+mj-lt"/>
              </a:rPr>
              <a:t>l’assunzione di una compressa che </a:t>
            </a:r>
            <a:r>
              <a:rPr lang="it-IT" altLang="it-IT" sz="1800" dirty="0" smtClean="0">
                <a:latin typeface="+mj-lt"/>
              </a:rPr>
              <a:t>contiene una </a:t>
            </a:r>
            <a:r>
              <a:rPr lang="it-IT" altLang="it-IT" sz="1800" dirty="0">
                <a:latin typeface="+mj-lt"/>
              </a:rPr>
              <a:t>sostanza inerte, può dar luogo a effetti collaterali, determinati dalla sola aspettativa negativa.</a:t>
            </a:r>
          </a:p>
        </p:txBody>
      </p:sp>
      <p:sp>
        <p:nvSpPr>
          <p:cNvPr id="2" name="CasellaDiTesto 1"/>
          <p:cNvSpPr txBox="1"/>
          <p:nvPr/>
        </p:nvSpPr>
        <p:spPr>
          <a:xfrm>
            <a:off x="1331641" y="260648"/>
            <a:ext cx="5904655" cy="2739211"/>
          </a:xfrm>
          <a:prstGeom prst="rect">
            <a:avLst/>
          </a:prstGeom>
          <a:noFill/>
        </p:spPr>
        <p:txBody>
          <a:bodyPr wrap="square" rtlCol="0">
            <a:spAutoFit/>
          </a:bodyPr>
          <a:lstStyle/>
          <a:p>
            <a:pPr algn="just" eaLnBrk="1" hangingPunct="1"/>
            <a:r>
              <a:rPr lang="it-IT" altLang="it-IT" b="1" dirty="0">
                <a:solidFill>
                  <a:srgbClr val="FF0000"/>
                </a:solidFill>
                <a:latin typeface="+mn-lt"/>
              </a:rPr>
              <a:t>EFFETTO PLACEBO: </a:t>
            </a:r>
            <a:r>
              <a:rPr lang="it-IT" altLang="it-IT" dirty="0">
                <a:latin typeface="+mn-lt"/>
              </a:rPr>
              <a:t>reazioni positive (miglioramento dei sintomi) del paziente alla somministrazione di una terapia che non derivano dall’effetto dei principi attivi ad una, ma dalle attese dell'individuo. </a:t>
            </a:r>
          </a:p>
          <a:p>
            <a:pPr algn="just" eaLnBrk="1" hangingPunct="1"/>
            <a:r>
              <a:rPr lang="it-IT" altLang="it-IT" sz="1600" dirty="0">
                <a:solidFill>
                  <a:srgbClr val="006600"/>
                </a:solidFill>
                <a:latin typeface="+mn-lt"/>
              </a:rPr>
              <a:t>E’ una conseguenza del fatto che il paziente, specie se favorevolmente condizionato dai benefici di un trattamento precedente, si aspetta o crede che la terapia funzioni, indipendentemente dalla sua efficacia "specifica". </a:t>
            </a:r>
          </a:p>
          <a:p>
            <a:pPr algn="just" eaLnBrk="1" hangingPunct="1"/>
            <a:r>
              <a:rPr lang="it-IT" altLang="it-IT" i="1" dirty="0">
                <a:latin typeface="+mn-lt"/>
              </a:rPr>
              <a:t>L'effetto placebo contribuisce non poco anche all'efficacia di una terapia specificamente attiva </a:t>
            </a:r>
          </a:p>
        </p:txBody>
      </p:sp>
      <p:pic>
        <p:nvPicPr>
          <p:cNvPr id="5" name="Picture 3" descr="carto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920" y="3140968"/>
            <a:ext cx="2220912" cy="3117850"/>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1426294" y="6197313"/>
            <a:ext cx="16335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l" eaLnBrk="1" hangingPunct="1"/>
            <a:r>
              <a:rPr lang="it-IT" altLang="it-IT" sz="1000" dirty="0">
                <a:latin typeface="Arial" charset="0"/>
              </a:rPr>
              <a:t>CNM Edizioni Scientifiche</a:t>
            </a:r>
          </a:p>
        </p:txBody>
      </p:sp>
    </p:spTree>
    <p:extLst>
      <p:ext uri="{BB962C8B-B14F-4D97-AF65-F5344CB8AC3E}">
        <p14:creationId xmlns:p14="http://schemas.microsoft.com/office/powerpoint/2010/main" val="178248438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619672" y="762000"/>
            <a:ext cx="5833021"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just" eaLnBrk="1" hangingPunct="1"/>
            <a:r>
              <a:rPr lang="it-IT" altLang="it-IT" sz="1800" dirty="0" smtClean="0">
                <a:latin typeface="+mj-lt"/>
              </a:rPr>
              <a:t>L'effetto </a:t>
            </a:r>
            <a:r>
              <a:rPr lang="it-IT" altLang="it-IT" sz="1800" dirty="0">
                <a:latin typeface="+mj-lt"/>
              </a:rPr>
              <a:t>placebo e l’effetto </a:t>
            </a:r>
            <a:r>
              <a:rPr lang="it-IT" altLang="it-IT" sz="1800" dirty="0" err="1">
                <a:latin typeface="+mj-lt"/>
              </a:rPr>
              <a:t>nocebo</a:t>
            </a:r>
            <a:r>
              <a:rPr lang="it-IT" altLang="it-IT" sz="1800" dirty="0">
                <a:latin typeface="+mj-lt"/>
              </a:rPr>
              <a:t>  sono </a:t>
            </a:r>
            <a:r>
              <a:rPr lang="it-IT" altLang="it-IT" sz="1800" i="1" dirty="0">
                <a:solidFill>
                  <a:srgbClr val="FF0000"/>
                </a:solidFill>
                <a:latin typeface="+mj-lt"/>
              </a:rPr>
              <a:t>mediati da meccanismi attivati nel Sistema Nervoso Centrale, quali, per esempio modificazioni della liberazione di determinati </a:t>
            </a:r>
            <a:r>
              <a:rPr lang="it-IT" altLang="it-IT" sz="1800" i="1" dirty="0" smtClean="0">
                <a:solidFill>
                  <a:srgbClr val="FF0000"/>
                </a:solidFill>
                <a:latin typeface="+mj-lt"/>
              </a:rPr>
              <a:t>neurotrasmettitori (</a:t>
            </a:r>
            <a:r>
              <a:rPr lang="it-IT" altLang="it-IT" sz="1800" i="1" dirty="0" smtClean="0">
                <a:solidFill>
                  <a:srgbClr val="006600"/>
                </a:solidFill>
                <a:latin typeface="+mj-lt"/>
              </a:rPr>
              <a:t>serotonina</a:t>
            </a:r>
            <a:r>
              <a:rPr lang="it-IT" altLang="it-IT" sz="1800" i="1" dirty="0" smtClean="0">
                <a:solidFill>
                  <a:srgbClr val="FF0000"/>
                </a:solidFill>
                <a:latin typeface="+mj-lt"/>
              </a:rPr>
              <a:t>),  </a:t>
            </a:r>
            <a:r>
              <a:rPr lang="it-IT" altLang="it-IT" sz="1800" i="1" dirty="0">
                <a:solidFill>
                  <a:srgbClr val="FF0000"/>
                </a:solidFill>
                <a:latin typeface="+mj-lt"/>
              </a:rPr>
              <a:t>la produzione di una serie numerosa di endorfine, ormoni, mediatori, capaci di modificare la percezione del dolore. </a:t>
            </a:r>
          </a:p>
          <a:p>
            <a:pPr algn="just" eaLnBrk="1" hangingPunct="1"/>
            <a:r>
              <a:rPr lang="it-IT" altLang="it-IT" sz="1800" dirty="0">
                <a:latin typeface="+mj-lt"/>
              </a:rPr>
              <a:t>Questi meccanismi </a:t>
            </a:r>
            <a:r>
              <a:rPr lang="it-IT" altLang="it-IT" sz="1800" dirty="0" err="1">
                <a:latin typeface="+mj-lt"/>
              </a:rPr>
              <a:t>neurotrasmettitoriali</a:t>
            </a:r>
            <a:r>
              <a:rPr lang="it-IT" altLang="it-IT" sz="1800" dirty="0">
                <a:latin typeface="+mj-lt"/>
              </a:rPr>
              <a:t> ed ormonali possono anche modificare l’equilibrio ormonale, la risposta cardiovascolare e la  reazione immunitaria. </a:t>
            </a:r>
          </a:p>
        </p:txBody>
      </p:sp>
      <p:pic>
        <p:nvPicPr>
          <p:cNvPr id="5" name="Picture 2" descr="amygda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5878" y="3653184"/>
            <a:ext cx="2392266" cy="2440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951384"/>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3212976"/>
            <a:ext cx="8229600" cy="1872208"/>
          </a:xfrm>
          <a:ln>
            <a:solidFill>
              <a:schemeClr val="tx1"/>
            </a:solidFill>
          </a:ln>
        </p:spPr>
        <p:txBody>
          <a:bodyPr>
            <a:normAutofit/>
          </a:bodyPr>
          <a:lstStyle/>
          <a:p>
            <a:r>
              <a:rPr lang="it-IT" sz="3600" b="1" dirty="0" smtClean="0"/>
              <a:t>OBIETTIVI E INTERVENTI COMPLESSIVI</a:t>
            </a:r>
            <a:endParaRPr lang="it-IT" b="1" dirty="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p:cNvSpPr>
          <p:nvPr>
            <p:ph type="title" idx="4294967295"/>
          </p:nvPr>
        </p:nvSpPr>
        <p:spPr/>
        <p:txBody>
          <a:bodyPr/>
          <a:lstStyle/>
          <a:p>
            <a:r>
              <a:rPr lang="it-IT" smtClean="0"/>
              <a:t>Obiettivi e interventi 1</a:t>
            </a:r>
          </a:p>
        </p:txBody>
      </p:sp>
      <p:sp>
        <p:nvSpPr>
          <p:cNvPr id="8195" name="Rectangle 6"/>
          <p:cNvSpPr>
            <a:spLocks noGrp="1"/>
          </p:cNvSpPr>
          <p:nvPr>
            <p:ph type="body" sz="half" idx="4294967295"/>
          </p:nvPr>
        </p:nvSpPr>
        <p:spPr>
          <a:xfrm>
            <a:off x="250825" y="1600200"/>
            <a:ext cx="4244975" cy="4525963"/>
          </a:xfrm>
        </p:spPr>
        <p:txBody>
          <a:bodyPr/>
          <a:lstStyle/>
          <a:p>
            <a:r>
              <a:rPr lang="it-IT" sz="2800" b="1" smtClean="0">
                <a:solidFill>
                  <a:schemeClr val="tx2"/>
                </a:solidFill>
              </a:rPr>
              <a:t>Aderenza alle prescrizioni terapeutiche</a:t>
            </a:r>
          </a:p>
        </p:txBody>
      </p:sp>
      <p:sp>
        <p:nvSpPr>
          <p:cNvPr id="8196" name="Rectangle 7"/>
          <p:cNvSpPr>
            <a:spLocks noGrp="1"/>
          </p:cNvSpPr>
          <p:nvPr>
            <p:ph type="body" sz="half" idx="4294967295"/>
          </p:nvPr>
        </p:nvSpPr>
        <p:spPr>
          <a:xfrm>
            <a:off x="4648200" y="1600200"/>
            <a:ext cx="4038600" cy="5257800"/>
          </a:xfrm>
        </p:spPr>
        <p:txBody>
          <a:bodyPr>
            <a:normAutofit/>
          </a:bodyPr>
          <a:lstStyle/>
          <a:p>
            <a:pPr algn="just"/>
            <a:r>
              <a:rPr lang="it-IT" sz="2800" dirty="0" smtClean="0"/>
              <a:t>Valutare rapporto prescrizione- consumo</a:t>
            </a:r>
          </a:p>
          <a:p>
            <a:pPr algn="just"/>
            <a:endParaRPr lang="it-IT" sz="2800" dirty="0" smtClean="0"/>
          </a:p>
          <a:p>
            <a:pPr algn="just"/>
            <a:r>
              <a:rPr lang="it-IT" sz="2800" dirty="0" smtClean="0"/>
              <a:t>Controllo valori pressori</a:t>
            </a:r>
          </a:p>
          <a:p>
            <a:pPr algn="just"/>
            <a:endParaRPr lang="it-IT" sz="2800" dirty="0" smtClean="0"/>
          </a:p>
          <a:p>
            <a:pPr algn="just"/>
            <a:endParaRPr lang="it-IT" sz="2800" dirty="0" smtClean="0"/>
          </a:p>
          <a:p>
            <a:pPr algn="just"/>
            <a:r>
              <a:rPr lang="it-IT" sz="2800" dirty="0" smtClean="0"/>
              <a:t>Controllo valori automonitoraggio della glicemia (nipote)</a:t>
            </a:r>
          </a:p>
          <a:p>
            <a:pPr algn="just"/>
            <a:r>
              <a:rPr lang="it-IT" sz="2800" dirty="0" smtClean="0"/>
              <a:t>Valutazione dolore</a:t>
            </a:r>
          </a:p>
        </p:txBody>
      </p:sp>
      <p:pic>
        <p:nvPicPr>
          <p:cNvPr id="8197" name="Picture 9" descr="ANd9GcQdcdZCsrDGRg9KvcIgVjsevnK8HhluoklP8M_vYMf3Ow9JidRv"/>
          <p:cNvPicPr>
            <a:picLocks noChangeAspect="1" noChangeArrowheads="1"/>
          </p:cNvPicPr>
          <p:nvPr/>
        </p:nvPicPr>
        <p:blipFill>
          <a:blip r:embed="rId3" cstate="print"/>
          <a:srcRect/>
          <a:stretch>
            <a:fillRect/>
          </a:stretch>
        </p:blipFill>
        <p:spPr bwMode="auto">
          <a:xfrm>
            <a:off x="900113" y="3573463"/>
            <a:ext cx="2628900" cy="1743075"/>
          </a:xfrm>
          <a:prstGeom prst="rect">
            <a:avLst/>
          </a:prstGeom>
          <a:noFill/>
          <a:ln w="9525">
            <a:noFill/>
            <a:miter lim="800000"/>
            <a:headEnd/>
            <a:tailEnd/>
          </a:ln>
        </p:spPr>
      </p:pic>
      <p:sp>
        <p:nvSpPr>
          <p:cNvPr id="30730" name="Text Box 10"/>
          <p:cNvSpPr txBox="1">
            <a:spLocks noChangeArrowheads="1"/>
          </p:cNvSpPr>
          <p:nvPr/>
        </p:nvSpPr>
        <p:spPr bwMode="auto">
          <a:xfrm>
            <a:off x="5940152" y="2564904"/>
            <a:ext cx="2413000" cy="466725"/>
          </a:xfrm>
          <a:prstGeom prst="rect">
            <a:avLst/>
          </a:prstGeom>
          <a:solidFill>
            <a:schemeClr val="accent1"/>
          </a:solidFill>
          <a:ln w="9525">
            <a:solidFill>
              <a:srgbClr val="0000FF"/>
            </a:solidFill>
            <a:miter lim="800000"/>
            <a:headEnd/>
            <a:tailEnd/>
          </a:ln>
        </p:spPr>
        <p:txBody>
          <a:bodyPr wrap="none">
            <a:spAutoFit/>
          </a:bodyPr>
          <a:lstStyle/>
          <a:p>
            <a:pPr fontAlgn="base">
              <a:spcBef>
                <a:spcPct val="0"/>
              </a:spcBef>
              <a:spcAft>
                <a:spcPct val="0"/>
              </a:spcAft>
            </a:pPr>
            <a:r>
              <a:rPr lang="it-IT" sz="2400" dirty="0">
                <a:solidFill>
                  <a:srgbClr val="EEECE1"/>
                </a:solidFill>
                <a:latin typeface="Arial" pitchFamily="34" charset="0"/>
              </a:rPr>
              <a:t>Data base MMG</a:t>
            </a:r>
          </a:p>
        </p:txBody>
      </p:sp>
      <p:sp>
        <p:nvSpPr>
          <p:cNvPr id="30731" name="Text Box 11"/>
          <p:cNvSpPr txBox="1">
            <a:spLocks noChangeArrowheads="1"/>
          </p:cNvSpPr>
          <p:nvPr/>
        </p:nvSpPr>
        <p:spPr bwMode="auto">
          <a:xfrm>
            <a:off x="5076056" y="3501008"/>
            <a:ext cx="3384550" cy="1014412"/>
          </a:xfrm>
          <a:prstGeom prst="rect">
            <a:avLst/>
          </a:prstGeom>
          <a:solidFill>
            <a:schemeClr val="accent1"/>
          </a:solidFill>
          <a:ln w="9525">
            <a:solidFill>
              <a:schemeClr val="hlink"/>
            </a:solidFill>
            <a:miter lim="800000"/>
            <a:headEnd/>
            <a:tailEnd/>
          </a:ln>
        </p:spPr>
        <p:txBody>
          <a:bodyPr>
            <a:spAutoFit/>
          </a:bodyPr>
          <a:lstStyle/>
          <a:p>
            <a:pPr fontAlgn="base">
              <a:spcBef>
                <a:spcPct val="50000"/>
              </a:spcBef>
              <a:spcAft>
                <a:spcPct val="0"/>
              </a:spcAft>
            </a:pPr>
            <a:r>
              <a:rPr lang="it-IT" sz="2400" b="1">
                <a:solidFill>
                  <a:srgbClr val="EEECE1"/>
                </a:solidFill>
                <a:latin typeface="Arial" pitchFamily="34" charset="0"/>
              </a:rPr>
              <a:t>Follow up</a:t>
            </a:r>
          </a:p>
          <a:p>
            <a:pPr fontAlgn="base">
              <a:spcBef>
                <a:spcPct val="50000"/>
              </a:spcBef>
              <a:spcAft>
                <a:spcPct val="0"/>
              </a:spcAft>
            </a:pPr>
            <a:endParaRPr lang="it-IT" sz="2400" b="1">
              <a:solidFill>
                <a:srgbClr val="EEECE1"/>
              </a:solidFill>
              <a:latin typeface="Arial" pitchFamily="34" charset="0"/>
            </a:endParaRPr>
          </a:p>
        </p:txBody>
      </p:sp>
      <p:pic>
        <p:nvPicPr>
          <p:cNvPr id="30733" name="Picture 13" descr="icona-del-telefono-clip-art_423047"/>
          <p:cNvPicPr>
            <a:picLocks noChangeAspect="1" noChangeArrowheads="1"/>
          </p:cNvPicPr>
          <p:nvPr/>
        </p:nvPicPr>
        <p:blipFill>
          <a:blip r:embed="rId4" cstate="print"/>
          <a:srcRect/>
          <a:stretch>
            <a:fillRect/>
          </a:stretch>
        </p:blipFill>
        <p:spPr bwMode="auto">
          <a:xfrm>
            <a:off x="7524750" y="3573463"/>
            <a:ext cx="819150" cy="820737"/>
          </a:xfrm>
          <a:prstGeom prst="rect">
            <a:avLst/>
          </a:prstGeom>
          <a:noFill/>
          <a:ln w="9525">
            <a:noFill/>
            <a:miter lim="800000"/>
            <a:headEnd/>
            <a:tailEnd/>
          </a:ln>
        </p:spPr>
      </p:pic>
      <p:pic>
        <p:nvPicPr>
          <p:cNvPr id="30735" name="Picture 15" descr="ANd9GcQl3AZDPIahZ5mLa4EfwpFRJli8OfTqHoMfqOa1Smz53orPwUPeVzRzSJcf"/>
          <p:cNvPicPr>
            <a:picLocks noChangeAspect="1" noChangeArrowheads="1"/>
          </p:cNvPicPr>
          <p:nvPr/>
        </p:nvPicPr>
        <p:blipFill>
          <a:blip r:embed="rId5" cstate="print"/>
          <a:srcRect/>
          <a:stretch>
            <a:fillRect/>
          </a:stretch>
        </p:blipFill>
        <p:spPr bwMode="auto">
          <a:xfrm>
            <a:off x="5287982" y="2420888"/>
            <a:ext cx="679100" cy="7200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30"/>
                                        </p:tgtEl>
                                        <p:attrNameLst>
                                          <p:attrName>style.visibility</p:attrName>
                                        </p:attrNameLst>
                                      </p:cBhvr>
                                      <p:to>
                                        <p:strVal val="visible"/>
                                      </p:to>
                                    </p:set>
                                    <p:anim calcmode="lin" valueType="num">
                                      <p:cBhvr additive="base">
                                        <p:cTn id="7" dur="500" fill="hold"/>
                                        <p:tgtEl>
                                          <p:spTgt spid="30730"/>
                                        </p:tgtEl>
                                        <p:attrNameLst>
                                          <p:attrName>ppt_x</p:attrName>
                                        </p:attrNameLst>
                                      </p:cBhvr>
                                      <p:tavLst>
                                        <p:tav tm="0">
                                          <p:val>
                                            <p:strVal val="#ppt_x"/>
                                          </p:val>
                                        </p:tav>
                                        <p:tav tm="100000">
                                          <p:val>
                                            <p:strVal val="#ppt_x"/>
                                          </p:val>
                                        </p:tav>
                                      </p:tavLst>
                                    </p:anim>
                                    <p:anim calcmode="lin" valueType="num">
                                      <p:cBhvr additive="base">
                                        <p:cTn id="8" dur="500" fill="hold"/>
                                        <p:tgtEl>
                                          <p:spTgt spid="307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35"/>
                                        </p:tgtEl>
                                        <p:attrNameLst>
                                          <p:attrName>style.visibility</p:attrName>
                                        </p:attrNameLst>
                                      </p:cBhvr>
                                      <p:to>
                                        <p:strVal val="visible"/>
                                      </p:to>
                                    </p:set>
                                    <p:anim calcmode="lin" valueType="num">
                                      <p:cBhvr additive="base">
                                        <p:cTn id="11" dur="500" fill="hold"/>
                                        <p:tgtEl>
                                          <p:spTgt spid="30735"/>
                                        </p:tgtEl>
                                        <p:attrNameLst>
                                          <p:attrName>ppt_x</p:attrName>
                                        </p:attrNameLst>
                                      </p:cBhvr>
                                      <p:tavLst>
                                        <p:tav tm="0">
                                          <p:val>
                                            <p:strVal val="#ppt_x"/>
                                          </p:val>
                                        </p:tav>
                                        <p:tav tm="100000">
                                          <p:val>
                                            <p:strVal val="#ppt_x"/>
                                          </p:val>
                                        </p:tav>
                                      </p:tavLst>
                                    </p:anim>
                                    <p:anim calcmode="lin" valueType="num">
                                      <p:cBhvr additive="base">
                                        <p:cTn id="12" dur="500" fill="hold"/>
                                        <p:tgtEl>
                                          <p:spTgt spid="307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731"/>
                                        </p:tgtEl>
                                        <p:attrNameLst>
                                          <p:attrName>style.visibility</p:attrName>
                                        </p:attrNameLst>
                                      </p:cBhvr>
                                      <p:to>
                                        <p:strVal val="visible"/>
                                      </p:to>
                                    </p:set>
                                    <p:anim calcmode="lin" valueType="num">
                                      <p:cBhvr additive="base">
                                        <p:cTn id="17" dur="500" fill="hold"/>
                                        <p:tgtEl>
                                          <p:spTgt spid="30731"/>
                                        </p:tgtEl>
                                        <p:attrNameLst>
                                          <p:attrName>ppt_x</p:attrName>
                                        </p:attrNameLst>
                                      </p:cBhvr>
                                      <p:tavLst>
                                        <p:tav tm="0">
                                          <p:val>
                                            <p:strVal val="#ppt_x"/>
                                          </p:val>
                                        </p:tav>
                                        <p:tav tm="100000">
                                          <p:val>
                                            <p:strVal val="#ppt_x"/>
                                          </p:val>
                                        </p:tav>
                                      </p:tavLst>
                                    </p:anim>
                                    <p:anim calcmode="lin" valueType="num">
                                      <p:cBhvr additive="base">
                                        <p:cTn id="18" dur="500" fill="hold"/>
                                        <p:tgtEl>
                                          <p:spTgt spid="3073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33"/>
                                        </p:tgtEl>
                                        <p:attrNameLst>
                                          <p:attrName>style.visibility</p:attrName>
                                        </p:attrNameLst>
                                      </p:cBhvr>
                                      <p:to>
                                        <p:strVal val="visible"/>
                                      </p:to>
                                    </p:set>
                                    <p:anim calcmode="lin" valueType="num">
                                      <p:cBhvr additive="base">
                                        <p:cTn id="21" dur="500" fill="hold"/>
                                        <p:tgtEl>
                                          <p:spTgt spid="30733"/>
                                        </p:tgtEl>
                                        <p:attrNameLst>
                                          <p:attrName>ppt_x</p:attrName>
                                        </p:attrNameLst>
                                      </p:cBhvr>
                                      <p:tavLst>
                                        <p:tav tm="0">
                                          <p:val>
                                            <p:strVal val="#ppt_x"/>
                                          </p:val>
                                        </p:tav>
                                        <p:tav tm="100000">
                                          <p:val>
                                            <p:strVal val="#ppt_x"/>
                                          </p:val>
                                        </p:tav>
                                      </p:tavLst>
                                    </p:anim>
                                    <p:anim calcmode="lin" valueType="num">
                                      <p:cBhvr additive="base">
                                        <p:cTn id="22" dur="500" fill="hold"/>
                                        <p:tgtEl>
                                          <p:spTgt spid="30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animBg="1"/>
      <p:bldP spid="307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0" y="0"/>
            <a:ext cx="9144000" cy="6995604"/>
          </a:xfrm>
          <a:prstGeom prst="rect">
            <a:avLst/>
          </a:prstGeom>
        </p:spPr>
      </p:pic>
      <p:sp>
        <p:nvSpPr>
          <p:cNvPr id="7" name="CasellaDiTesto 6"/>
          <p:cNvSpPr txBox="1"/>
          <p:nvPr/>
        </p:nvSpPr>
        <p:spPr>
          <a:xfrm>
            <a:off x="358032" y="-16496"/>
            <a:ext cx="3650071" cy="584776"/>
          </a:xfrm>
          <a:prstGeom prst="rect">
            <a:avLst/>
          </a:prstGeom>
          <a:noFill/>
        </p:spPr>
        <p:txBody>
          <a:bodyPr wrap="square" rtlCol="0">
            <a:spAutoFit/>
          </a:bodyPr>
          <a:lstStyle/>
          <a:p>
            <a:pPr algn="ctr"/>
            <a:r>
              <a:rPr lang="it-IT" sz="3200" b="1" dirty="0" smtClean="0"/>
              <a:t>MARTINA</a:t>
            </a:r>
            <a:endParaRPr lang="it-IT" sz="3200" b="1" dirty="0"/>
          </a:p>
        </p:txBody>
      </p:sp>
      <p:sp>
        <p:nvSpPr>
          <p:cNvPr id="9" name="Rettangolo 8"/>
          <p:cNvSpPr/>
          <p:nvPr/>
        </p:nvSpPr>
        <p:spPr>
          <a:xfrm>
            <a:off x="445345" y="1303144"/>
            <a:ext cx="1418505" cy="18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CasellaDiTesto 11"/>
          <p:cNvSpPr txBox="1"/>
          <p:nvPr/>
        </p:nvSpPr>
        <p:spPr>
          <a:xfrm>
            <a:off x="395536" y="2204864"/>
            <a:ext cx="4248472" cy="400110"/>
          </a:xfrm>
          <a:prstGeom prst="rect">
            <a:avLst/>
          </a:prstGeom>
          <a:noFill/>
        </p:spPr>
        <p:txBody>
          <a:bodyPr wrap="square" rtlCol="0">
            <a:spAutoFit/>
          </a:bodyPr>
          <a:lstStyle/>
          <a:p>
            <a:r>
              <a:rPr lang="it-IT" sz="2000" b="1" dirty="0" smtClean="0"/>
              <a:t>ETORICOXIB 60 mg </a:t>
            </a:r>
            <a:r>
              <a:rPr lang="it-IT" sz="2000" b="1" dirty="0" err="1" smtClean="0"/>
              <a:t>cp</a:t>
            </a:r>
            <a:endParaRPr lang="it-IT" b="1" dirty="0"/>
          </a:p>
        </p:txBody>
      </p:sp>
      <p:sp>
        <p:nvSpPr>
          <p:cNvPr id="10" name="CasellaDiTesto 9"/>
          <p:cNvSpPr txBox="1"/>
          <p:nvPr/>
        </p:nvSpPr>
        <p:spPr>
          <a:xfrm>
            <a:off x="6660232" y="2276872"/>
            <a:ext cx="936104" cy="523220"/>
          </a:xfrm>
          <a:prstGeom prst="rect">
            <a:avLst/>
          </a:prstGeom>
          <a:noFill/>
        </p:spPr>
        <p:txBody>
          <a:bodyPr wrap="square" rtlCol="0">
            <a:spAutoFit/>
          </a:bodyPr>
          <a:lstStyle/>
          <a:p>
            <a:r>
              <a:rPr lang="it-IT" sz="2800" b="1" dirty="0" smtClean="0"/>
              <a:t>6 </a:t>
            </a:r>
            <a:r>
              <a:rPr lang="it-IT" sz="2800" b="1" dirty="0" err="1" smtClean="0"/>
              <a:t>6</a:t>
            </a:r>
            <a:endParaRPr lang="it-IT" sz="2800" b="1" dirty="0"/>
          </a:p>
        </p:txBody>
      </p:sp>
      <p:sp>
        <p:nvSpPr>
          <p:cNvPr id="11" name="CasellaDiTesto 10"/>
          <p:cNvSpPr txBox="1"/>
          <p:nvPr/>
        </p:nvSpPr>
        <p:spPr>
          <a:xfrm>
            <a:off x="467544" y="3501008"/>
            <a:ext cx="3600400" cy="369332"/>
          </a:xfrm>
          <a:prstGeom prst="rect">
            <a:avLst/>
          </a:prstGeom>
          <a:noFill/>
        </p:spPr>
        <p:txBody>
          <a:bodyPr wrap="square" rtlCol="0">
            <a:spAutoFit/>
          </a:bodyPr>
          <a:lstStyle/>
          <a:p>
            <a:r>
              <a:rPr lang="it-IT" dirty="0" smtClean="0"/>
              <a:t>UNA AL GIORNO PER 5 GIORNI</a:t>
            </a:r>
            <a:endParaRPr lang="it-IT" dirty="0"/>
          </a:p>
        </p:txBody>
      </p:sp>
    </p:spTree>
    <p:extLst>
      <p:ext uri="{BB962C8B-B14F-4D97-AF65-F5344CB8AC3E}">
        <p14:creationId xmlns:p14="http://schemas.microsoft.com/office/powerpoint/2010/main" val="230101304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idx="4294967295"/>
          </p:nvPr>
        </p:nvSpPr>
        <p:spPr/>
        <p:txBody>
          <a:bodyPr/>
          <a:lstStyle/>
          <a:p>
            <a:r>
              <a:rPr lang="it-IT" smtClean="0"/>
              <a:t>Obiettivi e interventi 2</a:t>
            </a:r>
          </a:p>
        </p:txBody>
      </p:sp>
      <p:sp>
        <p:nvSpPr>
          <p:cNvPr id="9219" name="Rectangle 3"/>
          <p:cNvSpPr>
            <a:spLocks noGrp="1"/>
          </p:cNvSpPr>
          <p:nvPr>
            <p:ph type="body" sz="half" idx="4294967295"/>
          </p:nvPr>
        </p:nvSpPr>
        <p:spPr>
          <a:xfrm>
            <a:off x="457200" y="1600200"/>
            <a:ext cx="4038600" cy="4525963"/>
          </a:xfrm>
        </p:spPr>
        <p:txBody>
          <a:bodyPr/>
          <a:lstStyle/>
          <a:p>
            <a:r>
              <a:rPr lang="it-IT" sz="2800" b="1" smtClean="0">
                <a:solidFill>
                  <a:schemeClr val="tx2"/>
                </a:solidFill>
              </a:rPr>
              <a:t>Prevenire episodi di ipoglicemia</a:t>
            </a:r>
          </a:p>
        </p:txBody>
      </p:sp>
      <p:sp>
        <p:nvSpPr>
          <p:cNvPr id="9220" name="Rectangle 4"/>
          <p:cNvSpPr>
            <a:spLocks noGrp="1"/>
          </p:cNvSpPr>
          <p:nvPr>
            <p:ph type="body" sz="half" idx="4294967295"/>
          </p:nvPr>
        </p:nvSpPr>
        <p:spPr>
          <a:xfrm>
            <a:off x="4648200" y="1600200"/>
            <a:ext cx="4038600" cy="4525963"/>
          </a:xfrm>
        </p:spPr>
        <p:txBody>
          <a:bodyPr/>
          <a:lstStyle/>
          <a:p>
            <a:pPr algn="just"/>
            <a:r>
              <a:rPr lang="it-IT" sz="2800" smtClean="0"/>
              <a:t>Valutazione conoscenze specifiche,  abitudini alimentari </a:t>
            </a:r>
          </a:p>
          <a:p>
            <a:pPr algn="just"/>
            <a:endParaRPr lang="it-IT" sz="2800" smtClean="0"/>
          </a:p>
          <a:p>
            <a:pPr algn="just"/>
            <a:endParaRPr lang="it-IT" sz="2800" smtClean="0"/>
          </a:p>
          <a:p>
            <a:pPr algn="just"/>
            <a:r>
              <a:rPr lang="it-IT" sz="2800" smtClean="0"/>
              <a:t>Educazione terapeutica</a:t>
            </a:r>
          </a:p>
          <a:p>
            <a:endParaRPr lang="it-IT" sz="2800" smtClean="0"/>
          </a:p>
          <a:p>
            <a:endParaRPr lang="it-IT" sz="2800" smtClean="0"/>
          </a:p>
        </p:txBody>
      </p:sp>
      <p:pic>
        <p:nvPicPr>
          <p:cNvPr id="9221" name="Picture 5" descr="ANd9GcRTr-zoj93S_JIWvn5UVFgg_IMkrE5IggbPDWwps79E7T0Z5xbQyyVoRnni"/>
          <p:cNvPicPr>
            <a:picLocks noChangeAspect="1" noChangeArrowheads="1"/>
          </p:cNvPicPr>
          <p:nvPr/>
        </p:nvPicPr>
        <p:blipFill>
          <a:blip r:embed="rId3" cstate="print"/>
          <a:srcRect/>
          <a:stretch>
            <a:fillRect/>
          </a:stretch>
        </p:blipFill>
        <p:spPr bwMode="auto">
          <a:xfrm>
            <a:off x="1042988" y="2997200"/>
            <a:ext cx="2466975" cy="1847850"/>
          </a:xfrm>
          <a:prstGeom prst="rect">
            <a:avLst/>
          </a:prstGeom>
          <a:noFill/>
          <a:ln w="9525">
            <a:noFill/>
            <a:miter lim="800000"/>
            <a:headEnd/>
            <a:tailEnd/>
          </a:ln>
        </p:spPr>
      </p:pic>
      <p:sp>
        <p:nvSpPr>
          <p:cNvPr id="9222" name="Text Box 6"/>
          <p:cNvSpPr txBox="1">
            <a:spLocks noChangeArrowheads="1"/>
          </p:cNvSpPr>
          <p:nvPr/>
        </p:nvSpPr>
        <p:spPr bwMode="auto">
          <a:xfrm>
            <a:off x="539750" y="5229225"/>
            <a:ext cx="8135938" cy="1200150"/>
          </a:xfrm>
          <a:prstGeom prst="rect">
            <a:avLst/>
          </a:prstGeom>
          <a:solidFill>
            <a:schemeClr val="accent1"/>
          </a:solidFill>
          <a:ln w="9525">
            <a:solidFill>
              <a:schemeClr val="hlink"/>
            </a:solidFill>
            <a:miter lim="800000"/>
            <a:headEnd/>
            <a:tailEnd/>
          </a:ln>
        </p:spPr>
        <p:txBody>
          <a:bodyPr>
            <a:spAutoFit/>
          </a:bodyPr>
          <a:lstStyle/>
          <a:p>
            <a:pPr algn="just" fontAlgn="base">
              <a:spcBef>
                <a:spcPct val="50000"/>
              </a:spcBef>
              <a:spcAft>
                <a:spcPct val="0"/>
              </a:spcAft>
            </a:pPr>
            <a:r>
              <a:rPr lang="it-IT" sz="2400">
                <a:solidFill>
                  <a:prstClr val="white"/>
                </a:solidFill>
                <a:latin typeface="Arial" pitchFamily="34" charset="0"/>
              </a:rPr>
              <a:t>NB: entrambe gli interventi saranno rivolti alla signora Martina e ad un caregiver preferibilmente presso il domicilio (2 incontri)</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idx="4294967295"/>
          </p:nvPr>
        </p:nvSpPr>
        <p:spPr/>
        <p:txBody>
          <a:bodyPr/>
          <a:lstStyle/>
          <a:p>
            <a:r>
              <a:rPr lang="it-IT" smtClean="0"/>
              <a:t>Obiettivi e interventi 3</a:t>
            </a:r>
          </a:p>
        </p:txBody>
      </p:sp>
      <p:sp>
        <p:nvSpPr>
          <p:cNvPr id="10243" name="Rectangle 3"/>
          <p:cNvSpPr>
            <a:spLocks noGrp="1"/>
          </p:cNvSpPr>
          <p:nvPr>
            <p:ph type="body" sz="half" idx="4294967295"/>
          </p:nvPr>
        </p:nvSpPr>
        <p:spPr>
          <a:xfrm>
            <a:off x="457200" y="1600200"/>
            <a:ext cx="4038600" cy="4525963"/>
          </a:xfrm>
        </p:spPr>
        <p:txBody>
          <a:bodyPr/>
          <a:lstStyle/>
          <a:p>
            <a:r>
              <a:rPr lang="it-IT" sz="2800" b="1" smtClean="0">
                <a:solidFill>
                  <a:schemeClr val="tx2"/>
                </a:solidFill>
              </a:rPr>
              <a:t>Prevenzione dei  rischi associati</a:t>
            </a:r>
          </a:p>
          <a:p>
            <a:pPr>
              <a:buFont typeface="Arial" pitchFamily="34" charset="0"/>
              <a:buNone/>
            </a:pPr>
            <a:r>
              <a:rPr lang="it-IT" sz="2800" smtClean="0"/>
              <a:t>	Piede diabetico</a:t>
            </a:r>
          </a:p>
          <a:p>
            <a:pPr>
              <a:buFont typeface="Arial" pitchFamily="34" charset="0"/>
              <a:buNone/>
            </a:pPr>
            <a:r>
              <a:rPr lang="it-IT" sz="2800" smtClean="0"/>
              <a:t>	</a:t>
            </a:r>
            <a:r>
              <a:rPr lang="it-IT" sz="2400" smtClean="0"/>
              <a:t>Valutazione periodica (ogni 3 mesi)</a:t>
            </a:r>
          </a:p>
          <a:p>
            <a:pPr>
              <a:buFont typeface="Arial" pitchFamily="34" charset="0"/>
              <a:buNone/>
            </a:pPr>
            <a:endParaRPr lang="it-IT" sz="2800" smtClean="0"/>
          </a:p>
          <a:p>
            <a:pPr>
              <a:buFont typeface="Arial" pitchFamily="34" charset="0"/>
              <a:buNone/>
            </a:pPr>
            <a:endParaRPr lang="it-IT" sz="2800" smtClean="0"/>
          </a:p>
          <a:p>
            <a:pPr>
              <a:buFont typeface="Arial" pitchFamily="34" charset="0"/>
              <a:buNone/>
            </a:pPr>
            <a:r>
              <a:rPr lang="it-IT" sz="2800" smtClean="0"/>
              <a:t>	</a:t>
            </a:r>
          </a:p>
        </p:txBody>
      </p:sp>
      <p:sp>
        <p:nvSpPr>
          <p:cNvPr id="10244" name="Rectangle 4"/>
          <p:cNvSpPr>
            <a:spLocks noGrp="1"/>
          </p:cNvSpPr>
          <p:nvPr>
            <p:ph type="body" sz="half" idx="4294967295"/>
          </p:nvPr>
        </p:nvSpPr>
        <p:spPr>
          <a:xfrm>
            <a:off x="4648200" y="1600200"/>
            <a:ext cx="4038600" cy="4525963"/>
          </a:xfrm>
        </p:spPr>
        <p:txBody>
          <a:bodyPr/>
          <a:lstStyle/>
          <a:p>
            <a:pPr algn="just"/>
            <a:endParaRPr lang="it-IT" sz="2800" smtClean="0"/>
          </a:p>
          <a:p>
            <a:pPr algn="just"/>
            <a:endParaRPr lang="it-IT" sz="2800" smtClean="0"/>
          </a:p>
          <a:p>
            <a:pPr algn="just"/>
            <a:endParaRPr lang="it-IT" sz="2800" smtClean="0"/>
          </a:p>
          <a:p>
            <a:pPr algn="just"/>
            <a:endParaRPr lang="it-IT" sz="2800" smtClean="0"/>
          </a:p>
          <a:p>
            <a:endParaRPr lang="it-IT" sz="2800" smtClean="0"/>
          </a:p>
          <a:p>
            <a:endParaRPr lang="it-IT" sz="2800" smtClean="0"/>
          </a:p>
        </p:txBody>
      </p:sp>
      <p:sp>
        <p:nvSpPr>
          <p:cNvPr id="37895" name="Text Box 7"/>
          <p:cNvSpPr txBox="1">
            <a:spLocks noChangeArrowheads="1"/>
          </p:cNvSpPr>
          <p:nvPr/>
        </p:nvSpPr>
        <p:spPr bwMode="auto">
          <a:xfrm>
            <a:off x="468313" y="4437063"/>
            <a:ext cx="3743325" cy="831850"/>
          </a:xfrm>
          <a:prstGeom prst="rect">
            <a:avLst/>
          </a:prstGeom>
          <a:solidFill>
            <a:schemeClr val="bg1"/>
          </a:solidFill>
          <a:ln w="9525">
            <a:solidFill>
              <a:srgbClr val="008000"/>
            </a:solidFill>
            <a:miter lim="800000"/>
            <a:headEnd/>
            <a:tailEnd/>
          </a:ln>
        </p:spPr>
        <p:txBody>
          <a:bodyPr>
            <a:spAutoFit/>
          </a:bodyPr>
          <a:lstStyle/>
          <a:p>
            <a:pPr algn="r" fontAlgn="base">
              <a:spcBef>
                <a:spcPct val="50000"/>
              </a:spcBef>
              <a:spcAft>
                <a:spcPct val="0"/>
              </a:spcAft>
            </a:pPr>
            <a:r>
              <a:rPr lang="it-IT" sz="2400" b="1">
                <a:solidFill>
                  <a:srgbClr val="008080"/>
                </a:solidFill>
                <a:latin typeface="Arial" pitchFamily="34" charset="0"/>
              </a:rPr>
              <a:t>Ambulatorio infermieristico</a:t>
            </a:r>
          </a:p>
        </p:txBody>
      </p:sp>
      <p:pic>
        <p:nvPicPr>
          <p:cNvPr id="37896" name="Picture 8" descr="ANd9GcRZZKgVg_4PVMwToPEgY3egePcdkphohut64vwXXu7uV3xg9qDV"/>
          <p:cNvPicPr>
            <a:picLocks noChangeAspect="1" noChangeArrowheads="1"/>
          </p:cNvPicPr>
          <p:nvPr/>
        </p:nvPicPr>
        <p:blipFill>
          <a:blip r:embed="rId3" cstate="print"/>
          <a:srcRect/>
          <a:stretch>
            <a:fillRect/>
          </a:stretch>
        </p:blipFill>
        <p:spPr bwMode="auto">
          <a:xfrm>
            <a:off x="827088" y="4437063"/>
            <a:ext cx="720725" cy="720725"/>
          </a:xfrm>
          <a:prstGeom prst="rect">
            <a:avLst/>
          </a:prstGeom>
          <a:noFill/>
          <a:ln w="9525">
            <a:noFill/>
            <a:miter lim="800000"/>
            <a:headEnd/>
            <a:tailEnd/>
          </a:ln>
        </p:spPr>
      </p:pic>
      <p:sp>
        <p:nvSpPr>
          <p:cNvPr id="7" name="CasellaDiTesto 6"/>
          <p:cNvSpPr txBox="1"/>
          <p:nvPr/>
        </p:nvSpPr>
        <p:spPr>
          <a:xfrm>
            <a:off x="4356100" y="1557338"/>
            <a:ext cx="4464050" cy="41544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fontAlgn="base">
              <a:spcBef>
                <a:spcPct val="0"/>
              </a:spcBef>
              <a:spcAft>
                <a:spcPct val="0"/>
              </a:spcAft>
              <a:defRPr/>
            </a:pPr>
            <a:r>
              <a:rPr lang="it-IT" sz="2400" b="1" dirty="0">
                <a:solidFill>
                  <a:prstClr val="black"/>
                </a:solidFill>
              </a:rPr>
              <a:t>Ispezione dei piedi </a:t>
            </a:r>
            <a:r>
              <a:rPr lang="it-IT" sz="2400" dirty="0">
                <a:solidFill>
                  <a:prstClr val="black"/>
                </a:solidFill>
              </a:rPr>
              <a:t>per verificare la presenza di zone di </a:t>
            </a:r>
            <a:r>
              <a:rPr lang="it-IT" sz="2400" dirty="0" err="1">
                <a:solidFill>
                  <a:prstClr val="black"/>
                </a:solidFill>
              </a:rPr>
              <a:t>ipercheratosi</a:t>
            </a:r>
            <a:r>
              <a:rPr lang="it-IT" sz="2400" dirty="0">
                <a:solidFill>
                  <a:prstClr val="black"/>
                </a:solidFill>
              </a:rPr>
              <a:t>, deformità, secchezza della cute, macerazione interdigitale, presenza di microlesioni, ulcere, infezioni, unghie incarnite.</a:t>
            </a:r>
          </a:p>
          <a:p>
            <a:pPr algn="just" fontAlgn="base">
              <a:spcBef>
                <a:spcPct val="0"/>
              </a:spcBef>
              <a:spcAft>
                <a:spcPct val="0"/>
              </a:spcAft>
              <a:defRPr/>
            </a:pPr>
            <a:r>
              <a:rPr lang="it-IT" sz="2400" b="1" dirty="0">
                <a:solidFill>
                  <a:prstClr val="black"/>
                </a:solidFill>
              </a:rPr>
              <a:t>Valutazione temperatura cutanea </a:t>
            </a:r>
            <a:r>
              <a:rPr lang="it-IT" sz="2400" dirty="0">
                <a:solidFill>
                  <a:prstClr val="black"/>
                </a:solidFill>
              </a:rPr>
              <a:t>e </a:t>
            </a:r>
            <a:r>
              <a:rPr lang="it-IT" sz="2400" b="1" dirty="0">
                <a:solidFill>
                  <a:prstClr val="black"/>
                </a:solidFill>
              </a:rPr>
              <a:t>polsi periferici.</a:t>
            </a:r>
          </a:p>
          <a:p>
            <a:pPr algn="just" fontAlgn="base">
              <a:spcBef>
                <a:spcPct val="0"/>
              </a:spcBef>
              <a:spcAft>
                <a:spcPct val="0"/>
              </a:spcAft>
              <a:defRPr/>
            </a:pPr>
            <a:r>
              <a:rPr lang="it-IT" sz="2400" b="1" dirty="0">
                <a:solidFill>
                  <a:prstClr val="black"/>
                </a:solidFill>
              </a:rPr>
              <a:t>Valutazione adeguatezza delle calzature</a:t>
            </a:r>
          </a:p>
        </p:txBody>
      </p:sp>
      <p:sp>
        <p:nvSpPr>
          <p:cNvPr id="10248" name="CasellaDiTesto 7"/>
          <p:cNvSpPr txBox="1">
            <a:spLocks noChangeArrowheads="1"/>
          </p:cNvSpPr>
          <p:nvPr/>
        </p:nvSpPr>
        <p:spPr bwMode="auto">
          <a:xfrm>
            <a:off x="179388" y="6237288"/>
            <a:ext cx="8785225" cy="369887"/>
          </a:xfrm>
          <a:prstGeom prst="rect">
            <a:avLst/>
          </a:prstGeom>
          <a:noFill/>
          <a:ln w="9525">
            <a:noFill/>
            <a:miter lim="800000"/>
            <a:headEnd/>
            <a:tailEnd/>
          </a:ln>
        </p:spPr>
        <p:txBody>
          <a:bodyPr>
            <a:spAutoFit/>
          </a:bodyPr>
          <a:lstStyle/>
          <a:p>
            <a:pPr algn="ctr" fontAlgn="base">
              <a:spcBef>
                <a:spcPct val="0"/>
              </a:spcBef>
              <a:spcAft>
                <a:spcPct val="0"/>
              </a:spcAft>
            </a:pPr>
            <a:r>
              <a:rPr lang="it-IT">
                <a:solidFill>
                  <a:prstClr val="black"/>
                </a:solidFill>
                <a:latin typeface="Arial" pitchFamily="34" charset="0"/>
              </a:rPr>
              <a:t>Ministero della Salute DG programmazione sanitaria –Piano Nazionale Diabete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additive="base">
                                        <p:cTn id="7" dur="500" fill="hold"/>
                                        <p:tgtEl>
                                          <p:spTgt spid="37895"/>
                                        </p:tgtEl>
                                        <p:attrNameLst>
                                          <p:attrName>ppt_x</p:attrName>
                                        </p:attrNameLst>
                                      </p:cBhvr>
                                      <p:tavLst>
                                        <p:tav tm="0">
                                          <p:val>
                                            <p:strVal val="#ppt_x"/>
                                          </p:val>
                                        </p:tav>
                                        <p:tav tm="100000">
                                          <p:val>
                                            <p:strVal val="#ppt_x"/>
                                          </p:val>
                                        </p:tav>
                                      </p:tavLst>
                                    </p:anim>
                                    <p:anim calcmode="lin" valueType="num">
                                      <p:cBhvr additive="base">
                                        <p:cTn id="8" dur="500" fill="hold"/>
                                        <p:tgtEl>
                                          <p:spTgt spid="3789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896"/>
                                        </p:tgtEl>
                                        <p:attrNameLst>
                                          <p:attrName>style.visibility</p:attrName>
                                        </p:attrNameLst>
                                      </p:cBhvr>
                                      <p:to>
                                        <p:strVal val="visible"/>
                                      </p:to>
                                    </p:set>
                                    <p:anim calcmode="lin" valueType="num">
                                      <p:cBhvr additive="base">
                                        <p:cTn id="11" dur="500" fill="hold"/>
                                        <p:tgtEl>
                                          <p:spTgt spid="37896"/>
                                        </p:tgtEl>
                                        <p:attrNameLst>
                                          <p:attrName>ppt_x</p:attrName>
                                        </p:attrNameLst>
                                      </p:cBhvr>
                                      <p:tavLst>
                                        <p:tav tm="0">
                                          <p:val>
                                            <p:strVal val="#ppt_x"/>
                                          </p:val>
                                        </p:tav>
                                        <p:tav tm="100000">
                                          <p:val>
                                            <p:strVal val="#ppt_x"/>
                                          </p:val>
                                        </p:tav>
                                      </p:tavLst>
                                    </p:anim>
                                    <p:anim calcmode="lin" valueType="num">
                                      <p:cBhvr additive="base">
                                        <p:cTn id="12" dur="500" fill="hold"/>
                                        <p:tgtEl>
                                          <p:spTgt spid="378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idx="4294967295"/>
          </p:nvPr>
        </p:nvSpPr>
        <p:spPr>
          <a:xfrm>
            <a:off x="457200" y="274638"/>
            <a:ext cx="8229600" cy="562074"/>
          </a:xfrm>
        </p:spPr>
        <p:txBody>
          <a:bodyPr>
            <a:normAutofit fontScale="90000"/>
          </a:bodyPr>
          <a:lstStyle/>
          <a:p>
            <a:r>
              <a:rPr lang="it-IT" dirty="0" smtClean="0"/>
              <a:t>Obiettivi e interventi 3</a:t>
            </a:r>
          </a:p>
        </p:txBody>
      </p:sp>
      <p:sp>
        <p:nvSpPr>
          <p:cNvPr id="11267" name="Rectangle 3"/>
          <p:cNvSpPr>
            <a:spLocks noGrp="1"/>
          </p:cNvSpPr>
          <p:nvPr>
            <p:ph type="body" sz="half" idx="4294967295"/>
          </p:nvPr>
        </p:nvSpPr>
        <p:spPr>
          <a:xfrm>
            <a:off x="457200" y="1600200"/>
            <a:ext cx="4038600" cy="4525963"/>
          </a:xfrm>
        </p:spPr>
        <p:txBody>
          <a:bodyPr/>
          <a:lstStyle/>
          <a:p>
            <a:r>
              <a:rPr lang="it-IT" sz="2800" b="1" smtClean="0">
                <a:solidFill>
                  <a:schemeClr val="tx2"/>
                </a:solidFill>
              </a:rPr>
              <a:t>Prevenzione  dei rischi associati</a:t>
            </a:r>
          </a:p>
          <a:p>
            <a:pPr>
              <a:buFont typeface="Arial" pitchFamily="34" charset="0"/>
              <a:buNone/>
            </a:pPr>
            <a:r>
              <a:rPr lang="it-IT" sz="2800" smtClean="0"/>
              <a:t>	</a:t>
            </a:r>
          </a:p>
          <a:p>
            <a:pPr>
              <a:buFont typeface="Arial" pitchFamily="34" charset="0"/>
              <a:buNone/>
            </a:pPr>
            <a:r>
              <a:rPr lang="it-IT" sz="2800" smtClean="0"/>
              <a:t>	Cadute accidentali</a:t>
            </a:r>
          </a:p>
        </p:txBody>
      </p:sp>
      <p:sp>
        <p:nvSpPr>
          <p:cNvPr id="10244" name="Rectangle 4"/>
          <p:cNvSpPr>
            <a:spLocks noGrp="1"/>
          </p:cNvSpPr>
          <p:nvPr>
            <p:ph type="body" sz="half" idx="4294967295"/>
          </p:nvPr>
        </p:nvSpPr>
        <p:spPr>
          <a:xfrm>
            <a:off x="4427538" y="1600200"/>
            <a:ext cx="4259262" cy="4525963"/>
          </a:xfrm>
        </p:spPr>
        <p:txBody>
          <a:bodyPr/>
          <a:lstStyle/>
          <a:p>
            <a:pPr algn="just"/>
            <a:r>
              <a:rPr lang="it-IT" sz="2800" smtClean="0"/>
              <a:t>Check list ambientale (eseguita in occasione di una delle due visite domiciliari).</a:t>
            </a:r>
          </a:p>
          <a:p>
            <a:pPr algn="just"/>
            <a:endParaRPr lang="it-IT" sz="2800" smtClean="0"/>
          </a:p>
          <a:p>
            <a:pPr algn="just"/>
            <a:r>
              <a:rPr lang="it-IT" sz="2800" smtClean="0"/>
              <a:t>Controllo adeguatezza ausili e verifica corretto utilizzo occhiali.</a:t>
            </a:r>
          </a:p>
          <a:p>
            <a:endParaRPr lang="it-IT" sz="2800" smtClean="0"/>
          </a:p>
          <a:p>
            <a:endParaRPr lang="it-IT" sz="2800" smtClean="0"/>
          </a:p>
        </p:txBody>
      </p:sp>
      <p:sp>
        <p:nvSpPr>
          <p:cNvPr id="8" name="CasellaDiTesto 7"/>
          <p:cNvSpPr txBox="1"/>
          <p:nvPr/>
        </p:nvSpPr>
        <p:spPr>
          <a:xfrm>
            <a:off x="395288" y="836613"/>
            <a:ext cx="8424862" cy="58166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base">
              <a:spcBef>
                <a:spcPct val="0"/>
              </a:spcBef>
              <a:spcAft>
                <a:spcPct val="0"/>
              </a:spcAft>
              <a:defRPr/>
            </a:pPr>
            <a:r>
              <a:rPr lang="it-IT" sz="2400" dirty="0">
                <a:solidFill>
                  <a:prstClr val="black"/>
                </a:solidFill>
              </a:rPr>
              <a:t>1.1.2.2 valutazione multifattoriale: </a:t>
            </a:r>
          </a:p>
          <a:p>
            <a:pPr fontAlgn="base">
              <a:spcBef>
                <a:spcPct val="0"/>
              </a:spcBef>
              <a:spcAft>
                <a:spcPct val="0"/>
              </a:spcAft>
              <a:defRPr/>
            </a:pPr>
            <a:endParaRPr lang="it-IT" sz="2400" dirty="0">
              <a:solidFill>
                <a:prstClr val="black"/>
              </a:solidFill>
            </a:endParaRPr>
          </a:p>
          <a:p>
            <a:pPr fontAlgn="base">
              <a:spcBef>
                <a:spcPct val="0"/>
              </a:spcBef>
              <a:spcAft>
                <a:spcPct val="0"/>
              </a:spcAft>
              <a:defRPr/>
            </a:pPr>
            <a:r>
              <a:rPr lang="it-IT" sz="2400" dirty="0">
                <a:solidFill>
                  <a:prstClr val="black">
                    <a:lumMod val="50000"/>
                    <a:lumOff val="50000"/>
                  </a:prstClr>
                </a:solidFill>
              </a:rPr>
              <a:t>Identificazione della storia cadute </a:t>
            </a:r>
          </a:p>
          <a:p>
            <a:pPr fontAlgn="base">
              <a:spcBef>
                <a:spcPct val="0"/>
              </a:spcBef>
              <a:spcAft>
                <a:spcPct val="0"/>
              </a:spcAft>
              <a:defRPr/>
            </a:pPr>
            <a:r>
              <a:rPr lang="it-IT" sz="2400" dirty="0">
                <a:solidFill>
                  <a:prstClr val="black"/>
                </a:solidFill>
              </a:rPr>
              <a:t>Valutazione della deambulazione, l'equilibrio e la mobilità, e debolezza muscolare </a:t>
            </a:r>
          </a:p>
          <a:p>
            <a:pPr fontAlgn="base">
              <a:spcBef>
                <a:spcPct val="0"/>
              </a:spcBef>
              <a:spcAft>
                <a:spcPct val="0"/>
              </a:spcAft>
              <a:defRPr/>
            </a:pPr>
            <a:r>
              <a:rPr lang="it-IT" sz="2400" dirty="0">
                <a:solidFill>
                  <a:prstClr val="black"/>
                </a:solidFill>
              </a:rPr>
              <a:t>Valutazione del rischio di osteoporosi </a:t>
            </a:r>
          </a:p>
          <a:p>
            <a:pPr fontAlgn="base">
              <a:spcBef>
                <a:spcPct val="0"/>
              </a:spcBef>
              <a:spcAft>
                <a:spcPct val="0"/>
              </a:spcAft>
              <a:defRPr/>
            </a:pPr>
            <a:r>
              <a:rPr lang="it-IT" sz="2400" dirty="0">
                <a:solidFill>
                  <a:prstClr val="black"/>
                </a:solidFill>
              </a:rPr>
              <a:t>Valutazione della capacità funzionale e della paura di cadere </a:t>
            </a:r>
          </a:p>
          <a:p>
            <a:pPr fontAlgn="base">
              <a:spcBef>
                <a:spcPct val="0"/>
              </a:spcBef>
              <a:spcAft>
                <a:spcPct val="0"/>
              </a:spcAft>
              <a:defRPr/>
            </a:pPr>
            <a:r>
              <a:rPr lang="it-IT" sz="2400" dirty="0">
                <a:solidFill>
                  <a:prstClr val="black"/>
                </a:solidFill>
              </a:rPr>
              <a:t>Valutazione della disabilità visiva </a:t>
            </a:r>
          </a:p>
          <a:p>
            <a:pPr fontAlgn="base">
              <a:spcBef>
                <a:spcPct val="0"/>
              </a:spcBef>
              <a:spcAft>
                <a:spcPct val="0"/>
              </a:spcAft>
              <a:defRPr/>
            </a:pPr>
            <a:r>
              <a:rPr lang="it-IT" sz="2400" dirty="0">
                <a:solidFill>
                  <a:prstClr val="black">
                    <a:lumMod val="50000"/>
                    <a:lumOff val="50000"/>
                  </a:prstClr>
                </a:solidFill>
              </a:rPr>
              <a:t>Valutazione del deterioramento cognitivo ed esame neurologico </a:t>
            </a:r>
          </a:p>
          <a:p>
            <a:pPr fontAlgn="base">
              <a:spcBef>
                <a:spcPct val="0"/>
              </a:spcBef>
              <a:spcAft>
                <a:spcPct val="0"/>
              </a:spcAft>
              <a:defRPr/>
            </a:pPr>
            <a:r>
              <a:rPr lang="it-IT" sz="2400" dirty="0">
                <a:solidFill>
                  <a:prstClr val="black"/>
                </a:solidFill>
              </a:rPr>
              <a:t>Valutazione presenza di incontinenza urinaria </a:t>
            </a:r>
          </a:p>
          <a:p>
            <a:pPr fontAlgn="base">
              <a:spcBef>
                <a:spcPct val="0"/>
              </a:spcBef>
              <a:spcAft>
                <a:spcPct val="0"/>
              </a:spcAft>
              <a:defRPr/>
            </a:pPr>
            <a:r>
              <a:rPr lang="it-IT" sz="2400" dirty="0">
                <a:solidFill>
                  <a:prstClr val="black"/>
                </a:solidFill>
              </a:rPr>
              <a:t>Valutazione dei pericoli domestici </a:t>
            </a:r>
          </a:p>
          <a:p>
            <a:pPr fontAlgn="base">
              <a:spcBef>
                <a:spcPct val="0"/>
              </a:spcBef>
              <a:spcAft>
                <a:spcPct val="0"/>
              </a:spcAft>
              <a:defRPr/>
            </a:pPr>
            <a:r>
              <a:rPr lang="it-IT" sz="2400" dirty="0">
                <a:solidFill>
                  <a:prstClr val="black"/>
                </a:solidFill>
              </a:rPr>
              <a:t>Esame cardiovascolare e revisione delle prescrizioni terapeutiche</a:t>
            </a:r>
          </a:p>
          <a:p>
            <a:pPr fontAlgn="base">
              <a:spcBef>
                <a:spcPct val="0"/>
              </a:spcBef>
              <a:spcAft>
                <a:spcPct val="0"/>
              </a:spcAft>
              <a:defRPr/>
            </a:pPr>
            <a:endParaRPr lang="en-US" sz="2000" dirty="0">
              <a:solidFill>
                <a:srgbClr val="C0504D"/>
              </a:solidFill>
            </a:endParaRPr>
          </a:p>
          <a:p>
            <a:pPr fontAlgn="base">
              <a:spcBef>
                <a:spcPct val="0"/>
              </a:spcBef>
              <a:spcAft>
                <a:spcPct val="0"/>
              </a:spcAft>
              <a:defRPr/>
            </a:pPr>
            <a:r>
              <a:rPr lang="en-US" sz="2000" b="1" dirty="0">
                <a:solidFill>
                  <a:srgbClr val="C0504D"/>
                </a:solidFill>
              </a:rPr>
              <a:t>NICE</a:t>
            </a:r>
            <a:r>
              <a:rPr lang="en-US" sz="2000" dirty="0">
                <a:solidFill>
                  <a:srgbClr val="C0504D"/>
                </a:solidFill>
              </a:rPr>
              <a:t> clinical guideline 161 Falls: assessment and prevention of  falls in older people  June 2013</a:t>
            </a:r>
            <a:endParaRPr lang="it-IT" sz="2000" dirty="0">
              <a:solidFill>
                <a:srgbClr val="C0504D"/>
              </a:solidFill>
            </a:endParaRPr>
          </a:p>
          <a:p>
            <a:pPr fontAlgn="base">
              <a:spcBef>
                <a:spcPct val="0"/>
              </a:spcBef>
              <a:spcAft>
                <a:spcPct val="0"/>
              </a:spcAft>
              <a:defRPr/>
            </a:pPr>
            <a:endParaRPr lang="it-IT" sz="2400" dirty="0">
              <a:solidFill>
                <a:prstClr val="black"/>
              </a:solidFill>
            </a:endParaRPr>
          </a:p>
        </p:txBody>
      </p:sp>
      <p:pic>
        <p:nvPicPr>
          <p:cNvPr id="10" name="Picture 5" descr="Nice.org.uk"/>
          <p:cNvPicPr>
            <a:picLocks noChangeAspect="1" noChangeArrowheads="1"/>
          </p:cNvPicPr>
          <p:nvPr/>
        </p:nvPicPr>
        <p:blipFill>
          <a:blip r:embed="rId3" cstate="print"/>
          <a:srcRect/>
          <a:stretch>
            <a:fillRect/>
          </a:stretch>
        </p:blipFill>
        <p:spPr bwMode="auto">
          <a:xfrm>
            <a:off x="5651500" y="5589588"/>
            <a:ext cx="2952750" cy="347662"/>
          </a:xfrm>
          <a:prstGeom prst="rect">
            <a:avLst/>
          </a:prstGeom>
          <a:solidFill>
            <a:schemeClr val="accent2"/>
          </a:solidFill>
          <a:ln w="9525">
            <a:solidFill>
              <a:srgbClr val="FFFF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4" presetClass="exit" presetSubtype="16" fill="hold" nodeType="withEffect">
                                  <p:stCondLst>
                                    <p:cond delay="0"/>
                                  </p:stCondLst>
                                  <p:childTnLst>
                                    <p:animEffect transition="out" filter="box(i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4">
                                            <p:txEl>
                                              <p:pRg st="0" end="0"/>
                                            </p:txEl>
                                          </p:spTgt>
                                        </p:tgtEl>
                                        <p:attrNameLst>
                                          <p:attrName>style.visibility</p:attrName>
                                        </p:attrNameLst>
                                      </p:cBhvr>
                                      <p:to>
                                        <p:strVal val="visible"/>
                                      </p:to>
                                    </p:set>
                                    <p:anim calcmode="lin" valueType="num">
                                      <p:cBhvr additive="base">
                                        <p:cTn id="25" dur="500" fill="hold"/>
                                        <p:tgtEl>
                                          <p:spTgt spid="1024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4">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244">
                                            <p:txEl>
                                              <p:pRg st="2" end="2"/>
                                            </p:txEl>
                                          </p:spTgt>
                                        </p:tgtEl>
                                        <p:attrNameLst>
                                          <p:attrName>style.visibility</p:attrName>
                                        </p:attrNameLst>
                                      </p:cBhvr>
                                      <p:to>
                                        <p:strVal val="visible"/>
                                      </p:to>
                                    </p:set>
                                    <p:anim calcmode="lin" valueType="num">
                                      <p:cBhvr additive="base">
                                        <p:cTn id="29" dur="500" fill="hold"/>
                                        <p:tgtEl>
                                          <p:spTgt spid="1024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24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p:bldP spid="8" grpId="0" animBg="1"/>
      <p:bldP spid="8" grpId="1"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3212976"/>
            <a:ext cx="8229600" cy="1872208"/>
          </a:xfrm>
          <a:ln>
            <a:solidFill>
              <a:schemeClr val="tx1"/>
            </a:solidFill>
          </a:ln>
        </p:spPr>
        <p:txBody>
          <a:bodyPr>
            <a:normAutofit/>
          </a:bodyPr>
          <a:lstStyle/>
          <a:p>
            <a:r>
              <a:rPr lang="it-IT" sz="3600" b="1" dirty="0" smtClean="0"/>
              <a:t>NUOVO PIANO DI CURA PRATICABILE</a:t>
            </a:r>
            <a:endParaRPr lang="it-IT" b="1" dirty="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contenuto 10"/>
          <p:cNvSpPr>
            <a:spLocks noGrp="1"/>
          </p:cNvSpPr>
          <p:nvPr>
            <p:ph sz="half" idx="2"/>
          </p:nvPr>
        </p:nvSpPr>
        <p:spPr>
          <a:xfrm>
            <a:off x="467544" y="1124744"/>
            <a:ext cx="4176464" cy="5472608"/>
          </a:xfrm>
        </p:spPr>
        <p:txBody>
          <a:bodyPr>
            <a:normAutofit fontScale="85000" lnSpcReduction="10000"/>
          </a:bodyPr>
          <a:lstStyle/>
          <a:p>
            <a:pPr fontAlgn="t"/>
            <a:r>
              <a:rPr lang="it-IT" sz="3100" b="1" dirty="0" err="1" smtClean="0"/>
              <a:t>Enalapril</a:t>
            </a:r>
            <a:r>
              <a:rPr lang="it-IT" sz="3100" b="1" dirty="0" smtClean="0"/>
              <a:t> 20 mg h 8</a:t>
            </a:r>
          </a:p>
          <a:p>
            <a:pPr fontAlgn="t"/>
            <a:r>
              <a:rPr lang="it-IT" sz="3100" b="1" dirty="0" err="1" smtClean="0"/>
              <a:t>Amlodipina</a:t>
            </a:r>
            <a:r>
              <a:rPr lang="it-IT" sz="3100" b="1" dirty="0" smtClean="0"/>
              <a:t> 5 mg h 20</a:t>
            </a:r>
          </a:p>
          <a:p>
            <a:pPr fontAlgn="t"/>
            <a:r>
              <a:rPr lang="it-IT" sz="3100" b="1" dirty="0" smtClean="0"/>
              <a:t>ASA h 12</a:t>
            </a:r>
            <a:endParaRPr lang="it-IT" sz="3100" b="1" u="sng" dirty="0" smtClean="0"/>
          </a:p>
          <a:p>
            <a:pPr fontAlgn="t"/>
            <a:r>
              <a:rPr lang="it-IT" sz="3100" b="1" dirty="0" smtClean="0"/>
              <a:t>NTG 5mg TD</a:t>
            </a:r>
          </a:p>
          <a:p>
            <a:pPr fontAlgn="t"/>
            <a:r>
              <a:rPr lang="it-IT" sz="3100" b="1" dirty="0" err="1" smtClean="0"/>
              <a:t>Simvastatina</a:t>
            </a:r>
            <a:r>
              <a:rPr lang="it-IT" sz="3100" b="1" dirty="0" smtClean="0"/>
              <a:t> 20 mg h 20</a:t>
            </a:r>
          </a:p>
          <a:p>
            <a:pPr fontAlgn="t"/>
            <a:r>
              <a:rPr lang="it-IT" sz="3100" b="1" dirty="0" err="1" smtClean="0"/>
              <a:t>Metformina</a:t>
            </a:r>
            <a:r>
              <a:rPr lang="it-IT" sz="3100" b="1" dirty="0" smtClean="0"/>
              <a:t> 850mg h 8-20</a:t>
            </a:r>
          </a:p>
          <a:p>
            <a:pPr fontAlgn="t"/>
            <a:r>
              <a:rPr lang="it-IT" sz="3100" b="1" dirty="0" err="1" smtClean="0"/>
              <a:t>Glimepiride</a:t>
            </a:r>
            <a:r>
              <a:rPr lang="it-IT" sz="3100" b="1" dirty="0" smtClean="0"/>
              <a:t> 1mg h 12</a:t>
            </a:r>
          </a:p>
          <a:p>
            <a:pPr fontAlgn="t"/>
            <a:r>
              <a:rPr lang="it-IT" sz="3100" b="1" dirty="0" err="1" smtClean="0"/>
              <a:t>Lantus</a:t>
            </a:r>
            <a:r>
              <a:rPr lang="it-IT" sz="3100" b="1" dirty="0" smtClean="0"/>
              <a:t> 8U SC h 22</a:t>
            </a:r>
          </a:p>
          <a:p>
            <a:pPr fontAlgn="t"/>
            <a:r>
              <a:rPr lang="it-IT" sz="3100" b="1" dirty="0" err="1" smtClean="0"/>
              <a:t>Alendronato</a:t>
            </a:r>
            <a:r>
              <a:rPr lang="it-IT" sz="3100" b="1" dirty="0" smtClean="0"/>
              <a:t> 70 mg/</a:t>
            </a:r>
            <a:r>
              <a:rPr lang="it-IT" sz="3100" b="1" dirty="0" err="1" smtClean="0"/>
              <a:t>sett</a:t>
            </a:r>
            <a:r>
              <a:rPr lang="it-IT" sz="3100" b="1" dirty="0" smtClean="0"/>
              <a:t> </a:t>
            </a:r>
          </a:p>
          <a:p>
            <a:pPr fontAlgn="t"/>
            <a:r>
              <a:rPr lang="it-IT" sz="3100" b="1" dirty="0" smtClean="0"/>
              <a:t>Di Base 15 </a:t>
            </a:r>
            <a:r>
              <a:rPr lang="it-IT" sz="3100" b="1" dirty="0" err="1" smtClean="0"/>
              <a:t>gtt</a:t>
            </a:r>
            <a:r>
              <a:rPr lang="it-IT" sz="3100" b="1" dirty="0" smtClean="0"/>
              <a:t> h 12 </a:t>
            </a:r>
          </a:p>
          <a:p>
            <a:pPr fontAlgn="t"/>
            <a:r>
              <a:rPr lang="it-IT" sz="3100" b="1" dirty="0" err="1" smtClean="0"/>
              <a:t>Lansoprazolo</a:t>
            </a:r>
            <a:r>
              <a:rPr lang="it-IT" sz="3100" b="1" dirty="0" smtClean="0"/>
              <a:t> 30 mg h 7</a:t>
            </a:r>
          </a:p>
          <a:p>
            <a:pPr fontAlgn="t"/>
            <a:r>
              <a:rPr lang="it-IT" sz="3100" b="1" dirty="0" err="1" smtClean="0"/>
              <a:t>Movicol</a:t>
            </a:r>
            <a:r>
              <a:rPr lang="it-IT" sz="3100" b="1" dirty="0" smtClean="0"/>
              <a:t> 1 busta h 20</a:t>
            </a:r>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PIANO TERAPEUTICO ATTUALE: 17 farmaci</a:t>
            </a:r>
            <a:endParaRPr kumimoji="0" lang="it-IT" sz="36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12" name="Segnaposto contenuto 10"/>
          <p:cNvSpPr txBox="1">
            <a:spLocks/>
          </p:cNvSpPr>
          <p:nvPr/>
        </p:nvSpPr>
        <p:spPr>
          <a:xfrm>
            <a:off x="5148064" y="1124744"/>
            <a:ext cx="3744416" cy="2592288"/>
          </a:xfrm>
          <a:prstGeom prst="rect">
            <a:avLst/>
          </a:prstGeom>
        </p:spPr>
        <p:txBody>
          <a:bodyPr vert="horz" lIns="91440" tIns="45720" rIns="91440" bIns="45720" rtlCol="0">
            <a:normAutofit fontScale="85000" lnSpcReduction="10000"/>
          </a:bodyPr>
          <a:lstStyle/>
          <a:p>
            <a:pPr marL="342900" marR="0" lvl="0" indent="-342900" algn="l" defTabSz="914400" rtl="0" eaLnBrk="1" fontAlgn="t" latinLnBrk="0" hangingPunct="1">
              <a:lnSpc>
                <a:spcPct val="100000"/>
              </a:lnSpc>
              <a:spcBef>
                <a:spcPct val="20000"/>
              </a:spcBef>
              <a:spcAft>
                <a:spcPts val="0"/>
              </a:spcAft>
              <a:buClrTx/>
              <a:buSzTx/>
              <a:buFont typeface="Arial" pitchFamily="34" charset="0"/>
              <a:buChar char="•"/>
              <a:tabLst/>
              <a:defRPr/>
            </a:pPr>
            <a:r>
              <a:rPr kumimoji="0" lang="it-IT" sz="3100" b="1" i="0" u="none" strike="noStrike" kern="1200" cap="none" spc="0" normalizeH="0" baseline="0" noProof="0" dirty="0" err="1" smtClean="0">
                <a:ln>
                  <a:noFill/>
                </a:ln>
                <a:solidFill>
                  <a:schemeClr val="tx1"/>
                </a:solidFill>
                <a:effectLst/>
                <a:uLnTx/>
                <a:uFillTx/>
                <a:latin typeface="+mn-lt"/>
                <a:ea typeface="+mn-ea"/>
                <a:cs typeface="+mn-cs"/>
              </a:rPr>
              <a:t>Cosopt</a:t>
            </a:r>
            <a:r>
              <a:rPr kumimoji="0" lang="it-IT" sz="3100" b="1" i="0" u="none" strike="noStrike" kern="1200" cap="none" spc="0" normalizeH="0" baseline="0" noProof="0" dirty="0" smtClean="0">
                <a:ln>
                  <a:noFill/>
                </a:ln>
                <a:solidFill>
                  <a:schemeClr val="tx1"/>
                </a:solidFill>
                <a:effectLst/>
                <a:uLnTx/>
                <a:uFillTx/>
                <a:latin typeface="+mn-lt"/>
                <a:ea typeface="+mn-ea"/>
                <a:cs typeface="+mn-cs"/>
              </a:rPr>
              <a:t> 1 </a:t>
            </a:r>
            <a:r>
              <a:rPr kumimoji="0" lang="it-IT" sz="3100" b="1" i="0" u="none" strike="noStrike" kern="1200" cap="none" spc="0" normalizeH="0" baseline="0" noProof="0" dirty="0" err="1" smtClean="0">
                <a:ln>
                  <a:noFill/>
                </a:ln>
                <a:solidFill>
                  <a:schemeClr val="tx1"/>
                </a:solidFill>
                <a:effectLst/>
                <a:uLnTx/>
                <a:uFillTx/>
                <a:latin typeface="+mn-lt"/>
                <a:ea typeface="+mn-ea"/>
                <a:cs typeface="+mn-cs"/>
              </a:rPr>
              <a:t>gtt</a:t>
            </a:r>
            <a:r>
              <a:rPr kumimoji="0" lang="it-IT" sz="3100" b="1" i="0" u="none" strike="noStrike" kern="1200" cap="none" spc="0" normalizeH="0" baseline="0" noProof="0" dirty="0" smtClean="0">
                <a:ln>
                  <a:noFill/>
                </a:ln>
                <a:solidFill>
                  <a:schemeClr val="tx1"/>
                </a:solidFill>
                <a:effectLst/>
                <a:uLnTx/>
                <a:uFillTx/>
                <a:latin typeface="+mn-lt"/>
                <a:ea typeface="+mn-ea"/>
                <a:cs typeface="+mn-cs"/>
              </a:rPr>
              <a:t> per occhio h 8-20</a:t>
            </a:r>
          </a:p>
          <a:p>
            <a:pPr marL="342900" marR="0" lvl="0" indent="-342900" algn="l" defTabSz="914400" rtl="0" eaLnBrk="1" fontAlgn="t" latinLnBrk="0" hangingPunct="1">
              <a:lnSpc>
                <a:spcPct val="100000"/>
              </a:lnSpc>
              <a:spcBef>
                <a:spcPct val="20000"/>
              </a:spcBef>
              <a:spcAft>
                <a:spcPts val="0"/>
              </a:spcAft>
              <a:buClrTx/>
              <a:buSzTx/>
              <a:buFont typeface="Arial" pitchFamily="34" charset="0"/>
              <a:buChar char="•"/>
              <a:tabLst/>
              <a:defRPr/>
            </a:pPr>
            <a:r>
              <a:rPr kumimoji="0" lang="it-IT" sz="3100" b="1" i="0" u="none" strike="noStrike" kern="1200" cap="none" spc="0" normalizeH="0" baseline="0" noProof="0" dirty="0" err="1" smtClean="0">
                <a:ln>
                  <a:noFill/>
                </a:ln>
                <a:solidFill>
                  <a:schemeClr val="tx1"/>
                </a:solidFill>
                <a:effectLst/>
                <a:uLnTx/>
                <a:uFillTx/>
                <a:latin typeface="+mn-lt"/>
                <a:ea typeface="+mn-ea"/>
                <a:cs typeface="+mn-cs"/>
              </a:rPr>
              <a:t>Elopram</a:t>
            </a:r>
            <a:r>
              <a:rPr kumimoji="0" lang="it-IT" sz="3100" b="1" i="0" u="none" strike="noStrike" kern="1200" cap="none" spc="0" normalizeH="0" baseline="0" noProof="0" dirty="0" smtClean="0">
                <a:ln>
                  <a:noFill/>
                </a:ln>
                <a:solidFill>
                  <a:schemeClr val="tx1"/>
                </a:solidFill>
                <a:effectLst/>
                <a:uLnTx/>
                <a:uFillTx/>
                <a:latin typeface="+mn-lt"/>
                <a:ea typeface="+mn-ea"/>
                <a:cs typeface="+mn-cs"/>
              </a:rPr>
              <a:t>  6 </a:t>
            </a:r>
            <a:r>
              <a:rPr kumimoji="0" lang="it-IT" sz="3100" b="1" i="0" u="none" strike="noStrike" kern="1200" cap="none" spc="0" normalizeH="0" baseline="0" noProof="0" dirty="0" err="1" smtClean="0">
                <a:ln>
                  <a:noFill/>
                </a:ln>
                <a:solidFill>
                  <a:schemeClr val="tx1"/>
                </a:solidFill>
                <a:effectLst/>
                <a:uLnTx/>
                <a:uFillTx/>
                <a:latin typeface="+mn-lt"/>
                <a:ea typeface="+mn-ea"/>
                <a:cs typeface="+mn-cs"/>
              </a:rPr>
              <a:t>gtt</a:t>
            </a:r>
            <a:r>
              <a:rPr kumimoji="0" lang="it-IT" sz="3100" b="1" i="0" u="none" strike="noStrike" kern="1200" cap="none" spc="0" normalizeH="0" baseline="0" noProof="0" dirty="0" smtClean="0">
                <a:ln>
                  <a:noFill/>
                </a:ln>
                <a:solidFill>
                  <a:schemeClr val="tx1"/>
                </a:solidFill>
                <a:effectLst/>
                <a:uLnTx/>
                <a:uFillTx/>
                <a:latin typeface="+mn-lt"/>
                <a:ea typeface="+mn-ea"/>
                <a:cs typeface="+mn-cs"/>
              </a:rPr>
              <a:t> h 21</a:t>
            </a:r>
          </a:p>
          <a:p>
            <a:pPr marL="342900" marR="0" lvl="0" indent="-342900" algn="l" defTabSz="914400" rtl="0" eaLnBrk="1" fontAlgn="t" latinLnBrk="0" hangingPunct="1">
              <a:lnSpc>
                <a:spcPct val="100000"/>
              </a:lnSpc>
              <a:spcBef>
                <a:spcPct val="20000"/>
              </a:spcBef>
              <a:spcAft>
                <a:spcPts val="0"/>
              </a:spcAft>
              <a:buClrTx/>
              <a:buSzTx/>
              <a:buFont typeface="Arial" pitchFamily="34" charset="0"/>
              <a:buChar char="•"/>
              <a:tabLst/>
              <a:defRPr/>
            </a:pPr>
            <a:r>
              <a:rPr kumimoji="0" lang="it-IT" sz="3100" b="1" i="0" u="none" strike="noStrike" kern="1200" cap="none" spc="0" normalizeH="0" baseline="0" noProof="0" dirty="0" err="1" smtClean="0">
                <a:ln>
                  <a:noFill/>
                </a:ln>
                <a:solidFill>
                  <a:schemeClr val="tx1"/>
                </a:solidFill>
                <a:effectLst/>
                <a:uLnTx/>
                <a:uFillTx/>
                <a:latin typeface="+mn-lt"/>
                <a:ea typeface="+mn-ea"/>
                <a:cs typeface="+mn-cs"/>
              </a:rPr>
              <a:t>Deursil</a:t>
            </a:r>
            <a:r>
              <a:rPr kumimoji="0" lang="it-IT" sz="3100" b="1" i="0" u="none" strike="noStrike" kern="1200" cap="none" spc="0" normalizeH="0" baseline="0" noProof="0" dirty="0" smtClean="0">
                <a:ln>
                  <a:noFill/>
                </a:ln>
                <a:solidFill>
                  <a:schemeClr val="tx1"/>
                </a:solidFill>
                <a:effectLst/>
                <a:uLnTx/>
                <a:uFillTx/>
                <a:latin typeface="+mn-lt"/>
                <a:ea typeface="+mn-ea"/>
                <a:cs typeface="+mn-cs"/>
              </a:rPr>
              <a:t> 300 mg h 12</a:t>
            </a:r>
          </a:p>
          <a:p>
            <a:pPr marL="342900" marR="0" lvl="0" indent="-342900" algn="l" defTabSz="914400" rtl="0" eaLnBrk="1" fontAlgn="t" latinLnBrk="0" hangingPunct="1">
              <a:lnSpc>
                <a:spcPct val="100000"/>
              </a:lnSpc>
              <a:spcBef>
                <a:spcPct val="20000"/>
              </a:spcBef>
              <a:spcAft>
                <a:spcPts val="0"/>
              </a:spcAft>
              <a:buClrTx/>
              <a:buSzTx/>
              <a:buFont typeface="Arial" pitchFamily="34" charset="0"/>
              <a:buChar char="•"/>
              <a:tabLst/>
              <a:defRPr/>
            </a:pPr>
            <a:r>
              <a:rPr lang="it-IT" sz="3100" b="1" noProof="0" dirty="0" err="1" smtClean="0"/>
              <a:t>Arcoxia</a:t>
            </a:r>
            <a:r>
              <a:rPr lang="it-IT" sz="3100" b="1" noProof="0" dirty="0" smtClean="0"/>
              <a:t> 60 mg h 12</a:t>
            </a:r>
          </a:p>
          <a:p>
            <a:pPr marL="342900" marR="0" lvl="0" indent="-342900" algn="l" defTabSz="914400" rtl="0" eaLnBrk="1" fontAlgn="t" latinLnBrk="0" hangingPunct="1">
              <a:lnSpc>
                <a:spcPct val="100000"/>
              </a:lnSpc>
              <a:spcBef>
                <a:spcPct val="20000"/>
              </a:spcBef>
              <a:spcAft>
                <a:spcPts val="0"/>
              </a:spcAft>
              <a:buClrTx/>
              <a:buSzTx/>
              <a:buFont typeface="Arial" pitchFamily="34" charset="0"/>
              <a:buChar char="•"/>
              <a:tabLst/>
              <a:defRPr/>
            </a:pPr>
            <a:r>
              <a:rPr lang="it-IT" sz="3100" b="1" dirty="0" smtClean="0"/>
              <a:t>Tachipirina 1000 mg AB</a:t>
            </a:r>
            <a:endParaRPr kumimoji="0" lang="it-IT" sz="3100" b="1" i="0" strike="noStrike" kern="1200" cap="none" spc="0" normalizeH="0" baseline="0" noProof="0" dirty="0" smtClean="0">
              <a:ln>
                <a:noFill/>
              </a:ln>
              <a:solidFill>
                <a:schemeClr val="tx1"/>
              </a:solidFill>
              <a:effectLst/>
              <a:uLnTx/>
              <a:uFillTx/>
              <a:ea typeface="+mn-ea"/>
              <a:cs typeface="+mn-cs"/>
            </a:endParaRPr>
          </a:p>
        </p:txBody>
      </p:sp>
      <p:sp>
        <p:nvSpPr>
          <p:cNvPr id="6" name="Text Box 12"/>
          <p:cNvSpPr txBox="1">
            <a:spLocks noChangeArrowheads="1"/>
          </p:cNvSpPr>
          <p:nvPr/>
        </p:nvSpPr>
        <p:spPr bwMode="auto">
          <a:xfrm>
            <a:off x="5113815" y="4365104"/>
            <a:ext cx="3715633" cy="1569660"/>
          </a:xfrm>
          <a:prstGeom prst="rect">
            <a:avLst/>
          </a:prstGeom>
          <a:noFill/>
          <a:ln w="9525">
            <a:solidFill>
              <a:schemeClr val="accent1"/>
            </a:solidFill>
            <a:miter lim="800000"/>
            <a:headEnd/>
            <a:tailEnd/>
          </a:ln>
          <a:effectLst/>
        </p:spPr>
        <p:txBody>
          <a:bodyPr wrap="none">
            <a:spAutoFit/>
          </a:bodyPr>
          <a:lstStyle/>
          <a:p>
            <a:r>
              <a:rPr lang="it-IT" sz="2400" b="1" dirty="0" smtClean="0">
                <a:solidFill>
                  <a:srgbClr val="000066"/>
                </a:solidFill>
                <a:latin typeface="Calibri" pitchFamily="34" charset="0"/>
              </a:rPr>
              <a:t>4 </a:t>
            </a:r>
            <a:r>
              <a:rPr lang="it-IT" sz="2400" b="1" i="1" dirty="0">
                <a:solidFill>
                  <a:srgbClr val="000066"/>
                </a:solidFill>
                <a:latin typeface="Calibri" pitchFamily="34" charset="0"/>
              </a:rPr>
              <a:t>interventi</a:t>
            </a:r>
            <a:r>
              <a:rPr lang="it-IT" sz="2400" b="1" dirty="0">
                <a:solidFill>
                  <a:srgbClr val="000066"/>
                </a:solidFill>
                <a:latin typeface="Calibri" pitchFamily="34" charset="0"/>
              </a:rPr>
              <a:t>  </a:t>
            </a:r>
            <a:r>
              <a:rPr lang="it-IT" sz="2400" b="1" i="1" dirty="0">
                <a:solidFill>
                  <a:srgbClr val="000066"/>
                </a:solidFill>
                <a:latin typeface="Calibri" pitchFamily="34" charset="0"/>
              </a:rPr>
              <a:t>terapeutici</a:t>
            </a:r>
            <a:r>
              <a:rPr lang="it-IT" sz="2400" b="1" dirty="0">
                <a:solidFill>
                  <a:srgbClr val="000066"/>
                </a:solidFill>
                <a:latin typeface="Calibri" pitchFamily="34" charset="0"/>
              </a:rPr>
              <a:t> h 8</a:t>
            </a:r>
          </a:p>
          <a:p>
            <a:r>
              <a:rPr lang="it-IT" sz="2400" b="1" dirty="0">
                <a:solidFill>
                  <a:srgbClr val="000066"/>
                </a:solidFill>
                <a:latin typeface="Calibri" pitchFamily="34" charset="0"/>
              </a:rPr>
              <a:t>5</a:t>
            </a:r>
            <a:r>
              <a:rPr lang="it-IT" sz="2400" b="1" dirty="0" smtClean="0">
                <a:solidFill>
                  <a:srgbClr val="000066"/>
                </a:solidFill>
                <a:latin typeface="Calibri" pitchFamily="34" charset="0"/>
              </a:rPr>
              <a:t> </a:t>
            </a:r>
            <a:r>
              <a:rPr lang="it-IT" sz="2400" b="1" i="1" dirty="0">
                <a:solidFill>
                  <a:srgbClr val="000066"/>
                </a:solidFill>
                <a:latin typeface="Calibri" pitchFamily="34" charset="0"/>
              </a:rPr>
              <a:t>interventi</a:t>
            </a:r>
            <a:r>
              <a:rPr lang="it-IT" sz="2400" b="1" dirty="0">
                <a:solidFill>
                  <a:srgbClr val="000066"/>
                </a:solidFill>
                <a:latin typeface="Calibri" pitchFamily="34" charset="0"/>
              </a:rPr>
              <a:t> </a:t>
            </a:r>
            <a:r>
              <a:rPr lang="it-IT" sz="2400" b="1" i="1" dirty="0">
                <a:solidFill>
                  <a:srgbClr val="000066"/>
                </a:solidFill>
                <a:latin typeface="Calibri" pitchFamily="34" charset="0"/>
              </a:rPr>
              <a:t>terapeutici </a:t>
            </a:r>
            <a:r>
              <a:rPr lang="it-IT" sz="2400" b="1" dirty="0">
                <a:solidFill>
                  <a:srgbClr val="000066"/>
                </a:solidFill>
                <a:latin typeface="Calibri" pitchFamily="34" charset="0"/>
              </a:rPr>
              <a:t>h 12</a:t>
            </a:r>
          </a:p>
          <a:p>
            <a:r>
              <a:rPr lang="it-IT" sz="2400" b="1" dirty="0" smtClean="0">
                <a:solidFill>
                  <a:srgbClr val="000066"/>
                </a:solidFill>
                <a:latin typeface="Calibri" pitchFamily="34" charset="0"/>
              </a:rPr>
              <a:t>7 </a:t>
            </a:r>
            <a:r>
              <a:rPr lang="it-IT" sz="2400" b="1" i="1" dirty="0">
                <a:solidFill>
                  <a:srgbClr val="000066"/>
                </a:solidFill>
                <a:latin typeface="Calibri" pitchFamily="34" charset="0"/>
              </a:rPr>
              <a:t>interventi</a:t>
            </a:r>
            <a:r>
              <a:rPr lang="it-IT" sz="2400" b="1" dirty="0">
                <a:solidFill>
                  <a:srgbClr val="000066"/>
                </a:solidFill>
                <a:latin typeface="Calibri" pitchFamily="34" charset="0"/>
              </a:rPr>
              <a:t> </a:t>
            </a:r>
            <a:r>
              <a:rPr lang="it-IT" sz="2400" b="1" i="1" dirty="0">
                <a:solidFill>
                  <a:srgbClr val="000066"/>
                </a:solidFill>
                <a:latin typeface="Calibri" pitchFamily="34" charset="0"/>
              </a:rPr>
              <a:t>terapeutici</a:t>
            </a:r>
            <a:r>
              <a:rPr lang="it-IT" sz="2400" b="1" dirty="0">
                <a:solidFill>
                  <a:srgbClr val="000066"/>
                </a:solidFill>
                <a:latin typeface="Calibri" pitchFamily="34" charset="0"/>
              </a:rPr>
              <a:t> h 20</a:t>
            </a:r>
          </a:p>
          <a:p>
            <a:r>
              <a:rPr lang="it-IT" sz="2400" b="1" dirty="0">
                <a:solidFill>
                  <a:srgbClr val="000066"/>
                </a:solidFill>
                <a:latin typeface="Calibri" pitchFamily="34" charset="0"/>
              </a:rPr>
              <a:t>1 </a:t>
            </a:r>
            <a:r>
              <a:rPr lang="it-IT" sz="2400" b="1" i="1" dirty="0">
                <a:solidFill>
                  <a:srgbClr val="000066"/>
                </a:solidFill>
                <a:latin typeface="Calibri" pitchFamily="34" charset="0"/>
              </a:rPr>
              <a:t>interventi</a:t>
            </a:r>
            <a:r>
              <a:rPr lang="it-IT" sz="2400" b="1" dirty="0">
                <a:solidFill>
                  <a:srgbClr val="000066"/>
                </a:solidFill>
                <a:latin typeface="Calibri" pitchFamily="34" charset="0"/>
              </a:rPr>
              <a:t> </a:t>
            </a:r>
            <a:r>
              <a:rPr lang="it-IT" sz="2400" b="1" i="1" dirty="0">
                <a:solidFill>
                  <a:srgbClr val="000066"/>
                </a:solidFill>
                <a:latin typeface="Calibri" pitchFamily="34" charset="0"/>
              </a:rPr>
              <a:t>terapeutici</a:t>
            </a:r>
            <a:r>
              <a:rPr lang="it-IT" sz="2400" b="1" dirty="0">
                <a:solidFill>
                  <a:srgbClr val="000066"/>
                </a:solidFill>
                <a:latin typeface="Calibri" pitchFamily="34" charset="0"/>
              </a:rPr>
              <a:t> h 22</a:t>
            </a:r>
          </a:p>
        </p:txBody>
      </p:sp>
    </p:spTree>
    <p:extLst>
      <p:ext uri="{BB962C8B-B14F-4D97-AF65-F5344CB8AC3E}">
        <p14:creationId xmlns:p14="http://schemas.microsoft.com/office/powerpoint/2010/main" val="236436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circle(in)">
                                      <p:cBhvr>
                                        <p:cTn id="7" dur="2000"/>
                                        <p:tgtEl>
                                          <p:spTgt spid="6">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circle(in)">
                                      <p:cBhvr>
                                        <p:cTn id="13" dur="2000"/>
                                        <p:tgtEl>
                                          <p:spTgt spid="6">
                                            <p:txEl>
                                              <p:pRg st="1" end="1"/>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circle(in)">
                                      <p:cBhvr>
                                        <p:cTn id="16" dur="2000"/>
                                        <p:tgtEl>
                                          <p:spTgt spid="6">
                                            <p:txEl>
                                              <p:pRg st="2" end="2"/>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circle(in)">
                                      <p:cBhvr>
                                        <p:cTn id="19" dur="2000"/>
                                        <p:tgtEl>
                                          <p:spTgt spid="6">
                                            <p:txEl>
                                              <p:pRg st="3" end="3"/>
                                            </p:txEl>
                                          </p:spTgt>
                                        </p:tgtEl>
                                      </p:cBhvr>
                                    </p:animEffect>
                                  </p:childTnLst>
                                </p:cTn>
                              </p:par>
                              <p:par>
                                <p:cTn id="20" presetID="3" presetClass="emph" presetSubtype="2" fill="hold" nodeType="withEffect">
                                  <p:stCondLst>
                                    <p:cond delay="0"/>
                                  </p:stCondLst>
                                  <p:childTnLst>
                                    <p:animClr clrSpc="rgb" dir="cw">
                                      <p:cBhvr override="childStyle">
                                        <p:cTn id="21" dur="2000" fill="hold"/>
                                        <p:tgtEl>
                                          <p:spTgt spid="6">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219256" cy="5069160"/>
          </a:xfrm>
        </p:spPr>
        <p:txBody>
          <a:bodyPr numCol="1">
            <a:normAutofit fontScale="77500" lnSpcReduction="20000"/>
          </a:bodyPr>
          <a:lstStyle/>
          <a:p>
            <a:pPr algn="ctr">
              <a:buNone/>
            </a:pPr>
            <a:r>
              <a:rPr lang="it-IT" b="1" dirty="0" smtClean="0">
                <a:solidFill>
                  <a:srgbClr val="C00000"/>
                </a:solidFill>
              </a:rPr>
              <a:t>PIANO DI CURA PRATICABILE: 11 farmaci</a:t>
            </a:r>
          </a:p>
          <a:p>
            <a:pPr algn="ctr">
              <a:buNone/>
            </a:pPr>
            <a:endParaRPr lang="it-IT" b="1" dirty="0" smtClean="0">
              <a:solidFill>
                <a:srgbClr val="C00000"/>
              </a:solidFill>
            </a:endParaRPr>
          </a:p>
          <a:p>
            <a:pPr fontAlgn="t"/>
            <a:r>
              <a:rPr lang="it-IT" b="1" dirty="0" err="1" smtClean="0"/>
              <a:t>Enalapril</a:t>
            </a:r>
            <a:r>
              <a:rPr lang="it-IT" b="1" dirty="0" smtClean="0"/>
              <a:t> 20 mg h 8</a:t>
            </a:r>
          </a:p>
          <a:p>
            <a:pPr fontAlgn="t"/>
            <a:r>
              <a:rPr lang="it-IT" b="1" dirty="0" err="1" smtClean="0"/>
              <a:t>Amlodipina</a:t>
            </a:r>
            <a:r>
              <a:rPr lang="it-IT" b="1" dirty="0" smtClean="0"/>
              <a:t> 5 mg h 20</a:t>
            </a:r>
          </a:p>
          <a:p>
            <a:pPr fontAlgn="t"/>
            <a:r>
              <a:rPr lang="it-IT" b="1" dirty="0" smtClean="0"/>
              <a:t>ASA h 12</a:t>
            </a:r>
            <a:endParaRPr lang="it-IT" b="1" u="sng" dirty="0" smtClean="0"/>
          </a:p>
          <a:p>
            <a:pPr fontAlgn="t"/>
            <a:r>
              <a:rPr lang="it-IT" b="1" dirty="0" smtClean="0"/>
              <a:t>NTG 5mg TD (se tollerato</a:t>
            </a:r>
            <a:r>
              <a:rPr lang="it-IT" b="1" dirty="0" smtClean="0"/>
              <a:t>)</a:t>
            </a:r>
          </a:p>
          <a:p>
            <a:pPr fontAlgn="t"/>
            <a:r>
              <a:rPr lang="it-IT" b="1" dirty="0" err="1" smtClean="0"/>
              <a:t>Simvastatina</a:t>
            </a:r>
            <a:r>
              <a:rPr lang="it-IT" b="1" dirty="0" smtClean="0"/>
              <a:t> 20 mg</a:t>
            </a:r>
            <a:endParaRPr lang="it-IT" b="1" dirty="0" smtClean="0"/>
          </a:p>
          <a:p>
            <a:pPr fontAlgn="t"/>
            <a:r>
              <a:rPr lang="it-IT" b="1" dirty="0" err="1" smtClean="0"/>
              <a:t>Lantus</a:t>
            </a:r>
            <a:r>
              <a:rPr lang="it-IT" b="1" dirty="0" smtClean="0"/>
              <a:t> </a:t>
            </a:r>
            <a:r>
              <a:rPr lang="it-IT" b="1" dirty="0" smtClean="0"/>
              <a:t>8U SC h 22 (automonitoraggio)</a:t>
            </a:r>
          </a:p>
          <a:p>
            <a:pPr fontAlgn="t"/>
            <a:r>
              <a:rPr lang="it-IT" b="1" dirty="0" err="1" smtClean="0"/>
              <a:t>Lansoprazolo</a:t>
            </a:r>
            <a:r>
              <a:rPr lang="it-IT" b="1" dirty="0" smtClean="0"/>
              <a:t> 30 mg h 7 (in corso di terapia con FANS) </a:t>
            </a:r>
          </a:p>
          <a:p>
            <a:pPr lvl="0" fontAlgn="t">
              <a:defRPr/>
            </a:pPr>
            <a:r>
              <a:rPr lang="it-IT" b="1" dirty="0" err="1" smtClean="0"/>
              <a:t>Movicol</a:t>
            </a:r>
            <a:r>
              <a:rPr lang="it-IT" b="1" dirty="0" smtClean="0"/>
              <a:t> 1 busta h 20 (AB?)</a:t>
            </a:r>
          </a:p>
          <a:p>
            <a:pPr lvl="0" fontAlgn="t">
              <a:defRPr/>
            </a:pPr>
            <a:r>
              <a:rPr lang="it-IT" b="1" dirty="0" err="1" smtClean="0"/>
              <a:t>Cosopt</a:t>
            </a:r>
            <a:r>
              <a:rPr lang="it-IT" b="1" dirty="0" smtClean="0"/>
              <a:t> 1 </a:t>
            </a:r>
            <a:r>
              <a:rPr lang="it-IT" b="1" dirty="0" err="1" smtClean="0"/>
              <a:t>gtt</a:t>
            </a:r>
            <a:r>
              <a:rPr lang="it-IT" b="1" dirty="0" smtClean="0"/>
              <a:t> per occhio h 8-20</a:t>
            </a:r>
          </a:p>
          <a:p>
            <a:pPr lvl="0" fontAlgn="t">
              <a:defRPr/>
            </a:pPr>
            <a:r>
              <a:rPr lang="it-IT" b="1" dirty="0" err="1" smtClean="0"/>
              <a:t>Tapentadolo</a:t>
            </a:r>
            <a:r>
              <a:rPr lang="it-IT" b="1" dirty="0" smtClean="0"/>
              <a:t> 50mg + 3 </a:t>
            </a:r>
            <a:r>
              <a:rPr lang="it-IT" b="1" dirty="0" err="1" smtClean="0"/>
              <a:t>infiltraz</a:t>
            </a:r>
            <a:r>
              <a:rPr lang="it-IT" b="1" dirty="0" smtClean="0"/>
              <a:t> A. Ialuronico + TENS e Laser</a:t>
            </a:r>
          </a:p>
          <a:p>
            <a:pPr lvl="0" fontAlgn="t">
              <a:defRPr/>
            </a:pPr>
            <a:r>
              <a:rPr lang="it-IT" b="1" dirty="0" err="1" smtClean="0"/>
              <a:t>Elopram</a:t>
            </a:r>
            <a:r>
              <a:rPr lang="it-IT" b="1" dirty="0" smtClean="0"/>
              <a:t> 6 </a:t>
            </a:r>
            <a:r>
              <a:rPr lang="it-IT" b="1" dirty="0" err="1" smtClean="0"/>
              <a:t>gtt</a:t>
            </a:r>
            <a:r>
              <a:rPr lang="it-IT" b="1" dirty="0" smtClean="0"/>
              <a:t> h 20 </a:t>
            </a:r>
          </a:p>
        </p:txBody>
      </p:sp>
      <p:pic>
        <p:nvPicPr>
          <p:cNvPr id="4" name="Segnaposto contenuto 3" descr="logo.png"/>
          <p:cNvPicPr>
            <a:picLocks noGrp="1" noChangeAspect="1"/>
          </p:cNvPicPr>
          <p:nvPr>
            <p:ph idx="1"/>
          </p:nvPr>
        </p:nvPicPr>
        <p:blipFill>
          <a:blip r:embed="rId2" cstate="print"/>
          <a:stretch>
            <a:fillRect/>
          </a:stretch>
        </p:blipFill>
        <p:spPr>
          <a:xfrm>
            <a:off x="323528" y="188640"/>
            <a:ext cx="8352928" cy="1296144"/>
          </a:xfrm>
        </p:spPr>
      </p:pic>
      <p:sp>
        <p:nvSpPr>
          <p:cNvPr id="5" name="Text Box 12"/>
          <p:cNvSpPr txBox="1">
            <a:spLocks noChangeArrowheads="1"/>
          </p:cNvSpPr>
          <p:nvPr/>
        </p:nvSpPr>
        <p:spPr bwMode="auto">
          <a:xfrm>
            <a:off x="5868144" y="2145967"/>
            <a:ext cx="3123997" cy="1323439"/>
          </a:xfrm>
          <a:prstGeom prst="rect">
            <a:avLst/>
          </a:prstGeom>
          <a:noFill/>
          <a:ln w="9525">
            <a:solidFill>
              <a:schemeClr val="accent1"/>
            </a:solidFill>
            <a:miter lim="800000"/>
            <a:headEnd/>
            <a:tailEnd/>
          </a:ln>
          <a:effectLst/>
        </p:spPr>
        <p:txBody>
          <a:bodyPr wrap="none">
            <a:spAutoFit/>
          </a:bodyPr>
          <a:lstStyle/>
          <a:p>
            <a:r>
              <a:rPr lang="it-IT" sz="2000" b="1" dirty="0" smtClean="0">
                <a:solidFill>
                  <a:srgbClr val="000066"/>
                </a:solidFill>
                <a:latin typeface="Calibri" pitchFamily="34" charset="0"/>
              </a:rPr>
              <a:t>5 </a:t>
            </a:r>
            <a:r>
              <a:rPr lang="it-IT" sz="2000" b="1" i="1" dirty="0">
                <a:solidFill>
                  <a:srgbClr val="000066"/>
                </a:solidFill>
                <a:latin typeface="Calibri" pitchFamily="34" charset="0"/>
              </a:rPr>
              <a:t>interventi</a:t>
            </a:r>
            <a:r>
              <a:rPr lang="it-IT" sz="2000" b="1" dirty="0">
                <a:solidFill>
                  <a:srgbClr val="000066"/>
                </a:solidFill>
                <a:latin typeface="Calibri" pitchFamily="34" charset="0"/>
              </a:rPr>
              <a:t>  </a:t>
            </a:r>
            <a:r>
              <a:rPr lang="it-IT" sz="2000" b="1" i="1" dirty="0">
                <a:solidFill>
                  <a:srgbClr val="000066"/>
                </a:solidFill>
                <a:latin typeface="Calibri" pitchFamily="34" charset="0"/>
              </a:rPr>
              <a:t>terapeutici</a:t>
            </a:r>
            <a:r>
              <a:rPr lang="it-IT" sz="2000" b="1" dirty="0">
                <a:solidFill>
                  <a:srgbClr val="000066"/>
                </a:solidFill>
                <a:latin typeface="Calibri" pitchFamily="34" charset="0"/>
              </a:rPr>
              <a:t> h 8</a:t>
            </a:r>
          </a:p>
          <a:p>
            <a:r>
              <a:rPr lang="it-IT" sz="2000" b="1" dirty="0">
                <a:solidFill>
                  <a:srgbClr val="000066"/>
                </a:solidFill>
                <a:latin typeface="Calibri" pitchFamily="34" charset="0"/>
              </a:rPr>
              <a:t>2 </a:t>
            </a:r>
            <a:r>
              <a:rPr lang="it-IT" sz="2000" b="1" i="1" dirty="0">
                <a:solidFill>
                  <a:srgbClr val="000066"/>
                </a:solidFill>
                <a:latin typeface="Calibri" pitchFamily="34" charset="0"/>
              </a:rPr>
              <a:t>interventi</a:t>
            </a:r>
            <a:r>
              <a:rPr lang="it-IT" sz="2000" b="1" dirty="0">
                <a:solidFill>
                  <a:srgbClr val="000066"/>
                </a:solidFill>
                <a:latin typeface="Calibri" pitchFamily="34" charset="0"/>
              </a:rPr>
              <a:t> </a:t>
            </a:r>
            <a:r>
              <a:rPr lang="it-IT" sz="2000" b="1" i="1" dirty="0">
                <a:solidFill>
                  <a:srgbClr val="000066"/>
                </a:solidFill>
                <a:latin typeface="Calibri" pitchFamily="34" charset="0"/>
              </a:rPr>
              <a:t>terapeutici </a:t>
            </a:r>
            <a:r>
              <a:rPr lang="it-IT" sz="2000" b="1" dirty="0">
                <a:solidFill>
                  <a:srgbClr val="000066"/>
                </a:solidFill>
                <a:latin typeface="Calibri" pitchFamily="34" charset="0"/>
              </a:rPr>
              <a:t>h 12</a:t>
            </a:r>
          </a:p>
          <a:p>
            <a:r>
              <a:rPr lang="it-IT" sz="2000" b="1" dirty="0">
                <a:solidFill>
                  <a:srgbClr val="000066"/>
                </a:solidFill>
                <a:latin typeface="Calibri" pitchFamily="34" charset="0"/>
              </a:rPr>
              <a:t>7 </a:t>
            </a:r>
            <a:r>
              <a:rPr lang="it-IT" sz="2000" b="1" i="1" dirty="0">
                <a:solidFill>
                  <a:srgbClr val="000066"/>
                </a:solidFill>
                <a:latin typeface="Calibri" pitchFamily="34" charset="0"/>
              </a:rPr>
              <a:t>interventi</a:t>
            </a:r>
            <a:r>
              <a:rPr lang="it-IT" sz="2000" b="1" dirty="0">
                <a:solidFill>
                  <a:srgbClr val="000066"/>
                </a:solidFill>
                <a:latin typeface="Calibri" pitchFamily="34" charset="0"/>
              </a:rPr>
              <a:t> </a:t>
            </a:r>
            <a:r>
              <a:rPr lang="it-IT" sz="2000" b="1" i="1" dirty="0">
                <a:solidFill>
                  <a:srgbClr val="000066"/>
                </a:solidFill>
                <a:latin typeface="Calibri" pitchFamily="34" charset="0"/>
              </a:rPr>
              <a:t>terapeutici</a:t>
            </a:r>
            <a:r>
              <a:rPr lang="it-IT" sz="2000" b="1" dirty="0">
                <a:solidFill>
                  <a:srgbClr val="000066"/>
                </a:solidFill>
                <a:latin typeface="Calibri" pitchFamily="34" charset="0"/>
              </a:rPr>
              <a:t> h 20</a:t>
            </a:r>
          </a:p>
          <a:p>
            <a:r>
              <a:rPr lang="it-IT" sz="2000" b="1" dirty="0">
                <a:solidFill>
                  <a:srgbClr val="000066"/>
                </a:solidFill>
                <a:latin typeface="Calibri" pitchFamily="34" charset="0"/>
              </a:rPr>
              <a:t>1 </a:t>
            </a:r>
            <a:r>
              <a:rPr lang="it-IT" sz="2000" b="1" i="1" dirty="0">
                <a:solidFill>
                  <a:srgbClr val="000066"/>
                </a:solidFill>
                <a:latin typeface="Calibri" pitchFamily="34" charset="0"/>
              </a:rPr>
              <a:t>interventi</a:t>
            </a:r>
            <a:r>
              <a:rPr lang="it-IT" sz="2000" b="1" dirty="0">
                <a:solidFill>
                  <a:srgbClr val="000066"/>
                </a:solidFill>
                <a:latin typeface="Calibri" pitchFamily="34" charset="0"/>
              </a:rPr>
              <a:t> </a:t>
            </a:r>
            <a:r>
              <a:rPr lang="it-IT" sz="2000" b="1" i="1" dirty="0">
                <a:solidFill>
                  <a:srgbClr val="000066"/>
                </a:solidFill>
                <a:latin typeface="Calibri" pitchFamily="34" charset="0"/>
              </a:rPr>
              <a:t>terapeutici</a:t>
            </a:r>
            <a:r>
              <a:rPr lang="it-IT" sz="2000" b="1" dirty="0">
                <a:solidFill>
                  <a:srgbClr val="000066"/>
                </a:solidFill>
                <a:latin typeface="Calibri" pitchFamily="34" charset="0"/>
              </a:rPr>
              <a:t> h 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circle(in)">
                                      <p:cBhvr>
                                        <p:cTn id="7" dur="2000"/>
                                        <p:tgtEl>
                                          <p:spTgt spid="5">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circle(in)">
                                      <p:cBhvr>
                                        <p:cTn id="10" dur="2000"/>
                                        <p:tgtEl>
                                          <p:spTgt spid="5">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circle(in)">
                                      <p:cBhvr>
                                        <p:cTn id="13" dur="2000"/>
                                        <p:tgtEl>
                                          <p:spTgt spid="5">
                                            <p:txEl>
                                              <p:pRg st="1" end="1"/>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circle(in)">
                                      <p:cBhvr>
                                        <p:cTn id="16" dur="2000"/>
                                        <p:tgtEl>
                                          <p:spTgt spid="5">
                                            <p:txEl>
                                              <p:pRg st="2" end="2"/>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circle(in)">
                                      <p:cBhvr>
                                        <p:cTn id="19" dur="2000"/>
                                        <p:tgtEl>
                                          <p:spTgt spid="5">
                                            <p:txEl>
                                              <p:pRg st="3" end="3"/>
                                            </p:txEl>
                                          </p:spTgt>
                                        </p:tgtEl>
                                      </p:cBhvr>
                                    </p:animEffect>
                                  </p:childTnLst>
                                </p:cTn>
                              </p:par>
                              <p:par>
                                <p:cTn id="20" presetID="3" presetClass="emph" presetSubtype="2" fill="hold" nodeType="withEffect">
                                  <p:stCondLst>
                                    <p:cond delay="0"/>
                                  </p:stCondLst>
                                  <p:childTnLst>
                                    <p:animClr clrSpc="rgb" dir="cw">
                                      <p:cBhvr override="childStyle">
                                        <p:cTn id="21" dur="2000" fill="hold"/>
                                        <p:tgtEl>
                                          <p:spTgt spid="5">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219256" cy="5257800"/>
          </a:xfrm>
        </p:spPr>
        <p:txBody>
          <a:bodyPr numCol="1">
            <a:normAutofit fontScale="62500" lnSpcReduction="20000"/>
          </a:bodyPr>
          <a:lstStyle/>
          <a:p>
            <a:pPr algn="ctr">
              <a:buNone/>
            </a:pPr>
            <a:r>
              <a:rPr lang="it-IT" sz="4500" b="1" dirty="0" smtClean="0">
                <a:solidFill>
                  <a:srgbClr val="C00000"/>
                </a:solidFill>
              </a:rPr>
              <a:t>FOLLOW-UP</a:t>
            </a:r>
            <a:endParaRPr lang="it-IT" b="1" dirty="0" smtClean="0">
              <a:solidFill>
                <a:srgbClr val="C00000"/>
              </a:solidFill>
            </a:endParaRPr>
          </a:p>
          <a:p>
            <a:r>
              <a:rPr lang="it-IT" b="1" dirty="0" smtClean="0"/>
              <a:t>Emocromo, VES, Creatinina, </a:t>
            </a:r>
            <a:r>
              <a:rPr lang="it-IT" b="1" dirty="0" err="1" smtClean="0"/>
              <a:t>Protidemia</a:t>
            </a:r>
            <a:r>
              <a:rPr lang="it-IT" b="1" dirty="0" smtClean="0"/>
              <a:t>, Ca,</a:t>
            </a:r>
            <a:r>
              <a:rPr lang="it-IT" b="1" dirty="0" smtClean="0">
                <a:solidFill>
                  <a:srgbClr val="92D050"/>
                </a:solidFill>
              </a:rPr>
              <a:t> Fosforo</a:t>
            </a:r>
            <a:r>
              <a:rPr lang="it-IT" b="1" dirty="0" smtClean="0"/>
              <a:t>, AST, ALT, GGT, ALP, </a:t>
            </a:r>
            <a:r>
              <a:rPr lang="it-IT" b="1" dirty="0" err="1" smtClean="0">
                <a:solidFill>
                  <a:srgbClr val="92D050"/>
                </a:solidFill>
              </a:rPr>
              <a:t>Calciuria</a:t>
            </a:r>
            <a:r>
              <a:rPr lang="it-IT" b="1" dirty="0" smtClean="0">
                <a:solidFill>
                  <a:srgbClr val="92D050"/>
                </a:solidFill>
              </a:rPr>
              <a:t> 24 ore, TSH, FT3, FT4,PTH, 25OH-Vitamina D, </a:t>
            </a:r>
            <a:r>
              <a:rPr lang="it-IT" b="1" dirty="0" err="1" smtClean="0">
                <a:solidFill>
                  <a:srgbClr val="92D050"/>
                </a:solidFill>
              </a:rPr>
              <a:t>Markers</a:t>
            </a:r>
            <a:r>
              <a:rPr lang="it-IT" b="1" dirty="0" smtClean="0">
                <a:solidFill>
                  <a:srgbClr val="92D050"/>
                </a:solidFill>
              </a:rPr>
              <a:t> di turnover osseo</a:t>
            </a:r>
            <a:r>
              <a:rPr lang="it-IT" b="1" dirty="0" smtClean="0"/>
              <a:t>, (TSH-R), Colesterolo tot, </a:t>
            </a:r>
            <a:r>
              <a:rPr lang="it-IT" b="1" dirty="0" err="1" smtClean="0"/>
              <a:t>HDL-Col</a:t>
            </a:r>
            <a:r>
              <a:rPr lang="it-IT" b="1" dirty="0" smtClean="0"/>
              <a:t>, TG, </a:t>
            </a:r>
            <a:r>
              <a:rPr lang="it-IT" b="1" dirty="0" err="1" smtClean="0"/>
              <a:t>Na</a:t>
            </a:r>
            <a:r>
              <a:rPr lang="it-IT" b="1" dirty="0" smtClean="0"/>
              <a:t>, K, </a:t>
            </a:r>
            <a:r>
              <a:rPr lang="it-IT" b="1" dirty="0" smtClean="0">
                <a:solidFill>
                  <a:srgbClr val="92D050"/>
                </a:solidFill>
              </a:rPr>
              <a:t>Mg</a:t>
            </a:r>
            <a:r>
              <a:rPr lang="it-IT" b="1" dirty="0" smtClean="0"/>
              <a:t>, Cl,</a:t>
            </a:r>
            <a:r>
              <a:rPr lang="it-IT" b="1" dirty="0" smtClean="0">
                <a:solidFill>
                  <a:srgbClr val="92D050"/>
                </a:solidFill>
              </a:rPr>
              <a:t> CPK</a:t>
            </a:r>
            <a:r>
              <a:rPr lang="it-IT" b="1" dirty="0" smtClean="0"/>
              <a:t>, Glicemia, Hb1Ac</a:t>
            </a:r>
          </a:p>
          <a:p>
            <a:pPr>
              <a:buNone/>
            </a:pPr>
            <a:endParaRPr lang="it-IT" b="1" dirty="0" smtClean="0"/>
          </a:p>
          <a:p>
            <a:r>
              <a:rPr lang="it-IT" b="1" dirty="0" smtClean="0"/>
              <a:t>Automonitoraggio glicemico giornaliero (care </a:t>
            </a:r>
            <a:r>
              <a:rPr lang="it-IT" b="1" dirty="0" err="1" smtClean="0"/>
              <a:t>giver</a:t>
            </a:r>
            <a:r>
              <a:rPr lang="it-IT" b="1" dirty="0" smtClean="0"/>
              <a:t>)</a:t>
            </a:r>
          </a:p>
          <a:p>
            <a:pPr>
              <a:buNone/>
            </a:pPr>
            <a:endParaRPr lang="it-IT" b="1" dirty="0" smtClean="0">
              <a:solidFill>
                <a:srgbClr val="C00000"/>
              </a:solidFill>
            </a:endParaRPr>
          </a:p>
          <a:p>
            <a:pPr>
              <a:buFontTx/>
              <a:buChar char="-"/>
            </a:pPr>
            <a:r>
              <a:rPr lang="it-IT" b="1" dirty="0" smtClean="0"/>
              <a:t>VISITA CARDIOLOGICA + ECG (ECO se indicazione cardiologo)</a:t>
            </a:r>
            <a:endParaRPr lang="it-IT" b="1" dirty="0" smtClean="0">
              <a:solidFill>
                <a:srgbClr val="92D050"/>
              </a:solidFill>
            </a:endParaRPr>
          </a:p>
          <a:p>
            <a:pPr>
              <a:buFontTx/>
              <a:buChar char="-"/>
            </a:pPr>
            <a:r>
              <a:rPr lang="it-IT" b="1" dirty="0" smtClean="0">
                <a:solidFill>
                  <a:srgbClr val="92D050"/>
                </a:solidFill>
              </a:rPr>
              <a:t>VISITA OCULISTICA, FONDO DELL’OCCHIO, EMG, TEST CV DA SFORZO</a:t>
            </a:r>
          </a:p>
          <a:p>
            <a:pPr>
              <a:buFontTx/>
              <a:buChar char="-"/>
            </a:pPr>
            <a:r>
              <a:rPr lang="it-IT" b="1" dirty="0" smtClean="0">
                <a:solidFill>
                  <a:srgbClr val="92D050"/>
                </a:solidFill>
              </a:rPr>
              <a:t>DEXA</a:t>
            </a:r>
          </a:p>
          <a:p>
            <a:pPr>
              <a:buFontTx/>
              <a:buChar char="-"/>
            </a:pPr>
            <a:r>
              <a:rPr lang="it-IT" b="1" dirty="0" smtClean="0">
                <a:solidFill>
                  <a:srgbClr val="92D050"/>
                </a:solidFill>
              </a:rPr>
              <a:t>VISITA DIABETOLOGICA</a:t>
            </a:r>
            <a:r>
              <a:rPr lang="it-IT" b="1" dirty="0" smtClean="0"/>
              <a:t> (mantenerla al bisogno?)</a:t>
            </a:r>
          </a:p>
          <a:p>
            <a:pPr>
              <a:buFontTx/>
              <a:buChar char="-"/>
            </a:pPr>
            <a:r>
              <a:rPr lang="it-IT" b="1" dirty="0" smtClean="0">
                <a:solidFill>
                  <a:srgbClr val="92D050"/>
                </a:solidFill>
              </a:rPr>
              <a:t>VISITA  ENDOCRINOLOGICA</a:t>
            </a:r>
          </a:p>
          <a:p>
            <a:pPr>
              <a:buFontTx/>
              <a:buChar char="-"/>
            </a:pPr>
            <a:r>
              <a:rPr lang="it-IT" b="1" dirty="0" smtClean="0">
                <a:solidFill>
                  <a:srgbClr val="92D050"/>
                </a:solidFill>
              </a:rPr>
              <a:t>ECOADDOME</a:t>
            </a:r>
          </a:p>
          <a:p>
            <a:pPr>
              <a:buFontTx/>
              <a:buChar char="-"/>
            </a:pPr>
            <a:r>
              <a:rPr lang="it-IT" b="1" dirty="0" smtClean="0">
                <a:solidFill>
                  <a:srgbClr val="92D050"/>
                </a:solidFill>
              </a:rPr>
              <a:t>VISITA GERIATRICA</a:t>
            </a:r>
            <a:r>
              <a:rPr lang="it-IT" b="1" dirty="0" smtClean="0"/>
              <a:t> (mantenerla al bisogno?)</a:t>
            </a:r>
          </a:p>
          <a:p>
            <a:pPr>
              <a:buFontTx/>
              <a:buChar char="-"/>
            </a:pPr>
            <a:r>
              <a:rPr lang="it-IT" b="1" dirty="0" smtClean="0"/>
              <a:t>ADI/ADP/ASS. SOCIALE</a:t>
            </a:r>
          </a:p>
          <a:p>
            <a:pPr>
              <a:buNone/>
            </a:pPr>
            <a:r>
              <a:rPr lang="it-IT" b="1" dirty="0" smtClean="0"/>
              <a:t>-     CICLI </a:t>
            </a:r>
            <a:r>
              <a:rPr lang="it-IT" b="1" dirty="0" err="1" smtClean="0"/>
              <a:t>DI</a:t>
            </a:r>
            <a:r>
              <a:rPr lang="it-IT" b="1" dirty="0" smtClean="0"/>
              <a:t> FKT (come?)</a:t>
            </a:r>
          </a:p>
        </p:txBody>
      </p:sp>
      <p:pic>
        <p:nvPicPr>
          <p:cNvPr id="4" name="Segnaposto contenuto 3" descr="logo.png"/>
          <p:cNvPicPr>
            <a:picLocks noGrp="1" noChangeAspect="1"/>
          </p:cNvPicPr>
          <p:nvPr>
            <p:ph idx="1"/>
          </p:nvPr>
        </p:nvPicPr>
        <p:blipFill>
          <a:blip r:embed="rId2" cstate="print"/>
          <a:stretch>
            <a:fillRect/>
          </a:stretch>
        </p:blipFill>
        <p:spPr>
          <a:xfrm>
            <a:off x="323528" y="188640"/>
            <a:ext cx="8352928" cy="1296144"/>
          </a:xfrm>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219256" cy="5257800"/>
          </a:xfrm>
        </p:spPr>
        <p:txBody>
          <a:bodyPr numCol="1">
            <a:normAutofit fontScale="85000" lnSpcReduction="10000"/>
          </a:bodyPr>
          <a:lstStyle/>
          <a:p>
            <a:pPr algn="ctr">
              <a:buNone/>
            </a:pPr>
            <a:r>
              <a:rPr lang="it-IT" sz="4500" b="1" dirty="0" smtClean="0">
                <a:solidFill>
                  <a:srgbClr val="C00000"/>
                </a:solidFill>
              </a:rPr>
              <a:t>FOLLOW-UP</a:t>
            </a:r>
            <a:endParaRPr lang="it-IT" b="1" dirty="0" smtClean="0">
              <a:solidFill>
                <a:srgbClr val="C00000"/>
              </a:solidFill>
            </a:endParaRPr>
          </a:p>
          <a:p>
            <a:r>
              <a:rPr lang="it-IT" b="1" dirty="0" smtClean="0"/>
              <a:t>Emocromo, VES, Creatinina, </a:t>
            </a:r>
            <a:r>
              <a:rPr lang="it-IT" b="1" dirty="0" err="1" smtClean="0"/>
              <a:t>Protidemia</a:t>
            </a:r>
            <a:r>
              <a:rPr lang="it-IT" b="1" dirty="0" smtClean="0"/>
              <a:t>, Ca,</a:t>
            </a:r>
            <a:r>
              <a:rPr lang="it-IT" b="1" dirty="0" smtClean="0">
                <a:solidFill>
                  <a:srgbClr val="92D050"/>
                </a:solidFill>
              </a:rPr>
              <a:t> </a:t>
            </a:r>
            <a:r>
              <a:rPr lang="it-IT" b="1" dirty="0" smtClean="0"/>
              <a:t>AST, ALT, GGT, ALP, TSH-R, Colesterolo tot, </a:t>
            </a:r>
            <a:r>
              <a:rPr lang="it-IT" b="1" dirty="0" err="1" smtClean="0"/>
              <a:t>HDL-Col</a:t>
            </a:r>
            <a:r>
              <a:rPr lang="it-IT" b="1" dirty="0" smtClean="0"/>
              <a:t>, TG, </a:t>
            </a:r>
            <a:r>
              <a:rPr lang="it-IT" b="1" dirty="0" err="1" smtClean="0"/>
              <a:t>Na</a:t>
            </a:r>
            <a:r>
              <a:rPr lang="it-IT" b="1" dirty="0" smtClean="0"/>
              <a:t>, K, Cl, Glicemia, Hb1Ac </a:t>
            </a:r>
            <a:r>
              <a:rPr lang="it-IT" b="1" dirty="0" smtClean="0">
                <a:solidFill>
                  <a:srgbClr val="C00000"/>
                </a:solidFill>
              </a:rPr>
              <a:t>ogni anno</a:t>
            </a:r>
          </a:p>
          <a:p>
            <a:pPr>
              <a:buNone/>
            </a:pPr>
            <a:endParaRPr lang="it-IT" b="1" dirty="0" smtClean="0"/>
          </a:p>
          <a:p>
            <a:r>
              <a:rPr lang="it-IT" b="1" dirty="0" smtClean="0"/>
              <a:t>Automonitoraggio glicemico </a:t>
            </a:r>
            <a:r>
              <a:rPr lang="it-IT" b="1" dirty="0" smtClean="0">
                <a:solidFill>
                  <a:srgbClr val="C00000"/>
                </a:solidFill>
              </a:rPr>
              <a:t>giornaliero</a:t>
            </a:r>
            <a:r>
              <a:rPr lang="it-IT" b="1" dirty="0" smtClean="0"/>
              <a:t> (care </a:t>
            </a:r>
            <a:r>
              <a:rPr lang="it-IT" b="1" dirty="0" err="1" smtClean="0"/>
              <a:t>giver</a:t>
            </a:r>
            <a:r>
              <a:rPr lang="it-IT" b="1" dirty="0" smtClean="0"/>
              <a:t>)</a:t>
            </a:r>
          </a:p>
          <a:p>
            <a:pPr>
              <a:buNone/>
            </a:pPr>
            <a:endParaRPr lang="it-IT" b="1" dirty="0" smtClean="0">
              <a:solidFill>
                <a:srgbClr val="C00000"/>
              </a:solidFill>
            </a:endParaRPr>
          </a:p>
          <a:p>
            <a:pPr>
              <a:buFontTx/>
              <a:buChar char="-"/>
            </a:pPr>
            <a:r>
              <a:rPr lang="it-IT" b="1" dirty="0" smtClean="0"/>
              <a:t>VISITA CARDIOLOGICA + ECG (ECO se indicazione cardiologo) </a:t>
            </a:r>
            <a:r>
              <a:rPr lang="it-IT" b="1" dirty="0" smtClean="0">
                <a:solidFill>
                  <a:srgbClr val="C00000"/>
                </a:solidFill>
              </a:rPr>
              <a:t>ogni anno</a:t>
            </a:r>
          </a:p>
          <a:p>
            <a:pPr>
              <a:buFontTx/>
              <a:buChar char="-"/>
            </a:pPr>
            <a:r>
              <a:rPr lang="it-IT" b="1" dirty="0" smtClean="0"/>
              <a:t>ADI/ADP/ASS. SOCIALE </a:t>
            </a:r>
            <a:r>
              <a:rPr lang="it-IT" b="1" dirty="0" smtClean="0">
                <a:solidFill>
                  <a:srgbClr val="C00000"/>
                </a:solidFill>
              </a:rPr>
              <a:t>ogni mese</a:t>
            </a:r>
          </a:p>
          <a:p>
            <a:pPr>
              <a:buNone/>
            </a:pPr>
            <a:r>
              <a:rPr lang="it-IT" b="1" dirty="0" smtClean="0"/>
              <a:t>-   CICLI </a:t>
            </a:r>
            <a:r>
              <a:rPr lang="it-IT" b="1" dirty="0" err="1" smtClean="0"/>
              <a:t>DI</a:t>
            </a:r>
            <a:r>
              <a:rPr lang="it-IT" b="1" dirty="0" smtClean="0"/>
              <a:t> FKT (come?)</a:t>
            </a:r>
          </a:p>
        </p:txBody>
      </p:sp>
      <p:pic>
        <p:nvPicPr>
          <p:cNvPr id="4" name="Segnaposto contenuto 3" descr="logo.png"/>
          <p:cNvPicPr>
            <a:picLocks noGrp="1" noChangeAspect="1"/>
          </p:cNvPicPr>
          <p:nvPr>
            <p:ph idx="1"/>
          </p:nvPr>
        </p:nvPicPr>
        <p:blipFill>
          <a:blip r:embed="rId2" cstate="print"/>
          <a:stretch>
            <a:fillRect/>
          </a:stretch>
        </p:blipFill>
        <p:spPr>
          <a:xfrm>
            <a:off x="323528" y="188640"/>
            <a:ext cx="8352928" cy="1296144"/>
          </a:xfrm>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SIETE </a:t>
            </a:r>
            <a:r>
              <a:rPr lang="it-IT" sz="3600" b="1" dirty="0" err="1" smtClean="0"/>
              <a:t>D’ACCORDO</a:t>
            </a:r>
            <a:r>
              <a:rPr lang="it-IT" sz="3600" b="1" dirty="0" smtClean="0"/>
              <a:t> CON IL PIANO DIAGNOSTICO-TERAPEUTICO ATTIVO SULLA PAZIENTE ?</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128                                                           </a:t>
            </a:r>
            <a:r>
              <a:rPr lang="it-IT" dirty="0" smtClean="0"/>
              <a:t>n° </a:t>
            </a:r>
            <a:r>
              <a:rPr lang="it-IT" dirty="0"/>
              <a:t>9</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extLst>
      <p:ext uri="{BB962C8B-B14F-4D97-AF65-F5344CB8AC3E}">
        <p14:creationId xmlns:p14="http://schemas.microsoft.com/office/powerpoint/2010/main" val="251690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3212976"/>
            <a:ext cx="8229600" cy="1872208"/>
          </a:xfrm>
          <a:ln>
            <a:solidFill>
              <a:schemeClr val="tx1"/>
            </a:solidFill>
          </a:ln>
        </p:spPr>
        <p:txBody>
          <a:bodyPr>
            <a:normAutofit/>
          </a:bodyPr>
          <a:lstStyle/>
          <a:p>
            <a:r>
              <a:rPr lang="it-IT" sz="3600" b="1" dirty="0" smtClean="0"/>
              <a:t>CONCLUSIONI: </a:t>
            </a:r>
            <a:br>
              <a:rPr lang="it-IT" sz="3600" b="1" dirty="0" smtClean="0"/>
            </a:br>
            <a:r>
              <a:rPr lang="it-IT" sz="3600" b="1" dirty="0" smtClean="0"/>
              <a:t>proposta di un modello generale</a:t>
            </a:r>
            <a:endParaRPr lang="it-IT"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contenuto 10"/>
          <p:cNvSpPr>
            <a:spLocks noGrp="1"/>
          </p:cNvSpPr>
          <p:nvPr>
            <p:ph sz="half" idx="2"/>
          </p:nvPr>
        </p:nvSpPr>
        <p:spPr>
          <a:xfrm>
            <a:off x="467544" y="1124744"/>
            <a:ext cx="4176464" cy="5472608"/>
          </a:xfrm>
        </p:spPr>
        <p:txBody>
          <a:bodyPr>
            <a:normAutofit fontScale="85000" lnSpcReduction="10000"/>
          </a:bodyPr>
          <a:lstStyle/>
          <a:p>
            <a:pPr fontAlgn="t"/>
            <a:r>
              <a:rPr lang="it-IT" sz="3100" b="1" dirty="0" err="1" smtClean="0"/>
              <a:t>Enalapril</a:t>
            </a:r>
            <a:r>
              <a:rPr lang="it-IT" sz="3100" b="1" dirty="0" smtClean="0"/>
              <a:t> 20 mg h 8</a:t>
            </a:r>
          </a:p>
          <a:p>
            <a:pPr fontAlgn="t"/>
            <a:r>
              <a:rPr lang="it-IT" sz="3100" b="1" dirty="0" err="1" smtClean="0"/>
              <a:t>Amlodipina</a:t>
            </a:r>
            <a:r>
              <a:rPr lang="it-IT" sz="3100" b="1" dirty="0" smtClean="0"/>
              <a:t> 5 mg h 20</a:t>
            </a:r>
          </a:p>
          <a:p>
            <a:pPr fontAlgn="t"/>
            <a:r>
              <a:rPr lang="it-IT" sz="3100" b="1" dirty="0" smtClean="0"/>
              <a:t>ASA h 12</a:t>
            </a:r>
            <a:endParaRPr lang="it-IT" sz="3100" b="1" u="sng" dirty="0" smtClean="0"/>
          </a:p>
          <a:p>
            <a:pPr fontAlgn="t"/>
            <a:r>
              <a:rPr lang="it-IT" sz="3100" b="1" dirty="0" smtClean="0"/>
              <a:t>NTG 5mg TD</a:t>
            </a:r>
          </a:p>
          <a:p>
            <a:pPr fontAlgn="t"/>
            <a:r>
              <a:rPr lang="it-IT" sz="3100" b="1" dirty="0" err="1" smtClean="0"/>
              <a:t>Simvastatina</a:t>
            </a:r>
            <a:r>
              <a:rPr lang="it-IT" sz="3100" b="1" dirty="0" smtClean="0"/>
              <a:t> 20 mg h 20</a:t>
            </a:r>
          </a:p>
          <a:p>
            <a:pPr fontAlgn="t"/>
            <a:r>
              <a:rPr lang="it-IT" sz="3100" b="1" dirty="0" err="1" smtClean="0"/>
              <a:t>Metformina</a:t>
            </a:r>
            <a:r>
              <a:rPr lang="it-IT" sz="3100" b="1" dirty="0" smtClean="0"/>
              <a:t> 850mg h 8-20</a:t>
            </a:r>
          </a:p>
          <a:p>
            <a:pPr fontAlgn="t"/>
            <a:r>
              <a:rPr lang="it-IT" sz="3100" b="1" dirty="0" err="1" smtClean="0"/>
              <a:t>Glimepiride</a:t>
            </a:r>
            <a:r>
              <a:rPr lang="it-IT" sz="3100" b="1" dirty="0" smtClean="0"/>
              <a:t> 1mg h 12</a:t>
            </a:r>
          </a:p>
          <a:p>
            <a:pPr fontAlgn="t"/>
            <a:r>
              <a:rPr lang="it-IT" sz="3100" b="1" dirty="0" err="1" smtClean="0"/>
              <a:t>Lantus</a:t>
            </a:r>
            <a:r>
              <a:rPr lang="it-IT" sz="3100" b="1" dirty="0" smtClean="0"/>
              <a:t> 8U SC h 22</a:t>
            </a:r>
          </a:p>
          <a:p>
            <a:pPr fontAlgn="t"/>
            <a:r>
              <a:rPr lang="it-IT" sz="3100" b="1" dirty="0" err="1" smtClean="0"/>
              <a:t>Alendronato</a:t>
            </a:r>
            <a:r>
              <a:rPr lang="it-IT" sz="3100" b="1" dirty="0" smtClean="0"/>
              <a:t> 70 mg/</a:t>
            </a:r>
            <a:r>
              <a:rPr lang="it-IT" sz="3100" b="1" dirty="0" err="1" smtClean="0"/>
              <a:t>sett</a:t>
            </a:r>
            <a:r>
              <a:rPr lang="it-IT" sz="3100" b="1" dirty="0" smtClean="0"/>
              <a:t> </a:t>
            </a:r>
          </a:p>
          <a:p>
            <a:pPr fontAlgn="t"/>
            <a:r>
              <a:rPr lang="it-IT" sz="3100" b="1" dirty="0" smtClean="0"/>
              <a:t>Di Base 15 </a:t>
            </a:r>
            <a:r>
              <a:rPr lang="it-IT" sz="3100" b="1" dirty="0" err="1" smtClean="0"/>
              <a:t>gtt</a:t>
            </a:r>
            <a:r>
              <a:rPr lang="it-IT" sz="3100" b="1" dirty="0" smtClean="0"/>
              <a:t> h 12 </a:t>
            </a:r>
          </a:p>
          <a:p>
            <a:pPr fontAlgn="t"/>
            <a:r>
              <a:rPr lang="it-IT" sz="3100" b="1" dirty="0" err="1" smtClean="0"/>
              <a:t>Lansoprazolo</a:t>
            </a:r>
            <a:r>
              <a:rPr lang="it-IT" sz="3100" b="1" dirty="0" smtClean="0"/>
              <a:t> 30 mg h 7</a:t>
            </a:r>
          </a:p>
          <a:p>
            <a:pPr fontAlgn="t"/>
            <a:r>
              <a:rPr lang="it-IT" sz="3100" b="1" dirty="0" err="1" smtClean="0"/>
              <a:t>Movicol</a:t>
            </a:r>
            <a:r>
              <a:rPr lang="it-IT" sz="3100" b="1" dirty="0" smtClean="0"/>
              <a:t> 1 busta h 20</a:t>
            </a:r>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PIANO TERAPEUTICO ATTUALE</a:t>
            </a:r>
            <a:endParaRPr kumimoji="0" lang="it-IT" sz="36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12" name="Segnaposto contenuto 10"/>
          <p:cNvSpPr txBox="1">
            <a:spLocks/>
          </p:cNvSpPr>
          <p:nvPr/>
        </p:nvSpPr>
        <p:spPr>
          <a:xfrm>
            <a:off x="5148064" y="1124744"/>
            <a:ext cx="3744416" cy="2592288"/>
          </a:xfrm>
          <a:prstGeom prst="rect">
            <a:avLst/>
          </a:prstGeom>
        </p:spPr>
        <p:txBody>
          <a:bodyPr vert="horz" lIns="91440" tIns="45720" rIns="91440" bIns="45720" rtlCol="0">
            <a:normAutofit fontScale="85000" lnSpcReduction="10000"/>
          </a:bodyPr>
          <a:lstStyle/>
          <a:p>
            <a:pPr marL="342900" marR="0" lvl="0" indent="-342900" algn="l" defTabSz="914400" rtl="0" eaLnBrk="1" fontAlgn="t" latinLnBrk="0" hangingPunct="1">
              <a:lnSpc>
                <a:spcPct val="100000"/>
              </a:lnSpc>
              <a:spcBef>
                <a:spcPct val="20000"/>
              </a:spcBef>
              <a:spcAft>
                <a:spcPts val="0"/>
              </a:spcAft>
              <a:buClrTx/>
              <a:buSzTx/>
              <a:buFont typeface="Arial" pitchFamily="34" charset="0"/>
              <a:buChar char="•"/>
              <a:tabLst/>
              <a:defRPr/>
            </a:pPr>
            <a:r>
              <a:rPr kumimoji="0" lang="it-IT" sz="3100" b="1" i="0" u="none" strike="noStrike" kern="1200" cap="none" spc="0" normalizeH="0" baseline="0" noProof="0" dirty="0" err="1" smtClean="0">
                <a:ln>
                  <a:noFill/>
                </a:ln>
                <a:solidFill>
                  <a:schemeClr val="tx1"/>
                </a:solidFill>
                <a:effectLst/>
                <a:uLnTx/>
                <a:uFillTx/>
                <a:latin typeface="+mn-lt"/>
                <a:ea typeface="+mn-ea"/>
                <a:cs typeface="+mn-cs"/>
              </a:rPr>
              <a:t>Cosopt</a:t>
            </a:r>
            <a:r>
              <a:rPr kumimoji="0" lang="it-IT" sz="3100" b="1" i="0" u="none" strike="noStrike" kern="1200" cap="none" spc="0" normalizeH="0" baseline="0" noProof="0" dirty="0" smtClean="0">
                <a:ln>
                  <a:noFill/>
                </a:ln>
                <a:solidFill>
                  <a:schemeClr val="tx1"/>
                </a:solidFill>
                <a:effectLst/>
                <a:uLnTx/>
                <a:uFillTx/>
                <a:latin typeface="+mn-lt"/>
                <a:ea typeface="+mn-ea"/>
                <a:cs typeface="+mn-cs"/>
              </a:rPr>
              <a:t> 1 </a:t>
            </a:r>
            <a:r>
              <a:rPr kumimoji="0" lang="it-IT" sz="3100" b="1" i="0" u="none" strike="noStrike" kern="1200" cap="none" spc="0" normalizeH="0" baseline="0" noProof="0" dirty="0" err="1" smtClean="0">
                <a:ln>
                  <a:noFill/>
                </a:ln>
                <a:solidFill>
                  <a:schemeClr val="tx1"/>
                </a:solidFill>
                <a:effectLst/>
                <a:uLnTx/>
                <a:uFillTx/>
                <a:latin typeface="+mn-lt"/>
                <a:ea typeface="+mn-ea"/>
                <a:cs typeface="+mn-cs"/>
              </a:rPr>
              <a:t>gtt</a:t>
            </a:r>
            <a:r>
              <a:rPr kumimoji="0" lang="it-IT" sz="3100" b="1" i="0" u="none" strike="noStrike" kern="1200" cap="none" spc="0" normalizeH="0" baseline="0" noProof="0" dirty="0" smtClean="0">
                <a:ln>
                  <a:noFill/>
                </a:ln>
                <a:solidFill>
                  <a:schemeClr val="tx1"/>
                </a:solidFill>
                <a:effectLst/>
                <a:uLnTx/>
                <a:uFillTx/>
                <a:latin typeface="+mn-lt"/>
                <a:ea typeface="+mn-ea"/>
                <a:cs typeface="+mn-cs"/>
              </a:rPr>
              <a:t> per occhio h 8-20</a:t>
            </a:r>
          </a:p>
          <a:p>
            <a:pPr marL="342900" marR="0" lvl="0" indent="-342900" algn="l" defTabSz="914400" rtl="0" eaLnBrk="1" fontAlgn="t" latinLnBrk="0" hangingPunct="1">
              <a:lnSpc>
                <a:spcPct val="100000"/>
              </a:lnSpc>
              <a:spcBef>
                <a:spcPct val="20000"/>
              </a:spcBef>
              <a:spcAft>
                <a:spcPts val="0"/>
              </a:spcAft>
              <a:buClrTx/>
              <a:buSzTx/>
              <a:buFont typeface="Arial" pitchFamily="34" charset="0"/>
              <a:buChar char="•"/>
              <a:tabLst/>
              <a:defRPr/>
            </a:pPr>
            <a:r>
              <a:rPr kumimoji="0" lang="it-IT" sz="3100" b="1" i="0" u="none" strike="noStrike" kern="1200" cap="none" spc="0" normalizeH="0" baseline="0" noProof="0" dirty="0" err="1" smtClean="0">
                <a:ln>
                  <a:noFill/>
                </a:ln>
                <a:solidFill>
                  <a:schemeClr val="tx1"/>
                </a:solidFill>
                <a:effectLst/>
                <a:uLnTx/>
                <a:uFillTx/>
                <a:latin typeface="+mn-lt"/>
                <a:ea typeface="+mn-ea"/>
                <a:cs typeface="+mn-cs"/>
              </a:rPr>
              <a:t>Elopram</a:t>
            </a:r>
            <a:r>
              <a:rPr kumimoji="0" lang="it-IT" sz="3100" b="1" i="0" u="none" strike="noStrike" kern="1200" cap="none" spc="0" normalizeH="0" baseline="0" noProof="0" dirty="0" smtClean="0">
                <a:ln>
                  <a:noFill/>
                </a:ln>
                <a:solidFill>
                  <a:schemeClr val="tx1"/>
                </a:solidFill>
                <a:effectLst/>
                <a:uLnTx/>
                <a:uFillTx/>
                <a:latin typeface="+mn-lt"/>
                <a:ea typeface="+mn-ea"/>
                <a:cs typeface="+mn-cs"/>
              </a:rPr>
              <a:t>  6 </a:t>
            </a:r>
            <a:r>
              <a:rPr kumimoji="0" lang="it-IT" sz="3100" b="1" i="0" u="none" strike="noStrike" kern="1200" cap="none" spc="0" normalizeH="0" baseline="0" noProof="0" dirty="0" err="1" smtClean="0">
                <a:ln>
                  <a:noFill/>
                </a:ln>
                <a:solidFill>
                  <a:schemeClr val="tx1"/>
                </a:solidFill>
                <a:effectLst/>
                <a:uLnTx/>
                <a:uFillTx/>
                <a:latin typeface="+mn-lt"/>
                <a:ea typeface="+mn-ea"/>
                <a:cs typeface="+mn-cs"/>
              </a:rPr>
              <a:t>gtt</a:t>
            </a:r>
            <a:r>
              <a:rPr kumimoji="0" lang="it-IT" sz="3100" b="1" i="0" u="none" strike="noStrike" kern="1200" cap="none" spc="0" normalizeH="0" baseline="0" noProof="0" dirty="0" smtClean="0">
                <a:ln>
                  <a:noFill/>
                </a:ln>
                <a:solidFill>
                  <a:schemeClr val="tx1"/>
                </a:solidFill>
                <a:effectLst/>
                <a:uLnTx/>
                <a:uFillTx/>
                <a:latin typeface="+mn-lt"/>
                <a:ea typeface="+mn-ea"/>
                <a:cs typeface="+mn-cs"/>
              </a:rPr>
              <a:t> h 21</a:t>
            </a:r>
          </a:p>
          <a:p>
            <a:pPr marL="342900" marR="0" lvl="0" indent="-342900" algn="l" defTabSz="914400" rtl="0" eaLnBrk="1" fontAlgn="t" latinLnBrk="0" hangingPunct="1">
              <a:lnSpc>
                <a:spcPct val="100000"/>
              </a:lnSpc>
              <a:spcBef>
                <a:spcPct val="20000"/>
              </a:spcBef>
              <a:spcAft>
                <a:spcPts val="0"/>
              </a:spcAft>
              <a:buClrTx/>
              <a:buSzTx/>
              <a:buFont typeface="Arial" pitchFamily="34" charset="0"/>
              <a:buChar char="•"/>
              <a:tabLst/>
              <a:defRPr/>
            </a:pPr>
            <a:r>
              <a:rPr kumimoji="0" lang="it-IT" sz="3100" b="1" i="0" u="none" strike="noStrike" kern="1200" cap="none" spc="0" normalizeH="0" baseline="0" noProof="0" dirty="0" err="1" smtClean="0">
                <a:ln>
                  <a:noFill/>
                </a:ln>
                <a:solidFill>
                  <a:schemeClr val="tx1"/>
                </a:solidFill>
                <a:effectLst/>
                <a:uLnTx/>
                <a:uFillTx/>
                <a:latin typeface="+mn-lt"/>
                <a:ea typeface="+mn-ea"/>
                <a:cs typeface="+mn-cs"/>
              </a:rPr>
              <a:t>Deursil</a:t>
            </a:r>
            <a:r>
              <a:rPr kumimoji="0" lang="it-IT" sz="3100" b="1" i="0" u="none" strike="noStrike" kern="1200" cap="none" spc="0" normalizeH="0" baseline="0" noProof="0" dirty="0" smtClean="0">
                <a:ln>
                  <a:noFill/>
                </a:ln>
                <a:solidFill>
                  <a:schemeClr val="tx1"/>
                </a:solidFill>
                <a:effectLst/>
                <a:uLnTx/>
                <a:uFillTx/>
                <a:latin typeface="+mn-lt"/>
                <a:ea typeface="+mn-ea"/>
                <a:cs typeface="+mn-cs"/>
              </a:rPr>
              <a:t> 300 mg h 12</a:t>
            </a:r>
          </a:p>
          <a:p>
            <a:pPr marL="342900" marR="0" lvl="0" indent="-342900" algn="l" defTabSz="914400" rtl="0" eaLnBrk="1" fontAlgn="t" latinLnBrk="0" hangingPunct="1">
              <a:lnSpc>
                <a:spcPct val="100000"/>
              </a:lnSpc>
              <a:spcBef>
                <a:spcPct val="20000"/>
              </a:spcBef>
              <a:spcAft>
                <a:spcPts val="0"/>
              </a:spcAft>
              <a:buClrTx/>
              <a:buSzTx/>
              <a:buFont typeface="Arial" pitchFamily="34" charset="0"/>
              <a:buChar char="•"/>
              <a:tabLst/>
              <a:defRPr/>
            </a:pPr>
            <a:r>
              <a:rPr lang="it-IT" sz="3100" b="1" noProof="0" dirty="0" err="1" smtClean="0"/>
              <a:t>Arcoxia</a:t>
            </a:r>
            <a:r>
              <a:rPr lang="it-IT" sz="3100" b="1" noProof="0" dirty="0" smtClean="0"/>
              <a:t> 60 mg h 12</a:t>
            </a:r>
          </a:p>
          <a:p>
            <a:pPr marL="342900" marR="0" lvl="0" indent="-342900" algn="l" defTabSz="914400" rtl="0" eaLnBrk="1" fontAlgn="t" latinLnBrk="0" hangingPunct="1">
              <a:lnSpc>
                <a:spcPct val="100000"/>
              </a:lnSpc>
              <a:spcBef>
                <a:spcPct val="20000"/>
              </a:spcBef>
              <a:spcAft>
                <a:spcPts val="0"/>
              </a:spcAft>
              <a:buClrTx/>
              <a:buSzTx/>
              <a:buFont typeface="Arial" pitchFamily="34" charset="0"/>
              <a:buChar char="•"/>
              <a:tabLst/>
              <a:defRPr/>
            </a:pPr>
            <a:r>
              <a:rPr lang="it-IT" sz="3100" b="1" dirty="0" smtClean="0"/>
              <a:t>Tachipirina 1000 mg AB</a:t>
            </a:r>
            <a:endParaRPr kumimoji="0" lang="it-IT" sz="3100" b="1" i="0" strike="noStrike" kern="1200" cap="none" spc="0" normalizeH="0" baseline="0" noProof="0" dirty="0" smtClean="0">
              <a:ln>
                <a:noFill/>
              </a:ln>
              <a:solidFill>
                <a:schemeClr val="tx1"/>
              </a:solidFill>
              <a:effectLst/>
              <a:uLnTx/>
              <a:uFillTx/>
              <a:ea typeface="+mn-ea"/>
              <a:cs typeface="+mn-cs"/>
            </a:endParaRPr>
          </a:p>
        </p:txBody>
      </p:sp>
      <p:pic>
        <p:nvPicPr>
          <p:cNvPr id="13" name="Immagine 12" descr="download (1).jpg"/>
          <p:cNvPicPr>
            <a:picLocks noChangeAspect="1"/>
          </p:cNvPicPr>
          <p:nvPr/>
        </p:nvPicPr>
        <p:blipFill>
          <a:blip r:embed="rId2" cstate="print"/>
          <a:stretch>
            <a:fillRect/>
          </a:stretch>
        </p:blipFill>
        <p:spPr>
          <a:xfrm>
            <a:off x="5076057" y="3810969"/>
            <a:ext cx="4067944" cy="3047031"/>
          </a:xfrm>
          <a:prstGeom prst="rect">
            <a:avLst/>
          </a:prstGeom>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531603" y="188640"/>
            <a:ext cx="3539367"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Considera il principale problema del paziente</a:t>
            </a:r>
            <a:endParaRPr lang="it-IT" sz="1400" b="1" dirty="0"/>
          </a:p>
        </p:txBody>
      </p:sp>
      <p:sp>
        <p:nvSpPr>
          <p:cNvPr id="4" name="CasellaDiTesto 3"/>
          <p:cNvSpPr txBox="1"/>
          <p:nvPr/>
        </p:nvSpPr>
        <p:spPr>
          <a:xfrm>
            <a:off x="4525383" y="764704"/>
            <a:ext cx="3551806"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Fai una revisione completa del piano di cure</a:t>
            </a:r>
          </a:p>
          <a:p>
            <a:r>
              <a:rPr lang="it-IT" sz="1400" b="1" dirty="0" smtClean="0"/>
              <a:t>oppure un focus su specifici aspetti della cura</a:t>
            </a:r>
            <a:endParaRPr lang="it-IT" sz="1400" b="1" dirty="0"/>
          </a:p>
        </p:txBody>
      </p:sp>
      <p:sp>
        <p:nvSpPr>
          <p:cNvPr id="5" name="CasellaDiTesto 4"/>
          <p:cNvSpPr txBox="1"/>
          <p:nvPr/>
        </p:nvSpPr>
        <p:spPr>
          <a:xfrm>
            <a:off x="3895307" y="1556792"/>
            <a:ext cx="4811958"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Qual è l’attuale condizione medica e quali i relativi interventi?</a:t>
            </a:r>
          </a:p>
          <a:p>
            <a:r>
              <a:rPr lang="it-IT" sz="1400" b="1" dirty="0" smtClean="0"/>
              <a:t>Vi è aderenza / buona tollerabilità per il piano di trattamento?</a:t>
            </a:r>
            <a:endParaRPr lang="it-IT" sz="1400" b="1" dirty="0"/>
          </a:p>
        </p:txBody>
      </p:sp>
      <p:sp>
        <p:nvSpPr>
          <p:cNvPr id="6" name="CasellaDiTesto 5"/>
          <p:cNvSpPr txBox="1"/>
          <p:nvPr/>
        </p:nvSpPr>
        <p:spPr>
          <a:xfrm>
            <a:off x="4840982" y="2368568"/>
            <a:ext cx="2920608"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Considera  le preferenze del paziente</a:t>
            </a:r>
            <a:endParaRPr lang="it-IT" sz="1400" b="1" dirty="0"/>
          </a:p>
        </p:txBody>
      </p:sp>
      <p:sp>
        <p:nvSpPr>
          <p:cNvPr id="7" name="CasellaDiTesto 6"/>
          <p:cNvSpPr txBox="1"/>
          <p:nvPr/>
        </p:nvSpPr>
        <p:spPr>
          <a:xfrm>
            <a:off x="4485885" y="2923472"/>
            <a:ext cx="3630802"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Disponi di rilevanti evidenze relativamente ad </a:t>
            </a:r>
          </a:p>
          <a:p>
            <a:r>
              <a:rPr lang="it-IT" sz="1400" b="1" dirty="0" smtClean="0"/>
              <a:t>outcomes importanti?</a:t>
            </a:r>
            <a:endParaRPr lang="it-IT" sz="1400" b="1" dirty="0"/>
          </a:p>
        </p:txBody>
      </p:sp>
      <p:sp>
        <p:nvSpPr>
          <p:cNvPr id="8" name="CasellaDiTesto 7"/>
          <p:cNvSpPr txBox="1"/>
          <p:nvPr/>
        </p:nvSpPr>
        <p:spPr>
          <a:xfrm>
            <a:off x="5408927" y="3647653"/>
            <a:ext cx="1784719"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Considera la prognosi</a:t>
            </a:r>
            <a:endParaRPr lang="it-IT" sz="1400" b="1" dirty="0"/>
          </a:p>
        </p:txBody>
      </p:sp>
      <p:sp>
        <p:nvSpPr>
          <p:cNvPr id="9" name="CasellaDiTesto 8"/>
          <p:cNvSpPr txBox="1"/>
          <p:nvPr/>
        </p:nvSpPr>
        <p:spPr>
          <a:xfrm>
            <a:off x="4499992" y="4202557"/>
            <a:ext cx="3602589"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Considera le interazioni nei e tra i trattamenti </a:t>
            </a:r>
          </a:p>
          <a:p>
            <a:r>
              <a:rPr lang="it-IT" sz="1400" b="1" dirty="0" smtClean="0"/>
              <a:t>e le altre condizioni </a:t>
            </a:r>
            <a:endParaRPr lang="it-IT" sz="1400" b="1" dirty="0"/>
          </a:p>
        </p:txBody>
      </p:sp>
      <p:sp>
        <p:nvSpPr>
          <p:cNvPr id="10" name="CasellaDiTesto 9"/>
          <p:cNvSpPr txBox="1"/>
          <p:nvPr/>
        </p:nvSpPr>
        <p:spPr>
          <a:xfrm>
            <a:off x="4205544" y="4926738"/>
            <a:ext cx="4248727" cy="30777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Pesa rischi e benefici  dei componenti del piano di cura</a:t>
            </a:r>
            <a:endParaRPr lang="it-IT" sz="1400" b="1" dirty="0"/>
          </a:p>
        </p:txBody>
      </p:sp>
      <p:sp>
        <p:nvSpPr>
          <p:cNvPr id="11" name="CasellaDiTesto 10"/>
          <p:cNvSpPr txBox="1"/>
          <p:nvPr/>
        </p:nvSpPr>
        <p:spPr>
          <a:xfrm>
            <a:off x="4294382" y="5481642"/>
            <a:ext cx="4071051"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Illustra e discuti se implementare o meno interventi </a:t>
            </a:r>
          </a:p>
          <a:p>
            <a:r>
              <a:rPr lang="it-IT" sz="1400" b="1" dirty="0" smtClean="0"/>
              <a:t>e/o trattamenti </a:t>
            </a:r>
            <a:endParaRPr lang="it-IT" sz="1400" b="1" dirty="0"/>
          </a:p>
        </p:txBody>
      </p:sp>
      <p:sp>
        <p:nvSpPr>
          <p:cNvPr id="12" name="CasellaDiTesto 11"/>
          <p:cNvSpPr txBox="1"/>
          <p:nvPr/>
        </p:nvSpPr>
        <p:spPr>
          <a:xfrm>
            <a:off x="4393864" y="6205823"/>
            <a:ext cx="3872086" cy="52322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it-IT" sz="1400" b="1" dirty="0" smtClean="0"/>
              <a:t>Rivaluta ad intervalli definiti : benefici, fattibilità, </a:t>
            </a:r>
          </a:p>
          <a:p>
            <a:r>
              <a:rPr lang="it-IT" sz="1400" b="1" dirty="0" smtClean="0"/>
              <a:t>aderenza, allineamento con le preferenze.</a:t>
            </a:r>
            <a:endParaRPr lang="it-IT" sz="1400" b="1" dirty="0"/>
          </a:p>
        </p:txBody>
      </p:sp>
      <p:sp>
        <p:nvSpPr>
          <p:cNvPr id="13" name="Freccia in giù 12"/>
          <p:cNvSpPr/>
          <p:nvPr/>
        </p:nvSpPr>
        <p:spPr>
          <a:xfrm>
            <a:off x="6228184" y="426571"/>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4" name="Freccia in giù 13"/>
          <p:cNvSpPr/>
          <p:nvPr/>
        </p:nvSpPr>
        <p:spPr>
          <a:xfrm>
            <a:off x="6228184" y="1268760"/>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5" name="Freccia in giù 14"/>
          <p:cNvSpPr/>
          <p:nvPr/>
        </p:nvSpPr>
        <p:spPr>
          <a:xfrm>
            <a:off x="6228184" y="206084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6" name="Freccia in giù 15"/>
          <p:cNvSpPr/>
          <p:nvPr/>
        </p:nvSpPr>
        <p:spPr>
          <a:xfrm>
            <a:off x="6185891" y="2642389"/>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7" name="Freccia in giù 16"/>
          <p:cNvSpPr/>
          <p:nvPr/>
        </p:nvSpPr>
        <p:spPr>
          <a:xfrm>
            <a:off x="6185891" y="3356992"/>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8" name="Freccia in giù 17"/>
          <p:cNvSpPr/>
          <p:nvPr/>
        </p:nvSpPr>
        <p:spPr>
          <a:xfrm>
            <a:off x="6185891" y="3999586"/>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9" name="Freccia in giù 18"/>
          <p:cNvSpPr/>
          <p:nvPr/>
        </p:nvSpPr>
        <p:spPr>
          <a:xfrm>
            <a:off x="6185891" y="4714189"/>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0" name="Freccia in giù 19"/>
          <p:cNvSpPr/>
          <p:nvPr/>
        </p:nvSpPr>
        <p:spPr>
          <a:xfrm>
            <a:off x="6185891" y="5229200"/>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1" name="Freccia in giù 20"/>
          <p:cNvSpPr/>
          <p:nvPr/>
        </p:nvSpPr>
        <p:spPr>
          <a:xfrm>
            <a:off x="6156176" y="5949280"/>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2" name="CasellaDiTesto 21"/>
          <p:cNvSpPr txBox="1"/>
          <p:nvPr/>
        </p:nvSpPr>
        <p:spPr>
          <a:xfrm>
            <a:off x="539552" y="2492896"/>
            <a:ext cx="2520280" cy="1938992"/>
          </a:xfrm>
          <a:prstGeom prst="rect">
            <a:avLst/>
          </a:prstGeom>
          <a:solidFill>
            <a:schemeClr val="accent1">
              <a:lumMod val="20000"/>
              <a:lumOff val="80000"/>
            </a:schemeClr>
          </a:solidFill>
          <a:ln>
            <a:solidFill>
              <a:schemeClr val="tx1"/>
            </a:solidFill>
          </a:ln>
        </p:spPr>
        <p:txBody>
          <a:bodyPr wrap="square" rtlCol="0">
            <a:spAutoFit/>
          </a:bodyPr>
          <a:lstStyle/>
          <a:p>
            <a:pPr algn="ctr"/>
            <a:r>
              <a:rPr lang="it-IT" sz="2400" b="1" dirty="0" smtClean="0"/>
              <a:t>Proposta di </a:t>
            </a:r>
          </a:p>
          <a:p>
            <a:pPr algn="ctr"/>
            <a:r>
              <a:rPr lang="it-IT" sz="2400" b="1" dirty="0" smtClean="0"/>
              <a:t>un modello metodologico</a:t>
            </a:r>
          </a:p>
          <a:p>
            <a:pPr algn="ctr"/>
            <a:r>
              <a:rPr lang="it-IT" sz="2400" b="1" dirty="0" smtClean="0"/>
              <a:t>per la gestione </a:t>
            </a:r>
          </a:p>
          <a:p>
            <a:pPr algn="ctr"/>
            <a:r>
              <a:rPr lang="it-IT" sz="2400" b="1" dirty="0" smtClean="0"/>
              <a:t>della comorbilità</a:t>
            </a:r>
            <a:endParaRPr lang="it-IT" sz="2400" b="1" dirty="0"/>
          </a:p>
        </p:txBody>
      </p:sp>
      <p:sp>
        <p:nvSpPr>
          <p:cNvPr id="23" name="Rettangolo 22"/>
          <p:cNvSpPr/>
          <p:nvPr/>
        </p:nvSpPr>
        <p:spPr>
          <a:xfrm>
            <a:off x="0" y="0"/>
            <a:ext cx="4572000" cy="830997"/>
          </a:xfrm>
          <a:prstGeom prst="rect">
            <a:avLst/>
          </a:prstGeom>
        </p:spPr>
        <p:txBody>
          <a:bodyPr>
            <a:spAutoFit/>
          </a:bodyPr>
          <a:lstStyle/>
          <a:p>
            <a:r>
              <a:rPr lang="en-US" sz="1200" dirty="0"/>
              <a:t>Guiding Principles for the Care of Older Adults </a:t>
            </a:r>
            <a:endParaRPr lang="en-US" sz="1200" dirty="0" smtClean="0"/>
          </a:p>
          <a:p>
            <a:r>
              <a:rPr lang="en-US" sz="1200" dirty="0" smtClean="0"/>
              <a:t>with </a:t>
            </a:r>
            <a:r>
              <a:rPr lang="en-US" sz="1200" dirty="0" err="1"/>
              <a:t>Multimorbidity</a:t>
            </a:r>
            <a:r>
              <a:rPr lang="en-US" sz="1200" dirty="0"/>
              <a:t>: An Approach for </a:t>
            </a:r>
            <a:r>
              <a:rPr lang="en-US" sz="1200" dirty="0" smtClean="0"/>
              <a:t>Clinicians </a:t>
            </a:r>
            <a:r>
              <a:rPr lang="en-US" sz="1200" dirty="0"/>
              <a:t>American Geriatrics Society Expert Panel on the Care of Older </a:t>
            </a:r>
            <a:r>
              <a:rPr lang="en-US" sz="1200" dirty="0" smtClean="0"/>
              <a:t>Adults</a:t>
            </a:r>
            <a:r>
              <a:rPr lang="it-IT" sz="1200" dirty="0" smtClean="0"/>
              <a:t>with Multimorbidity </a:t>
            </a:r>
          </a:p>
          <a:p>
            <a:r>
              <a:rPr lang="pt-BR" sz="1200" dirty="0" smtClean="0"/>
              <a:t>J </a:t>
            </a:r>
            <a:r>
              <a:rPr lang="pt-BR" sz="1200" dirty="0"/>
              <a:t>Am Geriatr Soc 60:E1–E25, 2012.</a:t>
            </a:r>
            <a:endParaRPr lang="it-IT" sz="1200" dirty="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2564904"/>
            <a:ext cx="8229600" cy="2304256"/>
          </a:xfrm>
          <a:ln>
            <a:solidFill>
              <a:schemeClr val="tx1"/>
            </a:solidFill>
          </a:ln>
        </p:spPr>
        <p:txBody>
          <a:bodyPr>
            <a:normAutofit/>
          </a:bodyPr>
          <a:lstStyle/>
          <a:p>
            <a:r>
              <a:rPr lang="it-IT" sz="4000" b="1" dirty="0" smtClean="0"/>
              <a:t>Le possibili conseguenze delle scelte effettuate: </a:t>
            </a:r>
            <a:br>
              <a:rPr lang="it-IT" sz="4000" b="1" dirty="0" smtClean="0"/>
            </a:br>
            <a:r>
              <a:rPr lang="it-IT" sz="4000" b="1" dirty="0" smtClean="0"/>
              <a:t>il commento dell’internista</a:t>
            </a:r>
            <a:endParaRPr lang="it-IT" sz="4000" b="1" dirty="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83768" y="2564904"/>
            <a:ext cx="4032448" cy="1569660"/>
          </a:xfrm>
          <a:prstGeom prst="rect">
            <a:avLst/>
          </a:prstGeom>
          <a:noFill/>
          <a:ln>
            <a:solidFill>
              <a:schemeClr val="tx1"/>
            </a:solidFill>
          </a:ln>
        </p:spPr>
        <p:txBody>
          <a:bodyPr wrap="square" rtlCol="0">
            <a:spAutoFit/>
          </a:bodyPr>
          <a:lstStyle/>
          <a:p>
            <a:pPr algn="ctr"/>
            <a:r>
              <a:rPr lang="it-IT" sz="3200" b="1" dirty="0" smtClean="0"/>
              <a:t>DISCUSSIONE</a:t>
            </a:r>
          </a:p>
          <a:p>
            <a:pPr algn="ctr"/>
            <a:r>
              <a:rPr lang="it-IT" sz="3200" b="1" dirty="0" smtClean="0"/>
              <a:t>E</a:t>
            </a:r>
            <a:endParaRPr lang="it-IT" sz="3200" b="1" dirty="0"/>
          </a:p>
          <a:p>
            <a:pPr algn="ctr"/>
            <a:r>
              <a:rPr lang="it-IT" sz="3200" b="1" dirty="0" smtClean="0"/>
              <a:t>FINE CORSO</a:t>
            </a:r>
            <a:endParaRPr lang="it-IT" sz="3200" b="1" dirty="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smtClean="0"/>
              <a:t>E’ corretto (praticabile)?</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     131 ( 50%)                                   n</a:t>
            </a:r>
            <a:r>
              <a:rPr lang="it-IT" dirty="0" smtClean="0"/>
              <a:t>° </a:t>
            </a:r>
            <a:r>
              <a:rPr lang="it-IT" dirty="0" smtClean="0"/>
              <a:t>1 (50%)</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extLst>
      <p:ext uri="{BB962C8B-B14F-4D97-AF65-F5344CB8AC3E}">
        <p14:creationId xmlns:p14="http://schemas.microsoft.com/office/powerpoint/2010/main" val="251690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Grp="1" noChangeAspect="1" noChangeArrowheads="1"/>
          </p:cNvPicPr>
          <p:nvPr>
            <p:ph sz="half" idx="1"/>
          </p:nvPr>
        </p:nvPicPr>
        <p:blipFill>
          <a:blip r:embed="rId2" cstate="print"/>
          <a:stretch>
            <a:fillRect/>
          </a:stretch>
        </p:blipFill>
        <p:spPr bwMode="auto">
          <a:xfrm>
            <a:off x="0" y="0"/>
            <a:ext cx="9144000" cy="6858000"/>
          </a:xfrm>
          <a:prstGeom prst="rect">
            <a:avLst/>
          </a:prstGeom>
          <a:noFill/>
          <a:ln w="9525">
            <a:noFill/>
            <a:round/>
            <a:headEnd/>
            <a:tailEnd/>
          </a:ln>
        </p:spPr>
      </p:pic>
      <p:sp>
        <p:nvSpPr>
          <p:cNvPr id="2" name="Titolo 1"/>
          <p:cNvSpPr>
            <a:spLocks noGrp="1"/>
          </p:cNvSpPr>
          <p:nvPr>
            <p:ph type="title"/>
          </p:nvPr>
        </p:nvSpPr>
        <p:spPr>
          <a:xfrm>
            <a:off x="395536" y="5517232"/>
            <a:ext cx="8229600" cy="1143000"/>
          </a:xfrm>
        </p:spPr>
        <p:txBody>
          <a:bodyPr/>
          <a:lstStyle/>
          <a:p>
            <a:r>
              <a:rPr lang="it-IT" b="1" dirty="0" smtClean="0">
                <a:solidFill>
                  <a:srgbClr val="00B0F0"/>
                </a:solidFill>
              </a:rPr>
              <a:t>17 FARMACI !!</a:t>
            </a:r>
            <a:endParaRPr lang="it-IT" b="1" dirty="0">
              <a:solidFill>
                <a:srgbClr val="00B0F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noGrp="1"/>
          </p:cNvSpPr>
          <p:nvPr>
            <p:ph type="title"/>
          </p:nvPr>
        </p:nvSpPr>
        <p:spPr>
          <a:xfrm>
            <a:off x="0" y="274638"/>
            <a:ext cx="9144000" cy="778098"/>
          </a:xfrm>
          <a:prstGeom prst="rect">
            <a:avLst/>
          </a:prstGeom>
          <a:solidFill>
            <a:srgbClr val="00CCFF">
              <a:alpha val="51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rPr>
              <a:t>FOLLOW-UP ANNUALE</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pic>
        <p:nvPicPr>
          <p:cNvPr id="5" name="Segnaposto contenuto 3" descr="Dottore dubbioso.jpg"/>
          <p:cNvPicPr>
            <a:picLocks noGrp="1" noChangeAspect="1"/>
          </p:cNvPicPr>
          <p:nvPr>
            <p:ph idx="1"/>
          </p:nvPr>
        </p:nvPicPr>
        <p:blipFill>
          <a:blip r:embed="rId2" cstate="print"/>
          <a:stretch>
            <a:fillRect/>
          </a:stretch>
        </p:blipFill>
        <p:spPr>
          <a:xfrm>
            <a:off x="2699792" y="3717032"/>
            <a:ext cx="2843808" cy="2924944"/>
          </a:xfrm>
          <a:prstGeom prst="rect">
            <a:avLst/>
          </a:prstGeom>
        </p:spPr>
      </p:pic>
      <p:sp>
        <p:nvSpPr>
          <p:cNvPr id="7" name="CasellaDiTesto 6"/>
          <p:cNvSpPr txBox="1"/>
          <p:nvPr/>
        </p:nvSpPr>
        <p:spPr>
          <a:xfrm>
            <a:off x="251520" y="1412776"/>
            <a:ext cx="4608512" cy="4524315"/>
          </a:xfrm>
          <a:prstGeom prst="rect">
            <a:avLst/>
          </a:prstGeom>
          <a:noFill/>
        </p:spPr>
        <p:txBody>
          <a:bodyPr wrap="square" rtlCol="0">
            <a:spAutoFit/>
          </a:bodyPr>
          <a:lstStyle/>
          <a:p>
            <a:r>
              <a:rPr lang="it-IT" sz="2400" b="1" dirty="0" smtClean="0"/>
              <a:t>Emocromo, VES, Creatinina, </a:t>
            </a:r>
            <a:r>
              <a:rPr lang="it-IT" sz="2400" b="1" dirty="0" err="1" smtClean="0"/>
              <a:t>Protidemia</a:t>
            </a:r>
            <a:r>
              <a:rPr lang="it-IT" sz="2400" b="1" dirty="0" smtClean="0"/>
              <a:t>, Ca, Fosforo, AST, ALT, GGT, ALP, </a:t>
            </a:r>
            <a:r>
              <a:rPr lang="it-IT" sz="2400" b="1" dirty="0" err="1" smtClean="0"/>
              <a:t>Calciuria</a:t>
            </a:r>
            <a:r>
              <a:rPr lang="it-IT" sz="2400" b="1" dirty="0" smtClean="0"/>
              <a:t> 24 ore, </a:t>
            </a:r>
          </a:p>
          <a:p>
            <a:r>
              <a:rPr lang="it-IT" sz="2400" b="1" dirty="0" smtClean="0"/>
              <a:t>TSH, FT3, FT4, </a:t>
            </a:r>
          </a:p>
          <a:p>
            <a:r>
              <a:rPr lang="it-IT" sz="2400" b="1" dirty="0" smtClean="0"/>
              <a:t>PTH, 25OH-Vitamina D, </a:t>
            </a:r>
          </a:p>
          <a:p>
            <a:r>
              <a:rPr lang="it-IT" sz="2400" b="1" dirty="0" err="1" smtClean="0"/>
              <a:t>Markers</a:t>
            </a:r>
            <a:r>
              <a:rPr lang="it-IT" sz="2400" b="1" dirty="0" smtClean="0"/>
              <a:t> di turnover osseo,  </a:t>
            </a:r>
          </a:p>
          <a:p>
            <a:r>
              <a:rPr lang="it-IT" sz="2400" b="1" dirty="0" smtClean="0"/>
              <a:t>Colesterolo tot, </a:t>
            </a:r>
          </a:p>
          <a:p>
            <a:r>
              <a:rPr lang="it-IT" sz="2400" b="1" dirty="0" err="1" smtClean="0"/>
              <a:t>HDL-Col</a:t>
            </a:r>
            <a:r>
              <a:rPr lang="it-IT" sz="2400" b="1" dirty="0" smtClean="0"/>
              <a:t>, TG, </a:t>
            </a:r>
            <a:r>
              <a:rPr lang="it-IT" sz="2400" b="1" dirty="0" err="1" smtClean="0"/>
              <a:t>Na</a:t>
            </a:r>
            <a:r>
              <a:rPr lang="it-IT" sz="2400" b="1" dirty="0" smtClean="0"/>
              <a:t>, K,</a:t>
            </a:r>
          </a:p>
          <a:p>
            <a:r>
              <a:rPr lang="it-IT" sz="2400" b="1" dirty="0" smtClean="0"/>
              <a:t>Mg, Cl, CPK, </a:t>
            </a:r>
          </a:p>
          <a:p>
            <a:r>
              <a:rPr lang="it-IT" sz="2400" b="1" dirty="0" err="1" smtClean="0"/>
              <a:t>Glicemia*</a:t>
            </a:r>
            <a:r>
              <a:rPr lang="it-IT" sz="2400" b="1" dirty="0" smtClean="0"/>
              <a:t>, Hb1Ac*</a:t>
            </a:r>
          </a:p>
          <a:p>
            <a:r>
              <a:rPr lang="it-IT" sz="2400" b="1" dirty="0" smtClean="0"/>
              <a:t>Automonitoraggio </a:t>
            </a:r>
          </a:p>
          <a:p>
            <a:r>
              <a:rPr lang="it-IT" sz="2400" b="1" dirty="0" smtClean="0"/>
              <a:t>glicemico giornaliero</a:t>
            </a:r>
          </a:p>
        </p:txBody>
      </p:sp>
      <p:sp>
        <p:nvSpPr>
          <p:cNvPr id="8" name="CasellaDiTesto 7"/>
          <p:cNvSpPr txBox="1"/>
          <p:nvPr/>
        </p:nvSpPr>
        <p:spPr>
          <a:xfrm>
            <a:off x="5220072" y="1412776"/>
            <a:ext cx="3923928" cy="4893647"/>
          </a:xfrm>
          <a:prstGeom prst="rect">
            <a:avLst/>
          </a:prstGeom>
          <a:noFill/>
        </p:spPr>
        <p:txBody>
          <a:bodyPr wrap="square" rtlCol="0">
            <a:spAutoFit/>
          </a:bodyPr>
          <a:lstStyle/>
          <a:p>
            <a:pPr>
              <a:buFontTx/>
              <a:buChar char="-"/>
            </a:pPr>
            <a:r>
              <a:rPr lang="it-IT" sz="2400" b="1" dirty="0" smtClean="0"/>
              <a:t>VISITA CARDIOLOGICA + ECG</a:t>
            </a:r>
          </a:p>
          <a:p>
            <a:pPr>
              <a:buFontTx/>
              <a:buChar char="-"/>
            </a:pPr>
            <a:r>
              <a:rPr lang="it-IT" sz="2400" b="1" dirty="0" smtClean="0"/>
              <a:t>TEST CV DA SFORZO </a:t>
            </a:r>
          </a:p>
          <a:p>
            <a:pPr>
              <a:buFontTx/>
              <a:buChar char="-"/>
            </a:pPr>
            <a:r>
              <a:rPr lang="it-IT" sz="2400" b="1" dirty="0" smtClean="0"/>
              <a:t>ECOCARDIOGRAMMA</a:t>
            </a:r>
          </a:p>
          <a:p>
            <a:pPr>
              <a:buFontTx/>
              <a:buChar char="-"/>
            </a:pPr>
            <a:r>
              <a:rPr lang="it-IT" sz="2400" b="1" dirty="0" smtClean="0"/>
              <a:t>VISITA OCULISTICA</a:t>
            </a:r>
          </a:p>
          <a:p>
            <a:pPr>
              <a:buFontTx/>
              <a:buChar char="-"/>
            </a:pPr>
            <a:r>
              <a:rPr lang="it-IT" sz="2400" b="1" dirty="0" smtClean="0"/>
              <a:t>FONDO DELL’OCCHIO </a:t>
            </a:r>
          </a:p>
          <a:p>
            <a:pPr>
              <a:buFontTx/>
              <a:buChar char="-"/>
            </a:pPr>
            <a:r>
              <a:rPr lang="it-IT" sz="2400" b="1" dirty="0" smtClean="0"/>
              <a:t>EMG </a:t>
            </a:r>
          </a:p>
          <a:p>
            <a:pPr>
              <a:buFontTx/>
              <a:buChar char="-"/>
            </a:pPr>
            <a:r>
              <a:rPr lang="it-IT" sz="2400" b="1" dirty="0" smtClean="0"/>
              <a:t>DEXA</a:t>
            </a:r>
          </a:p>
          <a:p>
            <a:pPr>
              <a:buFontTx/>
              <a:buChar char="-"/>
            </a:pPr>
            <a:r>
              <a:rPr lang="it-IT" sz="2400" b="1" dirty="0" smtClean="0"/>
              <a:t>VISITA DIABETOLOGICA</a:t>
            </a:r>
          </a:p>
          <a:p>
            <a:pPr>
              <a:buFontTx/>
              <a:buChar char="-"/>
            </a:pPr>
            <a:r>
              <a:rPr lang="it-IT" sz="2400" b="1" dirty="0" smtClean="0"/>
              <a:t>VISITA  ENDOCRINOLOGICA</a:t>
            </a:r>
          </a:p>
          <a:p>
            <a:pPr>
              <a:buFontTx/>
              <a:buChar char="-"/>
            </a:pPr>
            <a:r>
              <a:rPr lang="it-IT" sz="2400" b="1" dirty="0" smtClean="0"/>
              <a:t>ECOADDOME</a:t>
            </a:r>
          </a:p>
          <a:p>
            <a:pPr>
              <a:buFontTx/>
              <a:buChar char="-"/>
            </a:pPr>
            <a:r>
              <a:rPr lang="it-IT" sz="2400" b="1" dirty="0" smtClean="0"/>
              <a:t>VISITA GERIATRICA</a:t>
            </a:r>
          </a:p>
          <a:p>
            <a:pPr>
              <a:buFontTx/>
              <a:buChar char="-"/>
            </a:pPr>
            <a:r>
              <a:rPr lang="it-IT" sz="2400" b="1" dirty="0" smtClean="0"/>
              <a:t>ADI/ADP/ASS. SOCIALE</a:t>
            </a:r>
          </a:p>
          <a:p>
            <a:r>
              <a:rPr lang="it-IT" sz="2400" b="1" dirty="0" smtClean="0"/>
              <a:t>- CICLI </a:t>
            </a:r>
            <a:r>
              <a:rPr lang="it-IT" sz="2400" b="1" dirty="0" err="1" smtClean="0"/>
              <a:t>DI</a:t>
            </a:r>
            <a:r>
              <a:rPr lang="it-IT" sz="2400" b="1" dirty="0" smtClean="0"/>
              <a:t> FKT</a:t>
            </a:r>
            <a:endParaRPr lang="it-IT" sz="2400" b="1" dirty="0"/>
          </a:p>
        </p:txBody>
      </p:sp>
      <p:sp>
        <p:nvSpPr>
          <p:cNvPr id="9" name="CasellaDiTesto 8"/>
          <p:cNvSpPr txBox="1"/>
          <p:nvPr/>
        </p:nvSpPr>
        <p:spPr>
          <a:xfrm>
            <a:off x="251520" y="6488668"/>
            <a:ext cx="1800200" cy="369332"/>
          </a:xfrm>
          <a:prstGeom prst="rect">
            <a:avLst/>
          </a:prstGeom>
          <a:noFill/>
        </p:spPr>
        <p:txBody>
          <a:bodyPr wrap="square" rtlCol="0">
            <a:spAutoFit/>
          </a:bodyPr>
          <a:lstStyle/>
          <a:p>
            <a:r>
              <a:rPr lang="it-IT" dirty="0" err="1" smtClean="0"/>
              <a:t>*ogni</a:t>
            </a:r>
            <a:r>
              <a:rPr lang="it-IT" dirty="0" smtClean="0"/>
              <a:t> 6 mesi</a:t>
            </a:r>
            <a:endParaRPr lang="it-IT"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SIETE </a:t>
            </a:r>
            <a:r>
              <a:rPr lang="it-IT" sz="3600" b="1" dirty="0" err="1" smtClean="0"/>
              <a:t>D’ACCORDO</a:t>
            </a:r>
            <a:r>
              <a:rPr lang="it-IT" sz="3600" b="1" dirty="0" smtClean="0"/>
              <a:t> CON IL PIANO DIAGNOSTICO-TERAPEUTICO ATTIVO SULLA PAZIENTE ?</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3                                                           </a:t>
            </a:r>
            <a:r>
              <a:rPr lang="it-IT" dirty="0" smtClean="0"/>
              <a:t>n° </a:t>
            </a:r>
            <a:r>
              <a:rPr lang="it-IT" dirty="0" smtClean="0"/>
              <a:t>134</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60648"/>
            <a:ext cx="7344816" cy="1656184"/>
          </a:xfrm>
        </p:spPr>
        <p:txBody>
          <a:bodyPr>
            <a:normAutofit fontScale="90000"/>
          </a:bodyPr>
          <a:lstStyle/>
          <a:p>
            <a:r>
              <a:rPr lang="it-IT" b="1" dirty="0" smtClean="0">
                <a:solidFill>
                  <a:srgbClr val="00B0F0"/>
                </a:solidFill>
              </a:rPr>
              <a:t>EPPURE TUTTE  LE TERAPIE E GLI ESAMI DIAGNOSTICI SONO IMPORTANTI PER LA PAZIENTE</a:t>
            </a:r>
            <a:endParaRPr lang="it-IT" b="1" dirty="0">
              <a:solidFill>
                <a:srgbClr val="00B0F0"/>
              </a:solidFill>
            </a:endParaRPr>
          </a:p>
        </p:txBody>
      </p:sp>
      <p:pic>
        <p:nvPicPr>
          <p:cNvPr id="4" name="Picture 3"/>
          <p:cNvPicPr>
            <a:picLocks noGrp="1" noChangeAspect="1"/>
          </p:cNvPicPr>
          <p:nvPr>
            <p:ph idx="1"/>
          </p:nvPr>
        </p:nvPicPr>
        <p:blipFill>
          <a:blip r:embed="rId2" cstate="print"/>
          <a:srcRect/>
          <a:stretch>
            <a:fillRect/>
          </a:stretch>
        </p:blipFill>
        <p:spPr bwMode="auto">
          <a:xfrm>
            <a:off x="251520" y="2708920"/>
            <a:ext cx="2627784" cy="3717032"/>
          </a:xfrm>
          <a:prstGeom prst="rect">
            <a:avLst/>
          </a:prstGeom>
          <a:noFill/>
          <a:ln w="9525">
            <a:noFill/>
            <a:miter lim="800000"/>
            <a:headEnd/>
            <a:tailEnd/>
          </a:ln>
        </p:spPr>
      </p:pic>
      <p:pic>
        <p:nvPicPr>
          <p:cNvPr id="6" name="Immagine 5"/>
          <p:cNvPicPr>
            <a:picLocks noChangeAspect="1"/>
          </p:cNvPicPr>
          <p:nvPr/>
        </p:nvPicPr>
        <p:blipFill>
          <a:blip r:embed="rId3" cstate="print"/>
          <a:srcRect/>
          <a:stretch>
            <a:fillRect/>
          </a:stretch>
        </p:blipFill>
        <p:spPr bwMode="auto">
          <a:xfrm>
            <a:off x="7020272" y="188640"/>
            <a:ext cx="1887537" cy="1887537"/>
          </a:xfrm>
          <a:prstGeom prst="rect">
            <a:avLst/>
          </a:prstGeom>
          <a:noFill/>
          <a:ln w="9525">
            <a:noFill/>
            <a:miter lim="800000"/>
            <a:headEnd/>
            <a:tailEnd/>
          </a:ln>
        </p:spPr>
      </p:pic>
      <p:sp>
        <p:nvSpPr>
          <p:cNvPr id="7" name="CasellaDiTesto 6"/>
          <p:cNvSpPr txBox="1"/>
          <p:nvPr/>
        </p:nvSpPr>
        <p:spPr>
          <a:xfrm>
            <a:off x="2843808" y="2348880"/>
            <a:ext cx="5760640" cy="4154984"/>
          </a:xfrm>
          <a:prstGeom prst="rect">
            <a:avLst/>
          </a:prstGeom>
          <a:noFill/>
        </p:spPr>
        <p:txBody>
          <a:bodyPr wrap="square" rtlCol="0">
            <a:spAutoFit/>
          </a:bodyPr>
          <a:lstStyle/>
          <a:p>
            <a:r>
              <a:rPr lang="it-IT" sz="2400" dirty="0" smtClean="0"/>
              <a:t>COME POSSO IDENTIFICARE UN CRITERIO </a:t>
            </a:r>
            <a:r>
              <a:rPr lang="it-IT" sz="2400" dirty="0" err="1" smtClean="0"/>
              <a:t>DI</a:t>
            </a:r>
            <a:r>
              <a:rPr lang="it-IT" sz="2400" dirty="0" smtClean="0"/>
              <a:t> PRIORITA’ CHE </a:t>
            </a:r>
            <a:r>
              <a:rPr lang="it-IT" sz="2400" dirty="0" err="1" smtClean="0"/>
              <a:t>MI</a:t>
            </a:r>
            <a:r>
              <a:rPr lang="it-IT" sz="2400" dirty="0" smtClean="0"/>
              <a:t> PERMETTA </a:t>
            </a:r>
            <a:r>
              <a:rPr lang="it-IT" sz="2400" dirty="0" err="1" smtClean="0"/>
              <a:t>DI</a:t>
            </a:r>
            <a:r>
              <a:rPr lang="it-IT" sz="2400" dirty="0" smtClean="0"/>
              <a:t> DISTINGUERE QUALI TERAPIE E QUALI INDAGINI DIAGNOSTICHE SIANO IMPRESCINDIBILI PER LA PAZIENTE?</a:t>
            </a:r>
          </a:p>
          <a:p>
            <a:endParaRPr lang="it-IT" sz="2400" dirty="0" smtClean="0"/>
          </a:p>
          <a:p>
            <a:r>
              <a:rPr lang="it-IT" sz="2400" dirty="0" smtClean="0"/>
              <a:t>QUALI INVECE SONO “ACCESSORIE” E QUINDI EVENTUALMENTE DA ME </a:t>
            </a:r>
            <a:r>
              <a:rPr lang="it-IT" sz="2400" dirty="0" err="1" smtClean="0"/>
              <a:t>ELIMINABILI…PRIMA</a:t>
            </a:r>
            <a:r>
              <a:rPr lang="it-IT" sz="2400" dirty="0" smtClean="0"/>
              <a:t> CHE SIA LA</a:t>
            </a:r>
          </a:p>
          <a:p>
            <a:r>
              <a:rPr lang="it-IT" sz="2400" dirty="0" smtClean="0"/>
              <a:t>PAZIENTE STESSA A FARLO AL</a:t>
            </a:r>
          </a:p>
          <a:p>
            <a:r>
              <a:rPr lang="it-IT" sz="2400" dirty="0" smtClean="0"/>
              <a:t>POSTO MIO?</a:t>
            </a:r>
            <a:endParaRPr lang="it-IT" sz="2400" dirty="0"/>
          </a:p>
        </p:txBody>
      </p:sp>
      <p:pic>
        <p:nvPicPr>
          <p:cNvPr id="8" name="Immagine 7" descr="download.jpg"/>
          <p:cNvPicPr>
            <a:picLocks noChangeAspect="1"/>
          </p:cNvPicPr>
          <p:nvPr/>
        </p:nvPicPr>
        <p:blipFill>
          <a:blip r:embed="rId4" cstate="print"/>
          <a:stretch>
            <a:fillRect/>
          </a:stretch>
        </p:blipFill>
        <p:spPr>
          <a:xfrm>
            <a:off x="7020272" y="5120405"/>
            <a:ext cx="2123728" cy="1737595"/>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5496" y="138116"/>
            <a:ext cx="6191250" cy="6581775"/>
          </a:xfrm>
          <a:prstGeom prst="rect">
            <a:avLst/>
          </a:prstGeom>
          <a:noFill/>
          <a:ln w="9525">
            <a:noFill/>
            <a:miter lim="800000"/>
            <a:headEnd/>
            <a:tailEnd/>
          </a:ln>
        </p:spPr>
      </p:pic>
      <p:sp>
        <p:nvSpPr>
          <p:cNvPr id="5" name="Rettangolo 4"/>
          <p:cNvSpPr/>
          <p:nvPr/>
        </p:nvSpPr>
        <p:spPr>
          <a:xfrm>
            <a:off x="6228184" y="1988843"/>
            <a:ext cx="2915816" cy="3468255"/>
          </a:xfrm>
          <a:prstGeom prst="rect">
            <a:avLst/>
          </a:prstGeom>
        </p:spPr>
        <p:txBody>
          <a:bodyPr wrap="square" lIns="91425" tIns="45713" rIns="91425" bIns="45713">
            <a:spAutoFit/>
          </a:bodyPr>
          <a:lstStyle/>
          <a:p>
            <a:r>
              <a:rPr lang="it-IT" dirty="0" smtClean="0"/>
              <a:t>Gli scienziati hanno scomposto molti tipi di sistemi. Essi pensano di</a:t>
            </a:r>
          </a:p>
          <a:p>
            <a:r>
              <a:rPr lang="it-IT" dirty="0" smtClean="0"/>
              <a:t>conoscerne la maggior parte degli elementi e delle forze. Il prossimo compito è quindi riassemblarli, almeno nei modelli matematici che</a:t>
            </a:r>
          </a:p>
          <a:p>
            <a:r>
              <a:rPr lang="it-IT" dirty="0" smtClean="0"/>
              <a:t>catturano le proprietà chiave di interi insiemi, vale a dire connessioni, nodi e hubs o nodi portanti (Barabasi).</a:t>
            </a:r>
            <a:endParaRPr lang="it-I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a:blip r:embed="rId2" cstate="print"/>
          <a:srcRect l="4338" t="2223" r="68400" b="56411"/>
          <a:stretch>
            <a:fillRect/>
          </a:stretch>
        </p:blipFill>
        <p:spPr bwMode="auto">
          <a:xfrm>
            <a:off x="1403648" y="1412776"/>
            <a:ext cx="5760640" cy="5157192"/>
          </a:xfrm>
          <a:prstGeom prst="rect">
            <a:avLst/>
          </a:prstGeom>
          <a:noFill/>
          <a:ln w="9525">
            <a:noFill/>
            <a:miter lim="800000"/>
            <a:headEnd/>
            <a:tailEnd/>
          </a:ln>
        </p:spPr>
      </p:pic>
      <p:sp>
        <p:nvSpPr>
          <p:cNvPr id="5" name="Titolo 1"/>
          <p:cNvSpPr txBox="1">
            <a:spLocks/>
          </p:cNvSpPr>
          <p:nvPr/>
        </p:nvSpPr>
        <p:spPr>
          <a:xfrm>
            <a:off x="0" y="76699"/>
            <a:ext cx="9144000" cy="1192061"/>
          </a:xfrm>
          <a:prstGeom prst="rect">
            <a:avLst/>
          </a:prstGeom>
          <a:solidFill>
            <a:srgbClr val="00CCFF">
              <a:alpha val="51000"/>
            </a:srgbClr>
          </a:solidFill>
        </p:spPr>
        <p:txBody>
          <a:bodyPr vert="horz" lIns="91440" tIns="45720" rIns="91440" bIns="45720" rtlCol="0" anchor="ctr">
            <a:noAutofit/>
          </a:bodyPr>
          <a:lstStyle/>
          <a:p>
            <a:pPr lvl="0" algn="ctr">
              <a:spcBef>
                <a:spcPct val="0"/>
              </a:spcBef>
            </a:pPr>
            <a:r>
              <a:rPr lang="it-IT" sz="3200" b="1" dirty="0" smtClean="0"/>
              <a:t>Comunicazione biunivoca tra Specialista e MMG </a:t>
            </a:r>
          </a:p>
          <a:p>
            <a:pPr lvl="0" algn="ctr">
              <a:spcBef>
                <a:spcPct val="0"/>
              </a:spcBef>
            </a:pPr>
            <a:r>
              <a:rPr lang="it-IT" sz="3200" b="1" dirty="0" smtClean="0">
                <a:sym typeface="Wingdings" pitchFamily="2" charset="2"/>
              </a:rPr>
              <a:t> condivisione del progetto di assistenza</a:t>
            </a:r>
            <a:endParaRPr kumimoji="0" lang="it-IT" sz="3200" b="1" i="0" u="none" strike="noStrike" kern="1200" cap="none" spc="0" normalizeH="0" baseline="0" noProof="0" dirty="0">
              <a:ln>
                <a:noFill/>
              </a:ln>
              <a:solidFill>
                <a:schemeClr val="tx1"/>
              </a:solidFill>
              <a:effectLst/>
              <a:uLnTx/>
              <a:uFillTx/>
              <a:latin typeface="Arial Narrow"/>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3999"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8613" y="238126"/>
            <a:ext cx="8486775" cy="638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95536" y="3429000"/>
            <a:ext cx="8496300" cy="2447925"/>
          </a:xfrm>
          <a:prstGeom prst="rect">
            <a:avLst/>
          </a:prstGeom>
          <a:noFill/>
          <a:ln w="9525">
            <a:noFill/>
            <a:miter lim="800000"/>
            <a:headEnd/>
            <a:tailEnd/>
          </a:ln>
        </p:spPr>
      </p:pic>
      <p:sp>
        <p:nvSpPr>
          <p:cNvPr id="4" name="Rettangolo 3"/>
          <p:cNvSpPr/>
          <p:nvPr/>
        </p:nvSpPr>
        <p:spPr>
          <a:xfrm>
            <a:off x="323528" y="980728"/>
            <a:ext cx="8568952" cy="2308324"/>
          </a:xfrm>
          <a:prstGeom prst="rect">
            <a:avLst/>
          </a:prstGeom>
        </p:spPr>
        <p:txBody>
          <a:bodyPr wrap="square">
            <a:spAutoFit/>
          </a:bodyPr>
          <a:lstStyle/>
          <a:p>
            <a:r>
              <a:rPr lang="it-IT" dirty="0" smtClean="0"/>
              <a:t>Un </a:t>
            </a:r>
            <a:r>
              <a:rPr lang="it-IT" b="1" i="1" dirty="0" smtClean="0"/>
              <a:t>pericolo </a:t>
            </a:r>
            <a:r>
              <a:rPr lang="it-IT" i="1" dirty="0" smtClean="0"/>
              <a:t>è definito come una situazione, un comportamento o un complesso di regole che può determinare un danno sul paziente. Un</a:t>
            </a:r>
            <a:r>
              <a:rPr lang="it-IT" b="1" i="1" dirty="0" smtClean="0"/>
              <a:t> evento </a:t>
            </a:r>
            <a:r>
              <a:rPr lang="it-IT" i="1" dirty="0" smtClean="0"/>
              <a:t>è un accadimento osservabile e registrabile, che ha causato un danno sul paziente o ne aveva la potenzialità. L’</a:t>
            </a:r>
            <a:r>
              <a:rPr lang="it-IT" b="1" i="1" dirty="0" smtClean="0"/>
              <a:t>esito</a:t>
            </a:r>
            <a:r>
              <a:rPr lang="it-IT" i="1" dirty="0" smtClean="0"/>
              <a:t> dell’evento consiste nella gravità delle sue conseguenze, in termini di modificazione delle condizioni di salute del paziente prodotta dagli interventi sanitari erogati . Tale quadro concettuale permette di introdurre agevolmente il concetto di </a:t>
            </a:r>
            <a:r>
              <a:rPr lang="it-IT" b="1" i="1" dirty="0" smtClean="0"/>
              <a:t>rischio</a:t>
            </a:r>
            <a:r>
              <a:rPr lang="it-IT" i="1" dirty="0" smtClean="0"/>
              <a:t>, come caratteristico di ciascun evento ed espresso da due dimensioni: probabilità di accadimento e danno prodotto. </a:t>
            </a:r>
            <a:endParaRPr lang="it-IT"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0"/>
            <a:ext cx="9143999"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SIETE </a:t>
            </a:r>
            <a:r>
              <a:rPr lang="it-IT" sz="3600" b="1" dirty="0" err="1" smtClean="0"/>
              <a:t>D’ACCORDO</a:t>
            </a:r>
            <a:r>
              <a:rPr lang="it-IT" sz="3600" b="1" dirty="0" smtClean="0"/>
              <a:t> CON IL PIANO DIAGNOSTICO-TERAPEUTICO ATTIVO SULLA PAZIENTE ?</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127                                                           </a:t>
            </a:r>
            <a:r>
              <a:rPr lang="it-IT" dirty="0" smtClean="0"/>
              <a:t>n° </a:t>
            </a:r>
            <a:r>
              <a:rPr lang="it-IT" dirty="0"/>
              <a:t>7</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p:cNvGraphicFramePr/>
          <p:nvPr/>
        </p:nvGraphicFramePr>
        <p:xfrm>
          <a:off x="1140296" y="1166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Programmi\Microsoft Office\MEDIA\CAGCAT10\j0240719.wmf"/>
          <p:cNvPicPr>
            <a:picLocks noChangeAspect="1" noChangeArrowheads="1"/>
          </p:cNvPicPr>
          <p:nvPr/>
        </p:nvPicPr>
        <p:blipFill>
          <a:blip r:embed="rId8" cstate="print"/>
          <a:srcRect/>
          <a:stretch>
            <a:fillRect/>
          </a:stretch>
        </p:blipFill>
        <p:spPr bwMode="auto">
          <a:xfrm>
            <a:off x="7997544" y="3933057"/>
            <a:ext cx="750920" cy="1179140"/>
          </a:xfrm>
          <a:prstGeom prst="rect">
            <a:avLst/>
          </a:prstGeom>
          <a:noFill/>
        </p:spPr>
      </p:pic>
      <p:pic>
        <p:nvPicPr>
          <p:cNvPr id="1027" name="Picture 3" descr="C:\Documents and Settings\GerBet\Impostazioni locali\Temporary Internet Files\Content.IE5\V4ZDXL4I\MP900448536[1].jpg"/>
          <p:cNvPicPr>
            <a:picLocks noChangeAspect="1" noChangeArrowheads="1"/>
          </p:cNvPicPr>
          <p:nvPr/>
        </p:nvPicPr>
        <p:blipFill>
          <a:blip r:embed="rId9" cstate="print"/>
          <a:srcRect/>
          <a:stretch>
            <a:fillRect/>
          </a:stretch>
        </p:blipFill>
        <p:spPr bwMode="auto">
          <a:xfrm>
            <a:off x="3798168" y="1500561"/>
            <a:ext cx="845840" cy="1268760"/>
          </a:xfrm>
          <a:prstGeom prst="rect">
            <a:avLst/>
          </a:prstGeom>
          <a:noFill/>
        </p:spPr>
      </p:pic>
      <p:sp>
        <p:nvSpPr>
          <p:cNvPr id="7" name="CasellaDiTesto 6"/>
          <p:cNvSpPr txBox="1"/>
          <p:nvPr/>
        </p:nvSpPr>
        <p:spPr>
          <a:xfrm>
            <a:off x="7740353" y="2555613"/>
            <a:ext cx="1305012" cy="373659"/>
          </a:xfrm>
          <a:prstGeom prst="rect">
            <a:avLst/>
          </a:prstGeom>
          <a:noFill/>
          <a:ln>
            <a:solidFill>
              <a:schemeClr val="tx1"/>
            </a:solidFill>
          </a:ln>
        </p:spPr>
        <p:txBody>
          <a:bodyPr wrap="none" lIns="91425" tIns="45713" rIns="91425" bIns="45713" rtlCol="0">
            <a:spAutoFit/>
          </a:bodyPr>
          <a:lstStyle/>
          <a:p>
            <a:r>
              <a:rPr lang="it-IT" dirty="0" smtClean="0"/>
              <a:t>Linee Guida</a:t>
            </a:r>
            <a:endParaRPr lang="it-IT" dirty="0"/>
          </a:p>
        </p:txBody>
      </p:sp>
      <p:cxnSp>
        <p:nvCxnSpPr>
          <p:cNvPr id="9" name="Connettore 2 8"/>
          <p:cNvCxnSpPr>
            <a:endCxn id="27" idx="1"/>
          </p:cNvCxnSpPr>
          <p:nvPr/>
        </p:nvCxnSpPr>
        <p:spPr>
          <a:xfrm>
            <a:off x="5940152" y="1340770"/>
            <a:ext cx="1802400" cy="5282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a:endCxn id="7" idx="1"/>
          </p:cNvCxnSpPr>
          <p:nvPr/>
        </p:nvCxnSpPr>
        <p:spPr>
          <a:xfrm flipV="1">
            <a:off x="4499992" y="2742443"/>
            <a:ext cx="3240360" cy="1046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a:endCxn id="28" idx="1"/>
          </p:cNvCxnSpPr>
          <p:nvPr/>
        </p:nvCxnSpPr>
        <p:spPr>
          <a:xfrm>
            <a:off x="4499992" y="476673"/>
            <a:ext cx="3240360" cy="537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a:endCxn id="25" idx="1"/>
          </p:cNvCxnSpPr>
          <p:nvPr/>
        </p:nvCxnSpPr>
        <p:spPr>
          <a:xfrm flipV="1">
            <a:off x="3131840" y="2301104"/>
            <a:ext cx="4608512" cy="6958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endCxn id="26" idx="1"/>
          </p:cNvCxnSpPr>
          <p:nvPr/>
        </p:nvCxnSpPr>
        <p:spPr>
          <a:xfrm>
            <a:off x="3131840" y="1340769"/>
            <a:ext cx="4608512" cy="1055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Freccia in giù 22"/>
          <p:cNvSpPr/>
          <p:nvPr/>
        </p:nvSpPr>
        <p:spPr>
          <a:xfrm>
            <a:off x="8172400" y="3068960"/>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it-IT"/>
          </a:p>
        </p:txBody>
      </p:sp>
      <p:sp>
        <p:nvSpPr>
          <p:cNvPr id="25" name="CasellaDiTesto 24"/>
          <p:cNvSpPr txBox="1"/>
          <p:nvPr/>
        </p:nvSpPr>
        <p:spPr>
          <a:xfrm>
            <a:off x="7740353" y="2114272"/>
            <a:ext cx="1305012" cy="373659"/>
          </a:xfrm>
          <a:prstGeom prst="rect">
            <a:avLst/>
          </a:prstGeom>
          <a:noFill/>
          <a:ln>
            <a:solidFill>
              <a:schemeClr val="tx1"/>
            </a:solidFill>
          </a:ln>
        </p:spPr>
        <p:txBody>
          <a:bodyPr wrap="none" lIns="91425" tIns="45713" rIns="91425" bIns="45713" rtlCol="0">
            <a:spAutoFit/>
          </a:bodyPr>
          <a:lstStyle/>
          <a:p>
            <a:r>
              <a:rPr lang="it-IT" dirty="0" smtClean="0"/>
              <a:t>Linee Guida</a:t>
            </a:r>
            <a:endParaRPr lang="it-IT" dirty="0"/>
          </a:p>
        </p:txBody>
      </p:sp>
      <p:sp>
        <p:nvSpPr>
          <p:cNvPr id="26" name="CasellaDiTesto 25"/>
          <p:cNvSpPr txBox="1"/>
          <p:nvPr/>
        </p:nvSpPr>
        <p:spPr>
          <a:xfrm>
            <a:off x="7740353" y="1259468"/>
            <a:ext cx="1305012" cy="373659"/>
          </a:xfrm>
          <a:prstGeom prst="rect">
            <a:avLst/>
          </a:prstGeom>
          <a:noFill/>
          <a:ln>
            <a:solidFill>
              <a:schemeClr val="tx1"/>
            </a:solidFill>
          </a:ln>
        </p:spPr>
        <p:txBody>
          <a:bodyPr wrap="none" lIns="91425" tIns="45713" rIns="91425" bIns="45713" rtlCol="0">
            <a:spAutoFit/>
          </a:bodyPr>
          <a:lstStyle/>
          <a:p>
            <a:r>
              <a:rPr lang="it-IT" dirty="0" smtClean="0"/>
              <a:t>Linee Guida</a:t>
            </a:r>
            <a:endParaRPr lang="it-IT" dirty="0"/>
          </a:p>
        </p:txBody>
      </p:sp>
      <p:sp>
        <p:nvSpPr>
          <p:cNvPr id="27" name="CasellaDiTesto 26"/>
          <p:cNvSpPr txBox="1"/>
          <p:nvPr/>
        </p:nvSpPr>
        <p:spPr>
          <a:xfrm>
            <a:off x="7742553" y="1682224"/>
            <a:ext cx="1305012" cy="373659"/>
          </a:xfrm>
          <a:prstGeom prst="rect">
            <a:avLst/>
          </a:prstGeom>
          <a:noFill/>
          <a:ln>
            <a:solidFill>
              <a:schemeClr val="tx1"/>
            </a:solidFill>
          </a:ln>
        </p:spPr>
        <p:txBody>
          <a:bodyPr wrap="none" lIns="91425" tIns="45713" rIns="91425" bIns="45713" rtlCol="0">
            <a:spAutoFit/>
          </a:bodyPr>
          <a:lstStyle/>
          <a:p>
            <a:r>
              <a:rPr lang="it-IT" dirty="0" smtClean="0"/>
              <a:t>Linee Guida</a:t>
            </a:r>
            <a:endParaRPr lang="it-IT" dirty="0"/>
          </a:p>
        </p:txBody>
      </p:sp>
      <p:sp>
        <p:nvSpPr>
          <p:cNvPr id="28" name="CasellaDiTesto 27"/>
          <p:cNvSpPr txBox="1"/>
          <p:nvPr/>
        </p:nvSpPr>
        <p:spPr>
          <a:xfrm>
            <a:off x="7740353" y="827421"/>
            <a:ext cx="1305012" cy="373659"/>
          </a:xfrm>
          <a:prstGeom prst="rect">
            <a:avLst/>
          </a:prstGeom>
          <a:noFill/>
          <a:ln>
            <a:solidFill>
              <a:schemeClr val="tx1"/>
            </a:solidFill>
          </a:ln>
        </p:spPr>
        <p:txBody>
          <a:bodyPr wrap="none" lIns="91425" tIns="45713" rIns="91425" bIns="45713" rtlCol="0">
            <a:spAutoFit/>
          </a:bodyPr>
          <a:lstStyle/>
          <a:p>
            <a:r>
              <a:rPr lang="it-IT" dirty="0" smtClean="0"/>
              <a:t>Linee Guida</a:t>
            </a:r>
            <a:endParaRPr lang="it-IT" dirty="0"/>
          </a:p>
        </p:txBody>
      </p:sp>
      <p:sp>
        <p:nvSpPr>
          <p:cNvPr id="35" name="CasellaDiTesto 34"/>
          <p:cNvSpPr txBox="1"/>
          <p:nvPr/>
        </p:nvSpPr>
        <p:spPr>
          <a:xfrm>
            <a:off x="107504" y="3068961"/>
            <a:ext cx="1296144" cy="646317"/>
          </a:xfrm>
          <a:prstGeom prst="rect">
            <a:avLst/>
          </a:prstGeom>
          <a:noFill/>
          <a:ln>
            <a:solidFill>
              <a:schemeClr val="tx1"/>
            </a:solidFill>
          </a:ln>
        </p:spPr>
        <p:txBody>
          <a:bodyPr wrap="square" lIns="91425" tIns="45713" rIns="91425" bIns="45713" rtlCol="0">
            <a:spAutoFit/>
          </a:bodyPr>
          <a:lstStyle/>
          <a:p>
            <a:pPr algn="ctr"/>
            <a:r>
              <a:rPr lang="it-IT" dirty="0" smtClean="0"/>
              <a:t>Contenere la spesa</a:t>
            </a:r>
            <a:endParaRPr lang="it-IT" dirty="0"/>
          </a:p>
        </p:txBody>
      </p:sp>
      <p:sp>
        <p:nvSpPr>
          <p:cNvPr id="36" name="CasellaDiTesto 35"/>
          <p:cNvSpPr txBox="1"/>
          <p:nvPr/>
        </p:nvSpPr>
        <p:spPr>
          <a:xfrm>
            <a:off x="107504" y="2618328"/>
            <a:ext cx="1296144" cy="373659"/>
          </a:xfrm>
          <a:prstGeom prst="rect">
            <a:avLst/>
          </a:prstGeom>
          <a:noFill/>
          <a:ln>
            <a:solidFill>
              <a:schemeClr val="tx1"/>
            </a:solidFill>
          </a:ln>
        </p:spPr>
        <p:txBody>
          <a:bodyPr wrap="square" lIns="91425" tIns="45713" rIns="91425" bIns="45713" rtlCol="0">
            <a:spAutoFit/>
          </a:bodyPr>
          <a:lstStyle/>
          <a:p>
            <a:pPr algn="ctr"/>
            <a:r>
              <a:rPr lang="it-IT" dirty="0" smtClean="0"/>
              <a:t>No dolore</a:t>
            </a:r>
            <a:endParaRPr lang="it-IT" dirty="0"/>
          </a:p>
        </p:txBody>
      </p:sp>
      <p:sp>
        <p:nvSpPr>
          <p:cNvPr id="37" name="CasellaDiTesto 36"/>
          <p:cNvSpPr txBox="1"/>
          <p:nvPr/>
        </p:nvSpPr>
        <p:spPr>
          <a:xfrm>
            <a:off x="107504" y="1475492"/>
            <a:ext cx="1296144" cy="373659"/>
          </a:xfrm>
          <a:prstGeom prst="rect">
            <a:avLst/>
          </a:prstGeom>
          <a:noFill/>
          <a:ln>
            <a:solidFill>
              <a:schemeClr val="tx1"/>
            </a:solidFill>
          </a:ln>
        </p:spPr>
        <p:txBody>
          <a:bodyPr wrap="square" lIns="91425" tIns="45713" rIns="91425" bIns="45713" rtlCol="0">
            <a:spAutoFit/>
          </a:bodyPr>
          <a:lstStyle/>
          <a:p>
            <a:pPr algn="ctr"/>
            <a:r>
              <a:rPr lang="it-IT" dirty="0" smtClean="0"/>
              <a:t>Fare sport</a:t>
            </a:r>
            <a:endParaRPr lang="it-IT" dirty="0"/>
          </a:p>
        </p:txBody>
      </p:sp>
      <p:sp>
        <p:nvSpPr>
          <p:cNvPr id="38" name="CasellaDiTesto 37"/>
          <p:cNvSpPr txBox="1"/>
          <p:nvPr/>
        </p:nvSpPr>
        <p:spPr>
          <a:xfrm>
            <a:off x="109704" y="1916833"/>
            <a:ext cx="1293944" cy="654986"/>
          </a:xfrm>
          <a:prstGeom prst="rect">
            <a:avLst/>
          </a:prstGeom>
          <a:noFill/>
          <a:ln>
            <a:solidFill>
              <a:schemeClr val="tx1"/>
            </a:solidFill>
          </a:ln>
        </p:spPr>
        <p:txBody>
          <a:bodyPr wrap="square" lIns="91425" tIns="45713" rIns="91425" bIns="45713" rtlCol="0">
            <a:spAutoFit/>
          </a:bodyPr>
          <a:lstStyle/>
          <a:p>
            <a:pPr algn="ctr"/>
            <a:r>
              <a:rPr lang="it-IT" dirty="0" smtClean="0"/>
              <a:t>Timore dei </a:t>
            </a:r>
          </a:p>
          <a:p>
            <a:pPr algn="ctr"/>
            <a:r>
              <a:rPr lang="it-IT" dirty="0" smtClean="0"/>
              <a:t>farmaci</a:t>
            </a:r>
            <a:endParaRPr lang="it-IT" dirty="0"/>
          </a:p>
        </p:txBody>
      </p:sp>
      <p:sp>
        <p:nvSpPr>
          <p:cNvPr id="39" name="CasellaDiTesto 38"/>
          <p:cNvSpPr txBox="1"/>
          <p:nvPr/>
        </p:nvSpPr>
        <p:spPr>
          <a:xfrm>
            <a:off x="107504" y="1043444"/>
            <a:ext cx="1296144" cy="373659"/>
          </a:xfrm>
          <a:prstGeom prst="rect">
            <a:avLst/>
          </a:prstGeom>
          <a:noFill/>
          <a:ln>
            <a:solidFill>
              <a:schemeClr val="tx1"/>
            </a:solidFill>
          </a:ln>
        </p:spPr>
        <p:txBody>
          <a:bodyPr wrap="square" lIns="91425" tIns="45713" rIns="91425" bIns="45713" rtlCol="0">
            <a:spAutoFit/>
          </a:bodyPr>
          <a:lstStyle/>
          <a:p>
            <a:pPr algn="ctr"/>
            <a:r>
              <a:rPr lang="it-IT" dirty="0" smtClean="0"/>
              <a:t>Lavorare	</a:t>
            </a:r>
            <a:endParaRPr lang="it-IT" dirty="0"/>
          </a:p>
        </p:txBody>
      </p:sp>
      <p:sp>
        <p:nvSpPr>
          <p:cNvPr id="40" name="CasellaDiTesto 39"/>
          <p:cNvSpPr txBox="1"/>
          <p:nvPr/>
        </p:nvSpPr>
        <p:spPr>
          <a:xfrm>
            <a:off x="107504" y="262390"/>
            <a:ext cx="1296144" cy="654986"/>
          </a:xfrm>
          <a:prstGeom prst="rect">
            <a:avLst/>
          </a:prstGeom>
          <a:solidFill>
            <a:schemeClr val="accent5">
              <a:lumMod val="20000"/>
              <a:lumOff val="80000"/>
            </a:schemeClr>
          </a:solidFill>
          <a:ln>
            <a:solidFill>
              <a:schemeClr val="tx1"/>
            </a:solidFill>
          </a:ln>
        </p:spPr>
        <p:txBody>
          <a:bodyPr wrap="square" lIns="91425" tIns="45713" rIns="91425" bIns="45713" rtlCol="0">
            <a:spAutoFit/>
          </a:bodyPr>
          <a:lstStyle/>
          <a:p>
            <a:pPr algn="ctr"/>
            <a:r>
              <a:rPr lang="it-IT" b="1" dirty="0" smtClean="0"/>
              <a:t>Criteri funzionali</a:t>
            </a:r>
            <a:endParaRPr lang="it-IT" dirty="0"/>
          </a:p>
        </p:txBody>
      </p:sp>
      <p:sp>
        <p:nvSpPr>
          <p:cNvPr id="41" name="CasellaDiTesto 40"/>
          <p:cNvSpPr txBox="1"/>
          <p:nvPr/>
        </p:nvSpPr>
        <p:spPr>
          <a:xfrm>
            <a:off x="7740353" y="116632"/>
            <a:ext cx="1296144" cy="654986"/>
          </a:xfrm>
          <a:prstGeom prst="rect">
            <a:avLst/>
          </a:prstGeom>
          <a:solidFill>
            <a:schemeClr val="accent5">
              <a:lumMod val="20000"/>
              <a:lumOff val="80000"/>
            </a:schemeClr>
          </a:solidFill>
          <a:ln>
            <a:solidFill>
              <a:schemeClr val="tx1"/>
            </a:solidFill>
          </a:ln>
        </p:spPr>
        <p:txBody>
          <a:bodyPr wrap="square" lIns="91425" tIns="45713" rIns="91425" bIns="45713" rtlCol="0">
            <a:spAutoFit/>
          </a:bodyPr>
          <a:lstStyle/>
          <a:p>
            <a:pPr algn="ctr"/>
            <a:r>
              <a:rPr lang="it-IT" b="1" dirty="0" smtClean="0"/>
              <a:t>Criteri clinici</a:t>
            </a:r>
            <a:endParaRPr lang="it-IT" dirty="0"/>
          </a:p>
        </p:txBody>
      </p:sp>
      <p:sp>
        <p:nvSpPr>
          <p:cNvPr id="42" name="CasellaDiTesto 41"/>
          <p:cNvSpPr txBox="1"/>
          <p:nvPr/>
        </p:nvSpPr>
        <p:spPr>
          <a:xfrm>
            <a:off x="233569" y="4653136"/>
            <a:ext cx="2767868" cy="373659"/>
          </a:xfrm>
          <a:prstGeom prst="rect">
            <a:avLst/>
          </a:prstGeom>
          <a:noFill/>
          <a:ln>
            <a:solidFill>
              <a:schemeClr val="tx1"/>
            </a:solidFill>
          </a:ln>
        </p:spPr>
        <p:txBody>
          <a:bodyPr wrap="none" lIns="91425" tIns="45713" rIns="91425" bIns="45713" rtlCol="0">
            <a:spAutoFit/>
          </a:bodyPr>
          <a:lstStyle/>
          <a:p>
            <a:pPr algn="ctr"/>
            <a:r>
              <a:rPr lang="it-IT" dirty="0" smtClean="0"/>
              <a:t>Modello medicina di attesa</a:t>
            </a:r>
            <a:endParaRPr lang="it-IT" dirty="0"/>
          </a:p>
        </p:txBody>
      </p:sp>
      <p:sp>
        <p:nvSpPr>
          <p:cNvPr id="43" name="CasellaDiTesto 42"/>
          <p:cNvSpPr txBox="1"/>
          <p:nvPr/>
        </p:nvSpPr>
        <p:spPr>
          <a:xfrm>
            <a:off x="1979712" y="5431605"/>
            <a:ext cx="2815026" cy="373659"/>
          </a:xfrm>
          <a:prstGeom prst="rect">
            <a:avLst/>
          </a:prstGeom>
          <a:noFill/>
          <a:ln>
            <a:solidFill>
              <a:schemeClr val="tx1"/>
            </a:solidFill>
          </a:ln>
        </p:spPr>
        <p:txBody>
          <a:bodyPr wrap="none" lIns="91425" tIns="45713" rIns="91425" bIns="45713" rtlCol="0">
            <a:spAutoFit/>
          </a:bodyPr>
          <a:lstStyle/>
          <a:p>
            <a:pPr algn="ctr"/>
            <a:r>
              <a:rPr lang="it-IT" b="1" dirty="0" smtClean="0"/>
              <a:t>Modello medicina proattiva</a:t>
            </a:r>
            <a:endParaRPr lang="it-IT" b="1" dirty="0"/>
          </a:p>
        </p:txBody>
      </p:sp>
      <p:sp>
        <p:nvSpPr>
          <p:cNvPr id="44" name="CasellaDiTesto 43"/>
          <p:cNvSpPr txBox="1"/>
          <p:nvPr/>
        </p:nvSpPr>
        <p:spPr>
          <a:xfrm>
            <a:off x="5226241" y="5302950"/>
            <a:ext cx="1656184" cy="654986"/>
          </a:xfrm>
          <a:prstGeom prst="rect">
            <a:avLst/>
          </a:prstGeom>
          <a:noFill/>
          <a:ln>
            <a:solidFill>
              <a:schemeClr val="tx1"/>
            </a:solidFill>
          </a:ln>
        </p:spPr>
        <p:txBody>
          <a:bodyPr wrap="square" lIns="91425" tIns="45713" rIns="91425" bIns="45713" rtlCol="0">
            <a:spAutoFit/>
          </a:bodyPr>
          <a:lstStyle/>
          <a:p>
            <a:pPr algn="ctr"/>
            <a:r>
              <a:rPr lang="it-IT" b="1" dirty="0" smtClean="0"/>
              <a:t>Disease Management</a:t>
            </a:r>
            <a:endParaRPr lang="it-IT" b="1" dirty="0"/>
          </a:p>
        </p:txBody>
      </p:sp>
      <p:sp>
        <p:nvSpPr>
          <p:cNvPr id="46" name="Freccia a destra 45"/>
          <p:cNvSpPr/>
          <p:nvPr/>
        </p:nvSpPr>
        <p:spPr>
          <a:xfrm>
            <a:off x="4866201" y="5445225"/>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it-IT"/>
          </a:p>
        </p:txBody>
      </p:sp>
      <p:sp>
        <p:nvSpPr>
          <p:cNvPr id="47" name="CasellaDiTesto 46"/>
          <p:cNvSpPr txBox="1"/>
          <p:nvPr/>
        </p:nvSpPr>
        <p:spPr>
          <a:xfrm>
            <a:off x="5226241" y="6021288"/>
            <a:ext cx="1656184" cy="654986"/>
          </a:xfrm>
          <a:prstGeom prst="rect">
            <a:avLst/>
          </a:prstGeom>
          <a:noFill/>
          <a:ln>
            <a:solidFill>
              <a:schemeClr val="tx1"/>
            </a:solidFill>
          </a:ln>
        </p:spPr>
        <p:txBody>
          <a:bodyPr wrap="square" lIns="91425" tIns="45713" rIns="91425" bIns="45713" rtlCol="0">
            <a:spAutoFit/>
          </a:bodyPr>
          <a:lstStyle/>
          <a:p>
            <a:pPr algn="ctr"/>
            <a:r>
              <a:rPr lang="it-IT" b="1" dirty="0" smtClean="0"/>
              <a:t>Indicatori di monitoraggio</a:t>
            </a:r>
            <a:endParaRPr lang="it-IT" b="1" dirty="0"/>
          </a:p>
        </p:txBody>
      </p:sp>
      <p:cxnSp>
        <p:nvCxnSpPr>
          <p:cNvPr id="54" name="Connettore 2 53"/>
          <p:cNvCxnSpPr>
            <a:endCxn id="27" idx="1"/>
          </p:cNvCxnSpPr>
          <p:nvPr/>
        </p:nvCxnSpPr>
        <p:spPr>
          <a:xfrm flipV="1">
            <a:off x="6012163" y="1869053"/>
            <a:ext cx="1730391" cy="1055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Parentesi graffa chiusa 55"/>
          <p:cNvSpPr/>
          <p:nvPr/>
        </p:nvSpPr>
        <p:spPr>
          <a:xfrm>
            <a:off x="1475656" y="1052737"/>
            <a:ext cx="216024" cy="2376264"/>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lIns="91425" tIns="45713" rIns="91425" bIns="45713" rtlCol="0" anchor="ctr"/>
          <a:lstStyle/>
          <a:p>
            <a:pPr algn="ctr"/>
            <a:endParaRPr lang="it-IT"/>
          </a:p>
        </p:txBody>
      </p:sp>
      <p:cxnSp>
        <p:nvCxnSpPr>
          <p:cNvPr id="58" name="Forma 57"/>
          <p:cNvCxnSpPr>
            <a:stCxn id="56" idx="1"/>
            <a:endCxn id="42" idx="3"/>
          </p:cNvCxnSpPr>
          <p:nvPr/>
        </p:nvCxnSpPr>
        <p:spPr>
          <a:xfrm rot="10800000" flipH="1" flipV="1">
            <a:off x="1691680" y="2240869"/>
            <a:ext cx="1309757" cy="2599097"/>
          </a:xfrm>
          <a:prstGeom prst="bentConnector5">
            <a:avLst>
              <a:gd name="adj1" fmla="val 4580"/>
              <a:gd name="adj2" fmla="val 69262"/>
              <a:gd name="adj3" fmla="val 11227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onnettore 7 31"/>
          <p:cNvCxnSpPr>
            <a:stCxn id="44" idx="3"/>
            <a:endCxn id="47" idx="3"/>
          </p:cNvCxnSpPr>
          <p:nvPr/>
        </p:nvCxnSpPr>
        <p:spPr>
          <a:xfrm>
            <a:off x="6882425" y="5630444"/>
            <a:ext cx="8930" cy="718339"/>
          </a:xfrm>
          <a:prstGeom prst="curvedConnector3">
            <a:avLst>
              <a:gd name="adj1" fmla="val 180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2921985" y="6156026"/>
            <a:ext cx="1656184" cy="369318"/>
          </a:xfrm>
          <a:prstGeom prst="rect">
            <a:avLst/>
          </a:prstGeom>
          <a:noFill/>
          <a:ln>
            <a:solidFill>
              <a:schemeClr val="tx1"/>
            </a:solidFill>
          </a:ln>
        </p:spPr>
        <p:txBody>
          <a:bodyPr wrap="square" lIns="91425" tIns="45713" rIns="91425" bIns="45713" rtlCol="0">
            <a:spAutoFit/>
          </a:bodyPr>
          <a:lstStyle/>
          <a:p>
            <a:pPr algn="ctr"/>
            <a:r>
              <a:rPr lang="it-IT" dirty="0" smtClean="0"/>
              <a:t>Accountability</a:t>
            </a:r>
            <a:endParaRPr lang="it-IT" dirty="0"/>
          </a:p>
        </p:txBody>
      </p:sp>
      <p:cxnSp>
        <p:nvCxnSpPr>
          <p:cNvPr id="45" name="Connettore 2 44"/>
          <p:cNvCxnSpPr>
            <a:stCxn id="47" idx="1"/>
            <a:endCxn id="33" idx="3"/>
          </p:cNvCxnSpPr>
          <p:nvPr/>
        </p:nvCxnSpPr>
        <p:spPr>
          <a:xfrm flipH="1" flipV="1">
            <a:off x="4578169" y="6340685"/>
            <a:ext cx="648072" cy="809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r>
              <a:rPr lang="it-IT" sz="3600" smtClean="0">
                <a:solidFill>
                  <a:srgbClr val="FFFFFF"/>
                </a:solidFill>
              </a:rPr>
              <a:t>Ordine dei medici 20 febbraio 2014</a:t>
            </a:r>
          </a:p>
        </p:txBody>
      </p:sp>
      <p:pic>
        <p:nvPicPr>
          <p:cNvPr id="4099" name="Picture 3" descr="POLI"/>
          <p:cNvPicPr>
            <a:picLocks noChangeAspect="1" noChangeArrowheads="1"/>
          </p:cNvPicPr>
          <p:nvPr/>
        </p:nvPicPr>
        <p:blipFill>
          <a:blip r:embed="rId3" cstate="print"/>
          <a:srcRect/>
          <a:stretch>
            <a:fillRect/>
          </a:stretch>
        </p:blipFill>
        <p:spPr bwMode="auto">
          <a:xfrm>
            <a:off x="539750" y="549275"/>
            <a:ext cx="4343400" cy="1752600"/>
          </a:xfrm>
          <a:prstGeom prst="rect">
            <a:avLst/>
          </a:prstGeom>
          <a:noFill/>
          <a:ln w="9525">
            <a:noFill/>
            <a:miter lim="800000"/>
            <a:headEnd/>
            <a:tailEnd/>
          </a:ln>
        </p:spPr>
      </p:pic>
      <p:sp>
        <p:nvSpPr>
          <p:cNvPr id="4100" name="Text Box 6"/>
          <p:cNvSpPr txBox="1">
            <a:spLocks noChangeArrowheads="1"/>
          </p:cNvSpPr>
          <p:nvPr/>
        </p:nvSpPr>
        <p:spPr bwMode="auto">
          <a:xfrm>
            <a:off x="5168900" y="692150"/>
            <a:ext cx="3016250" cy="1373188"/>
          </a:xfrm>
          <a:prstGeom prst="rect">
            <a:avLst/>
          </a:prstGeom>
          <a:noFill/>
          <a:ln w="9525">
            <a:noFill/>
            <a:miter lim="800000"/>
            <a:headEnd/>
            <a:tailEnd/>
          </a:ln>
        </p:spPr>
        <p:txBody>
          <a:bodyPr wrap="none">
            <a:spAutoFit/>
          </a:bodyPr>
          <a:lstStyle/>
          <a:p>
            <a:pPr algn="ctr" fontAlgn="base">
              <a:spcBef>
                <a:spcPct val="0"/>
              </a:spcBef>
              <a:spcAft>
                <a:spcPct val="0"/>
              </a:spcAft>
              <a:buClr>
                <a:srgbClr val="FF0000"/>
              </a:buClr>
            </a:pPr>
            <a:r>
              <a:rPr lang="it-IT" sz="3600" smtClean="0">
                <a:solidFill>
                  <a:srgbClr val="000000"/>
                </a:solidFill>
              </a:rPr>
              <a:t>Claudio Cuccia</a:t>
            </a:r>
          </a:p>
          <a:p>
            <a:pPr algn="ctr" fontAlgn="base">
              <a:spcBef>
                <a:spcPct val="0"/>
              </a:spcBef>
              <a:spcAft>
                <a:spcPct val="0"/>
              </a:spcAft>
              <a:buClr>
                <a:srgbClr val="FF0000"/>
              </a:buClr>
            </a:pPr>
            <a:r>
              <a:rPr lang="it-IT" sz="2000" smtClean="0">
                <a:solidFill>
                  <a:srgbClr val="000000"/>
                </a:solidFill>
              </a:rPr>
              <a:t>Fondazione Poliambulanza</a:t>
            </a:r>
          </a:p>
          <a:p>
            <a:pPr algn="ctr" fontAlgn="base">
              <a:spcBef>
                <a:spcPct val="0"/>
              </a:spcBef>
              <a:spcAft>
                <a:spcPct val="0"/>
              </a:spcAft>
              <a:buClr>
                <a:srgbClr val="FF0000"/>
              </a:buClr>
            </a:pPr>
            <a:r>
              <a:rPr lang="it-IT" sz="2800" smtClean="0">
                <a:solidFill>
                  <a:srgbClr val="3333CC"/>
                </a:solidFill>
              </a:rPr>
              <a:t>Brescia</a:t>
            </a:r>
            <a:endParaRPr lang="it-IT" sz="2800" b="1" i="1" smtClean="0">
              <a:solidFill>
                <a:srgbClr val="000000"/>
              </a:solidFill>
            </a:endParaRPr>
          </a:p>
        </p:txBody>
      </p:sp>
      <p:sp>
        <p:nvSpPr>
          <p:cNvPr id="534549" name="Rectangle 2069"/>
          <p:cNvSpPr>
            <a:spLocks noChangeArrowheads="1"/>
          </p:cNvSpPr>
          <p:nvPr/>
        </p:nvSpPr>
        <p:spPr bwMode="auto">
          <a:xfrm>
            <a:off x="34925" y="3421063"/>
            <a:ext cx="8964613" cy="157003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0"/>
              </a:spcBef>
              <a:spcAft>
                <a:spcPct val="0"/>
              </a:spcAft>
              <a:defRPr/>
            </a:pPr>
            <a:r>
              <a:rPr lang="it-IT" sz="4800" dirty="0">
                <a:solidFill>
                  <a:srgbClr val="000000"/>
                </a:solidFill>
              </a:rPr>
              <a:t>La signora Martina</a:t>
            </a:r>
          </a:p>
          <a:p>
            <a:pPr algn="ctr" fontAlgn="base">
              <a:spcBef>
                <a:spcPct val="0"/>
              </a:spcBef>
              <a:spcAft>
                <a:spcPct val="0"/>
              </a:spcAft>
              <a:defRPr/>
            </a:pPr>
            <a:r>
              <a:rPr lang="it-IT" sz="4800" dirty="0">
                <a:solidFill>
                  <a:srgbClr val="000000"/>
                </a:solidFill>
              </a:rPr>
              <a:t>va dal cardiologo</a:t>
            </a:r>
          </a:p>
        </p:txBody>
      </p:sp>
      <p:pic>
        <p:nvPicPr>
          <p:cNvPr id="4102" name="Picture 5" descr="67"/>
          <p:cNvPicPr>
            <a:picLocks noChangeAspect="1" noChangeArrowheads="1"/>
          </p:cNvPicPr>
          <p:nvPr/>
        </p:nvPicPr>
        <p:blipFill>
          <a:blip r:embed="rId4" cstate="print"/>
          <a:srcRect/>
          <a:stretch>
            <a:fillRect/>
          </a:stretch>
        </p:blipFill>
        <p:spPr bwMode="auto">
          <a:xfrm>
            <a:off x="6011863" y="2276475"/>
            <a:ext cx="125095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5861050"/>
            <a:ext cx="9144000" cy="990600"/>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6147" name="Text Box 3" descr="5%"/>
          <p:cNvSpPr txBox="1">
            <a:spLocks noChangeArrowheads="1"/>
          </p:cNvSpPr>
          <p:nvPr/>
        </p:nvSpPr>
        <p:spPr bwMode="auto">
          <a:xfrm>
            <a:off x="342900" y="1412875"/>
            <a:ext cx="8340725" cy="4400550"/>
          </a:xfrm>
          <a:prstGeom prst="rect">
            <a:avLst/>
          </a:prstGeom>
          <a:pattFill prst="pct5">
            <a:fgClr>
              <a:schemeClr val="accent1"/>
            </a:fgClr>
            <a:bgClr>
              <a:schemeClr val="bg1"/>
            </a:bgClr>
          </a:pattFill>
          <a:ln w="9525">
            <a:solidFill>
              <a:schemeClr val="tx1"/>
            </a:solidFill>
            <a:miter lim="800000"/>
            <a:headEnd/>
            <a:tailEnd/>
          </a:ln>
        </p:spPr>
        <p:txBody>
          <a:bodyPr wrap="none">
            <a:spAutoFit/>
          </a:bodyPr>
          <a:lstStyle/>
          <a:p>
            <a:pPr algn="ctr" fontAlgn="base">
              <a:spcBef>
                <a:spcPct val="0"/>
              </a:spcBef>
              <a:spcAft>
                <a:spcPct val="0"/>
              </a:spcAft>
            </a:pPr>
            <a:r>
              <a:rPr lang="it-IT" sz="2800" smtClean="0">
                <a:solidFill>
                  <a:srgbClr val="FF0000"/>
                </a:solidFill>
              </a:rPr>
              <a:t>FDR, IA, ABPM</a:t>
            </a:r>
            <a:r>
              <a:rPr lang="it-IT" sz="2800" smtClean="0">
                <a:solidFill>
                  <a:srgbClr val="000000"/>
                </a:solidFill>
              </a:rPr>
              <a:t>, IMA, STEMI, NSTEMI, SCA, PCI, </a:t>
            </a:r>
          </a:p>
          <a:p>
            <a:pPr algn="ctr" fontAlgn="base">
              <a:spcBef>
                <a:spcPct val="0"/>
              </a:spcBef>
              <a:spcAft>
                <a:spcPct val="0"/>
              </a:spcAft>
            </a:pPr>
            <a:r>
              <a:rPr lang="it-IT" sz="2800" smtClean="0">
                <a:solidFill>
                  <a:srgbClr val="000000"/>
                </a:solidFill>
              </a:rPr>
              <a:t>IVA, IVP, CX, Cdx, M1 etc, D1 etc, Crux,</a:t>
            </a:r>
          </a:p>
          <a:p>
            <a:pPr algn="ctr" fontAlgn="base">
              <a:spcBef>
                <a:spcPct val="0"/>
              </a:spcBef>
              <a:spcAft>
                <a:spcPct val="0"/>
              </a:spcAft>
            </a:pPr>
            <a:r>
              <a:rPr lang="it-IT" sz="2800" smtClean="0">
                <a:solidFill>
                  <a:srgbClr val="000000"/>
                </a:solidFill>
              </a:rPr>
              <a:t>cTnT, cTnI, CK, blush, wash-out, balloon, door to…,</a:t>
            </a:r>
          </a:p>
          <a:p>
            <a:pPr algn="ctr" fontAlgn="base">
              <a:spcBef>
                <a:spcPct val="0"/>
              </a:spcBef>
              <a:spcAft>
                <a:spcPct val="0"/>
              </a:spcAft>
            </a:pPr>
            <a:r>
              <a:rPr lang="it-IT" sz="2800" smtClean="0">
                <a:solidFill>
                  <a:srgbClr val="000000"/>
                </a:solidFill>
              </a:rPr>
              <a:t>Seldinger, CABG, LITA su IVA, AMI sin, AMI dx,</a:t>
            </a:r>
          </a:p>
          <a:p>
            <a:pPr algn="ctr" fontAlgn="base">
              <a:spcBef>
                <a:spcPct val="0"/>
              </a:spcBef>
              <a:spcAft>
                <a:spcPct val="0"/>
              </a:spcAft>
            </a:pPr>
            <a:r>
              <a:rPr lang="it-IT" sz="2800" smtClean="0">
                <a:solidFill>
                  <a:srgbClr val="000000"/>
                </a:solidFill>
              </a:rPr>
              <a:t>rt-PA, GP2b/3a, EBPM, piccole molecole, </a:t>
            </a:r>
          </a:p>
          <a:p>
            <a:pPr algn="ctr" fontAlgn="base">
              <a:spcBef>
                <a:spcPct val="0"/>
              </a:spcBef>
              <a:spcAft>
                <a:spcPct val="0"/>
              </a:spcAft>
            </a:pPr>
            <a:r>
              <a:rPr lang="it-IT" sz="2800" smtClean="0">
                <a:solidFill>
                  <a:srgbClr val="000000"/>
                </a:solidFill>
              </a:rPr>
              <a:t>TIMI (ogni tipo), bleeding (ogni tipo), score (ogni tipo), </a:t>
            </a:r>
          </a:p>
          <a:p>
            <a:pPr algn="ctr" fontAlgn="base">
              <a:spcBef>
                <a:spcPct val="0"/>
              </a:spcBef>
              <a:spcAft>
                <a:spcPct val="0"/>
              </a:spcAft>
            </a:pPr>
            <a:r>
              <a:rPr lang="it-IT" sz="2800" smtClean="0">
                <a:solidFill>
                  <a:srgbClr val="000000"/>
                </a:solidFill>
              </a:rPr>
              <a:t>PM, BBSn, BAV, BIV, fa, TVNS, RIVA, RS, Pacing, </a:t>
            </a:r>
          </a:p>
          <a:p>
            <a:pPr algn="ctr" fontAlgn="base">
              <a:spcBef>
                <a:spcPct val="0"/>
              </a:spcBef>
              <a:spcAft>
                <a:spcPct val="0"/>
              </a:spcAft>
            </a:pPr>
            <a:r>
              <a:rPr lang="it-IT" sz="2800" smtClean="0">
                <a:solidFill>
                  <a:srgbClr val="000000"/>
                </a:solidFill>
              </a:rPr>
              <a:t>Pz, Echo, TC, NIV, NIMV, IABP, CVVH, UF, MSI,</a:t>
            </a:r>
          </a:p>
          <a:p>
            <a:pPr algn="ctr" fontAlgn="base">
              <a:spcBef>
                <a:spcPct val="0"/>
              </a:spcBef>
              <a:spcAft>
                <a:spcPct val="0"/>
              </a:spcAft>
            </a:pPr>
            <a:r>
              <a:rPr lang="it-IT" sz="2800" smtClean="0">
                <a:solidFill>
                  <a:srgbClr val="000000"/>
                </a:solidFill>
              </a:rPr>
              <a:t>target, on top, gap, aderenza, duplice, triplice, TAO</a:t>
            </a:r>
          </a:p>
          <a:p>
            <a:pPr algn="ctr" fontAlgn="base">
              <a:spcBef>
                <a:spcPct val="0"/>
              </a:spcBef>
              <a:spcAft>
                <a:spcPct val="0"/>
              </a:spcAft>
            </a:pPr>
            <a:r>
              <a:rPr lang="it-IT" sz="2800" smtClean="0">
                <a:solidFill>
                  <a:srgbClr val="000000"/>
                </a:solidFill>
              </a:rPr>
              <a:t>… </a:t>
            </a:r>
            <a:r>
              <a:rPr lang="it-IT" sz="2400" b="1" i="1" smtClean="0">
                <a:solidFill>
                  <a:srgbClr val="000000"/>
                </a:solidFill>
              </a:rPr>
              <a:t>e chi più ne ha, più ne tolga</a:t>
            </a:r>
            <a:r>
              <a:rPr lang="it-IT" sz="2800" smtClean="0">
                <a:solidFill>
                  <a:srgbClr val="000000"/>
                </a:solidFill>
              </a:rPr>
              <a:t> </a:t>
            </a:r>
          </a:p>
        </p:txBody>
      </p:sp>
      <p:sp>
        <p:nvSpPr>
          <p:cNvPr id="6148" name="Text Box 5"/>
          <p:cNvSpPr txBox="1">
            <a:spLocks noChangeArrowheads="1"/>
          </p:cNvSpPr>
          <p:nvPr/>
        </p:nvSpPr>
        <p:spPr bwMode="auto">
          <a:xfrm>
            <a:off x="381000" y="533400"/>
            <a:ext cx="8208963" cy="528638"/>
          </a:xfrm>
          <a:prstGeom prst="rect">
            <a:avLst/>
          </a:prstGeom>
          <a:solidFill>
            <a:srgbClr val="FFFFCC"/>
          </a:solidFill>
          <a:ln w="9525">
            <a:solidFill>
              <a:schemeClr val="tx2"/>
            </a:solidFill>
            <a:miter lim="800000"/>
            <a:headEnd/>
            <a:tailEnd/>
          </a:ln>
          <a:effectLst>
            <a:outerShdw dist="107763" dir="2700000" algn="ctr" rotWithShape="0">
              <a:schemeClr val="bg2">
                <a:alpha val="50000"/>
              </a:schemeClr>
            </a:outerShdw>
          </a:effectLst>
        </p:spPr>
        <p:txBody>
          <a:bodyPr>
            <a:spAutoFit/>
          </a:bodyPr>
          <a:lstStyle/>
          <a:p>
            <a:pPr algn="ctr" fontAlgn="base">
              <a:spcBef>
                <a:spcPct val="0"/>
              </a:spcBef>
              <a:spcAft>
                <a:spcPct val="0"/>
              </a:spcAft>
            </a:pPr>
            <a:r>
              <a:rPr lang="it-IT" sz="2000" smtClean="0">
                <a:solidFill>
                  <a:srgbClr val="000000"/>
                </a:solidFill>
              </a:rPr>
              <a:t> </a:t>
            </a:r>
            <a:r>
              <a:rPr lang="it-IT" sz="2800" smtClean="0">
                <a:solidFill>
                  <a:srgbClr val="000000"/>
                </a:solidFill>
              </a:rPr>
              <a:t>Espressioni all’indice</a:t>
            </a:r>
            <a:endParaRPr lang="it-IT" sz="2800" i="1" smtClean="0">
              <a:solidFill>
                <a:srgbClr val="000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572770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smtClean="0">
              <a:solidFill>
                <a:srgbClr val="FFFFFF"/>
              </a:solidFill>
            </a:endParaRPr>
          </a:p>
        </p:txBody>
      </p:sp>
      <p:sp>
        <p:nvSpPr>
          <p:cNvPr id="8195" name="Rectangle 3"/>
          <p:cNvSpPr>
            <a:spLocks noChangeArrowheads="1"/>
          </p:cNvSpPr>
          <p:nvPr/>
        </p:nvSpPr>
        <p:spPr bwMode="auto">
          <a:xfrm>
            <a:off x="0" y="572770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smtClean="0">
              <a:solidFill>
                <a:srgbClr val="FFFFFF"/>
              </a:solidFill>
            </a:endParaRPr>
          </a:p>
        </p:txBody>
      </p:sp>
      <p:sp>
        <p:nvSpPr>
          <p:cNvPr id="8196" name="Rectangle 6"/>
          <p:cNvSpPr>
            <a:spLocks noChangeArrowheads="1"/>
          </p:cNvSpPr>
          <p:nvPr/>
        </p:nvSpPr>
        <p:spPr bwMode="auto">
          <a:xfrm>
            <a:off x="611188" y="6021388"/>
            <a:ext cx="8050212" cy="579437"/>
          </a:xfrm>
          <a:prstGeom prst="rect">
            <a:avLst/>
          </a:prstGeom>
          <a:noFill/>
          <a:ln w="9525">
            <a:noFill/>
            <a:miter lim="800000"/>
            <a:headEnd/>
            <a:tailEnd/>
          </a:ln>
        </p:spPr>
        <p:txBody>
          <a:bodyPr wrap="none" anchor="ctr">
            <a:spAutoFit/>
          </a:bodyPr>
          <a:lstStyle/>
          <a:p>
            <a:pPr fontAlgn="base">
              <a:spcBef>
                <a:spcPct val="0"/>
              </a:spcBef>
              <a:spcAft>
                <a:spcPct val="0"/>
              </a:spcAft>
            </a:pPr>
            <a:r>
              <a:rPr lang="en-US" sz="3200" smtClean="0">
                <a:solidFill>
                  <a:srgbClr val="FFFFFF"/>
                </a:solidFill>
              </a:rPr>
              <a:t>Vocabolario Etimologico di Ottorino Pianigiani </a:t>
            </a:r>
          </a:p>
        </p:txBody>
      </p:sp>
      <p:sp>
        <p:nvSpPr>
          <p:cNvPr id="8197" name="Rectangle 9"/>
          <p:cNvSpPr>
            <a:spLocks noChangeArrowheads="1"/>
          </p:cNvSpPr>
          <p:nvPr/>
        </p:nvSpPr>
        <p:spPr bwMode="auto">
          <a:xfrm>
            <a:off x="1116013" y="1617663"/>
            <a:ext cx="6732587" cy="831850"/>
          </a:xfrm>
          <a:prstGeom prst="rect">
            <a:avLst/>
          </a:prstGeom>
          <a:solidFill>
            <a:schemeClr val="bg1"/>
          </a:solidFill>
          <a:ln w="9525">
            <a:solidFill>
              <a:srgbClr val="006600"/>
            </a:solidFill>
            <a:miter lim="800000"/>
            <a:headEnd/>
            <a:tailEnd/>
          </a:ln>
          <a:effectLst>
            <a:outerShdw dist="107763" dir="2700000" algn="ctr" rotWithShape="0">
              <a:srgbClr val="808080">
                <a:alpha val="50000"/>
              </a:srgbClr>
            </a:outerShdw>
          </a:effectLst>
        </p:spPr>
        <p:txBody>
          <a:bodyPr wrap="none" anchor="ctr">
            <a:spAutoFit/>
          </a:bodyPr>
          <a:lstStyle/>
          <a:p>
            <a:pPr algn="ctr" eaLnBrk="0" fontAlgn="base" hangingPunct="0">
              <a:spcBef>
                <a:spcPct val="0"/>
              </a:spcBef>
              <a:spcAft>
                <a:spcPct val="0"/>
              </a:spcAft>
            </a:pPr>
            <a:r>
              <a:rPr lang="en-US" sz="2400" b="1" i="1" smtClean="0">
                <a:solidFill>
                  <a:srgbClr val="000000"/>
                </a:solidFill>
              </a:rPr>
              <a:t>Comunicare: etimo</a:t>
            </a:r>
          </a:p>
          <a:p>
            <a:pPr algn="ctr" eaLnBrk="0" fontAlgn="base" hangingPunct="0">
              <a:spcBef>
                <a:spcPct val="0"/>
              </a:spcBef>
              <a:spcAft>
                <a:spcPct val="0"/>
              </a:spcAft>
            </a:pPr>
            <a:r>
              <a:rPr lang="en-US" sz="2400" smtClean="0">
                <a:solidFill>
                  <a:srgbClr val="000000"/>
                </a:solidFill>
              </a:rPr>
              <a:t>Munio, munis, munivi, munitum, munire = difendere </a:t>
            </a:r>
          </a:p>
        </p:txBody>
      </p:sp>
      <p:pic>
        <p:nvPicPr>
          <p:cNvPr id="8198" name="Picture 11" descr="37b5bf"/>
          <p:cNvPicPr>
            <a:picLocks noChangeAspect="1" noChangeArrowheads="1"/>
          </p:cNvPicPr>
          <p:nvPr/>
        </p:nvPicPr>
        <p:blipFill>
          <a:blip r:embed="rId2" cstate="print"/>
          <a:srcRect/>
          <a:stretch>
            <a:fillRect/>
          </a:stretch>
        </p:blipFill>
        <p:spPr bwMode="auto">
          <a:xfrm>
            <a:off x="2987675" y="3130550"/>
            <a:ext cx="3429000" cy="514350"/>
          </a:xfrm>
          <a:prstGeom prst="rect">
            <a:avLst/>
          </a:prstGeom>
          <a:solidFill>
            <a:srgbClr val="FFFFCC"/>
          </a:solidFill>
          <a:ln w="9525">
            <a:solidFill>
              <a:schemeClr val="tx1"/>
            </a:solidFill>
            <a:miter lim="800000"/>
            <a:headEnd/>
            <a:tailEnd/>
          </a:ln>
          <a:effectLst>
            <a:outerShdw dist="107763" dir="27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12"/>
          <p:cNvGraphicFramePr>
            <a:graphicFrameLocks noChangeAspect="1"/>
          </p:cNvGraphicFramePr>
          <p:nvPr/>
        </p:nvGraphicFramePr>
        <p:xfrm>
          <a:off x="1331913" y="1125538"/>
          <a:ext cx="6337300" cy="4225925"/>
        </p:xfrm>
        <a:graphic>
          <a:graphicData uri="http://schemas.openxmlformats.org/presentationml/2006/ole">
            <mc:AlternateContent xmlns:mc="http://schemas.openxmlformats.org/markup-compatibility/2006">
              <mc:Choice xmlns:v="urn:schemas-microsoft-com:vml" Requires="v">
                <p:oleObj spid="_x0000_s220168" name="Grafico" r:id="rId4" imgW="7315368" imgH="4876926" progId="MSGraph.Chart.8">
                  <p:embed followColorScheme="full"/>
                </p:oleObj>
              </mc:Choice>
              <mc:Fallback>
                <p:oleObj name="Grafico" r:id="rId4" imgW="7315368" imgH="4876926" progId="MSGraph.Chart.8">
                  <p:embed followColorScheme="full"/>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125538"/>
                        <a:ext cx="6337300" cy="422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19" name="Text Box 5"/>
          <p:cNvSpPr txBox="1">
            <a:spLocks noChangeArrowheads="1"/>
          </p:cNvSpPr>
          <p:nvPr/>
        </p:nvSpPr>
        <p:spPr bwMode="auto">
          <a:xfrm>
            <a:off x="533400" y="304800"/>
            <a:ext cx="8208963" cy="528638"/>
          </a:xfrm>
          <a:prstGeom prst="rect">
            <a:avLst/>
          </a:prstGeom>
          <a:solidFill>
            <a:srgbClr val="FFFFCC"/>
          </a:solidFill>
          <a:ln w="9525">
            <a:solidFill>
              <a:schemeClr val="tx2"/>
            </a:solidFill>
            <a:miter lim="800000"/>
            <a:headEnd/>
            <a:tailEnd/>
          </a:ln>
          <a:effectLst>
            <a:outerShdw dist="107763" dir="2700000" algn="ctr" rotWithShape="0">
              <a:schemeClr val="bg2">
                <a:alpha val="50000"/>
              </a:schemeClr>
            </a:outerShdw>
          </a:effectLst>
        </p:spPr>
        <p:txBody>
          <a:bodyPr>
            <a:spAutoFit/>
          </a:bodyPr>
          <a:lstStyle/>
          <a:p>
            <a:pPr algn="ctr" fontAlgn="base">
              <a:spcBef>
                <a:spcPct val="0"/>
              </a:spcBef>
              <a:spcAft>
                <a:spcPct val="0"/>
              </a:spcAft>
            </a:pPr>
            <a:r>
              <a:rPr lang="it-IT" sz="2800" smtClean="0">
                <a:solidFill>
                  <a:srgbClr val="000000"/>
                </a:solidFill>
              </a:rPr>
              <a:t> Rischio stimato e rischio calcolato</a:t>
            </a:r>
            <a:r>
              <a:rPr lang="it-IT" sz="2800" i="1" smtClean="0">
                <a:solidFill>
                  <a:srgbClr val="000000"/>
                </a:solidFill>
              </a:rPr>
              <a:t> </a:t>
            </a:r>
            <a:endParaRPr lang="it-IT" sz="2800" b="1" i="1" smtClean="0">
              <a:solidFill>
                <a:srgbClr val="000000"/>
              </a:solidFill>
            </a:endParaRPr>
          </a:p>
        </p:txBody>
      </p:sp>
      <p:sp>
        <p:nvSpPr>
          <p:cNvPr id="9220" name="Rectangle 23"/>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r>
              <a:rPr lang="it-IT" sz="3200" smtClean="0">
                <a:solidFill>
                  <a:srgbClr val="FFFFFF"/>
                </a:solidFill>
              </a:rPr>
              <a:t>Bruckert E. et al Arch Cardiovasc Dis 2011;104:381</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6092825"/>
            <a:ext cx="9144000" cy="765175"/>
          </a:xfrm>
          <a:prstGeom prst="rect">
            <a:avLst/>
          </a:prstGeom>
          <a:solidFill>
            <a:srgbClr val="008000"/>
          </a:solidFill>
          <a:ln w="9525">
            <a:noFill/>
            <a:miter lim="800000"/>
            <a:headEnd/>
            <a:tailEnd/>
          </a:ln>
        </p:spPr>
        <p:txBody>
          <a:bodyPr wrap="none" anchor="ctr"/>
          <a:lstStyle/>
          <a:p>
            <a:pPr algn="ctr" fontAlgn="base">
              <a:spcBef>
                <a:spcPct val="0"/>
              </a:spcBef>
              <a:spcAft>
                <a:spcPct val="0"/>
              </a:spcAft>
            </a:pPr>
            <a:endParaRPr lang="it-IT" sz="3200" smtClean="0">
              <a:solidFill>
                <a:srgbClr val="FFFFFF"/>
              </a:solidFill>
            </a:endParaRPr>
          </a:p>
        </p:txBody>
      </p:sp>
      <p:pic>
        <p:nvPicPr>
          <p:cNvPr id="11267" name="Picture 3" descr="manolito"/>
          <p:cNvPicPr>
            <a:picLocks noChangeAspect="1" noChangeArrowheads="1"/>
          </p:cNvPicPr>
          <p:nvPr/>
        </p:nvPicPr>
        <p:blipFill>
          <a:blip r:embed="rId3" cstate="print"/>
          <a:srcRect/>
          <a:stretch>
            <a:fillRect/>
          </a:stretch>
        </p:blipFill>
        <p:spPr bwMode="auto">
          <a:xfrm>
            <a:off x="7708900" y="4327525"/>
            <a:ext cx="1435100" cy="1981200"/>
          </a:xfrm>
          <a:prstGeom prst="rect">
            <a:avLst/>
          </a:prstGeom>
          <a:noFill/>
          <a:ln w="9525">
            <a:noFill/>
            <a:miter lim="800000"/>
            <a:headEnd/>
            <a:tailEnd/>
          </a:ln>
        </p:spPr>
      </p:pic>
      <p:sp>
        <p:nvSpPr>
          <p:cNvPr id="11268" name="Text Box 4"/>
          <p:cNvSpPr txBox="1">
            <a:spLocks noChangeArrowheads="1"/>
          </p:cNvSpPr>
          <p:nvPr/>
        </p:nvSpPr>
        <p:spPr bwMode="auto">
          <a:xfrm>
            <a:off x="2636838" y="6149975"/>
            <a:ext cx="4022725" cy="519113"/>
          </a:xfrm>
          <a:prstGeom prst="rect">
            <a:avLst/>
          </a:prstGeom>
          <a:noFill/>
          <a:ln w="9525">
            <a:noFill/>
            <a:miter lim="800000"/>
            <a:headEnd/>
            <a:tailEnd/>
          </a:ln>
        </p:spPr>
        <p:txBody>
          <a:bodyPr wrap="none">
            <a:spAutoFit/>
          </a:bodyPr>
          <a:lstStyle/>
          <a:p>
            <a:pPr fontAlgn="base">
              <a:spcBef>
                <a:spcPct val="0"/>
              </a:spcBef>
              <a:spcAft>
                <a:spcPct val="0"/>
              </a:spcAft>
            </a:pPr>
            <a:r>
              <a:rPr lang="it-IT" sz="2800" smtClean="0">
                <a:solidFill>
                  <a:srgbClr val="FFFFFF"/>
                </a:solidFill>
              </a:rPr>
              <a:t>Circulation 2008;118:2797</a:t>
            </a:r>
          </a:p>
        </p:txBody>
      </p:sp>
      <p:pic>
        <p:nvPicPr>
          <p:cNvPr id="11269" name="Picture 5"/>
          <p:cNvPicPr>
            <a:picLocks noChangeAspect="1" noChangeArrowheads="1"/>
          </p:cNvPicPr>
          <p:nvPr/>
        </p:nvPicPr>
        <p:blipFill>
          <a:blip r:embed="rId4" cstate="print"/>
          <a:srcRect/>
          <a:stretch>
            <a:fillRect/>
          </a:stretch>
        </p:blipFill>
        <p:spPr bwMode="auto">
          <a:xfrm>
            <a:off x="900113" y="333375"/>
            <a:ext cx="7740650" cy="1566863"/>
          </a:xfrm>
          <a:prstGeom prst="rect">
            <a:avLst/>
          </a:prstGeom>
          <a:noFill/>
          <a:ln w="9525">
            <a:noFill/>
            <a:miter lim="800000"/>
            <a:headEnd/>
            <a:tailEnd/>
          </a:ln>
        </p:spPr>
      </p:pic>
      <p:pic>
        <p:nvPicPr>
          <p:cNvPr id="11270" name="Picture 6"/>
          <p:cNvPicPr>
            <a:picLocks noChangeAspect="1" noChangeArrowheads="1"/>
          </p:cNvPicPr>
          <p:nvPr/>
        </p:nvPicPr>
        <p:blipFill>
          <a:blip r:embed="rId5" cstate="print"/>
          <a:srcRect/>
          <a:stretch>
            <a:fillRect/>
          </a:stretch>
        </p:blipFill>
        <p:spPr bwMode="auto">
          <a:xfrm>
            <a:off x="1763713" y="2060575"/>
            <a:ext cx="5246687" cy="3735388"/>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ChangeArrowheads="1"/>
          </p:cNvSpPr>
          <p:nvPr/>
        </p:nvSpPr>
        <p:spPr bwMode="auto">
          <a:xfrm>
            <a:off x="0" y="5638800"/>
            <a:ext cx="9448800" cy="1524000"/>
          </a:xfrm>
          <a:prstGeom prst="rect">
            <a:avLst/>
          </a:prstGeom>
          <a:solidFill>
            <a:schemeClr val="accent2"/>
          </a:solidFill>
          <a:ln w="9525">
            <a:solidFill>
              <a:schemeClr val="tx1"/>
            </a:solid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13315" name="Rectangle 6"/>
          <p:cNvSpPr>
            <a:spLocks noChangeArrowheads="1"/>
          </p:cNvSpPr>
          <p:nvPr/>
        </p:nvSpPr>
        <p:spPr bwMode="auto">
          <a:xfrm>
            <a:off x="1993900" y="4149725"/>
            <a:ext cx="5133975" cy="1076325"/>
          </a:xfrm>
          <a:prstGeom prst="rect">
            <a:avLst/>
          </a:prstGeom>
          <a:noFill/>
          <a:ln w="9525">
            <a:noFill/>
            <a:miter lim="800000"/>
            <a:headEnd/>
            <a:tailEnd/>
          </a:ln>
        </p:spPr>
        <p:txBody>
          <a:bodyPr wrap="none" anchor="ctr">
            <a:spAutoFit/>
          </a:bodyPr>
          <a:lstStyle/>
          <a:p>
            <a:pPr algn="ctr" fontAlgn="base">
              <a:spcBef>
                <a:spcPct val="0"/>
              </a:spcBef>
              <a:spcAft>
                <a:spcPct val="0"/>
              </a:spcAft>
            </a:pPr>
            <a:r>
              <a:rPr lang="en-US" sz="3200" smtClean="0">
                <a:solidFill>
                  <a:srgbClr val="000000"/>
                </a:solidFill>
              </a:rPr>
              <a:t>L’intelligente e lo stupido</a:t>
            </a:r>
          </a:p>
          <a:p>
            <a:pPr algn="ctr" fontAlgn="base">
              <a:spcBef>
                <a:spcPct val="0"/>
              </a:spcBef>
              <a:spcAft>
                <a:spcPct val="0"/>
              </a:spcAft>
            </a:pPr>
            <a:r>
              <a:rPr lang="en-US" sz="3200" i="1" smtClean="0">
                <a:solidFill>
                  <a:srgbClr val="000000"/>
                </a:solidFill>
              </a:rPr>
              <a:t>(per non parlar del disonesto)</a:t>
            </a:r>
          </a:p>
        </p:txBody>
      </p:sp>
      <p:pic>
        <p:nvPicPr>
          <p:cNvPr id="13316" name="Picture 5" descr="dr house"/>
          <p:cNvPicPr>
            <a:picLocks noChangeAspect="1" noChangeArrowheads="1"/>
          </p:cNvPicPr>
          <p:nvPr/>
        </p:nvPicPr>
        <p:blipFill>
          <a:blip r:embed="rId3" cstate="print"/>
          <a:srcRect/>
          <a:stretch>
            <a:fillRect/>
          </a:stretch>
        </p:blipFill>
        <p:spPr bwMode="auto">
          <a:xfrm>
            <a:off x="1692275" y="1052513"/>
            <a:ext cx="2232025" cy="2159000"/>
          </a:xfrm>
          <a:prstGeom prst="rect">
            <a:avLst/>
          </a:prstGeom>
          <a:noFill/>
          <a:ln w="9525">
            <a:noFill/>
            <a:miter lim="800000"/>
            <a:headEnd/>
            <a:tailEnd/>
          </a:ln>
          <a:effectLst>
            <a:outerShdw dist="107763" dir="2700000" algn="ctr" rotWithShape="0">
              <a:srgbClr val="808080"/>
            </a:outerShdw>
          </a:effectLst>
        </p:spPr>
      </p:pic>
      <p:pic>
        <p:nvPicPr>
          <p:cNvPr id="13317" name="Picture 6" descr="medico 1 stupido"/>
          <p:cNvPicPr>
            <a:picLocks noChangeAspect="1" noChangeArrowheads="1"/>
          </p:cNvPicPr>
          <p:nvPr/>
        </p:nvPicPr>
        <p:blipFill>
          <a:blip r:embed="rId4" cstate="print"/>
          <a:srcRect/>
          <a:stretch>
            <a:fillRect/>
          </a:stretch>
        </p:blipFill>
        <p:spPr bwMode="auto">
          <a:xfrm>
            <a:off x="5435600" y="1052513"/>
            <a:ext cx="2160588" cy="2243137"/>
          </a:xfrm>
          <a:prstGeom prst="rect">
            <a:avLst/>
          </a:prstGeom>
          <a:noFill/>
          <a:ln w="9525">
            <a:noFill/>
            <a:miter lim="800000"/>
            <a:headEnd/>
            <a:tailEnd/>
          </a:ln>
          <a:effectLst>
            <a:outerShdw dist="107763" dir="2700000" algn="ctr" rotWithShape="0">
              <a:srgbClr val="808080"/>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ChangeArrowheads="1"/>
          </p:cNvSpPr>
          <p:nvPr/>
        </p:nvSpPr>
        <p:spPr bwMode="auto">
          <a:xfrm>
            <a:off x="0" y="5638800"/>
            <a:ext cx="9448800" cy="1524000"/>
          </a:xfrm>
          <a:prstGeom prst="rect">
            <a:avLst/>
          </a:prstGeom>
          <a:solidFill>
            <a:schemeClr val="accent2"/>
          </a:solidFill>
          <a:ln w="9525">
            <a:solidFill>
              <a:schemeClr val="tx1"/>
            </a:solid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pic>
        <p:nvPicPr>
          <p:cNvPr id="15363" name="Picture 5" descr="dr house"/>
          <p:cNvPicPr>
            <a:picLocks noChangeAspect="1" noChangeArrowheads="1"/>
          </p:cNvPicPr>
          <p:nvPr/>
        </p:nvPicPr>
        <p:blipFill>
          <a:blip r:embed="rId3" cstate="print"/>
          <a:srcRect/>
          <a:stretch>
            <a:fillRect/>
          </a:stretch>
        </p:blipFill>
        <p:spPr bwMode="auto">
          <a:xfrm>
            <a:off x="1692275" y="1052513"/>
            <a:ext cx="2232025" cy="2159000"/>
          </a:xfrm>
          <a:prstGeom prst="rect">
            <a:avLst/>
          </a:prstGeom>
          <a:noFill/>
          <a:ln w="9525">
            <a:noFill/>
            <a:miter lim="800000"/>
            <a:headEnd/>
            <a:tailEnd/>
          </a:ln>
          <a:effectLst>
            <a:outerShdw dist="107763" dir="2700000" algn="ctr" rotWithShape="0">
              <a:srgbClr val="808080"/>
            </a:outerShdw>
          </a:effectLst>
        </p:spPr>
      </p:pic>
      <p:pic>
        <p:nvPicPr>
          <p:cNvPr id="15364" name="Picture 6" descr="medico 1 stupido"/>
          <p:cNvPicPr>
            <a:picLocks noChangeAspect="1" noChangeArrowheads="1"/>
          </p:cNvPicPr>
          <p:nvPr/>
        </p:nvPicPr>
        <p:blipFill>
          <a:blip r:embed="rId4" cstate="print"/>
          <a:srcRect/>
          <a:stretch>
            <a:fillRect/>
          </a:stretch>
        </p:blipFill>
        <p:spPr bwMode="auto">
          <a:xfrm>
            <a:off x="5435600" y="1052513"/>
            <a:ext cx="2160588" cy="2243137"/>
          </a:xfrm>
          <a:prstGeom prst="rect">
            <a:avLst/>
          </a:prstGeom>
          <a:noFill/>
          <a:ln w="9525">
            <a:noFill/>
            <a:miter lim="800000"/>
            <a:headEnd/>
            <a:tailEnd/>
          </a:ln>
          <a:effectLst>
            <a:outerShdw dist="107763" dir="2700000" algn="ctr" rotWithShape="0">
              <a:srgbClr val="808080"/>
            </a:outerShdw>
          </a:effectLst>
        </p:spPr>
      </p:pic>
      <p:sp>
        <p:nvSpPr>
          <p:cNvPr id="15365" name="Rectangle 6"/>
          <p:cNvSpPr>
            <a:spLocks noChangeArrowheads="1"/>
          </p:cNvSpPr>
          <p:nvPr/>
        </p:nvSpPr>
        <p:spPr bwMode="auto">
          <a:xfrm>
            <a:off x="1528763" y="3632200"/>
            <a:ext cx="2501900" cy="1077913"/>
          </a:xfrm>
          <a:prstGeom prst="rect">
            <a:avLst/>
          </a:prstGeom>
          <a:noFill/>
          <a:ln w="9525">
            <a:noFill/>
            <a:miter lim="800000"/>
            <a:headEnd/>
            <a:tailEnd/>
          </a:ln>
        </p:spPr>
        <p:txBody>
          <a:bodyPr wrap="none" anchor="ctr">
            <a:spAutoFit/>
          </a:bodyPr>
          <a:lstStyle/>
          <a:p>
            <a:pPr algn="ctr" fontAlgn="base">
              <a:spcBef>
                <a:spcPct val="0"/>
              </a:spcBef>
              <a:spcAft>
                <a:spcPct val="0"/>
              </a:spcAft>
            </a:pPr>
            <a:r>
              <a:rPr lang="en-US" sz="3200" b="1" i="1" smtClean="0">
                <a:solidFill>
                  <a:srgbClr val="FF0000"/>
                </a:solidFill>
              </a:rPr>
              <a:t>pre</a:t>
            </a:r>
            <a:r>
              <a:rPr lang="en-US" sz="3200" smtClean="0">
                <a:solidFill>
                  <a:srgbClr val="000000"/>
                </a:solidFill>
              </a:rPr>
              <a:t>scrivere…</a:t>
            </a:r>
          </a:p>
          <a:p>
            <a:pPr algn="ctr" fontAlgn="base">
              <a:spcBef>
                <a:spcPct val="0"/>
              </a:spcBef>
              <a:spcAft>
                <a:spcPct val="0"/>
              </a:spcAft>
            </a:pPr>
            <a:r>
              <a:rPr lang="en-US" sz="3200" b="1" i="1" smtClean="0">
                <a:solidFill>
                  <a:srgbClr val="FF0000"/>
                </a:solidFill>
              </a:rPr>
              <a:t>pro</a:t>
            </a:r>
            <a:r>
              <a:rPr lang="en-US" sz="3200" smtClean="0">
                <a:solidFill>
                  <a:srgbClr val="000000"/>
                </a:solidFill>
              </a:rPr>
              <a:t>scrivere…</a:t>
            </a:r>
          </a:p>
        </p:txBody>
      </p:sp>
      <p:sp>
        <p:nvSpPr>
          <p:cNvPr id="15366" name="Rectangle 6"/>
          <p:cNvSpPr>
            <a:spLocks noChangeArrowheads="1"/>
          </p:cNvSpPr>
          <p:nvPr/>
        </p:nvSpPr>
        <p:spPr bwMode="auto">
          <a:xfrm>
            <a:off x="4691063" y="3905250"/>
            <a:ext cx="3597275" cy="584200"/>
          </a:xfrm>
          <a:prstGeom prst="rect">
            <a:avLst/>
          </a:prstGeom>
          <a:noFill/>
          <a:ln w="9525">
            <a:noFill/>
            <a:miter lim="800000"/>
            <a:headEnd/>
            <a:tailEnd/>
          </a:ln>
        </p:spPr>
        <p:txBody>
          <a:bodyPr wrap="none" anchor="ctr">
            <a:spAutoFit/>
          </a:bodyPr>
          <a:lstStyle/>
          <a:p>
            <a:pPr algn="ctr" fontAlgn="base">
              <a:spcBef>
                <a:spcPct val="0"/>
              </a:spcBef>
              <a:spcAft>
                <a:spcPct val="0"/>
              </a:spcAft>
            </a:pPr>
            <a:r>
              <a:rPr lang="en-US" sz="3200" b="1" i="1" smtClean="0">
                <a:solidFill>
                  <a:srgbClr val="FF0000"/>
                </a:solidFill>
              </a:rPr>
              <a:t>tanto per </a:t>
            </a:r>
            <a:r>
              <a:rPr lang="en-US" sz="3200" smtClean="0">
                <a:solidFill>
                  <a:srgbClr val="000000"/>
                </a:solidFill>
              </a:rPr>
              <a:t>scrivere…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smtClean="0">
              <a:solidFill>
                <a:srgbClr val="FFFFFF"/>
              </a:solidFill>
            </a:endParaRPr>
          </a:p>
        </p:txBody>
      </p:sp>
      <p:pic>
        <p:nvPicPr>
          <p:cNvPr id="17411" name="Immagine 1"/>
          <p:cNvPicPr>
            <a:picLocks noChangeAspect="1"/>
          </p:cNvPicPr>
          <p:nvPr/>
        </p:nvPicPr>
        <p:blipFill>
          <a:blip r:embed="rId3" cstate="print"/>
          <a:srcRect/>
          <a:stretch>
            <a:fillRect/>
          </a:stretch>
        </p:blipFill>
        <p:spPr bwMode="auto">
          <a:xfrm>
            <a:off x="671513" y="476250"/>
            <a:ext cx="7800975" cy="947738"/>
          </a:xfrm>
          <a:prstGeom prst="rect">
            <a:avLst/>
          </a:prstGeom>
          <a:noFill/>
          <a:ln w="9525">
            <a:noFill/>
            <a:miter lim="800000"/>
            <a:headEnd/>
            <a:tailEnd/>
          </a:ln>
        </p:spPr>
      </p:pic>
      <p:pic>
        <p:nvPicPr>
          <p:cNvPr id="17412" name="Immagine 2"/>
          <p:cNvPicPr>
            <a:picLocks noChangeAspect="1"/>
          </p:cNvPicPr>
          <p:nvPr/>
        </p:nvPicPr>
        <p:blipFill>
          <a:blip r:embed="rId4" cstate="print"/>
          <a:srcRect/>
          <a:stretch>
            <a:fillRect/>
          </a:stretch>
        </p:blipFill>
        <p:spPr bwMode="auto">
          <a:xfrm>
            <a:off x="652463" y="1747838"/>
            <a:ext cx="8048625" cy="1465262"/>
          </a:xfrm>
          <a:prstGeom prst="rect">
            <a:avLst/>
          </a:prstGeom>
          <a:noFill/>
          <a:ln w="9525">
            <a:noFill/>
            <a:miter lim="800000"/>
            <a:headEnd/>
            <a:tailEnd/>
          </a:ln>
        </p:spPr>
      </p:pic>
      <p:pic>
        <p:nvPicPr>
          <p:cNvPr id="17413" name="Immagine 3"/>
          <p:cNvPicPr>
            <a:picLocks noChangeAspect="1"/>
          </p:cNvPicPr>
          <p:nvPr/>
        </p:nvPicPr>
        <p:blipFill>
          <a:blip r:embed="rId5" cstate="print"/>
          <a:srcRect/>
          <a:stretch>
            <a:fillRect/>
          </a:stretch>
        </p:blipFill>
        <p:spPr bwMode="auto">
          <a:xfrm>
            <a:off x="642938" y="3506788"/>
            <a:ext cx="8172450" cy="1290637"/>
          </a:xfrm>
          <a:prstGeom prst="rect">
            <a:avLst/>
          </a:prstGeom>
          <a:noFill/>
          <a:ln w="9525">
            <a:noFill/>
            <a:miter lim="800000"/>
            <a:headEnd/>
            <a:tailEnd/>
          </a:ln>
        </p:spPr>
      </p:pic>
      <p:sp>
        <p:nvSpPr>
          <p:cNvPr id="5" name="CasellaDiTesto 4"/>
          <p:cNvSpPr txBox="1"/>
          <p:nvPr/>
        </p:nvSpPr>
        <p:spPr>
          <a:xfrm>
            <a:off x="3348038" y="2808288"/>
            <a:ext cx="800100" cy="460375"/>
          </a:xfrm>
          <a:prstGeom prst="rect">
            <a:avLst/>
          </a:prstGeom>
          <a:solidFill>
            <a:srgbClr val="FFFF00"/>
          </a:solidFill>
          <a:ln>
            <a:solidFill>
              <a:schemeClr val="tx1"/>
            </a:solidFill>
          </a:ln>
          <a:effectLst>
            <a:outerShdw blurRad="50800" dist="38100" dir="5400000" algn="t" rotWithShape="0">
              <a:prstClr val="black">
                <a:alpha val="40000"/>
              </a:prstClr>
            </a:outerShdw>
          </a:effectLst>
        </p:spPr>
        <p:txBody>
          <a:bodyPr wrap="none">
            <a:spAutoFit/>
          </a:bodyPr>
          <a:lstStyle/>
          <a:p>
            <a:pPr eaLnBrk="0" fontAlgn="base" hangingPunct="0">
              <a:spcBef>
                <a:spcPct val="0"/>
              </a:spcBef>
              <a:spcAft>
                <a:spcPct val="0"/>
              </a:spcAft>
              <a:defRPr/>
            </a:pPr>
            <a:r>
              <a:rPr lang="it-IT" sz="2400" b="1" dirty="0">
                <a:solidFill>
                  <a:srgbClr val="000000"/>
                </a:solidFill>
              </a:rPr>
              <a:t>2013</a:t>
            </a:r>
          </a:p>
        </p:txBody>
      </p:sp>
      <p:sp>
        <p:nvSpPr>
          <p:cNvPr id="8" name="CasellaDiTesto 7"/>
          <p:cNvSpPr txBox="1"/>
          <p:nvPr/>
        </p:nvSpPr>
        <p:spPr>
          <a:xfrm>
            <a:off x="4859338" y="1109663"/>
            <a:ext cx="801687" cy="461962"/>
          </a:xfrm>
          <a:prstGeom prst="rect">
            <a:avLst/>
          </a:prstGeom>
          <a:solidFill>
            <a:srgbClr val="FFFF00"/>
          </a:solidFill>
          <a:ln>
            <a:solidFill>
              <a:schemeClr val="tx1"/>
            </a:solidFill>
          </a:ln>
          <a:effectLst>
            <a:outerShdw blurRad="50800" dist="38100" dir="5400000" algn="t" rotWithShape="0">
              <a:prstClr val="black">
                <a:alpha val="40000"/>
              </a:prstClr>
            </a:outerShdw>
          </a:effectLst>
        </p:spPr>
        <p:txBody>
          <a:bodyPr wrap="none">
            <a:spAutoFit/>
          </a:bodyPr>
          <a:lstStyle/>
          <a:p>
            <a:pPr eaLnBrk="0" fontAlgn="base" hangingPunct="0">
              <a:spcBef>
                <a:spcPct val="0"/>
              </a:spcBef>
              <a:spcAft>
                <a:spcPct val="0"/>
              </a:spcAft>
              <a:defRPr/>
            </a:pPr>
            <a:r>
              <a:rPr lang="it-IT" sz="2400" b="1" dirty="0">
                <a:solidFill>
                  <a:srgbClr val="000000"/>
                </a:solidFill>
              </a:rPr>
              <a:t>2013</a:t>
            </a:r>
          </a:p>
        </p:txBody>
      </p:sp>
      <p:sp>
        <p:nvSpPr>
          <p:cNvPr id="9" name="CasellaDiTesto 8"/>
          <p:cNvSpPr txBox="1"/>
          <p:nvPr/>
        </p:nvSpPr>
        <p:spPr>
          <a:xfrm>
            <a:off x="900113" y="4941888"/>
            <a:ext cx="800100" cy="460375"/>
          </a:xfrm>
          <a:prstGeom prst="rect">
            <a:avLst/>
          </a:prstGeom>
          <a:solidFill>
            <a:srgbClr val="FFFF00"/>
          </a:solidFill>
          <a:ln>
            <a:solidFill>
              <a:schemeClr val="tx1"/>
            </a:solidFill>
          </a:ln>
          <a:effectLst>
            <a:outerShdw blurRad="50800" dist="38100" dir="5400000" algn="t" rotWithShape="0">
              <a:prstClr val="black">
                <a:alpha val="40000"/>
              </a:prstClr>
            </a:outerShdw>
          </a:effectLst>
        </p:spPr>
        <p:txBody>
          <a:bodyPr wrap="none">
            <a:spAutoFit/>
          </a:bodyPr>
          <a:lstStyle/>
          <a:p>
            <a:pPr eaLnBrk="0" fontAlgn="base" hangingPunct="0">
              <a:spcBef>
                <a:spcPct val="0"/>
              </a:spcBef>
              <a:spcAft>
                <a:spcPct val="0"/>
              </a:spcAft>
              <a:defRPr/>
            </a:pPr>
            <a:r>
              <a:rPr lang="it-IT" sz="2400" b="1" dirty="0">
                <a:solidFill>
                  <a:srgbClr val="000000"/>
                </a:solidFill>
              </a:rPr>
              <a:t>2013</a:t>
            </a:r>
          </a:p>
        </p:txBody>
      </p:sp>
      <p:pic>
        <p:nvPicPr>
          <p:cNvPr id="17417" name="Picture 6" descr="medico 1 stupido"/>
          <p:cNvPicPr>
            <a:picLocks noChangeAspect="1" noChangeArrowheads="1"/>
          </p:cNvPicPr>
          <p:nvPr/>
        </p:nvPicPr>
        <p:blipFill>
          <a:blip r:embed="rId6" cstate="print"/>
          <a:srcRect/>
          <a:stretch>
            <a:fillRect/>
          </a:stretch>
        </p:blipFill>
        <p:spPr bwMode="auto">
          <a:xfrm>
            <a:off x="7173913" y="4829175"/>
            <a:ext cx="1641475" cy="1706563"/>
          </a:xfrm>
          <a:prstGeom prst="rect">
            <a:avLst/>
          </a:prstGeom>
          <a:noFill/>
          <a:ln w="9525">
            <a:noFill/>
            <a:miter lim="800000"/>
            <a:headEnd/>
            <a:tailEnd/>
          </a:ln>
          <a:effectLst>
            <a:outerShdw dist="107763" dir="2700000" algn="ctr" rotWithShape="0">
              <a:srgbClr val="808080"/>
            </a:out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sp>
        <p:nvSpPr>
          <p:cNvPr id="19459" name="Rectangle 6"/>
          <p:cNvSpPr>
            <a:spLocks noChangeArrowheads="1"/>
          </p:cNvSpPr>
          <p:nvPr/>
        </p:nvSpPr>
        <p:spPr bwMode="auto">
          <a:xfrm>
            <a:off x="0" y="574040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sp>
        <p:nvSpPr>
          <p:cNvPr id="19460" name="Rectangle 7"/>
          <p:cNvSpPr>
            <a:spLocks noChangeArrowheads="1"/>
          </p:cNvSpPr>
          <p:nvPr/>
        </p:nvSpPr>
        <p:spPr bwMode="auto">
          <a:xfrm>
            <a:off x="0" y="572770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pic>
        <p:nvPicPr>
          <p:cNvPr id="19461" name="Immagine 1"/>
          <p:cNvPicPr>
            <a:picLocks noChangeAspect="1"/>
          </p:cNvPicPr>
          <p:nvPr/>
        </p:nvPicPr>
        <p:blipFill>
          <a:blip r:embed="rId3" cstate="print"/>
          <a:srcRect/>
          <a:stretch>
            <a:fillRect/>
          </a:stretch>
        </p:blipFill>
        <p:spPr bwMode="auto">
          <a:xfrm>
            <a:off x="323850" y="161925"/>
            <a:ext cx="8496300" cy="5438775"/>
          </a:xfrm>
          <a:prstGeom prst="rect">
            <a:avLst/>
          </a:prstGeom>
          <a:noFill/>
          <a:ln w="9525">
            <a:noFill/>
            <a:miter lim="800000"/>
            <a:headEnd/>
            <a:tailEnd/>
          </a:ln>
        </p:spPr>
      </p:pic>
      <p:sp>
        <p:nvSpPr>
          <p:cNvPr id="19462" name="Text Box 3"/>
          <p:cNvSpPr txBox="1">
            <a:spLocks noChangeArrowheads="1"/>
          </p:cNvSpPr>
          <p:nvPr/>
        </p:nvSpPr>
        <p:spPr bwMode="auto">
          <a:xfrm>
            <a:off x="1979613" y="6021388"/>
            <a:ext cx="5475287" cy="523875"/>
          </a:xfrm>
          <a:prstGeom prst="rect">
            <a:avLst/>
          </a:prstGeom>
          <a:noFill/>
          <a:ln w="9525">
            <a:noFill/>
            <a:miter lim="800000"/>
            <a:headEnd/>
            <a:tailEnd/>
          </a:ln>
        </p:spPr>
        <p:txBody>
          <a:bodyPr wrap="none">
            <a:spAutoFit/>
          </a:bodyPr>
          <a:lstStyle/>
          <a:p>
            <a:pPr fontAlgn="base">
              <a:spcBef>
                <a:spcPct val="0"/>
              </a:spcBef>
              <a:spcAft>
                <a:spcPct val="0"/>
              </a:spcAft>
            </a:pPr>
            <a:r>
              <a:rPr lang="it-IT" sz="2800" smtClean="0">
                <a:solidFill>
                  <a:srgbClr val="FFFFFF"/>
                </a:solidFill>
              </a:rPr>
              <a:t>Linee guida ipertensione: ESC 2013 </a:t>
            </a:r>
          </a:p>
        </p:txBody>
      </p:sp>
      <p:sp>
        <p:nvSpPr>
          <p:cNvPr id="3" name="Rettangolo 2"/>
          <p:cNvSpPr/>
          <p:nvPr/>
        </p:nvSpPr>
        <p:spPr>
          <a:xfrm>
            <a:off x="762000" y="981075"/>
            <a:ext cx="1223963"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sz="2400">
              <a:solidFill>
                <a:srgbClr val="FFFFFF"/>
              </a:solidFill>
            </a:endParaRPr>
          </a:p>
        </p:txBody>
      </p:sp>
      <p:pic>
        <p:nvPicPr>
          <p:cNvPr id="19464" name="Picture 5" descr="dr house"/>
          <p:cNvPicPr>
            <a:picLocks noChangeAspect="1" noChangeArrowheads="1"/>
          </p:cNvPicPr>
          <p:nvPr/>
        </p:nvPicPr>
        <p:blipFill>
          <a:blip r:embed="rId4" cstate="print"/>
          <a:srcRect/>
          <a:stretch>
            <a:fillRect/>
          </a:stretch>
        </p:blipFill>
        <p:spPr bwMode="auto">
          <a:xfrm>
            <a:off x="7234238" y="155575"/>
            <a:ext cx="1584325" cy="1531938"/>
          </a:xfrm>
          <a:prstGeom prst="rect">
            <a:avLst/>
          </a:prstGeom>
          <a:noFill/>
          <a:ln w="9525">
            <a:noFill/>
            <a:miter lim="800000"/>
            <a:headEnd/>
            <a:tailEnd/>
          </a:ln>
          <a:effectLst>
            <a:outerShdw dist="107763" dir="2700000" algn="ctr" rotWithShape="0">
              <a:srgbClr val="808080"/>
            </a:outerShdw>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4"/>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a:effectLst/>
        </p:spPr>
        <p:txBody>
          <a:bodyPr wrap="none" anchor="ctr"/>
          <a:lstStyle/>
          <a:p>
            <a:pPr algn="ctr" fontAlgn="base">
              <a:spcBef>
                <a:spcPct val="0"/>
              </a:spcBef>
              <a:spcAft>
                <a:spcPct val="0"/>
              </a:spcAft>
              <a:defRPr/>
            </a:pPr>
            <a:endParaRPr lang="it-IT" sz="2400" b="1">
              <a:solidFill>
                <a:srgbClr val="FFFFFF"/>
              </a:solidFill>
              <a:effectLst>
                <a:outerShdw blurRad="38100" dist="38100" dir="2700000" algn="tl">
                  <a:srgbClr val="000000"/>
                </a:outerShdw>
              </a:effectLst>
            </a:endParaRPr>
          </a:p>
        </p:txBody>
      </p:sp>
      <p:sp>
        <p:nvSpPr>
          <p:cNvPr id="21507" name="Text Box 6"/>
          <p:cNvSpPr txBox="1">
            <a:spLocks noChangeArrowheads="1"/>
          </p:cNvSpPr>
          <p:nvPr/>
        </p:nvSpPr>
        <p:spPr bwMode="auto">
          <a:xfrm>
            <a:off x="1763713" y="6018213"/>
            <a:ext cx="184150" cy="579437"/>
          </a:xfrm>
          <a:prstGeom prst="rect">
            <a:avLst/>
          </a:prstGeom>
          <a:noFill/>
          <a:ln w="9525">
            <a:noFill/>
            <a:miter lim="800000"/>
            <a:headEnd/>
            <a:tailEnd/>
          </a:ln>
        </p:spPr>
        <p:txBody>
          <a:bodyPr wrap="none">
            <a:spAutoFit/>
          </a:bodyPr>
          <a:lstStyle/>
          <a:p>
            <a:pPr fontAlgn="base">
              <a:spcBef>
                <a:spcPct val="0"/>
              </a:spcBef>
              <a:spcAft>
                <a:spcPct val="0"/>
              </a:spcAft>
            </a:pPr>
            <a:endParaRPr lang="it-IT" sz="3200" smtClean="0">
              <a:solidFill>
                <a:srgbClr val="FFFFFF"/>
              </a:solidFill>
              <a:ea typeface="MS PGothic" pitchFamily="34" charset="-128"/>
            </a:endParaRPr>
          </a:p>
        </p:txBody>
      </p:sp>
      <p:sp>
        <p:nvSpPr>
          <p:cNvPr id="21508" name="Text Box 6"/>
          <p:cNvSpPr txBox="1">
            <a:spLocks noChangeArrowheads="1"/>
          </p:cNvSpPr>
          <p:nvPr/>
        </p:nvSpPr>
        <p:spPr bwMode="auto">
          <a:xfrm>
            <a:off x="2441575" y="5132388"/>
            <a:ext cx="3786188" cy="457200"/>
          </a:xfrm>
          <a:prstGeom prst="rect">
            <a:avLst/>
          </a:prstGeom>
          <a:noFill/>
          <a:ln w="9525">
            <a:noFill/>
            <a:miter lim="800000"/>
            <a:headEnd/>
            <a:tailEnd/>
          </a:ln>
        </p:spPr>
        <p:txBody>
          <a:bodyPr wrap="none">
            <a:spAutoFit/>
          </a:bodyPr>
          <a:lstStyle/>
          <a:p>
            <a:pPr fontAlgn="base">
              <a:spcBef>
                <a:spcPct val="0"/>
              </a:spcBef>
              <a:spcAft>
                <a:spcPct val="0"/>
              </a:spcAft>
            </a:pPr>
            <a:r>
              <a:rPr lang="it-IT" sz="2400" smtClean="0">
                <a:solidFill>
                  <a:srgbClr val="000000"/>
                </a:solidFill>
                <a:ea typeface="MS PGothic" pitchFamily="34" charset="-128"/>
              </a:rPr>
              <a:t>Temporelli et al. JACC 2004 </a:t>
            </a:r>
          </a:p>
        </p:txBody>
      </p:sp>
      <p:pic>
        <p:nvPicPr>
          <p:cNvPr id="21509" name="Picture 9" descr=" ">
            <a:hlinkClick r:id="rId3"/>
          </p:cNvPr>
          <p:cNvPicPr>
            <a:picLocks noChangeAspect="1" noChangeArrowheads="1"/>
          </p:cNvPicPr>
          <p:nvPr/>
        </p:nvPicPr>
        <p:blipFill>
          <a:blip r:embed="rId4" cstate="print"/>
          <a:srcRect/>
          <a:stretch>
            <a:fillRect/>
          </a:stretch>
        </p:blipFill>
        <p:spPr bwMode="auto">
          <a:xfrm>
            <a:off x="250825" y="1844675"/>
            <a:ext cx="3743325" cy="3087688"/>
          </a:xfrm>
          <a:prstGeom prst="rect">
            <a:avLst/>
          </a:prstGeom>
          <a:noFill/>
          <a:ln w="9525">
            <a:noFill/>
            <a:miter lim="800000"/>
            <a:headEnd/>
            <a:tailEnd/>
          </a:ln>
        </p:spPr>
      </p:pic>
      <p:pic>
        <p:nvPicPr>
          <p:cNvPr id="21510" name="Picture 5"/>
          <p:cNvPicPr>
            <a:picLocks noChangeAspect="1" noChangeArrowheads="1"/>
          </p:cNvPicPr>
          <p:nvPr/>
        </p:nvPicPr>
        <p:blipFill>
          <a:blip r:embed="rId5" cstate="print"/>
          <a:srcRect/>
          <a:stretch>
            <a:fillRect/>
          </a:stretch>
        </p:blipFill>
        <p:spPr bwMode="auto">
          <a:xfrm>
            <a:off x="4175125" y="1700213"/>
            <a:ext cx="4968875" cy="3357562"/>
          </a:xfrm>
          <a:prstGeom prst="rect">
            <a:avLst/>
          </a:prstGeom>
          <a:noFill/>
          <a:ln w="9525">
            <a:noFill/>
            <a:miter lim="800000"/>
            <a:headEnd/>
            <a:tailEnd/>
          </a:ln>
        </p:spPr>
      </p:pic>
      <p:sp>
        <p:nvSpPr>
          <p:cNvPr id="21511" name="Text Box 10"/>
          <p:cNvSpPr txBox="1">
            <a:spLocks noChangeArrowheads="1"/>
          </p:cNvSpPr>
          <p:nvPr/>
        </p:nvSpPr>
        <p:spPr bwMode="auto">
          <a:xfrm>
            <a:off x="855663" y="692150"/>
            <a:ext cx="7232650" cy="466725"/>
          </a:xfrm>
          <a:prstGeom prst="rect">
            <a:avLst/>
          </a:prstGeom>
          <a:solidFill>
            <a:srgbClr val="CCECFF"/>
          </a:solidFill>
          <a:ln w="9525">
            <a:solidFill>
              <a:schemeClr val="tx1"/>
            </a:solidFill>
            <a:miter lim="800000"/>
            <a:headEnd/>
            <a:tailEnd/>
          </a:ln>
          <a:effectLst>
            <a:outerShdw dist="107763" dir="2700000" algn="ctr" rotWithShape="0">
              <a:srgbClr val="808080">
                <a:alpha val="50000"/>
              </a:srgbClr>
            </a:outerShdw>
          </a:effectLst>
        </p:spPr>
        <p:txBody>
          <a:bodyPr wrap="none">
            <a:spAutoFit/>
          </a:bodyPr>
          <a:lstStyle/>
          <a:p>
            <a:pPr eaLnBrk="0" fontAlgn="base" hangingPunct="0">
              <a:spcBef>
                <a:spcPct val="0"/>
              </a:spcBef>
              <a:spcAft>
                <a:spcPct val="0"/>
              </a:spcAft>
            </a:pPr>
            <a:r>
              <a:rPr lang="it-IT" sz="2400" smtClean="0">
                <a:solidFill>
                  <a:srgbClr val="000000"/>
                </a:solidFill>
                <a:ea typeface="MS PGothic" pitchFamily="34" charset="-128"/>
              </a:rPr>
              <a:t>Riempimento restrittivo, rimodellamento e sopravvivenza</a:t>
            </a:r>
          </a:p>
        </p:txBody>
      </p:sp>
      <p:sp>
        <p:nvSpPr>
          <p:cNvPr id="474125" name="Rectangle 13"/>
          <p:cNvSpPr>
            <a:spLocks noChangeArrowheads="1"/>
          </p:cNvSpPr>
          <p:nvPr/>
        </p:nvSpPr>
        <p:spPr bwMode="auto">
          <a:xfrm>
            <a:off x="3059113" y="5943600"/>
            <a:ext cx="2736850" cy="6413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lang="it-IT" sz="3600">
                <a:solidFill>
                  <a:srgbClr val="FFFFFF"/>
                </a:solidFill>
              </a:rPr>
              <a:t>...non solo FE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35749" y="260648"/>
            <a:ext cx="1431995" cy="584775"/>
          </a:xfrm>
          <a:prstGeom prst="rect">
            <a:avLst/>
          </a:prstGeom>
          <a:noFill/>
          <a:ln>
            <a:solidFill>
              <a:schemeClr val="tx1"/>
            </a:solidFill>
          </a:ln>
        </p:spPr>
        <p:txBody>
          <a:bodyPr wrap="none" rtlCol="0">
            <a:spAutoFit/>
          </a:bodyPr>
          <a:lstStyle/>
          <a:p>
            <a:pPr algn="ctr"/>
            <a:r>
              <a:rPr lang="it-IT" sz="1600" b="1" dirty="0" smtClean="0"/>
              <a:t>Presentazione </a:t>
            </a:r>
          </a:p>
          <a:p>
            <a:pPr algn="ctr"/>
            <a:r>
              <a:rPr lang="it-IT" sz="1600" b="1" dirty="0" smtClean="0"/>
              <a:t>del paziente</a:t>
            </a:r>
            <a:endParaRPr lang="it-IT" sz="1600" b="1" dirty="0"/>
          </a:p>
        </p:txBody>
      </p:sp>
      <p:sp>
        <p:nvSpPr>
          <p:cNvPr id="3" name="CasellaDiTesto 2"/>
          <p:cNvSpPr txBox="1"/>
          <p:nvPr/>
        </p:nvSpPr>
        <p:spPr>
          <a:xfrm>
            <a:off x="3584594" y="404664"/>
            <a:ext cx="277640" cy="276999"/>
          </a:xfrm>
          <a:prstGeom prst="rect">
            <a:avLst/>
          </a:prstGeom>
          <a:noFill/>
          <a:ln>
            <a:solidFill>
              <a:schemeClr val="tx1"/>
            </a:solidFill>
          </a:ln>
        </p:spPr>
        <p:txBody>
          <a:bodyPr wrap="none" rtlCol="0">
            <a:spAutoFit/>
          </a:bodyPr>
          <a:lstStyle/>
          <a:p>
            <a:r>
              <a:rPr lang="it-IT" sz="1200" b="1" dirty="0" smtClean="0"/>
              <a:t>A</a:t>
            </a:r>
            <a:endParaRPr lang="it-IT" sz="1200" b="1" dirty="0"/>
          </a:p>
        </p:txBody>
      </p:sp>
      <p:sp>
        <p:nvSpPr>
          <p:cNvPr id="4" name="CasellaDiTesto 3"/>
          <p:cNvSpPr txBox="1"/>
          <p:nvPr/>
        </p:nvSpPr>
        <p:spPr>
          <a:xfrm>
            <a:off x="4019848" y="404664"/>
            <a:ext cx="271228" cy="276999"/>
          </a:xfrm>
          <a:prstGeom prst="rect">
            <a:avLst/>
          </a:prstGeom>
          <a:noFill/>
          <a:ln>
            <a:solidFill>
              <a:schemeClr val="tx1"/>
            </a:solidFill>
          </a:ln>
        </p:spPr>
        <p:txBody>
          <a:bodyPr wrap="none" rtlCol="0">
            <a:spAutoFit/>
          </a:bodyPr>
          <a:lstStyle/>
          <a:p>
            <a:r>
              <a:rPr lang="it-IT" sz="1200" b="1" dirty="0" smtClean="0"/>
              <a:t>B</a:t>
            </a:r>
            <a:endParaRPr lang="it-IT" sz="1200" b="1" dirty="0"/>
          </a:p>
        </p:txBody>
      </p:sp>
      <p:sp>
        <p:nvSpPr>
          <p:cNvPr id="5" name="CasellaDiTesto 4"/>
          <p:cNvSpPr txBox="1"/>
          <p:nvPr/>
        </p:nvSpPr>
        <p:spPr>
          <a:xfrm>
            <a:off x="4466295" y="404664"/>
            <a:ext cx="266420" cy="276999"/>
          </a:xfrm>
          <a:prstGeom prst="rect">
            <a:avLst/>
          </a:prstGeom>
          <a:noFill/>
          <a:ln>
            <a:solidFill>
              <a:schemeClr val="tx1"/>
            </a:solidFill>
          </a:ln>
        </p:spPr>
        <p:txBody>
          <a:bodyPr wrap="none" rtlCol="0">
            <a:spAutoFit/>
          </a:bodyPr>
          <a:lstStyle/>
          <a:p>
            <a:r>
              <a:rPr lang="it-IT" sz="1200" b="1" dirty="0" smtClean="0"/>
              <a:t>C</a:t>
            </a:r>
            <a:endParaRPr lang="it-IT" sz="1200" b="1" dirty="0"/>
          </a:p>
        </p:txBody>
      </p:sp>
      <p:sp>
        <p:nvSpPr>
          <p:cNvPr id="6" name="CasellaDiTesto 5"/>
          <p:cNvSpPr txBox="1"/>
          <p:nvPr/>
        </p:nvSpPr>
        <p:spPr>
          <a:xfrm>
            <a:off x="4898730" y="404664"/>
            <a:ext cx="282450" cy="276999"/>
          </a:xfrm>
          <a:prstGeom prst="rect">
            <a:avLst/>
          </a:prstGeom>
          <a:noFill/>
          <a:ln>
            <a:solidFill>
              <a:schemeClr val="tx1"/>
            </a:solidFill>
          </a:ln>
        </p:spPr>
        <p:txBody>
          <a:bodyPr wrap="none" rtlCol="0">
            <a:spAutoFit/>
          </a:bodyPr>
          <a:lstStyle/>
          <a:p>
            <a:r>
              <a:rPr lang="it-IT" sz="1200" b="1" dirty="0" smtClean="0"/>
              <a:t>D</a:t>
            </a:r>
            <a:endParaRPr lang="it-IT" sz="1200" b="1" dirty="0"/>
          </a:p>
        </p:txBody>
      </p:sp>
      <p:sp>
        <p:nvSpPr>
          <p:cNvPr id="7" name="CasellaDiTesto 6"/>
          <p:cNvSpPr txBox="1"/>
          <p:nvPr/>
        </p:nvSpPr>
        <p:spPr>
          <a:xfrm>
            <a:off x="5333597" y="404664"/>
            <a:ext cx="260008" cy="276999"/>
          </a:xfrm>
          <a:prstGeom prst="rect">
            <a:avLst/>
          </a:prstGeom>
          <a:noFill/>
          <a:ln>
            <a:solidFill>
              <a:schemeClr val="tx1"/>
            </a:solidFill>
          </a:ln>
        </p:spPr>
        <p:txBody>
          <a:bodyPr wrap="none" rtlCol="0">
            <a:spAutoFit/>
          </a:bodyPr>
          <a:lstStyle/>
          <a:p>
            <a:r>
              <a:rPr lang="it-IT" sz="1200" b="1" dirty="0" smtClean="0"/>
              <a:t>E</a:t>
            </a:r>
            <a:endParaRPr lang="it-IT" sz="1200" b="1" dirty="0"/>
          </a:p>
        </p:txBody>
      </p:sp>
      <p:sp>
        <p:nvSpPr>
          <p:cNvPr id="8" name="CasellaDiTesto 7"/>
          <p:cNvSpPr txBox="1"/>
          <p:nvPr/>
        </p:nvSpPr>
        <p:spPr>
          <a:xfrm>
            <a:off x="5776549" y="404664"/>
            <a:ext cx="255198" cy="276999"/>
          </a:xfrm>
          <a:prstGeom prst="rect">
            <a:avLst/>
          </a:prstGeom>
          <a:noFill/>
          <a:ln>
            <a:solidFill>
              <a:schemeClr val="tx1"/>
            </a:solidFill>
          </a:ln>
        </p:spPr>
        <p:txBody>
          <a:bodyPr wrap="none" rtlCol="0">
            <a:spAutoFit/>
          </a:bodyPr>
          <a:lstStyle/>
          <a:p>
            <a:r>
              <a:rPr lang="it-IT" sz="1200" b="1" dirty="0" smtClean="0"/>
              <a:t>F</a:t>
            </a:r>
            <a:endParaRPr lang="it-IT" sz="1200" b="1" dirty="0"/>
          </a:p>
        </p:txBody>
      </p:sp>
      <p:sp>
        <p:nvSpPr>
          <p:cNvPr id="9" name="CasellaDiTesto 8"/>
          <p:cNvSpPr txBox="1"/>
          <p:nvPr/>
        </p:nvSpPr>
        <p:spPr>
          <a:xfrm>
            <a:off x="6201770" y="404664"/>
            <a:ext cx="282450" cy="276999"/>
          </a:xfrm>
          <a:prstGeom prst="rect">
            <a:avLst/>
          </a:prstGeom>
          <a:noFill/>
          <a:ln>
            <a:solidFill>
              <a:schemeClr val="tx1"/>
            </a:solidFill>
          </a:ln>
        </p:spPr>
        <p:txBody>
          <a:bodyPr wrap="none" rtlCol="0">
            <a:spAutoFit/>
          </a:bodyPr>
          <a:lstStyle/>
          <a:p>
            <a:r>
              <a:rPr lang="it-IT" sz="1200" b="1" dirty="0" smtClean="0"/>
              <a:t>G</a:t>
            </a:r>
            <a:endParaRPr lang="it-IT" sz="1200" b="1" dirty="0"/>
          </a:p>
        </p:txBody>
      </p:sp>
      <p:sp>
        <p:nvSpPr>
          <p:cNvPr id="10" name="Freccia a destra 9"/>
          <p:cNvSpPr/>
          <p:nvPr/>
        </p:nvSpPr>
        <p:spPr>
          <a:xfrm>
            <a:off x="2339752" y="476672"/>
            <a:ext cx="108012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2339752" y="539388"/>
            <a:ext cx="1028936" cy="369332"/>
          </a:xfrm>
          <a:prstGeom prst="rect">
            <a:avLst/>
          </a:prstGeom>
          <a:noFill/>
        </p:spPr>
        <p:txBody>
          <a:bodyPr wrap="none" rtlCol="0">
            <a:spAutoFit/>
          </a:bodyPr>
          <a:lstStyle/>
          <a:p>
            <a:r>
              <a:rPr lang="it-IT" dirty="0" smtClean="0"/>
              <a:t>Problemi</a:t>
            </a:r>
            <a:endParaRPr lang="it-IT" dirty="0"/>
          </a:p>
        </p:txBody>
      </p:sp>
      <p:sp>
        <p:nvSpPr>
          <p:cNvPr id="12" name="CasellaDiTesto 11"/>
          <p:cNvSpPr txBox="1"/>
          <p:nvPr/>
        </p:nvSpPr>
        <p:spPr>
          <a:xfrm rot="20813243">
            <a:off x="3563888" y="1124744"/>
            <a:ext cx="343043" cy="276999"/>
          </a:xfrm>
          <a:prstGeom prst="rect">
            <a:avLst/>
          </a:prstGeom>
          <a:noFill/>
          <a:ln>
            <a:solidFill>
              <a:schemeClr val="tx1"/>
            </a:solidFill>
          </a:ln>
        </p:spPr>
        <p:txBody>
          <a:bodyPr wrap="none" rtlCol="0">
            <a:spAutoFit/>
          </a:bodyPr>
          <a:lstStyle/>
          <a:p>
            <a:r>
              <a:rPr lang="it-IT" sz="1200" b="1" dirty="0" smtClean="0"/>
              <a:t>LG</a:t>
            </a:r>
            <a:endParaRPr lang="it-IT" sz="1200" b="1" dirty="0"/>
          </a:p>
        </p:txBody>
      </p:sp>
      <p:sp>
        <p:nvSpPr>
          <p:cNvPr id="13" name="CasellaDiTesto 12"/>
          <p:cNvSpPr txBox="1"/>
          <p:nvPr/>
        </p:nvSpPr>
        <p:spPr>
          <a:xfrm rot="20813243">
            <a:off x="3995936" y="1124744"/>
            <a:ext cx="343043" cy="276999"/>
          </a:xfrm>
          <a:prstGeom prst="rect">
            <a:avLst/>
          </a:prstGeom>
          <a:noFill/>
          <a:ln>
            <a:solidFill>
              <a:schemeClr val="tx1"/>
            </a:solidFill>
          </a:ln>
        </p:spPr>
        <p:txBody>
          <a:bodyPr wrap="none" rtlCol="0">
            <a:spAutoFit/>
          </a:bodyPr>
          <a:lstStyle/>
          <a:p>
            <a:r>
              <a:rPr lang="it-IT" sz="1200" b="1" dirty="0" smtClean="0"/>
              <a:t>LG</a:t>
            </a:r>
            <a:endParaRPr lang="it-IT" sz="1200" b="1" dirty="0"/>
          </a:p>
        </p:txBody>
      </p:sp>
      <p:sp>
        <p:nvSpPr>
          <p:cNvPr id="14" name="CasellaDiTesto 13"/>
          <p:cNvSpPr txBox="1"/>
          <p:nvPr/>
        </p:nvSpPr>
        <p:spPr>
          <a:xfrm rot="20813243">
            <a:off x="4441582" y="1124744"/>
            <a:ext cx="343043" cy="276999"/>
          </a:xfrm>
          <a:prstGeom prst="rect">
            <a:avLst/>
          </a:prstGeom>
          <a:noFill/>
          <a:ln>
            <a:solidFill>
              <a:schemeClr val="tx1"/>
            </a:solidFill>
          </a:ln>
        </p:spPr>
        <p:txBody>
          <a:bodyPr wrap="none" rtlCol="0">
            <a:spAutoFit/>
          </a:bodyPr>
          <a:lstStyle/>
          <a:p>
            <a:r>
              <a:rPr lang="it-IT" sz="1200" b="1" dirty="0" smtClean="0"/>
              <a:t>LG</a:t>
            </a:r>
            <a:endParaRPr lang="it-IT" sz="1200" b="1" dirty="0"/>
          </a:p>
        </p:txBody>
      </p:sp>
      <p:sp>
        <p:nvSpPr>
          <p:cNvPr id="15" name="CasellaDiTesto 14"/>
          <p:cNvSpPr txBox="1"/>
          <p:nvPr/>
        </p:nvSpPr>
        <p:spPr>
          <a:xfrm rot="20813243">
            <a:off x="4880429" y="1124744"/>
            <a:ext cx="343043" cy="276999"/>
          </a:xfrm>
          <a:prstGeom prst="rect">
            <a:avLst/>
          </a:prstGeom>
          <a:noFill/>
          <a:ln>
            <a:solidFill>
              <a:schemeClr val="tx1"/>
            </a:solidFill>
          </a:ln>
        </p:spPr>
        <p:txBody>
          <a:bodyPr wrap="none" rtlCol="0">
            <a:spAutoFit/>
          </a:bodyPr>
          <a:lstStyle/>
          <a:p>
            <a:r>
              <a:rPr lang="it-IT" sz="1200" b="1" dirty="0" smtClean="0"/>
              <a:t>LG</a:t>
            </a:r>
            <a:endParaRPr lang="it-IT" sz="1200" b="1" dirty="0"/>
          </a:p>
        </p:txBody>
      </p:sp>
      <p:sp>
        <p:nvSpPr>
          <p:cNvPr id="16" name="CasellaDiTesto 15"/>
          <p:cNvSpPr txBox="1"/>
          <p:nvPr/>
        </p:nvSpPr>
        <p:spPr>
          <a:xfrm rot="20813243">
            <a:off x="5305678" y="1124744"/>
            <a:ext cx="343043" cy="276999"/>
          </a:xfrm>
          <a:prstGeom prst="rect">
            <a:avLst/>
          </a:prstGeom>
          <a:noFill/>
          <a:ln>
            <a:solidFill>
              <a:schemeClr val="tx1"/>
            </a:solidFill>
          </a:ln>
        </p:spPr>
        <p:txBody>
          <a:bodyPr wrap="none" rtlCol="0">
            <a:spAutoFit/>
          </a:bodyPr>
          <a:lstStyle/>
          <a:p>
            <a:r>
              <a:rPr lang="it-IT" sz="1200" b="1" dirty="0" smtClean="0"/>
              <a:t>LG</a:t>
            </a:r>
            <a:endParaRPr lang="it-IT" sz="1200" b="1" dirty="0"/>
          </a:p>
        </p:txBody>
      </p:sp>
      <p:sp>
        <p:nvSpPr>
          <p:cNvPr id="17" name="CasellaDiTesto 16"/>
          <p:cNvSpPr txBox="1"/>
          <p:nvPr/>
        </p:nvSpPr>
        <p:spPr>
          <a:xfrm rot="20813243">
            <a:off x="5746225" y="1124744"/>
            <a:ext cx="343043" cy="276999"/>
          </a:xfrm>
          <a:prstGeom prst="rect">
            <a:avLst/>
          </a:prstGeom>
          <a:noFill/>
          <a:ln>
            <a:solidFill>
              <a:schemeClr val="tx1"/>
            </a:solidFill>
          </a:ln>
        </p:spPr>
        <p:txBody>
          <a:bodyPr wrap="none" rtlCol="0">
            <a:spAutoFit/>
          </a:bodyPr>
          <a:lstStyle/>
          <a:p>
            <a:r>
              <a:rPr lang="it-IT" sz="1200" b="1" dirty="0" smtClean="0"/>
              <a:t>LG</a:t>
            </a:r>
            <a:endParaRPr lang="it-IT" sz="1200" b="1" dirty="0"/>
          </a:p>
        </p:txBody>
      </p:sp>
      <p:sp>
        <p:nvSpPr>
          <p:cNvPr id="18" name="CasellaDiTesto 17"/>
          <p:cNvSpPr txBox="1"/>
          <p:nvPr/>
        </p:nvSpPr>
        <p:spPr>
          <a:xfrm rot="20813243">
            <a:off x="6185072" y="1124744"/>
            <a:ext cx="343043" cy="276999"/>
          </a:xfrm>
          <a:prstGeom prst="rect">
            <a:avLst/>
          </a:prstGeom>
          <a:noFill/>
          <a:ln>
            <a:solidFill>
              <a:schemeClr val="tx1"/>
            </a:solidFill>
          </a:ln>
        </p:spPr>
        <p:txBody>
          <a:bodyPr wrap="none" rtlCol="0">
            <a:spAutoFit/>
          </a:bodyPr>
          <a:lstStyle/>
          <a:p>
            <a:r>
              <a:rPr lang="it-IT" sz="1200" b="1" dirty="0" smtClean="0"/>
              <a:t>LG</a:t>
            </a:r>
            <a:endParaRPr lang="it-IT" sz="1200" b="1" dirty="0"/>
          </a:p>
        </p:txBody>
      </p:sp>
      <p:cxnSp>
        <p:nvCxnSpPr>
          <p:cNvPr id="20" name="Connettore 2 19"/>
          <p:cNvCxnSpPr>
            <a:endCxn id="12" idx="0"/>
          </p:cNvCxnSpPr>
          <p:nvPr/>
        </p:nvCxnSpPr>
        <p:spPr>
          <a:xfrm flipH="1">
            <a:off x="3703989" y="681663"/>
            <a:ext cx="33023" cy="446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a:endCxn id="13" idx="0"/>
          </p:cNvCxnSpPr>
          <p:nvPr/>
        </p:nvCxnSpPr>
        <p:spPr>
          <a:xfrm flipH="1">
            <a:off x="4136037" y="681663"/>
            <a:ext cx="33023" cy="446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a:endCxn id="14" idx="0"/>
          </p:cNvCxnSpPr>
          <p:nvPr/>
        </p:nvCxnSpPr>
        <p:spPr>
          <a:xfrm flipH="1">
            <a:off x="4581683" y="681663"/>
            <a:ext cx="31420" cy="446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endCxn id="15" idx="0"/>
          </p:cNvCxnSpPr>
          <p:nvPr/>
        </p:nvCxnSpPr>
        <p:spPr>
          <a:xfrm flipH="1">
            <a:off x="5020530" y="681663"/>
            <a:ext cx="33023" cy="446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a:endCxn id="16" idx="0"/>
          </p:cNvCxnSpPr>
          <p:nvPr/>
        </p:nvCxnSpPr>
        <p:spPr>
          <a:xfrm flipH="1">
            <a:off x="5445779" y="681663"/>
            <a:ext cx="31420" cy="446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endCxn id="17" idx="0"/>
          </p:cNvCxnSpPr>
          <p:nvPr/>
        </p:nvCxnSpPr>
        <p:spPr>
          <a:xfrm flipH="1">
            <a:off x="5886326" y="681663"/>
            <a:ext cx="31420" cy="446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a:endCxn id="18" idx="0"/>
          </p:cNvCxnSpPr>
          <p:nvPr/>
        </p:nvCxnSpPr>
        <p:spPr>
          <a:xfrm flipH="1">
            <a:off x="6325173" y="681663"/>
            <a:ext cx="31420" cy="446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539552" y="2267580"/>
            <a:ext cx="1299138" cy="369332"/>
          </a:xfrm>
          <a:prstGeom prst="rect">
            <a:avLst/>
          </a:prstGeom>
          <a:noFill/>
          <a:ln>
            <a:solidFill>
              <a:schemeClr val="tx1"/>
            </a:solidFill>
          </a:ln>
        </p:spPr>
        <p:txBody>
          <a:bodyPr wrap="none" rtlCol="0">
            <a:spAutoFit/>
          </a:bodyPr>
          <a:lstStyle/>
          <a:p>
            <a:r>
              <a:rPr lang="it-IT" b="1" dirty="0" smtClean="0"/>
              <a:t>Problema A</a:t>
            </a:r>
            <a:endParaRPr lang="it-IT" b="1" dirty="0"/>
          </a:p>
        </p:txBody>
      </p:sp>
      <p:sp>
        <p:nvSpPr>
          <p:cNvPr id="34" name="Freccia a destra 33"/>
          <p:cNvSpPr/>
          <p:nvPr/>
        </p:nvSpPr>
        <p:spPr>
          <a:xfrm>
            <a:off x="1907704" y="2348880"/>
            <a:ext cx="100811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p:cNvSpPr txBox="1"/>
          <p:nvPr/>
        </p:nvSpPr>
        <p:spPr>
          <a:xfrm>
            <a:off x="2987824" y="2276872"/>
            <a:ext cx="1512168" cy="369332"/>
          </a:xfrm>
          <a:prstGeom prst="rect">
            <a:avLst/>
          </a:prstGeom>
          <a:noFill/>
          <a:ln>
            <a:solidFill>
              <a:schemeClr val="tx1"/>
            </a:solidFill>
          </a:ln>
        </p:spPr>
        <p:txBody>
          <a:bodyPr wrap="square" rtlCol="0">
            <a:spAutoFit/>
          </a:bodyPr>
          <a:lstStyle/>
          <a:p>
            <a:pPr algn="ctr"/>
            <a:r>
              <a:rPr lang="it-IT" dirty="0" smtClean="0"/>
              <a:t>Gestione EBM</a:t>
            </a:r>
            <a:endParaRPr lang="it-IT" dirty="0"/>
          </a:p>
        </p:txBody>
      </p:sp>
      <p:sp>
        <p:nvSpPr>
          <p:cNvPr id="36" name="CasellaDiTesto 35"/>
          <p:cNvSpPr txBox="1"/>
          <p:nvPr/>
        </p:nvSpPr>
        <p:spPr>
          <a:xfrm>
            <a:off x="1763688" y="1979548"/>
            <a:ext cx="1336648" cy="369332"/>
          </a:xfrm>
          <a:prstGeom prst="rect">
            <a:avLst/>
          </a:prstGeom>
          <a:noFill/>
        </p:spPr>
        <p:txBody>
          <a:bodyPr wrap="none" rtlCol="0">
            <a:spAutoFit/>
          </a:bodyPr>
          <a:lstStyle/>
          <a:p>
            <a:r>
              <a:rPr lang="it-IT" dirty="0" smtClean="0"/>
              <a:t>Specialista 1</a:t>
            </a:r>
            <a:endParaRPr lang="it-IT" dirty="0"/>
          </a:p>
        </p:txBody>
      </p:sp>
      <p:sp>
        <p:nvSpPr>
          <p:cNvPr id="37" name="CasellaDiTesto 36"/>
          <p:cNvSpPr txBox="1"/>
          <p:nvPr/>
        </p:nvSpPr>
        <p:spPr>
          <a:xfrm>
            <a:off x="4932040" y="2267580"/>
            <a:ext cx="1152128" cy="369332"/>
          </a:xfrm>
          <a:prstGeom prst="rect">
            <a:avLst/>
          </a:prstGeom>
          <a:noFill/>
          <a:ln>
            <a:solidFill>
              <a:schemeClr val="tx1"/>
            </a:solidFill>
          </a:ln>
        </p:spPr>
        <p:txBody>
          <a:bodyPr wrap="square" rtlCol="0">
            <a:spAutoFit/>
          </a:bodyPr>
          <a:lstStyle/>
          <a:p>
            <a:pPr algn="ctr"/>
            <a:r>
              <a:rPr lang="it-IT" dirty="0" smtClean="0"/>
              <a:t>Obiettivi</a:t>
            </a:r>
            <a:endParaRPr lang="it-IT" dirty="0"/>
          </a:p>
        </p:txBody>
      </p:sp>
      <p:sp>
        <p:nvSpPr>
          <p:cNvPr id="38" name="Freccia a destra 37"/>
          <p:cNvSpPr/>
          <p:nvPr/>
        </p:nvSpPr>
        <p:spPr>
          <a:xfrm>
            <a:off x="4572000" y="2348880"/>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CasellaDiTesto 38"/>
          <p:cNvSpPr txBox="1"/>
          <p:nvPr/>
        </p:nvSpPr>
        <p:spPr>
          <a:xfrm>
            <a:off x="6372200" y="2132856"/>
            <a:ext cx="1152128" cy="307777"/>
          </a:xfrm>
          <a:prstGeom prst="rect">
            <a:avLst/>
          </a:prstGeom>
          <a:noFill/>
          <a:ln>
            <a:solidFill>
              <a:schemeClr val="tx1"/>
            </a:solidFill>
          </a:ln>
        </p:spPr>
        <p:txBody>
          <a:bodyPr wrap="square" rtlCol="0">
            <a:spAutoFit/>
          </a:bodyPr>
          <a:lstStyle/>
          <a:p>
            <a:pPr algn="ctr"/>
            <a:r>
              <a:rPr lang="it-IT" sz="1400" dirty="0" smtClean="0"/>
              <a:t>Follow up</a:t>
            </a:r>
            <a:endParaRPr lang="it-IT" sz="1400" dirty="0"/>
          </a:p>
        </p:txBody>
      </p:sp>
      <p:sp>
        <p:nvSpPr>
          <p:cNvPr id="40" name="CasellaDiTesto 39"/>
          <p:cNvSpPr txBox="1"/>
          <p:nvPr/>
        </p:nvSpPr>
        <p:spPr>
          <a:xfrm>
            <a:off x="6372200" y="1772816"/>
            <a:ext cx="1152128" cy="307777"/>
          </a:xfrm>
          <a:prstGeom prst="rect">
            <a:avLst/>
          </a:prstGeom>
          <a:noFill/>
          <a:ln>
            <a:solidFill>
              <a:schemeClr val="tx1"/>
            </a:solidFill>
          </a:ln>
        </p:spPr>
        <p:txBody>
          <a:bodyPr wrap="square" rtlCol="0">
            <a:spAutoFit/>
          </a:bodyPr>
          <a:lstStyle/>
          <a:p>
            <a:pPr algn="ctr"/>
            <a:r>
              <a:rPr lang="it-IT" sz="1400" dirty="0" smtClean="0"/>
              <a:t>Terapia</a:t>
            </a:r>
            <a:endParaRPr lang="it-IT" sz="1400" dirty="0"/>
          </a:p>
        </p:txBody>
      </p:sp>
      <p:sp>
        <p:nvSpPr>
          <p:cNvPr id="41" name="CasellaDiTesto 40"/>
          <p:cNvSpPr txBox="1"/>
          <p:nvPr/>
        </p:nvSpPr>
        <p:spPr>
          <a:xfrm>
            <a:off x="6372200" y="2492896"/>
            <a:ext cx="1152128" cy="307777"/>
          </a:xfrm>
          <a:prstGeom prst="rect">
            <a:avLst/>
          </a:prstGeom>
          <a:noFill/>
          <a:ln>
            <a:solidFill>
              <a:schemeClr val="tx1"/>
            </a:solidFill>
          </a:ln>
        </p:spPr>
        <p:txBody>
          <a:bodyPr wrap="square" rtlCol="0">
            <a:spAutoFit/>
          </a:bodyPr>
          <a:lstStyle/>
          <a:p>
            <a:pPr algn="ctr"/>
            <a:r>
              <a:rPr lang="it-IT" sz="1400" dirty="0" smtClean="0"/>
              <a:t>Stile di vita </a:t>
            </a:r>
            <a:endParaRPr lang="it-IT" sz="1400" dirty="0"/>
          </a:p>
        </p:txBody>
      </p:sp>
      <p:sp>
        <p:nvSpPr>
          <p:cNvPr id="42" name="CasellaDiTesto 41"/>
          <p:cNvSpPr txBox="1"/>
          <p:nvPr/>
        </p:nvSpPr>
        <p:spPr>
          <a:xfrm>
            <a:off x="7812360" y="1844824"/>
            <a:ext cx="1152128" cy="1200329"/>
          </a:xfrm>
          <a:prstGeom prst="rect">
            <a:avLst/>
          </a:prstGeom>
          <a:noFill/>
          <a:ln>
            <a:solidFill>
              <a:schemeClr val="tx1"/>
            </a:solidFill>
          </a:ln>
        </p:spPr>
        <p:txBody>
          <a:bodyPr wrap="square" rtlCol="0">
            <a:spAutoFit/>
          </a:bodyPr>
          <a:lstStyle/>
          <a:p>
            <a:pPr algn="ctr"/>
            <a:r>
              <a:rPr lang="it-IT" sz="1200" dirty="0" smtClean="0"/>
              <a:t>Stadiazione e classificazione del rischio</a:t>
            </a:r>
          </a:p>
          <a:p>
            <a:pPr algn="ctr"/>
            <a:r>
              <a:rPr lang="it-IT" dirty="0" smtClean="0"/>
              <a:t>Priorità</a:t>
            </a:r>
          </a:p>
          <a:p>
            <a:pPr algn="ctr"/>
            <a:r>
              <a:rPr lang="it-IT" dirty="0" smtClean="0"/>
              <a:t>X </a:t>
            </a:r>
            <a:endParaRPr lang="it-IT" dirty="0"/>
          </a:p>
        </p:txBody>
      </p:sp>
      <p:cxnSp>
        <p:nvCxnSpPr>
          <p:cNvPr id="44" name="Connettore 2 43"/>
          <p:cNvCxnSpPr>
            <a:stCxn id="37" idx="3"/>
            <a:endCxn id="40" idx="1"/>
          </p:cNvCxnSpPr>
          <p:nvPr/>
        </p:nvCxnSpPr>
        <p:spPr>
          <a:xfrm flipV="1">
            <a:off x="6084168" y="1926705"/>
            <a:ext cx="288032" cy="5255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Connettore 2 45"/>
          <p:cNvCxnSpPr>
            <a:stCxn id="37" idx="3"/>
            <a:endCxn id="41" idx="1"/>
          </p:cNvCxnSpPr>
          <p:nvPr/>
        </p:nvCxnSpPr>
        <p:spPr>
          <a:xfrm>
            <a:off x="6084168" y="2452246"/>
            <a:ext cx="288032" cy="194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Connettore 2 47"/>
          <p:cNvCxnSpPr>
            <a:stCxn id="37" idx="3"/>
            <a:endCxn id="39" idx="1"/>
          </p:cNvCxnSpPr>
          <p:nvPr/>
        </p:nvCxnSpPr>
        <p:spPr>
          <a:xfrm flipV="1">
            <a:off x="6084168" y="2286745"/>
            <a:ext cx="288032" cy="165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539552" y="3842464"/>
            <a:ext cx="1289520" cy="369332"/>
          </a:xfrm>
          <a:prstGeom prst="rect">
            <a:avLst/>
          </a:prstGeom>
          <a:noFill/>
          <a:ln>
            <a:solidFill>
              <a:schemeClr val="tx1"/>
            </a:solidFill>
          </a:ln>
        </p:spPr>
        <p:txBody>
          <a:bodyPr wrap="none" rtlCol="0">
            <a:spAutoFit/>
          </a:bodyPr>
          <a:lstStyle/>
          <a:p>
            <a:r>
              <a:rPr lang="it-IT" b="1" dirty="0" smtClean="0"/>
              <a:t>Problema B</a:t>
            </a:r>
            <a:endParaRPr lang="it-IT" b="1" dirty="0"/>
          </a:p>
        </p:txBody>
      </p:sp>
      <p:sp>
        <p:nvSpPr>
          <p:cNvPr id="50" name="Freccia a destra 49"/>
          <p:cNvSpPr/>
          <p:nvPr/>
        </p:nvSpPr>
        <p:spPr>
          <a:xfrm>
            <a:off x="1907704" y="3923764"/>
            <a:ext cx="100811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p:cNvSpPr txBox="1"/>
          <p:nvPr/>
        </p:nvSpPr>
        <p:spPr>
          <a:xfrm>
            <a:off x="2987824" y="3856402"/>
            <a:ext cx="1512168" cy="369332"/>
          </a:xfrm>
          <a:prstGeom prst="rect">
            <a:avLst/>
          </a:prstGeom>
          <a:noFill/>
          <a:ln>
            <a:solidFill>
              <a:schemeClr val="tx1"/>
            </a:solidFill>
          </a:ln>
        </p:spPr>
        <p:txBody>
          <a:bodyPr wrap="square" rtlCol="0">
            <a:spAutoFit/>
          </a:bodyPr>
          <a:lstStyle/>
          <a:p>
            <a:pPr algn="ctr"/>
            <a:r>
              <a:rPr lang="it-IT" dirty="0" smtClean="0"/>
              <a:t>Gestione EBM</a:t>
            </a:r>
            <a:endParaRPr lang="it-IT" dirty="0"/>
          </a:p>
        </p:txBody>
      </p:sp>
      <p:sp>
        <p:nvSpPr>
          <p:cNvPr id="52" name="CasellaDiTesto 51"/>
          <p:cNvSpPr txBox="1"/>
          <p:nvPr/>
        </p:nvSpPr>
        <p:spPr>
          <a:xfrm>
            <a:off x="1763688" y="3554432"/>
            <a:ext cx="1336648" cy="369332"/>
          </a:xfrm>
          <a:prstGeom prst="rect">
            <a:avLst/>
          </a:prstGeom>
          <a:noFill/>
        </p:spPr>
        <p:txBody>
          <a:bodyPr wrap="none" rtlCol="0">
            <a:spAutoFit/>
          </a:bodyPr>
          <a:lstStyle/>
          <a:p>
            <a:r>
              <a:rPr lang="it-IT" dirty="0" smtClean="0"/>
              <a:t>Specialista 2</a:t>
            </a:r>
            <a:endParaRPr lang="it-IT" dirty="0"/>
          </a:p>
        </p:txBody>
      </p:sp>
      <p:sp>
        <p:nvSpPr>
          <p:cNvPr id="53" name="CasellaDiTesto 52"/>
          <p:cNvSpPr txBox="1"/>
          <p:nvPr/>
        </p:nvSpPr>
        <p:spPr>
          <a:xfrm>
            <a:off x="4932040" y="3842464"/>
            <a:ext cx="1152128" cy="369332"/>
          </a:xfrm>
          <a:prstGeom prst="rect">
            <a:avLst/>
          </a:prstGeom>
          <a:noFill/>
          <a:ln>
            <a:solidFill>
              <a:schemeClr val="tx1"/>
            </a:solidFill>
          </a:ln>
        </p:spPr>
        <p:txBody>
          <a:bodyPr wrap="square" rtlCol="0">
            <a:spAutoFit/>
          </a:bodyPr>
          <a:lstStyle/>
          <a:p>
            <a:pPr algn="ctr"/>
            <a:r>
              <a:rPr lang="it-IT" dirty="0" smtClean="0"/>
              <a:t>Obiettivi</a:t>
            </a:r>
            <a:endParaRPr lang="it-IT" dirty="0"/>
          </a:p>
        </p:txBody>
      </p:sp>
      <p:sp>
        <p:nvSpPr>
          <p:cNvPr id="54" name="Freccia a destra 53"/>
          <p:cNvSpPr/>
          <p:nvPr/>
        </p:nvSpPr>
        <p:spPr>
          <a:xfrm>
            <a:off x="4572000" y="3923764"/>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CasellaDiTesto 54"/>
          <p:cNvSpPr txBox="1"/>
          <p:nvPr/>
        </p:nvSpPr>
        <p:spPr>
          <a:xfrm>
            <a:off x="6372200" y="3717032"/>
            <a:ext cx="1152128" cy="307777"/>
          </a:xfrm>
          <a:prstGeom prst="rect">
            <a:avLst/>
          </a:prstGeom>
          <a:noFill/>
          <a:ln>
            <a:solidFill>
              <a:schemeClr val="tx1"/>
            </a:solidFill>
          </a:ln>
        </p:spPr>
        <p:txBody>
          <a:bodyPr wrap="square" rtlCol="0">
            <a:spAutoFit/>
          </a:bodyPr>
          <a:lstStyle/>
          <a:p>
            <a:pPr algn="ctr"/>
            <a:r>
              <a:rPr lang="it-IT" sz="1400" dirty="0" smtClean="0"/>
              <a:t>Follow up</a:t>
            </a:r>
            <a:endParaRPr lang="it-IT" sz="1400" dirty="0"/>
          </a:p>
        </p:txBody>
      </p:sp>
      <p:sp>
        <p:nvSpPr>
          <p:cNvPr id="56" name="CasellaDiTesto 55"/>
          <p:cNvSpPr txBox="1"/>
          <p:nvPr/>
        </p:nvSpPr>
        <p:spPr>
          <a:xfrm>
            <a:off x="6372200" y="3347700"/>
            <a:ext cx="1152128" cy="307777"/>
          </a:xfrm>
          <a:prstGeom prst="rect">
            <a:avLst/>
          </a:prstGeom>
          <a:noFill/>
          <a:ln>
            <a:solidFill>
              <a:schemeClr val="tx1"/>
            </a:solidFill>
          </a:ln>
        </p:spPr>
        <p:txBody>
          <a:bodyPr wrap="square" rtlCol="0">
            <a:spAutoFit/>
          </a:bodyPr>
          <a:lstStyle/>
          <a:p>
            <a:pPr algn="ctr"/>
            <a:r>
              <a:rPr lang="it-IT" sz="1400" dirty="0" smtClean="0"/>
              <a:t>Terapia</a:t>
            </a:r>
            <a:endParaRPr lang="it-IT" sz="1400" dirty="0"/>
          </a:p>
        </p:txBody>
      </p:sp>
      <p:sp>
        <p:nvSpPr>
          <p:cNvPr id="57" name="CasellaDiTesto 56"/>
          <p:cNvSpPr txBox="1"/>
          <p:nvPr/>
        </p:nvSpPr>
        <p:spPr>
          <a:xfrm>
            <a:off x="6372200" y="4077072"/>
            <a:ext cx="1152128" cy="307777"/>
          </a:xfrm>
          <a:prstGeom prst="rect">
            <a:avLst/>
          </a:prstGeom>
          <a:noFill/>
          <a:ln>
            <a:solidFill>
              <a:schemeClr val="tx1"/>
            </a:solidFill>
          </a:ln>
        </p:spPr>
        <p:txBody>
          <a:bodyPr wrap="square" rtlCol="0">
            <a:spAutoFit/>
          </a:bodyPr>
          <a:lstStyle/>
          <a:p>
            <a:pPr algn="ctr"/>
            <a:r>
              <a:rPr lang="it-IT" sz="1400" dirty="0" smtClean="0"/>
              <a:t>Stile di vita </a:t>
            </a:r>
            <a:endParaRPr lang="it-IT" sz="1400" dirty="0"/>
          </a:p>
        </p:txBody>
      </p:sp>
      <p:sp>
        <p:nvSpPr>
          <p:cNvPr id="58" name="CasellaDiTesto 57"/>
          <p:cNvSpPr txBox="1"/>
          <p:nvPr/>
        </p:nvSpPr>
        <p:spPr>
          <a:xfrm>
            <a:off x="7812360" y="3429000"/>
            <a:ext cx="1152128" cy="1200329"/>
          </a:xfrm>
          <a:prstGeom prst="rect">
            <a:avLst/>
          </a:prstGeom>
          <a:noFill/>
          <a:ln>
            <a:solidFill>
              <a:schemeClr val="tx1"/>
            </a:solidFill>
          </a:ln>
        </p:spPr>
        <p:txBody>
          <a:bodyPr wrap="square" rtlCol="0">
            <a:spAutoFit/>
          </a:bodyPr>
          <a:lstStyle/>
          <a:p>
            <a:pPr algn="ctr"/>
            <a:r>
              <a:rPr lang="it-IT" sz="1200" dirty="0" smtClean="0"/>
              <a:t>Stadiazione e classificazione del rischio</a:t>
            </a:r>
          </a:p>
          <a:p>
            <a:pPr algn="ctr"/>
            <a:r>
              <a:rPr lang="it-IT" dirty="0" smtClean="0"/>
              <a:t>Priorità</a:t>
            </a:r>
          </a:p>
          <a:p>
            <a:pPr algn="ctr"/>
            <a:r>
              <a:rPr lang="it-IT" dirty="0" smtClean="0"/>
              <a:t>Y </a:t>
            </a:r>
            <a:endParaRPr lang="it-IT" dirty="0"/>
          </a:p>
        </p:txBody>
      </p:sp>
      <p:cxnSp>
        <p:nvCxnSpPr>
          <p:cNvPr id="59" name="Connettore 2 58"/>
          <p:cNvCxnSpPr>
            <a:stCxn id="53" idx="3"/>
            <a:endCxn id="56" idx="1"/>
          </p:cNvCxnSpPr>
          <p:nvPr/>
        </p:nvCxnSpPr>
        <p:spPr>
          <a:xfrm flipV="1">
            <a:off x="6084168" y="3501589"/>
            <a:ext cx="288032" cy="5255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Connettore 2 59"/>
          <p:cNvCxnSpPr>
            <a:stCxn id="53" idx="3"/>
            <a:endCxn id="57" idx="1"/>
          </p:cNvCxnSpPr>
          <p:nvPr/>
        </p:nvCxnSpPr>
        <p:spPr>
          <a:xfrm>
            <a:off x="6084168" y="4027130"/>
            <a:ext cx="288032" cy="2038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Connettore 2 60"/>
          <p:cNvCxnSpPr>
            <a:stCxn id="53" idx="3"/>
            <a:endCxn id="55" idx="1"/>
          </p:cNvCxnSpPr>
          <p:nvPr/>
        </p:nvCxnSpPr>
        <p:spPr>
          <a:xfrm flipV="1">
            <a:off x="6084168" y="3870921"/>
            <a:ext cx="288032" cy="1562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CasellaDiTesto 61"/>
          <p:cNvSpPr txBox="1"/>
          <p:nvPr/>
        </p:nvSpPr>
        <p:spPr>
          <a:xfrm>
            <a:off x="539552" y="5426640"/>
            <a:ext cx="1281505" cy="369332"/>
          </a:xfrm>
          <a:prstGeom prst="rect">
            <a:avLst/>
          </a:prstGeom>
          <a:noFill/>
          <a:ln>
            <a:solidFill>
              <a:schemeClr val="tx1"/>
            </a:solidFill>
          </a:ln>
        </p:spPr>
        <p:txBody>
          <a:bodyPr wrap="none" rtlCol="0">
            <a:spAutoFit/>
          </a:bodyPr>
          <a:lstStyle/>
          <a:p>
            <a:r>
              <a:rPr lang="it-IT" b="1" dirty="0" smtClean="0"/>
              <a:t>Problema C</a:t>
            </a:r>
            <a:endParaRPr lang="it-IT" b="1" dirty="0"/>
          </a:p>
        </p:txBody>
      </p:sp>
      <p:sp>
        <p:nvSpPr>
          <p:cNvPr id="63" name="Freccia a destra 62"/>
          <p:cNvSpPr/>
          <p:nvPr/>
        </p:nvSpPr>
        <p:spPr>
          <a:xfrm>
            <a:off x="1907704" y="5507940"/>
            <a:ext cx="100811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CasellaDiTesto 63"/>
          <p:cNvSpPr txBox="1"/>
          <p:nvPr/>
        </p:nvSpPr>
        <p:spPr>
          <a:xfrm>
            <a:off x="2987824" y="5435932"/>
            <a:ext cx="1512168" cy="369332"/>
          </a:xfrm>
          <a:prstGeom prst="rect">
            <a:avLst/>
          </a:prstGeom>
          <a:noFill/>
          <a:ln>
            <a:solidFill>
              <a:schemeClr val="tx1"/>
            </a:solidFill>
          </a:ln>
        </p:spPr>
        <p:txBody>
          <a:bodyPr wrap="square" rtlCol="0">
            <a:spAutoFit/>
          </a:bodyPr>
          <a:lstStyle/>
          <a:p>
            <a:pPr algn="ctr"/>
            <a:r>
              <a:rPr lang="it-IT" dirty="0" smtClean="0"/>
              <a:t>Gestione EBM</a:t>
            </a:r>
            <a:endParaRPr lang="it-IT" dirty="0"/>
          </a:p>
        </p:txBody>
      </p:sp>
      <p:sp>
        <p:nvSpPr>
          <p:cNvPr id="65" name="CasellaDiTesto 64"/>
          <p:cNvSpPr txBox="1"/>
          <p:nvPr/>
        </p:nvSpPr>
        <p:spPr>
          <a:xfrm>
            <a:off x="1763688" y="5138608"/>
            <a:ext cx="1336648" cy="369332"/>
          </a:xfrm>
          <a:prstGeom prst="rect">
            <a:avLst/>
          </a:prstGeom>
          <a:noFill/>
        </p:spPr>
        <p:txBody>
          <a:bodyPr wrap="none" rtlCol="0">
            <a:spAutoFit/>
          </a:bodyPr>
          <a:lstStyle/>
          <a:p>
            <a:r>
              <a:rPr lang="it-IT" dirty="0" smtClean="0"/>
              <a:t>Specialista 3</a:t>
            </a:r>
            <a:endParaRPr lang="it-IT" dirty="0"/>
          </a:p>
        </p:txBody>
      </p:sp>
      <p:sp>
        <p:nvSpPr>
          <p:cNvPr id="66" name="CasellaDiTesto 65"/>
          <p:cNvSpPr txBox="1"/>
          <p:nvPr/>
        </p:nvSpPr>
        <p:spPr>
          <a:xfrm>
            <a:off x="4932040" y="5426640"/>
            <a:ext cx="1152128" cy="369332"/>
          </a:xfrm>
          <a:prstGeom prst="rect">
            <a:avLst/>
          </a:prstGeom>
          <a:noFill/>
          <a:ln>
            <a:solidFill>
              <a:schemeClr val="tx1"/>
            </a:solidFill>
          </a:ln>
        </p:spPr>
        <p:txBody>
          <a:bodyPr wrap="square" rtlCol="0">
            <a:spAutoFit/>
          </a:bodyPr>
          <a:lstStyle/>
          <a:p>
            <a:pPr algn="ctr"/>
            <a:r>
              <a:rPr lang="it-IT" dirty="0" smtClean="0"/>
              <a:t>Obiettivi</a:t>
            </a:r>
            <a:endParaRPr lang="it-IT" dirty="0"/>
          </a:p>
        </p:txBody>
      </p:sp>
      <p:sp>
        <p:nvSpPr>
          <p:cNvPr id="67" name="Freccia a destra 66"/>
          <p:cNvSpPr/>
          <p:nvPr/>
        </p:nvSpPr>
        <p:spPr>
          <a:xfrm>
            <a:off x="4572000" y="5507940"/>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CasellaDiTesto 67"/>
          <p:cNvSpPr txBox="1"/>
          <p:nvPr/>
        </p:nvSpPr>
        <p:spPr>
          <a:xfrm>
            <a:off x="6372200" y="5301208"/>
            <a:ext cx="1152128" cy="307777"/>
          </a:xfrm>
          <a:prstGeom prst="rect">
            <a:avLst/>
          </a:prstGeom>
          <a:noFill/>
          <a:ln>
            <a:solidFill>
              <a:schemeClr val="tx1"/>
            </a:solidFill>
          </a:ln>
        </p:spPr>
        <p:txBody>
          <a:bodyPr wrap="square" rtlCol="0">
            <a:spAutoFit/>
          </a:bodyPr>
          <a:lstStyle/>
          <a:p>
            <a:pPr algn="ctr"/>
            <a:r>
              <a:rPr lang="it-IT" sz="1400" dirty="0" smtClean="0"/>
              <a:t>Follow up</a:t>
            </a:r>
            <a:endParaRPr lang="it-IT" sz="1400" dirty="0"/>
          </a:p>
        </p:txBody>
      </p:sp>
      <p:sp>
        <p:nvSpPr>
          <p:cNvPr id="69" name="CasellaDiTesto 68"/>
          <p:cNvSpPr txBox="1"/>
          <p:nvPr/>
        </p:nvSpPr>
        <p:spPr>
          <a:xfrm>
            <a:off x="6372200" y="4931876"/>
            <a:ext cx="1152128" cy="307777"/>
          </a:xfrm>
          <a:prstGeom prst="rect">
            <a:avLst/>
          </a:prstGeom>
          <a:noFill/>
          <a:ln>
            <a:solidFill>
              <a:schemeClr val="tx1"/>
            </a:solidFill>
          </a:ln>
        </p:spPr>
        <p:txBody>
          <a:bodyPr wrap="square" rtlCol="0">
            <a:spAutoFit/>
          </a:bodyPr>
          <a:lstStyle/>
          <a:p>
            <a:pPr algn="ctr"/>
            <a:r>
              <a:rPr lang="it-IT" sz="1400" dirty="0" smtClean="0"/>
              <a:t>Terapia</a:t>
            </a:r>
            <a:endParaRPr lang="it-IT" sz="1400" dirty="0"/>
          </a:p>
        </p:txBody>
      </p:sp>
      <p:sp>
        <p:nvSpPr>
          <p:cNvPr id="70" name="CasellaDiTesto 69"/>
          <p:cNvSpPr txBox="1"/>
          <p:nvPr/>
        </p:nvSpPr>
        <p:spPr>
          <a:xfrm>
            <a:off x="6372200" y="6073551"/>
            <a:ext cx="1152128" cy="307777"/>
          </a:xfrm>
          <a:prstGeom prst="rect">
            <a:avLst/>
          </a:prstGeom>
          <a:noFill/>
          <a:ln>
            <a:solidFill>
              <a:schemeClr val="tx1"/>
            </a:solidFill>
          </a:ln>
        </p:spPr>
        <p:txBody>
          <a:bodyPr wrap="square" rtlCol="0">
            <a:spAutoFit/>
          </a:bodyPr>
          <a:lstStyle/>
          <a:p>
            <a:pPr algn="ctr"/>
            <a:r>
              <a:rPr lang="it-IT" sz="1400" dirty="0" smtClean="0"/>
              <a:t>Indicatori </a:t>
            </a:r>
            <a:endParaRPr lang="it-IT" sz="1400" dirty="0"/>
          </a:p>
        </p:txBody>
      </p:sp>
      <p:sp>
        <p:nvSpPr>
          <p:cNvPr id="71" name="CasellaDiTesto 70"/>
          <p:cNvSpPr txBox="1"/>
          <p:nvPr/>
        </p:nvSpPr>
        <p:spPr>
          <a:xfrm>
            <a:off x="7812360" y="5013176"/>
            <a:ext cx="1152128" cy="1200329"/>
          </a:xfrm>
          <a:prstGeom prst="rect">
            <a:avLst/>
          </a:prstGeom>
          <a:noFill/>
          <a:ln>
            <a:solidFill>
              <a:schemeClr val="tx1"/>
            </a:solidFill>
          </a:ln>
        </p:spPr>
        <p:txBody>
          <a:bodyPr wrap="square" rtlCol="0">
            <a:spAutoFit/>
          </a:bodyPr>
          <a:lstStyle/>
          <a:p>
            <a:pPr algn="ctr"/>
            <a:r>
              <a:rPr lang="it-IT" sz="1200" dirty="0" smtClean="0"/>
              <a:t>Stadiazione e classificazione del rischio</a:t>
            </a:r>
          </a:p>
          <a:p>
            <a:pPr algn="ctr"/>
            <a:r>
              <a:rPr lang="it-IT" dirty="0" smtClean="0"/>
              <a:t>Priorità</a:t>
            </a:r>
          </a:p>
          <a:p>
            <a:pPr algn="ctr"/>
            <a:r>
              <a:rPr lang="it-IT" dirty="0" smtClean="0"/>
              <a:t>Z</a:t>
            </a:r>
            <a:endParaRPr lang="it-IT" dirty="0"/>
          </a:p>
        </p:txBody>
      </p:sp>
      <p:cxnSp>
        <p:nvCxnSpPr>
          <p:cNvPr id="72" name="Connettore 2 71"/>
          <p:cNvCxnSpPr>
            <a:stCxn id="66" idx="3"/>
            <a:endCxn id="69" idx="1"/>
          </p:cNvCxnSpPr>
          <p:nvPr/>
        </p:nvCxnSpPr>
        <p:spPr>
          <a:xfrm flipV="1">
            <a:off x="6084168" y="5085765"/>
            <a:ext cx="288032" cy="5255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Connettore 2 72"/>
          <p:cNvCxnSpPr>
            <a:stCxn id="66" idx="3"/>
            <a:endCxn id="70" idx="1"/>
          </p:cNvCxnSpPr>
          <p:nvPr/>
        </p:nvCxnSpPr>
        <p:spPr>
          <a:xfrm>
            <a:off x="6084168" y="5611306"/>
            <a:ext cx="288032" cy="6161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Connettore 2 73"/>
          <p:cNvCxnSpPr>
            <a:stCxn id="66" idx="3"/>
            <a:endCxn id="68" idx="1"/>
          </p:cNvCxnSpPr>
          <p:nvPr/>
        </p:nvCxnSpPr>
        <p:spPr>
          <a:xfrm flipV="1">
            <a:off x="6084168" y="5455097"/>
            <a:ext cx="288032" cy="1562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Parentesi graffa chiusa 74"/>
          <p:cNvSpPr/>
          <p:nvPr/>
        </p:nvSpPr>
        <p:spPr>
          <a:xfrm>
            <a:off x="7524328" y="1772816"/>
            <a:ext cx="216024" cy="136815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6" name="Parentesi graffa chiusa 75"/>
          <p:cNvSpPr/>
          <p:nvPr/>
        </p:nvSpPr>
        <p:spPr>
          <a:xfrm>
            <a:off x="7524328" y="3356992"/>
            <a:ext cx="216024" cy="136815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7" name="Parentesi graffa chiusa 76"/>
          <p:cNvSpPr/>
          <p:nvPr/>
        </p:nvSpPr>
        <p:spPr>
          <a:xfrm>
            <a:off x="7524328" y="4941168"/>
            <a:ext cx="216024" cy="136815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8" name="CasellaDiTesto 77"/>
          <p:cNvSpPr txBox="1"/>
          <p:nvPr/>
        </p:nvSpPr>
        <p:spPr>
          <a:xfrm>
            <a:off x="2444241" y="179348"/>
            <a:ext cx="894797" cy="369332"/>
          </a:xfrm>
          <a:prstGeom prst="rect">
            <a:avLst/>
          </a:prstGeom>
          <a:noFill/>
        </p:spPr>
        <p:txBody>
          <a:bodyPr wrap="none" rtlCol="0">
            <a:spAutoFit/>
          </a:bodyPr>
          <a:lstStyle/>
          <a:p>
            <a:pPr algn="ctr"/>
            <a:r>
              <a:rPr lang="it-IT" dirty="0" smtClean="0"/>
              <a:t>MMG 1</a:t>
            </a:r>
            <a:endParaRPr lang="it-IT" dirty="0"/>
          </a:p>
        </p:txBody>
      </p:sp>
      <p:sp>
        <p:nvSpPr>
          <p:cNvPr id="79" name="CasellaDiTesto 78"/>
          <p:cNvSpPr txBox="1"/>
          <p:nvPr/>
        </p:nvSpPr>
        <p:spPr>
          <a:xfrm>
            <a:off x="7956376" y="1556792"/>
            <a:ext cx="923779" cy="307777"/>
          </a:xfrm>
          <a:prstGeom prst="rect">
            <a:avLst/>
          </a:prstGeom>
          <a:noFill/>
        </p:spPr>
        <p:txBody>
          <a:bodyPr wrap="none" rtlCol="0">
            <a:spAutoFit/>
          </a:bodyPr>
          <a:lstStyle/>
          <a:p>
            <a:r>
              <a:rPr lang="it-IT" sz="1400" dirty="0" smtClean="0"/>
              <a:t>Scala 1-10</a:t>
            </a:r>
            <a:endParaRPr lang="it-IT" sz="1400" dirty="0"/>
          </a:p>
        </p:txBody>
      </p:sp>
      <p:sp>
        <p:nvSpPr>
          <p:cNvPr id="80" name="CasellaDiTesto 79"/>
          <p:cNvSpPr txBox="1"/>
          <p:nvPr/>
        </p:nvSpPr>
        <p:spPr>
          <a:xfrm>
            <a:off x="6372200" y="2833191"/>
            <a:ext cx="1152128" cy="307777"/>
          </a:xfrm>
          <a:prstGeom prst="rect">
            <a:avLst/>
          </a:prstGeom>
          <a:noFill/>
          <a:ln>
            <a:solidFill>
              <a:schemeClr val="tx1"/>
            </a:solidFill>
          </a:ln>
        </p:spPr>
        <p:txBody>
          <a:bodyPr wrap="square" rtlCol="0">
            <a:spAutoFit/>
          </a:bodyPr>
          <a:lstStyle/>
          <a:p>
            <a:pPr algn="ctr"/>
            <a:r>
              <a:rPr lang="it-IT" sz="1400" dirty="0" smtClean="0"/>
              <a:t>Indicatori </a:t>
            </a:r>
            <a:endParaRPr lang="it-IT" sz="1400" dirty="0"/>
          </a:p>
        </p:txBody>
      </p:sp>
      <p:cxnSp>
        <p:nvCxnSpPr>
          <p:cNvPr id="82" name="Connettore 2 81"/>
          <p:cNvCxnSpPr>
            <a:stCxn id="37" idx="3"/>
            <a:endCxn id="80" idx="1"/>
          </p:cNvCxnSpPr>
          <p:nvPr/>
        </p:nvCxnSpPr>
        <p:spPr>
          <a:xfrm>
            <a:off x="6084168" y="2452246"/>
            <a:ext cx="288032" cy="534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CasellaDiTesto 82"/>
          <p:cNvSpPr txBox="1"/>
          <p:nvPr/>
        </p:nvSpPr>
        <p:spPr>
          <a:xfrm>
            <a:off x="6372200" y="4437112"/>
            <a:ext cx="1152128" cy="307777"/>
          </a:xfrm>
          <a:prstGeom prst="rect">
            <a:avLst/>
          </a:prstGeom>
          <a:noFill/>
          <a:ln>
            <a:solidFill>
              <a:schemeClr val="tx1"/>
            </a:solidFill>
          </a:ln>
        </p:spPr>
        <p:txBody>
          <a:bodyPr wrap="square" rtlCol="0">
            <a:spAutoFit/>
          </a:bodyPr>
          <a:lstStyle/>
          <a:p>
            <a:pPr algn="ctr"/>
            <a:r>
              <a:rPr lang="it-IT" sz="1400" dirty="0" smtClean="0"/>
              <a:t>Indicatori </a:t>
            </a:r>
            <a:endParaRPr lang="it-IT" sz="1400" dirty="0"/>
          </a:p>
        </p:txBody>
      </p:sp>
      <p:sp>
        <p:nvSpPr>
          <p:cNvPr id="84" name="CasellaDiTesto 83"/>
          <p:cNvSpPr txBox="1"/>
          <p:nvPr/>
        </p:nvSpPr>
        <p:spPr>
          <a:xfrm>
            <a:off x="6372200" y="5703058"/>
            <a:ext cx="1152128" cy="307777"/>
          </a:xfrm>
          <a:prstGeom prst="rect">
            <a:avLst/>
          </a:prstGeom>
          <a:noFill/>
          <a:ln>
            <a:solidFill>
              <a:schemeClr val="tx1"/>
            </a:solidFill>
          </a:ln>
        </p:spPr>
        <p:txBody>
          <a:bodyPr wrap="square" rtlCol="0">
            <a:spAutoFit/>
          </a:bodyPr>
          <a:lstStyle/>
          <a:p>
            <a:pPr algn="ctr"/>
            <a:r>
              <a:rPr lang="it-IT" sz="1400" dirty="0" smtClean="0"/>
              <a:t>Stile di vita</a:t>
            </a:r>
            <a:endParaRPr lang="it-IT" sz="1400" dirty="0"/>
          </a:p>
        </p:txBody>
      </p:sp>
      <p:cxnSp>
        <p:nvCxnSpPr>
          <p:cNvPr id="86" name="Connettore 2 85"/>
          <p:cNvCxnSpPr>
            <a:stCxn id="53" idx="3"/>
            <a:endCxn id="83" idx="1"/>
          </p:cNvCxnSpPr>
          <p:nvPr/>
        </p:nvCxnSpPr>
        <p:spPr>
          <a:xfrm>
            <a:off x="6084168" y="4027130"/>
            <a:ext cx="288032" cy="5638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Connettore 2 88"/>
          <p:cNvCxnSpPr>
            <a:stCxn id="66" idx="3"/>
            <a:endCxn id="84" idx="1"/>
          </p:cNvCxnSpPr>
          <p:nvPr/>
        </p:nvCxnSpPr>
        <p:spPr>
          <a:xfrm>
            <a:off x="6084168" y="5611306"/>
            <a:ext cx="288032" cy="2456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sp>
        <p:nvSpPr>
          <p:cNvPr id="23555" name="Rectangle 6"/>
          <p:cNvSpPr>
            <a:spLocks noChangeArrowheads="1"/>
          </p:cNvSpPr>
          <p:nvPr/>
        </p:nvSpPr>
        <p:spPr bwMode="auto">
          <a:xfrm>
            <a:off x="0" y="574040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sp>
        <p:nvSpPr>
          <p:cNvPr id="23556" name="Rectangle 7"/>
          <p:cNvSpPr>
            <a:spLocks noChangeArrowheads="1"/>
          </p:cNvSpPr>
          <p:nvPr/>
        </p:nvSpPr>
        <p:spPr bwMode="auto">
          <a:xfrm>
            <a:off x="0" y="572770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pic>
        <p:nvPicPr>
          <p:cNvPr id="23557" name="Immagine 1"/>
          <p:cNvPicPr>
            <a:picLocks noChangeAspect="1"/>
          </p:cNvPicPr>
          <p:nvPr/>
        </p:nvPicPr>
        <p:blipFill>
          <a:blip r:embed="rId3" cstate="print"/>
          <a:srcRect/>
          <a:stretch>
            <a:fillRect/>
          </a:stretch>
        </p:blipFill>
        <p:spPr bwMode="auto">
          <a:xfrm>
            <a:off x="323850" y="188913"/>
            <a:ext cx="8496300" cy="5437187"/>
          </a:xfrm>
          <a:prstGeom prst="rect">
            <a:avLst/>
          </a:prstGeom>
          <a:noFill/>
          <a:ln w="9525">
            <a:noFill/>
            <a:miter lim="800000"/>
            <a:headEnd/>
            <a:tailEnd/>
          </a:ln>
        </p:spPr>
      </p:pic>
      <p:sp>
        <p:nvSpPr>
          <p:cNvPr id="23558" name="Text Box 3"/>
          <p:cNvSpPr txBox="1">
            <a:spLocks noChangeArrowheads="1"/>
          </p:cNvSpPr>
          <p:nvPr/>
        </p:nvSpPr>
        <p:spPr bwMode="auto">
          <a:xfrm>
            <a:off x="1979613" y="6021388"/>
            <a:ext cx="5475287" cy="523875"/>
          </a:xfrm>
          <a:prstGeom prst="rect">
            <a:avLst/>
          </a:prstGeom>
          <a:noFill/>
          <a:ln w="9525">
            <a:noFill/>
            <a:miter lim="800000"/>
            <a:headEnd/>
            <a:tailEnd/>
          </a:ln>
        </p:spPr>
        <p:txBody>
          <a:bodyPr wrap="none">
            <a:spAutoFit/>
          </a:bodyPr>
          <a:lstStyle/>
          <a:p>
            <a:pPr fontAlgn="base">
              <a:spcBef>
                <a:spcPct val="0"/>
              </a:spcBef>
              <a:spcAft>
                <a:spcPct val="0"/>
              </a:spcAft>
            </a:pPr>
            <a:r>
              <a:rPr lang="it-IT" sz="2800" smtClean="0">
                <a:solidFill>
                  <a:srgbClr val="FFFFFF"/>
                </a:solidFill>
              </a:rPr>
              <a:t>Linee guida ipertensione: ESC 2013 </a:t>
            </a:r>
          </a:p>
        </p:txBody>
      </p:sp>
      <p:sp>
        <p:nvSpPr>
          <p:cNvPr id="3" name="Rettangolo 2"/>
          <p:cNvSpPr/>
          <p:nvPr/>
        </p:nvSpPr>
        <p:spPr>
          <a:xfrm>
            <a:off x="900113" y="1700213"/>
            <a:ext cx="1223962"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sz="2400">
              <a:solidFill>
                <a:srgbClr val="FFFFFF"/>
              </a:solidFill>
            </a:endParaRPr>
          </a:p>
        </p:txBody>
      </p:sp>
      <p:pic>
        <p:nvPicPr>
          <p:cNvPr id="23560" name="Picture 5" descr="dr house"/>
          <p:cNvPicPr>
            <a:picLocks noChangeAspect="1" noChangeArrowheads="1"/>
          </p:cNvPicPr>
          <p:nvPr/>
        </p:nvPicPr>
        <p:blipFill>
          <a:blip r:embed="rId4" cstate="print"/>
          <a:srcRect/>
          <a:stretch>
            <a:fillRect/>
          </a:stretch>
        </p:blipFill>
        <p:spPr bwMode="auto">
          <a:xfrm>
            <a:off x="7234238" y="155575"/>
            <a:ext cx="1584325" cy="1531938"/>
          </a:xfrm>
          <a:prstGeom prst="rect">
            <a:avLst/>
          </a:prstGeom>
          <a:noFill/>
          <a:ln w="9525">
            <a:noFill/>
            <a:miter lim="800000"/>
            <a:headEnd/>
            <a:tailEnd/>
          </a:ln>
          <a:effectLst>
            <a:outerShdw dist="107763" dir="2700000" algn="ctr" rotWithShape="0">
              <a:srgbClr val="808080"/>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539750" y="1125538"/>
            <a:ext cx="7920038" cy="3636962"/>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sp>
        <p:nvSpPr>
          <p:cNvPr id="25603" name="Rectangle 3"/>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smtClean="0">
              <a:solidFill>
                <a:srgbClr val="FFFFFF"/>
              </a:solidFill>
            </a:endParaRPr>
          </a:p>
        </p:txBody>
      </p:sp>
      <p:sp>
        <p:nvSpPr>
          <p:cNvPr id="25604" name="Text Box 6"/>
          <p:cNvSpPr txBox="1">
            <a:spLocks noChangeArrowheads="1"/>
          </p:cNvSpPr>
          <p:nvPr/>
        </p:nvSpPr>
        <p:spPr bwMode="auto">
          <a:xfrm>
            <a:off x="611188" y="3038475"/>
            <a:ext cx="720725" cy="8223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it-IT" sz="2400" smtClean="0">
                <a:solidFill>
                  <a:srgbClr val="000000"/>
                </a:solidFill>
              </a:rPr>
              <a:t>3b</a:t>
            </a:r>
          </a:p>
          <a:p>
            <a:pPr fontAlgn="base">
              <a:spcBef>
                <a:spcPct val="0"/>
              </a:spcBef>
              <a:spcAft>
                <a:spcPct val="0"/>
              </a:spcAft>
            </a:pPr>
            <a:r>
              <a:rPr lang="it-IT" sz="2400" smtClean="0">
                <a:solidFill>
                  <a:srgbClr val="000000"/>
                </a:solidFill>
              </a:rPr>
              <a:t>3a</a:t>
            </a:r>
          </a:p>
        </p:txBody>
      </p:sp>
      <p:sp>
        <p:nvSpPr>
          <p:cNvPr id="6" name="Rectangle 6"/>
          <p:cNvSpPr>
            <a:spLocks noChangeArrowheads="1"/>
          </p:cNvSpPr>
          <p:nvPr/>
        </p:nvSpPr>
        <p:spPr bwMode="auto">
          <a:xfrm>
            <a:off x="1619250" y="5949950"/>
            <a:ext cx="5905500" cy="584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r>
              <a:rPr lang="it-IT" sz="3200" i="1" dirty="0" err="1">
                <a:solidFill>
                  <a:srgbClr val="FFFFFF"/>
                </a:solidFill>
              </a:rPr>
              <a:t>Renal</a:t>
            </a:r>
            <a:r>
              <a:rPr lang="it-IT" sz="3200" i="1" dirty="0">
                <a:solidFill>
                  <a:srgbClr val="FFFFFF"/>
                </a:solidFill>
              </a:rPr>
              <a:t> </a:t>
            </a:r>
            <a:r>
              <a:rPr lang="it-IT" sz="3200" i="1" dirty="0" err="1">
                <a:solidFill>
                  <a:srgbClr val="FFFFFF"/>
                </a:solidFill>
              </a:rPr>
              <a:t>disfunction</a:t>
            </a:r>
            <a:r>
              <a:rPr lang="it-IT" sz="3200" i="1" dirty="0">
                <a:solidFill>
                  <a:srgbClr val="FFFFFF"/>
                </a:solidFill>
              </a:rPr>
              <a:t>? IRC? Stadio 3?</a:t>
            </a:r>
            <a:endParaRPr lang="it-IT" sz="5400" i="1" dirty="0">
              <a:solidFill>
                <a:srgbClr val="FFFFFF"/>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484438" y="457200"/>
            <a:ext cx="4111625" cy="466725"/>
          </a:xfrm>
          <a:prstGeom prst="rect">
            <a:avLst/>
          </a:prstGeom>
          <a:solidFill>
            <a:schemeClr val="bg1"/>
          </a:solidFill>
          <a:ln w="9525">
            <a:solidFill>
              <a:schemeClr val="accent2"/>
            </a:solidFill>
            <a:miter lim="800000"/>
            <a:headEnd/>
            <a:tailEnd/>
          </a:ln>
          <a:effectLst>
            <a:outerShdw dist="107763" dir="2700000" algn="ctr" rotWithShape="0">
              <a:schemeClr val="bg2"/>
            </a:outerShdw>
          </a:effectLst>
        </p:spPr>
        <p:txBody>
          <a:bodyPr wrap="none">
            <a:spAutoFit/>
          </a:bodyPr>
          <a:lstStyle/>
          <a:p>
            <a:pPr algn="ctr" fontAlgn="base">
              <a:spcBef>
                <a:spcPct val="0"/>
              </a:spcBef>
              <a:spcAft>
                <a:spcPct val="0"/>
              </a:spcAft>
            </a:pPr>
            <a:r>
              <a:rPr lang="it-IT" sz="2400" smtClean="0">
                <a:solidFill>
                  <a:srgbClr val="000000"/>
                </a:solidFill>
              </a:rPr>
              <a:t>The CRUSADE Bleeding Score</a:t>
            </a:r>
            <a:endParaRPr lang="it-IT" sz="2400" b="1" i="1" smtClean="0">
              <a:solidFill>
                <a:srgbClr val="000000"/>
              </a:solidFill>
            </a:endParaRPr>
          </a:p>
        </p:txBody>
      </p:sp>
      <p:pic>
        <p:nvPicPr>
          <p:cNvPr id="26627" name="Picture 5"/>
          <p:cNvPicPr>
            <a:picLocks noChangeAspect="1" noChangeArrowheads="1"/>
          </p:cNvPicPr>
          <p:nvPr/>
        </p:nvPicPr>
        <p:blipFill>
          <a:blip r:embed="rId2" cstate="print"/>
          <a:srcRect/>
          <a:stretch>
            <a:fillRect/>
          </a:stretch>
        </p:blipFill>
        <p:spPr bwMode="auto">
          <a:xfrm>
            <a:off x="1258888" y="1295400"/>
            <a:ext cx="6677025" cy="2862263"/>
          </a:xfrm>
          <a:prstGeom prst="rect">
            <a:avLst/>
          </a:prstGeom>
          <a:noFill/>
          <a:ln w="9525">
            <a:solidFill>
              <a:schemeClr val="accent2"/>
            </a:solidFill>
            <a:miter lim="800000"/>
            <a:headEnd/>
            <a:tailEnd/>
          </a:ln>
          <a:effectLst>
            <a:outerShdw dist="107763" dir="2700000" algn="ctr" rotWithShape="0">
              <a:schemeClr val="bg2"/>
            </a:outerShdw>
          </a:effectLst>
        </p:spPr>
      </p:pic>
      <p:sp>
        <p:nvSpPr>
          <p:cNvPr id="26628" name="Rectangle 8"/>
          <p:cNvSpPr>
            <a:spLocks noChangeArrowheads="1"/>
          </p:cNvSpPr>
          <p:nvPr/>
        </p:nvSpPr>
        <p:spPr bwMode="auto">
          <a:xfrm>
            <a:off x="7451725" y="1371600"/>
            <a:ext cx="433388" cy="2735263"/>
          </a:xfrm>
          <a:prstGeom prst="rect">
            <a:avLst/>
          </a:prstGeom>
          <a:noFill/>
          <a:ln w="28575">
            <a:solidFill>
              <a:srgbClr val="FF0000"/>
            </a:solid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26629" name="Rectangle 9"/>
          <p:cNvSpPr>
            <a:spLocks noChangeArrowheads="1"/>
          </p:cNvSpPr>
          <p:nvPr/>
        </p:nvSpPr>
        <p:spPr bwMode="auto">
          <a:xfrm>
            <a:off x="0" y="6021388"/>
            <a:ext cx="9144000" cy="836612"/>
          </a:xfrm>
          <a:prstGeom prst="rect">
            <a:avLst/>
          </a:prstGeom>
          <a:solidFill>
            <a:schemeClr val="accent2"/>
          </a:solidFill>
          <a:ln w="9525">
            <a:solidFill>
              <a:schemeClr val="tx1"/>
            </a:solid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26630" name="Text Box 3"/>
          <p:cNvSpPr txBox="1">
            <a:spLocks noChangeArrowheads="1"/>
          </p:cNvSpPr>
          <p:nvPr/>
        </p:nvSpPr>
        <p:spPr bwMode="auto">
          <a:xfrm>
            <a:off x="2339975" y="6211888"/>
            <a:ext cx="4826000" cy="457200"/>
          </a:xfrm>
          <a:prstGeom prst="rect">
            <a:avLst/>
          </a:prstGeom>
          <a:noFill/>
          <a:ln w="9525">
            <a:noFill/>
            <a:miter lim="800000"/>
            <a:headEnd/>
            <a:tailEnd/>
          </a:ln>
        </p:spPr>
        <p:txBody>
          <a:bodyPr wrap="none">
            <a:spAutoFit/>
          </a:bodyPr>
          <a:lstStyle/>
          <a:p>
            <a:pPr fontAlgn="base">
              <a:spcBef>
                <a:spcPct val="0"/>
              </a:spcBef>
              <a:spcAft>
                <a:spcPct val="0"/>
              </a:spcAft>
            </a:pPr>
            <a:r>
              <a:rPr lang="it-IT" sz="2400" smtClean="0">
                <a:solidFill>
                  <a:srgbClr val="FFFFFF"/>
                </a:solidFill>
              </a:rPr>
              <a:t>Subherwal et al. Circulation 2009;119</a:t>
            </a:r>
          </a:p>
        </p:txBody>
      </p:sp>
      <p:pic>
        <p:nvPicPr>
          <p:cNvPr id="26631" name="Picture 10"/>
          <p:cNvPicPr>
            <a:picLocks noChangeAspect="1" noChangeArrowheads="1"/>
          </p:cNvPicPr>
          <p:nvPr/>
        </p:nvPicPr>
        <p:blipFill>
          <a:blip r:embed="rId3" cstate="print"/>
          <a:srcRect/>
          <a:stretch>
            <a:fillRect/>
          </a:stretch>
        </p:blipFill>
        <p:spPr bwMode="auto">
          <a:xfrm>
            <a:off x="2286000" y="4572000"/>
            <a:ext cx="4572000" cy="990600"/>
          </a:xfrm>
          <a:prstGeom prst="rect">
            <a:avLst/>
          </a:prstGeom>
          <a:noFill/>
          <a:ln w="9525">
            <a:solidFill>
              <a:schemeClr val="accent2"/>
            </a:solidFill>
            <a:miter lim="800000"/>
            <a:headEnd/>
            <a:tailEnd/>
          </a:ln>
          <a:effectLst>
            <a:outerShdw dist="107763" dir="2700000" algn="ctr" rotWithShape="0">
              <a:schemeClr val="bg2"/>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sp>
        <p:nvSpPr>
          <p:cNvPr id="27651" name="Rectangle 6"/>
          <p:cNvSpPr>
            <a:spLocks noChangeArrowheads="1"/>
          </p:cNvSpPr>
          <p:nvPr/>
        </p:nvSpPr>
        <p:spPr bwMode="auto">
          <a:xfrm>
            <a:off x="0" y="574040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sp>
        <p:nvSpPr>
          <p:cNvPr id="27652" name="Rectangle 7"/>
          <p:cNvSpPr>
            <a:spLocks noChangeArrowheads="1"/>
          </p:cNvSpPr>
          <p:nvPr/>
        </p:nvSpPr>
        <p:spPr bwMode="auto">
          <a:xfrm>
            <a:off x="0" y="572770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pic>
        <p:nvPicPr>
          <p:cNvPr id="27653" name="Immagine 1"/>
          <p:cNvPicPr>
            <a:picLocks noChangeAspect="1"/>
          </p:cNvPicPr>
          <p:nvPr/>
        </p:nvPicPr>
        <p:blipFill>
          <a:blip r:embed="rId3" cstate="print"/>
          <a:srcRect/>
          <a:stretch>
            <a:fillRect/>
          </a:stretch>
        </p:blipFill>
        <p:spPr bwMode="auto">
          <a:xfrm>
            <a:off x="323850" y="161925"/>
            <a:ext cx="8496300" cy="5438775"/>
          </a:xfrm>
          <a:prstGeom prst="rect">
            <a:avLst/>
          </a:prstGeom>
          <a:noFill/>
          <a:ln w="9525">
            <a:noFill/>
            <a:miter lim="800000"/>
            <a:headEnd/>
            <a:tailEnd/>
          </a:ln>
        </p:spPr>
      </p:pic>
      <p:sp>
        <p:nvSpPr>
          <p:cNvPr id="27654" name="Text Box 3"/>
          <p:cNvSpPr txBox="1">
            <a:spLocks noChangeArrowheads="1"/>
          </p:cNvSpPr>
          <p:nvPr/>
        </p:nvSpPr>
        <p:spPr bwMode="auto">
          <a:xfrm>
            <a:off x="1979613" y="6021388"/>
            <a:ext cx="5475287" cy="523875"/>
          </a:xfrm>
          <a:prstGeom prst="rect">
            <a:avLst/>
          </a:prstGeom>
          <a:noFill/>
          <a:ln w="9525">
            <a:noFill/>
            <a:miter lim="800000"/>
            <a:headEnd/>
            <a:tailEnd/>
          </a:ln>
        </p:spPr>
        <p:txBody>
          <a:bodyPr wrap="none">
            <a:spAutoFit/>
          </a:bodyPr>
          <a:lstStyle/>
          <a:p>
            <a:pPr fontAlgn="base">
              <a:spcBef>
                <a:spcPct val="0"/>
              </a:spcBef>
              <a:spcAft>
                <a:spcPct val="0"/>
              </a:spcAft>
            </a:pPr>
            <a:r>
              <a:rPr lang="it-IT" sz="2800" smtClean="0">
                <a:solidFill>
                  <a:srgbClr val="FFFFFF"/>
                </a:solidFill>
              </a:rPr>
              <a:t>Linee guida ipertensione: ESC 2013 </a:t>
            </a:r>
          </a:p>
        </p:txBody>
      </p:sp>
      <p:sp>
        <p:nvSpPr>
          <p:cNvPr id="3" name="Rettangolo 2"/>
          <p:cNvSpPr/>
          <p:nvPr/>
        </p:nvSpPr>
        <p:spPr>
          <a:xfrm>
            <a:off x="900113" y="2276475"/>
            <a:ext cx="1655762"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sz="2400">
              <a:solidFill>
                <a:srgbClr val="FFFFFF"/>
              </a:solidFill>
            </a:endParaRPr>
          </a:p>
        </p:txBody>
      </p:sp>
      <p:pic>
        <p:nvPicPr>
          <p:cNvPr id="27656" name="Picture 5" descr="dr house"/>
          <p:cNvPicPr>
            <a:picLocks noChangeAspect="1" noChangeArrowheads="1"/>
          </p:cNvPicPr>
          <p:nvPr/>
        </p:nvPicPr>
        <p:blipFill>
          <a:blip r:embed="rId4" cstate="print"/>
          <a:srcRect/>
          <a:stretch>
            <a:fillRect/>
          </a:stretch>
        </p:blipFill>
        <p:spPr bwMode="auto">
          <a:xfrm>
            <a:off x="7234238" y="155575"/>
            <a:ext cx="1584325" cy="1531938"/>
          </a:xfrm>
          <a:prstGeom prst="rect">
            <a:avLst/>
          </a:prstGeom>
          <a:noFill/>
          <a:ln w="9525">
            <a:noFill/>
            <a:miter lim="800000"/>
            <a:headEnd/>
            <a:tailEnd/>
          </a:ln>
          <a:effectLst>
            <a:outerShdw dist="107763" dir="2700000" algn="ctr" rotWithShape="0">
              <a:srgbClr val="808080"/>
            </a:out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122"/>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altLang="it-IT" sz="3600" i="1" smtClean="0">
              <a:solidFill>
                <a:srgbClr val="FFFFFF"/>
              </a:solidFill>
            </a:endParaRPr>
          </a:p>
        </p:txBody>
      </p:sp>
      <p:sp>
        <p:nvSpPr>
          <p:cNvPr id="29699" name="Text Box 9"/>
          <p:cNvSpPr txBox="1">
            <a:spLocks noChangeArrowheads="1"/>
          </p:cNvSpPr>
          <p:nvPr/>
        </p:nvSpPr>
        <p:spPr bwMode="auto">
          <a:xfrm>
            <a:off x="2800350" y="5929313"/>
            <a:ext cx="3787775" cy="708025"/>
          </a:xfrm>
          <a:prstGeom prst="rect">
            <a:avLst/>
          </a:prstGeom>
          <a:noFill/>
          <a:ln w="9525">
            <a:noFill/>
            <a:miter lim="800000"/>
            <a:headEnd/>
            <a:tailEnd/>
          </a:ln>
        </p:spPr>
        <p:txBody>
          <a:bodyPr wrap="none">
            <a:spAutoFit/>
          </a:bodyPr>
          <a:lstStyle/>
          <a:p>
            <a:pPr fontAlgn="base">
              <a:spcBef>
                <a:spcPct val="0"/>
              </a:spcBef>
              <a:spcAft>
                <a:spcPct val="0"/>
              </a:spcAft>
            </a:pPr>
            <a:r>
              <a:rPr lang="it-IT" altLang="it-IT" sz="4000" smtClean="0">
                <a:solidFill>
                  <a:srgbClr val="FFFFFF"/>
                </a:solidFill>
              </a:rPr>
              <a:t>ESC-EASD 2013</a:t>
            </a:r>
            <a:endParaRPr lang="it-IT" altLang="it-IT" sz="4000" i="1" smtClean="0">
              <a:solidFill>
                <a:srgbClr val="FFFF00"/>
              </a:solidFill>
            </a:endParaRPr>
          </a:p>
        </p:txBody>
      </p:sp>
      <p:pic>
        <p:nvPicPr>
          <p:cNvPr id="29700" name="Picture 2"/>
          <p:cNvPicPr>
            <a:picLocks noChangeAspect="1" noChangeArrowheads="1"/>
          </p:cNvPicPr>
          <p:nvPr/>
        </p:nvPicPr>
        <p:blipFill>
          <a:blip r:embed="rId3" cstate="print"/>
          <a:srcRect/>
          <a:stretch>
            <a:fillRect/>
          </a:stretch>
        </p:blipFill>
        <p:spPr bwMode="auto">
          <a:xfrm>
            <a:off x="900113" y="1533525"/>
            <a:ext cx="6740525" cy="3263900"/>
          </a:xfrm>
          <a:prstGeom prst="rect">
            <a:avLst/>
          </a:prstGeom>
          <a:noFill/>
          <a:ln w="9525">
            <a:noFill/>
            <a:miter lim="800000"/>
            <a:headEnd/>
            <a:tailEnd/>
          </a:ln>
        </p:spPr>
      </p:pic>
      <p:sp>
        <p:nvSpPr>
          <p:cNvPr id="5" name="Rettangolo 4"/>
          <p:cNvSpPr/>
          <p:nvPr/>
        </p:nvSpPr>
        <p:spPr>
          <a:xfrm>
            <a:off x="900113" y="1484313"/>
            <a:ext cx="1008062"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sz="2400">
              <a:solidFill>
                <a:srgbClr val="FFFFFF"/>
              </a:solidFill>
            </a:endParaRPr>
          </a:p>
        </p:txBody>
      </p:sp>
      <p:sp>
        <p:nvSpPr>
          <p:cNvPr id="2" name="Rectangle 6"/>
          <p:cNvSpPr>
            <a:spLocks noChangeArrowheads="1"/>
          </p:cNvSpPr>
          <p:nvPr/>
        </p:nvSpPr>
        <p:spPr bwMode="auto">
          <a:xfrm>
            <a:off x="1595438" y="292100"/>
            <a:ext cx="5424487" cy="8302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r>
              <a:rPr lang="it-IT" sz="2400" i="1" dirty="0">
                <a:solidFill>
                  <a:srgbClr val="FF0000"/>
                </a:solidFill>
              </a:rPr>
              <a:t>Martina è veramente una coronaropatica?</a:t>
            </a:r>
          </a:p>
          <a:p>
            <a:pPr eaLnBrk="0" fontAlgn="base" hangingPunct="0">
              <a:spcBef>
                <a:spcPct val="0"/>
              </a:spcBef>
              <a:spcAft>
                <a:spcPct val="0"/>
              </a:spcAft>
              <a:defRPr/>
            </a:pPr>
            <a:r>
              <a:rPr lang="it-IT" sz="2400" i="1" dirty="0">
                <a:solidFill>
                  <a:srgbClr val="FF0000"/>
                </a:solidFill>
              </a:rPr>
              <a:t>             </a:t>
            </a:r>
            <a:r>
              <a:rPr lang="it-IT" sz="2400" i="1" dirty="0">
                <a:solidFill>
                  <a:srgbClr val="000000"/>
                </a:solidFill>
              </a:rPr>
              <a:t>(esiti di pregresso IMA?)</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sp>
        <p:nvSpPr>
          <p:cNvPr id="31747" name="Rectangle 6"/>
          <p:cNvSpPr>
            <a:spLocks noChangeArrowheads="1"/>
          </p:cNvSpPr>
          <p:nvPr/>
        </p:nvSpPr>
        <p:spPr bwMode="auto">
          <a:xfrm>
            <a:off x="0" y="574040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sp>
        <p:nvSpPr>
          <p:cNvPr id="31748" name="Rectangle 7"/>
          <p:cNvSpPr>
            <a:spLocks noChangeArrowheads="1"/>
          </p:cNvSpPr>
          <p:nvPr/>
        </p:nvSpPr>
        <p:spPr bwMode="auto">
          <a:xfrm>
            <a:off x="0" y="572770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i="1" smtClean="0">
              <a:solidFill>
                <a:srgbClr val="FFFFFF"/>
              </a:solidFill>
            </a:endParaRPr>
          </a:p>
        </p:txBody>
      </p:sp>
      <p:pic>
        <p:nvPicPr>
          <p:cNvPr id="31749" name="Immagine 1"/>
          <p:cNvPicPr>
            <a:picLocks noChangeAspect="1"/>
          </p:cNvPicPr>
          <p:nvPr/>
        </p:nvPicPr>
        <p:blipFill>
          <a:blip r:embed="rId3" cstate="print"/>
          <a:srcRect/>
          <a:stretch>
            <a:fillRect/>
          </a:stretch>
        </p:blipFill>
        <p:spPr bwMode="auto">
          <a:xfrm>
            <a:off x="323850" y="161925"/>
            <a:ext cx="8496300" cy="5438775"/>
          </a:xfrm>
          <a:prstGeom prst="rect">
            <a:avLst/>
          </a:prstGeom>
          <a:noFill/>
          <a:ln w="9525">
            <a:noFill/>
            <a:miter lim="800000"/>
            <a:headEnd/>
            <a:tailEnd/>
          </a:ln>
        </p:spPr>
      </p:pic>
      <p:sp>
        <p:nvSpPr>
          <p:cNvPr id="31750" name="Text Box 3"/>
          <p:cNvSpPr txBox="1">
            <a:spLocks noChangeArrowheads="1"/>
          </p:cNvSpPr>
          <p:nvPr/>
        </p:nvSpPr>
        <p:spPr bwMode="auto">
          <a:xfrm>
            <a:off x="1979613" y="6021388"/>
            <a:ext cx="5475287" cy="523875"/>
          </a:xfrm>
          <a:prstGeom prst="rect">
            <a:avLst/>
          </a:prstGeom>
          <a:noFill/>
          <a:ln w="9525">
            <a:noFill/>
            <a:miter lim="800000"/>
            <a:headEnd/>
            <a:tailEnd/>
          </a:ln>
        </p:spPr>
        <p:txBody>
          <a:bodyPr wrap="none">
            <a:spAutoFit/>
          </a:bodyPr>
          <a:lstStyle/>
          <a:p>
            <a:pPr fontAlgn="base">
              <a:spcBef>
                <a:spcPct val="0"/>
              </a:spcBef>
              <a:spcAft>
                <a:spcPct val="0"/>
              </a:spcAft>
            </a:pPr>
            <a:r>
              <a:rPr lang="it-IT" sz="2800" smtClean="0">
                <a:solidFill>
                  <a:srgbClr val="FFFFFF"/>
                </a:solidFill>
              </a:rPr>
              <a:t>Linee guida ipertensione: ESC 2013 </a:t>
            </a:r>
          </a:p>
        </p:txBody>
      </p:sp>
      <p:sp>
        <p:nvSpPr>
          <p:cNvPr id="3" name="Rettangolo 2"/>
          <p:cNvSpPr/>
          <p:nvPr/>
        </p:nvSpPr>
        <p:spPr>
          <a:xfrm>
            <a:off x="771525" y="4724400"/>
            <a:ext cx="1223963" cy="217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sz="2400">
              <a:solidFill>
                <a:srgbClr val="FFFFFF"/>
              </a:solidFill>
            </a:endParaRPr>
          </a:p>
        </p:txBody>
      </p:sp>
      <p:pic>
        <p:nvPicPr>
          <p:cNvPr id="31752" name="Picture 5" descr="dr house"/>
          <p:cNvPicPr>
            <a:picLocks noChangeAspect="1" noChangeArrowheads="1"/>
          </p:cNvPicPr>
          <p:nvPr/>
        </p:nvPicPr>
        <p:blipFill>
          <a:blip r:embed="rId4" cstate="print"/>
          <a:srcRect/>
          <a:stretch>
            <a:fillRect/>
          </a:stretch>
        </p:blipFill>
        <p:spPr bwMode="auto">
          <a:xfrm>
            <a:off x="7234238" y="155575"/>
            <a:ext cx="1584325" cy="1531938"/>
          </a:xfrm>
          <a:prstGeom prst="rect">
            <a:avLst/>
          </a:prstGeom>
          <a:noFill/>
          <a:ln w="9525">
            <a:noFill/>
            <a:miter lim="800000"/>
            <a:headEnd/>
            <a:tailEnd/>
          </a:ln>
          <a:effectLst>
            <a:outerShdw dist="107763" dir="2700000" algn="ctr" rotWithShape="0">
              <a:srgbClr val="808080"/>
            </a:outerShd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r>
              <a:rPr lang="it-IT" sz="3600" smtClean="0">
                <a:solidFill>
                  <a:srgbClr val="FFFFFF"/>
                </a:solidFill>
              </a:rPr>
              <a:t>ACCORD NEJM 2008</a:t>
            </a:r>
          </a:p>
        </p:txBody>
      </p:sp>
      <p:pic>
        <p:nvPicPr>
          <p:cNvPr id="33795" name="Picture 1220"/>
          <p:cNvPicPr>
            <a:picLocks noChangeAspect="1" noChangeArrowheads="1"/>
          </p:cNvPicPr>
          <p:nvPr/>
        </p:nvPicPr>
        <p:blipFill>
          <a:blip r:embed="rId3" cstate="print"/>
          <a:srcRect/>
          <a:stretch>
            <a:fillRect/>
          </a:stretch>
        </p:blipFill>
        <p:spPr bwMode="auto">
          <a:xfrm>
            <a:off x="2555875" y="1066800"/>
            <a:ext cx="3887788" cy="3189288"/>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pic>
        <p:nvPicPr>
          <p:cNvPr id="33796" name="Picture 1225"/>
          <p:cNvPicPr>
            <a:picLocks noChangeAspect="1" noChangeArrowheads="1"/>
          </p:cNvPicPr>
          <p:nvPr/>
        </p:nvPicPr>
        <p:blipFill>
          <a:blip r:embed="rId4" cstate="print"/>
          <a:srcRect/>
          <a:stretch>
            <a:fillRect/>
          </a:stretch>
        </p:blipFill>
        <p:spPr bwMode="auto">
          <a:xfrm>
            <a:off x="503238" y="1714500"/>
            <a:ext cx="3519487" cy="3313113"/>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pic>
        <p:nvPicPr>
          <p:cNvPr id="33797" name="Picture 1227"/>
          <p:cNvPicPr>
            <a:picLocks noChangeAspect="1" noChangeArrowheads="1"/>
          </p:cNvPicPr>
          <p:nvPr/>
        </p:nvPicPr>
        <p:blipFill>
          <a:blip r:embed="rId5" cstate="print"/>
          <a:srcRect/>
          <a:stretch>
            <a:fillRect/>
          </a:stretch>
        </p:blipFill>
        <p:spPr bwMode="auto">
          <a:xfrm>
            <a:off x="4967288" y="1714500"/>
            <a:ext cx="3492500" cy="3390900"/>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sp>
        <p:nvSpPr>
          <p:cNvPr id="33798" name="Text Box 1230"/>
          <p:cNvSpPr txBox="1">
            <a:spLocks noChangeArrowheads="1"/>
          </p:cNvSpPr>
          <p:nvPr/>
        </p:nvSpPr>
        <p:spPr bwMode="auto">
          <a:xfrm>
            <a:off x="1660525" y="2082800"/>
            <a:ext cx="1346200" cy="457200"/>
          </a:xfrm>
          <a:prstGeom prst="rect">
            <a:avLst/>
          </a:prstGeom>
          <a:noFill/>
          <a:ln w="9525">
            <a:noFill/>
            <a:miter lim="800000"/>
            <a:headEnd/>
            <a:tailEnd/>
          </a:ln>
        </p:spPr>
        <p:txBody>
          <a:bodyPr wrap="none">
            <a:spAutoFit/>
          </a:bodyPr>
          <a:lstStyle/>
          <a:p>
            <a:pPr fontAlgn="base">
              <a:spcBef>
                <a:spcPct val="0"/>
              </a:spcBef>
              <a:spcAft>
                <a:spcPct val="0"/>
              </a:spcAft>
            </a:pPr>
            <a:r>
              <a:rPr lang="it-IT" sz="2400" smtClean="0">
                <a:solidFill>
                  <a:srgbClr val="000000"/>
                </a:solidFill>
              </a:rPr>
              <a:t>N° eventi</a:t>
            </a:r>
          </a:p>
        </p:txBody>
      </p:sp>
      <p:sp>
        <p:nvSpPr>
          <p:cNvPr id="33799" name="Text Box 1231"/>
          <p:cNvSpPr txBox="1">
            <a:spLocks noChangeArrowheads="1"/>
          </p:cNvSpPr>
          <p:nvPr/>
        </p:nvSpPr>
        <p:spPr bwMode="auto">
          <a:xfrm>
            <a:off x="6324600" y="2124075"/>
            <a:ext cx="1281113" cy="457200"/>
          </a:xfrm>
          <a:prstGeom prst="rect">
            <a:avLst/>
          </a:prstGeom>
          <a:noFill/>
          <a:ln w="9525">
            <a:noFill/>
            <a:miter lim="800000"/>
            <a:headEnd/>
            <a:tailEnd/>
          </a:ln>
        </p:spPr>
        <p:txBody>
          <a:bodyPr wrap="none">
            <a:spAutoFit/>
          </a:bodyPr>
          <a:lstStyle/>
          <a:p>
            <a:pPr fontAlgn="base">
              <a:spcBef>
                <a:spcPct val="0"/>
              </a:spcBef>
              <a:spcAft>
                <a:spcPct val="0"/>
              </a:spcAft>
            </a:pPr>
            <a:r>
              <a:rPr lang="it-IT" sz="2400" smtClean="0">
                <a:solidFill>
                  <a:srgbClr val="000000"/>
                </a:solidFill>
              </a:rPr>
              <a:t>mortalità</a:t>
            </a:r>
          </a:p>
        </p:txBody>
      </p:sp>
      <p:sp>
        <p:nvSpPr>
          <p:cNvPr id="33800" name="AutoShape 1232"/>
          <p:cNvSpPr>
            <a:spLocks noChangeArrowheads="1"/>
          </p:cNvSpPr>
          <p:nvPr/>
        </p:nvSpPr>
        <p:spPr bwMode="auto">
          <a:xfrm>
            <a:off x="1371600" y="2133600"/>
            <a:ext cx="228600" cy="381000"/>
          </a:xfrm>
          <a:prstGeom prst="downArrow">
            <a:avLst>
              <a:gd name="adj1" fmla="val 50000"/>
              <a:gd name="adj2" fmla="val 41667"/>
            </a:avLst>
          </a:prstGeom>
          <a:solidFill>
            <a:srgbClr val="008000"/>
          </a:solidFill>
          <a:ln w="9525">
            <a:solidFill>
              <a:schemeClr val="tx1"/>
            </a:solidFill>
            <a:miter lim="800000"/>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it-IT" sz="2400" smtClean="0">
              <a:solidFill>
                <a:srgbClr val="000000"/>
              </a:solidFill>
            </a:endParaRPr>
          </a:p>
        </p:txBody>
      </p:sp>
      <p:sp>
        <p:nvSpPr>
          <p:cNvPr id="33801" name="AutoShape 1234"/>
          <p:cNvSpPr>
            <a:spLocks noChangeArrowheads="1"/>
          </p:cNvSpPr>
          <p:nvPr/>
        </p:nvSpPr>
        <p:spPr bwMode="auto">
          <a:xfrm>
            <a:off x="6096000" y="2133600"/>
            <a:ext cx="228600" cy="381000"/>
          </a:xfrm>
          <a:prstGeom prst="upArrow">
            <a:avLst>
              <a:gd name="adj1" fmla="val 50000"/>
              <a:gd name="adj2" fmla="val 41667"/>
            </a:avLst>
          </a:prstGeom>
          <a:solidFill>
            <a:srgbClr val="FF0000"/>
          </a:solidFill>
          <a:ln w="9525">
            <a:solidFill>
              <a:schemeClr val="tx1"/>
            </a:solidFill>
            <a:miter lim="800000"/>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it-IT" sz="2400" smtClean="0">
              <a:solidFill>
                <a:srgbClr val="000000"/>
              </a:solidFill>
            </a:endParaRPr>
          </a:p>
        </p:txBody>
      </p:sp>
      <p:sp>
        <p:nvSpPr>
          <p:cNvPr id="10" name="Rectangle 6"/>
          <p:cNvSpPr>
            <a:spLocks noChangeArrowheads="1"/>
          </p:cNvSpPr>
          <p:nvPr/>
        </p:nvSpPr>
        <p:spPr bwMode="auto">
          <a:xfrm>
            <a:off x="487363" y="247650"/>
            <a:ext cx="1973262" cy="4619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r>
              <a:rPr lang="it-IT" sz="2400" i="1" dirty="0">
                <a:solidFill>
                  <a:srgbClr val="FF0000"/>
                </a:solidFill>
              </a:rPr>
              <a:t>Non solo PA…</a:t>
            </a:r>
            <a:endParaRPr lang="it-IT" sz="4400" i="1" dirty="0">
              <a:solidFill>
                <a:srgbClr val="FF00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0" y="5861050"/>
            <a:ext cx="9144000" cy="990600"/>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35843" name="Text Box 3"/>
          <p:cNvSpPr txBox="1">
            <a:spLocks noChangeArrowheads="1"/>
          </p:cNvSpPr>
          <p:nvPr/>
        </p:nvSpPr>
        <p:spPr bwMode="auto">
          <a:xfrm>
            <a:off x="1979613" y="6048375"/>
            <a:ext cx="5475287" cy="523875"/>
          </a:xfrm>
          <a:prstGeom prst="rect">
            <a:avLst/>
          </a:prstGeom>
          <a:noFill/>
          <a:ln w="9525">
            <a:noFill/>
            <a:miter lim="800000"/>
            <a:headEnd/>
            <a:tailEnd/>
          </a:ln>
        </p:spPr>
        <p:txBody>
          <a:bodyPr wrap="none">
            <a:spAutoFit/>
          </a:bodyPr>
          <a:lstStyle/>
          <a:p>
            <a:pPr fontAlgn="base">
              <a:spcBef>
                <a:spcPct val="0"/>
              </a:spcBef>
              <a:spcAft>
                <a:spcPct val="0"/>
              </a:spcAft>
            </a:pPr>
            <a:r>
              <a:rPr lang="it-IT" sz="2800" smtClean="0">
                <a:solidFill>
                  <a:srgbClr val="FFFFFF"/>
                </a:solidFill>
              </a:rPr>
              <a:t>Linee guida ipertensione: ESC 2013 </a:t>
            </a:r>
          </a:p>
        </p:txBody>
      </p:sp>
      <p:pic>
        <p:nvPicPr>
          <p:cNvPr id="35844" name="Immagine 1"/>
          <p:cNvPicPr>
            <a:picLocks noChangeAspect="1"/>
          </p:cNvPicPr>
          <p:nvPr/>
        </p:nvPicPr>
        <p:blipFill>
          <a:blip r:embed="rId3" cstate="print"/>
          <a:srcRect/>
          <a:stretch>
            <a:fillRect/>
          </a:stretch>
        </p:blipFill>
        <p:spPr bwMode="auto">
          <a:xfrm>
            <a:off x="28575" y="1401763"/>
            <a:ext cx="9115425" cy="3971925"/>
          </a:xfrm>
          <a:prstGeom prst="rect">
            <a:avLst/>
          </a:prstGeom>
          <a:noFill/>
          <a:ln w="9525">
            <a:noFill/>
            <a:miter lim="800000"/>
            <a:headEnd/>
            <a:tailEnd/>
          </a:ln>
        </p:spPr>
      </p:pic>
      <p:sp>
        <p:nvSpPr>
          <p:cNvPr id="5" name="Rectangle 6"/>
          <p:cNvSpPr>
            <a:spLocks noChangeArrowheads="1"/>
          </p:cNvSpPr>
          <p:nvPr/>
        </p:nvSpPr>
        <p:spPr bwMode="auto">
          <a:xfrm>
            <a:off x="1908175" y="427038"/>
            <a:ext cx="5724525" cy="4619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r>
              <a:rPr lang="it-IT" sz="2400" i="1" dirty="0">
                <a:solidFill>
                  <a:srgbClr val="FF0000"/>
                </a:solidFill>
              </a:rPr>
              <a:t>Quale rischio </a:t>
            </a:r>
            <a:r>
              <a:rPr lang="it-IT" sz="2400" i="1" dirty="0">
                <a:solidFill>
                  <a:srgbClr val="000000"/>
                </a:solidFill>
              </a:rPr>
              <a:t>cardiovascolare</a:t>
            </a:r>
            <a:r>
              <a:rPr lang="it-IT" sz="2400" i="1" dirty="0">
                <a:solidFill>
                  <a:srgbClr val="FF0000"/>
                </a:solidFill>
              </a:rPr>
              <a:t>, per Martina?</a:t>
            </a:r>
            <a:endParaRPr lang="it-IT" sz="4400" i="1" dirty="0">
              <a:solidFill>
                <a:srgbClr val="FF0000"/>
              </a:solidFill>
            </a:endParaRPr>
          </a:p>
        </p:txBody>
      </p:sp>
      <p:sp>
        <p:nvSpPr>
          <p:cNvPr id="6" name="Rettangolo 5"/>
          <p:cNvSpPr/>
          <p:nvPr/>
        </p:nvSpPr>
        <p:spPr>
          <a:xfrm>
            <a:off x="4787900" y="4005263"/>
            <a:ext cx="2305050" cy="43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0" y="5861050"/>
            <a:ext cx="9144000" cy="990600"/>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pic>
        <p:nvPicPr>
          <p:cNvPr id="37891" name="Immagine 2"/>
          <p:cNvPicPr>
            <a:picLocks noChangeAspect="1"/>
          </p:cNvPicPr>
          <p:nvPr/>
        </p:nvPicPr>
        <p:blipFill>
          <a:blip r:embed="rId2" cstate="print"/>
          <a:srcRect/>
          <a:stretch>
            <a:fillRect/>
          </a:stretch>
        </p:blipFill>
        <p:spPr bwMode="auto">
          <a:xfrm>
            <a:off x="1835150" y="404813"/>
            <a:ext cx="5708650" cy="4905375"/>
          </a:xfrm>
          <a:prstGeom prst="rect">
            <a:avLst/>
          </a:prstGeom>
          <a:noFill/>
          <a:ln w="9525">
            <a:noFill/>
            <a:miter lim="800000"/>
            <a:headEnd/>
            <a:tailEnd/>
          </a:ln>
        </p:spPr>
      </p:pic>
      <p:sp>
        <p:nvSpPr>
          <p:cNvPr id="6" name="Rectangle 6"/>
          <p:cNvSpPr>
            <a:spLocks noChangeArrowheads="1"/>
          </p:cNvSpPr>
          <p:nvPr/>
        </p:nvSpPr>
        <p:spPr bwMode="auto">
          <a:xfrm>
            <a:off x="2282825" y="6064250"/>
            <a:ext cx="4449763" cy="584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r>
              <a:rPr lang="it-IT" sz="3200" i="1" dirty="0">
                <a:solidFill>
                  <a:srgbClr val="FFFFFF"/>
                </a:solidFill>
              </a:rPr>
              <a:t>Che malattia è il diabete?</a:t>
            </a:r>
            <a:endParaRPr lang="it-IT" sz="5400" i="1" dirty="0">
              <a:solidFill>
                <a:srgbClr val="FFFFFF"/>
              </a:solidFill>
            </a:endParaRPr>
          </a:p>
        </p:txBody>
      </p:sp>
      <p:sp>
        <p:nvSpPr>
          <p:cNvPr id="7" name="Rectangle 6"/>
          <p:cNvSpPr>
            <a:spLocks noChangeArrowheads="1"/>
          </p:cNvSpPr>
          <p:nvPr/>
        </p:nvSpPr>
        <p:spPr bwMode="auto">
          <a:xfrm>
            <a:off x="222250" y="620713"/>
            <a:ext cx="1612900" cy="4619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r>
              <a:rPr lang="it-IT" sz="2400" i="1" dirty="0">
                <a:solidFill>
                  <a:srgbClr val="FF0000"/>
                </a:solidFill>
              </a:rPr>
              <a:t>Solo la PA?</a:t>
            </a:r>
            <a:endParaRPr lang="it-IT" sz="4400" i="1" dirty="0">
              <a:solidFill>
                <a:srgbClr val="FF00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0" y="5861050"/>
            <a:ext cx="9144000" cy="990600"/>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38915" name="Text Box 3"/>
          <p:cNvSpPr txBox="1">
            <a:spLocks noChangeArrowheads="1"/>
          </p:cNvSpPr>
          <p:nvPr/>
        </p:nvSpPr>
        <p:spPr bwMode="auto">
          <a:xfrm>
            <a:off x="2771775" y="6021388"/>
            <a:ext cx="3454400" cy="523875"/>
          </a:xfrm>
          <a:prstGeom prst="rect">
            <a:avLst/>
          </a:prstGeom>
          <a:noFill/>
          <a:ln w="9525">
            <a:noFill/>
            <a:miter lim="800000"/>
            <a:headEnd/>
            <a:tailEnd/>
          </a:ln>
        </p:spPr>
        <p:txBody>
          <a:bodyPr wrap="none">
            <a:spAutoFit/>
          </a:bodyPr>
          <a:lstStyle/>
          <a:p>
            <a:pPr fontAlgn="base">
              <a:spcBef>
                <a:spcPct val="0"/>
              </a:spcBef>
              <a:spcAft>
                <a:spcPct val="0"/>
              </a:spcAft>
            </a:pPr>
            <a:r>
              <a:rPr lang="it-IT" sz="2800" smtClean="0">
                <a:solidFill>
                  <a:srgbClr val="FFFFFF"/>
                </a:solidFill>
              </a:rPr>
              <a:t>Terapia antiaggregante</a:t>
            </a:r>
          </a:p>
        </p:txBody>
      </p:sp>
      <p:pic>
        <p:nvPicPr>
          <p:cNvPr id="38916" name="Immagine 5"/>
          <p:cNvPicPr>
            <a:picLocks noChangeAspect="1"/>
          </p:cNvPicPr>
          <p:nvPr/>
        </p:nvPicPr>
        <p:blipFill>
          <a:blip r:embed="rId2" cstate="print"/>
          <a:srcRect/>
          <a:stretch>
            <a:fillRect/>
          </a:stretch>
        </p:blipFill>
        <p:spPr bwMode="auto">
          <a:xfrm>
            <a:off x="2376488" y="333375"/>
            <a:ext cx="4067175" cy="492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asellaDiTesto 112"/>
          <p:cNvSpPr txBox="1"/>
          <p:nvPr/>
        </p:nvSpPr>
        <p:spPr>
          <a:xfrm>
            <a:off x="6876804" y="6444044"/>
            <a:ext cx="2231700" cy="369332"/>
          </a:xfrm>
          <a:prstGeom prst="rect">
            <a:avLst/>
          </a:prstGeom>
          <a:noFill/>
          <a:ln>
            <a:noFill/>
          </a:ln>
        </p:spPr>
        <p:txBody>
          <a:bodyPr wrap="none" rtlCol="0">
            <a:spAutoFit/>
          </a:bodyPr>
          <a:lstStyle/>
          <a:p>
            <a:pPr algn="r"/>
            <a:r>
              <a:rPr lang="it-IT" dirty="0" smtClean="0">
                <a:solidFill>
                  <a:prstClr val="black"/>
                </a:solidFill>
              </a:rPr>
              <a:t>  </a:t>
            </a:r>
            <a:r>
              <a:rPr lang="it-IT" sz="1600" dirty="0" smtClean="0">
                <a:solidFill>
                  <a:prstClr val="black"/>
                </a:solidFill>
              </a:rPr>
              <a:t>Votazione del pubblico </a:t>
            </a:r>
            <a:endParaRPr lang="it-IT" dirty="0">
              <a:solidFill>
                <a:prstClr val="black"/>
              </a:solidFill>
            </a:endParaRPr>
          </a:p>
        </p:txBody>
      </p:sp>
      <p:sp>
        <p:nvSpPr>
          <p:cNvPr id="2" name="CasellaDiTesto 1"/>
          <p:cNvSpPr txBox="1"/>
          <p:nvPr/>
        </p:nvSpPr>
        <p:spPr>
          <a:xfrm>
            <a:off x="162840" y="158443"/>
            <a:ext cx="2073324" cy="461665"/>
          </a:xfrm>
          <a:prstGeom prst="rect">
            <a:avLst/>
          </a:prstGeom>
          <a:noFill/>
          <a:ln>
            <a:solidFill>
              <a:schemeClr val="tx1"/>
            </a:solidFill>
          </a:ln>
        </p:spPr>
        <p:txBody>
          <a:bodyPr wrap="none" rtlCol="0">
            <a:spAutoFit/>
          </a:bodyPr>
          <a:lstStyle/>
          <a:p>
            <a:pPr algn="ctr"/>
            <a:r>
              <a:rPr lang="it-IT" sz="1200" b="1" dirty="0" smtClean="0">
                <a:solidFill>
                  <a:prstClr val="black"/>
                </a:solidFill>
              </a:rPr>
              <a:t>Presentazione del paziente</a:t>
            </a:r>
          </a:p>
          <a:p>
            <a:pPr algn="ctr"/>
            <a:r>
              <a:rPr lang="it-IT" sz="1200" b="1" dirty="0" smtClean="0">
                <a:solidFill>
                  <a:prstClr val="black"/>
                </a:solidFill>
              </a:rPr>
              <a:t>Dati di base + terapie in corso</a:t>
            </a:r>
            <a:endParaRPr lang="it-IT" sz="1200" b="1" dirty="0">
              <a:solidFill>
                <a:prstClr val="black"/>
              </a:solidFill>
            </a:endParaRPr>
          </a:p>
        </p:txBody>
      </p:sp>
      <p:sp>
        <p:nvSpPr>
          <p:cNvPr id="3" name="CasellaDiTesto 2"/>
          <p:cNvSpPr txBox="1"/>
          <p:nvPr/>
        </p:nvSpPr>
        <p:spPr>
          <a:xfrm>
            <a:off x="3584594" y="158443"/>
            <a:ext cx="261610" cy="246221"/>
          </a:xfrm>
          <a:prstGeom prst="rect">
            <a:avLst/>
          </a:prstGeom>
          <a:noFill/>
          <a:ln>
            <a:solidFill>
              <a:schemeClr val="tx1"/>
            </a:solidFill>
          </a:ln>
        </p:spPr>
        <p:txBody>
          <a:bodyPr wrap="none" rtlCol="0">
            <a:spAutoFit/>
          </a:bodyPr>
          <a:lstStyle/>
          <a:p>
            <a:r>
              <a:rPr lang="it-IT" sz="1000" b="1" dirty="0" smtClean="0">
                <a:solidFill>
                  <a:prstClr val="black"/>
                </a:solidFill>
              </a:rPr>
              <a:t>A</a:t>
            </a:r>
            <a:endParaRPr lang="it-IT" sz="1000" b="1" dirty="0">
              <a:solidFill>
                <a:prstClr val="black"/>
              </a:solidFill>
            </a:endParaRPr>
          </a:p>
        </p:txBody>
      </p:sp>
      <p:sp>
        <p:nvSpPr>
          <p:cNvPr id="4" name="CasellaDiTesto 3"/>
          <p:cNvSpPr txBox="1"/>
          <p:nvPr/>
        </p:nvSpPr>
        <p:spPr>
          <a:xfrm>
            <a:off x="4019848" y="158443"/>
            <a:ext cx="255198" cy="246221"/>
          </a:xfrm>
          <a:prstGeom prst="rect">
            <a:avLst/>
          </a:prstGeom>
          <a:noFill/>
          <a:ln>
            <a:solidFill>
              <a:schemeClr val="tx1"/>
            </a:solidFill>
          </a:ln>
        </p:spPr>
        <p:txBody>
          <a:bodyPr wrap="none" rtlCol="0">
            <a:spAutoFit/>
          </a:bodyPr>
          <a:lstStyle/>
          <a:p>
            <a:r>
              <a:rPr lang="it-IT" sz="1000" b="1" dirty="0" smtClean="0">
                <a:solidFill>
                  <a:prstClr val="black"/>
                </a:solidFill>
              </a:rPr>
              <a:t>B</a:t>
            </a:r>
            <a:endParaRPr lang="it-IT" sz="1000" b="1" dirty="0">
              <a:solidFill>
                <a:prstClr val="black"/>
              </a:solidFill>
            </a:endParaRPr>
          </a:p>
        </p:txBody>
      </p:sp>
      <p:sp>
        <p:nvSpPr>
          <p:cNvPr id="5" name="CasellaDiTesto 4"/>
          <p:cNvSpPr txBox="1"/>
          <p:nvPr/>
        </p:nvSpPr>
        <p:spPr>
          <a:xfrm>
            <a:off x="4466295" y="158443"/>
            <a:ext cx="253596" cy="246221"/>
          </a:xfrm>
          <a:prstGeom prst="rect">
            <a:avLst/>
          </a:prstGeom>
          <a:noFill/>
          <a:ln>
            <a:solidFill>
              <a:schemeClr val="tx1"/>
            </a:solidFill>
          </a:ln>
        </p:spPr>
        <p:txBody>
          <a:bodyPr wrap="none" rtlCol="0">
            <a:spAutoFit/>
          </a:bodyPr>
          <a:lstStyle/>
          <a:p>
            <a:r>
              <a:rPr lang="it-IT" sz="1000" b="1" dirty="0" smtClean="0">
                <a:solidFill>
                  <a:prstClr val="black"/>
                </a:solidFill>
              </a:rPr>
              <a:t>C</a:t>
            </a:r>
            <a:endParaRPr lang="it-IT" sz="1000" b="1" dirty="0">
              <a:solidFill>
                <a:prstClr val="black"/>
              </a:solidFill>
            </a:endParaRPr>
          </a:p>
        </p:txBody>
      </p:sp>
      <p:sp>
        <p:nvSpPr>
          <p:cNvPr id="6" name="CasellaDiTesto 5"/>
          <p:cNvSpPr txBox="1"/>
          <p:nvPr/>
        </p:nvSpPr>
        <p:spPr>
          <a:xfrm>
            <a:off x="4898730" y="158443"/>
            <a:ext cx="263214" cy="246221"/>
          </a:xfrm>
          <a:prstGeom prst="rect">
            <a:avLst/>
          </a:prstGeom>
          <a:noFill/>
          <a:ln>
            <a:solidFill>
              <a:schemeClr val="tx1"/>
            </a:solidFill>
          </a:ln>
        </p:spPr>
        <p:txBody>
          <a:bodyPr wrap="none" rtlCol="0">
            <a:spAutoFit/>
          </a:bodyPr>
          <a:lstStyle/>
          <a:p>
            <a:r>
              <a:rPr lang="it-IT" sz="1000" b="1" dirty="0" smtClean="0">
                <a:solidFill>
                  <a:prstClr val="black"/>
                </a:solidFill>
              </a:rPr>
              <a:t>D</a:t>
            </a:r>
            <a:endParaRPr lang="it-IT" sz="1000" b="1" dirty="0">
              <a:solidFill>
                <a:prstClr val="black"/>
              </a:solidFill>
            </a:endParaRPr>
          </a:p>
        </p:txBody>
      </p:sp>
      <p:sp>
        <p:nvSpPr>
          <p:cNvPr id="7" name="CasellaDiTesto 6"/>
          <p:cNvSpPr txBox="1"/>
          <p:nvPr/>
        </p:nvSpPr>
        <p:spPr>
          <a:xfrm>
            <a:off x="5333597" y="158443"/>
            <a:ext cx="247184" cy="246221"/>
          </a:xfrm>
          <a:prstGeom prst="rect">
            <a:avLst/>
          </a:prstGeom>
          <a:noFill/>
          <a:ln>
            <a:solidFill>
              <a:schemeClr val="tx1"/>
            </a:solidFill>
          </a:ln>
        </p:spPr>
        <p:txBody>
          <a:bodyPr wrap="none" rtlCol="0">
            <a:spAutoFit/>
          </a:bodyPr>
          <a:lstStyle/>
          <a:p>
            <a:r>
              <a:rPr lang="it-IT" sz="1000" b="1" dirty="0" smtClean="0">
                <a:solidFill>
                  <a:prstClr val="black"/>
                </a:solidFill>
              </a:rPr>
              <a:t>E</a:t>
            </a:r>
            <a:endParaRPr lang="it-IT" sz="1000" b="1" dirty="0">
              <a:solidFill>
                <a:prstClr val="black"/>
              </a:solidFill>
            </a:endParaRPr>
          </a:p>
        </p:txBody>
      </p:sp>
      <p:sp>
        <p:nvSpPr>
          <p:cNvPr id="8" name="CasellaDiTesto 7"/>
          <p:cNvSpPr txBox="1"/>
          <p:nvPr/>
        </p:nvSpPr>
        <p:spPr>
          <a:xfrm>
            <a:off x="5776549" y="158443"/>
            <a:ext cx="243978" cy="246221"/>
          </a:xfrm>
          <a:prstGeom prst="rect">
            <a:avLst/>
          </a:prstGeom>
          <a:noFill/>
          <a:ln>
            <a:solidFill>
              <a:schemeClr val="tx1"/>
            </a:solidFill>
          </a:ln>
        </p:spPr>
        <p:txBody>
          <a:bodyPr wrap="none" rtlCol="0">
            <a:spAutoFit/>
          </a:bodyPr>
          <a:lstStyle/>
          <a:p>
            <a:r>
              <a:rPr lang="it-IT" sz="1000" b="1" dirty="0" smtClean="0">
                <a:solidFill>
                  <a:prstClr val="black"/>
                </a:solidFill>
              </a:rPr>
              <a:t>F</a:t>
            </a:r>
            <a:endParaRPr lang="it-IT" sz="1000" b="1" dirty="0">
              <a:solidFill>
                <a:prstClr val="black"/>
              </a:solidFill>
            </a:endParaRPr>
          </a:p>
        </p:txBody>
      </p:sp>
      <p:sp>
        <p:nvSpPr>
          <p:cNvPr id="9" name="CasellaDiTesto 8"/>
          <p:cNvSpPr txBox="1"/>
          <p:nvPr/>
        </p:nvSpPr>
        <p:spPr>
          <a:xfrm>
            <a:off x="6201770" y="158443"/>
            <a:ext cx="264816" cy="246221"/>
          </a:xfrm>
          <a:prstGeom prst="rect">
            <a:avLst/>
          </a:prstGeom>
          <a:noFill/>
          <a:ln>
            <a:solidFill>
              <a:schemeClr val="tx1"/>
            </a:solidFill>
          </a:ln>
        </p:spPr>
        <p:txBody>
          <a:bodyPr wrap="none" rtlCol="0">
            <a:spAutoFit/>
          </a:bodyPr>
          <a:lstStyle/>
          <a:p>
            <a:r>
              <a:rPr lang="it-IT" sz="1000" b="1" dirty="0" smtClean="0">
                <a:solidFill>
                  <a:prstClr val="black"/>
                </a:solidFill>
              </a:rPr>
              <a:t>G</a:t>
            </a:r>
            <a:endParaRPr lang="it-IT" sz="1000" b="1" dirty="0">
              <a:solidFill>
                <a:prstClr val="black"/>
              </a:solidFill>
            </a:endParaRPr>
          </a:p>
        </p:txBody>
      </p:sp>
      <p:sp>
        <p:nvSpPr>
          <p:cNvPr id="10" name="Freccia a destra 9"/>
          <p:cNvSpPr/>
          <p:nvPr/>
        </p:nvSpPr>
        <p:spPr>
          <a:xfrm>
            <a:off x="2339752" y="230451"/>
            <a:ext cx="108012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prstClr val="white"/>
              </a:solidFill>
            </a:endParaRPr>
          </a:p>
        </p:txBody>
      </p:sp>
      <p:sp>
        <p:nvSpPr>
          <p:cNvPr id="11" name="CasellaDiTesto 10"/>
          <p:cNvSpPr txBox="1"/>
          <p:nvPr/>
        </p:nvSpPr>
        <p:spPr>
          <a:xfrm>
            <a:off x="2339752" y="293167"/>
            <a:ext cx="748025" cy="276999"/>
          </a:xfrm>
          <a:prstGeom prst="rect">
            <a:avLst/>
          </a:prstGeom>
          <a:noFill/>
        </p:spPr>
        <p:txBody>
          <a:bodyPr wrap="none" rtlCol="0">
            <a:spAutoFit/>
          </a:bodyPr>
          <a:lstStyle/>
          <a:p>
            <a:r>
              <a:rPr lang="it-IT" sz="1200" dirty="0" smtClean="0">
                <a:solidFill>
                  <a:prstClr val="black"/>
                </a:solidFill>
              </a:rPr>
              <a:t>Problemi</a:t>
            </a:r>
            <a:endParaRPr lang="it-IT" sz="1200" dirty="0">
              <a:solidFill>
                <a:prstClr val="black"/>
              </a:solidFill>
            </a:endParaRPr>
          </a:p>
        </p:txBody>
      </p:sp>
      <p:sp>
        <p:nvSpPr>
          <p:cNvPr id="12" name="CasellaDiTesto 11"/>
          <p:cNvSpPr txBox="1"/>
          <p:nvPr/>
        </p:nvSpPr>
        <p:spPr>
          <a:xfrm>
            <a:off x="3550290" y="662499"/>
            <a:ext cx="319318" cy="246221"/>
          </a:xfrm>
          <a:prstGeom prst="rect">
            <a:avLst/>
          </a:prstGeom>
          <a:noFill/>
          <a:ln>
            <a:solidFill>
              <a:schemeClr val="tx1"/>
            </a:solidFill>
          </a:ln>
        </p:spPr>
        <p:txBody>
          <a:bodyPr wrap="none" rtlCol="0">
            <a:spAutoFit/>
          </a:bodyPr>
          <a:lstStyle/>
          <a:p>
            <a:r>
              <a:rPr lang="it-IT" sz="1000" b="1" dirty="0" smtClean="0">
                <a:solidFill>
                  <a:prstClr val="black"/>
                </a:solidFill>
              </a:rPr>
              <a:t>LG</a:t>
            </a:r>
            <a:endParaRPr lang="it-IT" sz="1000" b="1" dirty="0">
              <a:solidFill>
                <a:prstClr val="black"/>
              </a:solidFill>
            </a:endParaRPr>
          </a:p>
        </p:txBody>
      </p:sp>
      <p:sp>
        <p:nvSpPr>
          <p:cNvPr id="13" name="CasellaDiTesto 12"/>
          <p:cNvSpPr txBox="1"/>
          <p:nvPr/>
        </p:nvSpPr>
        <p:spPr>
          <a:xfrm>
            <a:off x="3982338" y="662499"/>
            <a:ext cx="319318" cy="246221"/>
          </a:xfrm>
          <a:prstGeom prst="rect">
            <a:avLst/>
          </a:prstGeom>
          <a:noFill/>
          <a:ln>
            <a:solidFill>
              <a:schemeClr val="tx1"/>
            </a:solidFill>
          </a:ln>
        </p:spPr>
        <p:txBody>
          <a:bodyPr wrap="none" rtlCol="0">
            <a:spAutoFit/>
          </a:bodyPr>
          <a:lstStyle/>
          <a:p>
            <a:r>
              <a:rPr lang="it-IT" sz="1000" b="1" dirty="0" smtClean="0">
                <a:solidFill>
                  <a:prstClr val="black"/>
                </a:solidFill>
              </a:rPr>
              <a:t>LG</a:t>
            </a:r>
            <a:endParaRPr lang="it-IT" sz="1000" b="1" dirty="0">
              <a:solidFill>
                <a:prstClr val="black"/>
              </a:solidFill>
            </a:endParaRPr>
          </a:p>
        </p:txBody>
      </p:sp>
      <p:sp>
        <p:nvSpPr>
          <p:cNvPr id="14" name="CasellaDiTesto 13"/>
          <p:cNvSpPr txBox="1"/>
          <p:nvPr/>
        </p:nvSpPr>
        <p:spPr>
          <a:xfrm>
            <a:off x="4427984" y="662499"/>
            <a:ext cx="319318" cy="246221"/>
          </a:xfrm>
          <a:prstGeom prst="rect">
            <a:avLst/>
          </a:prstGeom>
          <a:noFill/>
          <a:ln>
            <a:solidFill>
              <a:schemeClr val="tx1"/>
            </a:solidFill>
          </a:ln>
        </p:spPr>
        <p:txBody>
          <a:bodyPr wrap="none" rtlCol="0">
            <a:spAutoFit/>
          </a:bodyPr>
          <a:lstStyle/>
          <a:p>
            <a:r>
              <a:rPr lang="it-IT" sz="1000" b="1" dirty="0" smtClean="0">
                <a:solidFill>
                  <a:prstClr val="black"/>
                </a:solidFill>
              </a:rPr>
              <a:t>LG</a:t>
            </a:r>
            <a:endParaRPr lang="it-IT" sz="1000" b="1" dirty="0">
              <a:solidFill>
                <a:prstClr val="black"/>
              </a:solidFill>
            </a:endParaRPr>
          </a:p>
        </p:txBody>
      </p:sp>
      <p:sp>
        <p:nvSpPr>
          <p:cNvPr id="15" name="CasellaDiTesto 14"/>
          <p:cNvSpPr txBox="1"/>
          <p:nvPr/>
        </p:nvSpPr>
        <p:spPr>
          <a:xfrm>
            <a:off x="4866831" y="662499"/>
            <a:ext cx="319318" cy="246221"/>
          </a:xfrm>
          <a:prstGeom prst="rect">
            <a:avLst/>
          </a:prstGeom>
          <a:noFill/>
          <a:ln>
            <a:solidFill>
              <a:schemeClr val="tx1"/>
            </a:solidFill>
          </a:ln>
        </p:spPr>
        <p:txBody>
          <a:bodyPr wrap="none" rtlCol="0">
            <a:spAutoFit/>
          </a:bodyPr>
          <a:lstStyle/>
          <a:p>
            <a:r>
              <a:rPr lang="it-IT" sz="1000" b="1" dirty="0" smtClean="0">
                <a:solidFill>
                  <a:prstClr val="black"/>
                </a:solidFill>
              </a:rPr>
              <a:t>LG</a:t>
            </a:r>
            <a:endParaRPr lang="it-IT" sz="1000" b="1" dirty="0">
              <a:solidFill>
                <a:prstClr val="black"/>
              </a:solidFill>
            </a:endParaRPr>
          </a:p>
        </p:txBody>
      </p:sp>
      <p:sp>
        <p:nvSpPr>
          <p:cNvPr id="16" name="CasellaDiTesto 15"/>
          <p:cNvSpPr txBox="1"/>
          <p:nvPr/>
        </p:nvSpPr>
        <p:spPr>
          <a:xfrm>
            <a:off x="5292080" y="662499"/>
            <a:ext cx="319318" cy="246221"/>
          </a:xfrm>
          <a:prstGeom prst="rect">
            <a:avLst/>
          </a:prstGeom>
          <a:noFill/>
          <a:ln>
            <a:solidFill>
              <a:schemeClr val="tx1"/>
            </a:solidFill>
          </a:ln>
        </p:spPr>
        <p:txBody>
          <a:bodyPr wrap="none" rtlCol="0">
            <a:spAutoFit/>
          </a:bodyPr>
          <a:lstStyle/>
          <a:p>
            <a:r>
              <a:rPr lang="it-IT" sz="1000" b="1" dirty="0" smtClean="0">
                <a:solidFill>
                  <a:prstClr val="black"/>
                </a:solidFill>
              </a:rPr>
              <a:t>LG</a:t>
            </a:r>
            <a:endParaRPr lang="it-IT" sz="1000" b="1" dirty="0">
              <a:solidFill>
                <a:prstClr val="black"/>
              </a:solidFill>
            </a:endParaRPr>
          </a:p>
        </p:txBody>
      </p:sp>
      <p:sp>
        <p:nvSpPr>
          <p:cNvPr id="17" name="CasellaDiTesto 16"/>
          <p:cNvSpPr txBox="1"/>
          <p:nvPr/>
        </p:nvSpPr>
        <p:spPr>
          <a:xfrm>
            <a:off x="5732627" y="662499"/>
            <a:ext cx="319318" cy="246221"/>
          </a:xfrm>
          <a:prstGeom prst="rect">
            <a:avLst/>
          </a:prstGeom>
          <a:noFill/>
          <a:ln>
            <a:solidFill>
              <a:schemeClr val="tx1"/>
            </a:solidFill>
          </a:ln>
        </p:spPr>
        <p:txBody>
          <a:bodyPr wrap="none" rtlCol="0">
            <a:spAutoFit/>
          </a:bodyPr>
          <a:lstStyle/>
          <a:p>
            <a:r>
              <a:rPr lang="it-IT" sz="1000" b="1" dirty="0" smtClean="0">
                <a:solidFill>
                  <a:prstClr val="black"/>
                </a:solidFill>
              </a:rPr>
              <a:t>LG</a:t>
            </a:r>
            <a:endParaRPr lang="it-IT" sz="1000" b="1" dirty="0">
              <a:solidFill>
                <a:prstClr val="black"/>
              </a:solidFill>
            </a:endParaRPr>
          </a:p>
        </p:txBody>
      </p:sp>
      <p:sp>
        <p:nvSpPr>
          <p:cNvPr id="18" name="CasellaDiTesto 17"/>
          <p:cNvSpPr txBox="1"/>
          <p:nvPr/>
        </p:nvSpPr>
        <p:spPr>
          <a:xfrm>
            <a:off x="6171474" y="662499"/>
            <a:ext cx="319318" cy="246221"/>
          </a:xfrm>
          <a:prstGeom prst="rect">
            <a:avLst/>
          </a:prstGeom>
          <a:noFill/>
          <a:ln>
            <a:solidFill>
              <a:schemeClr val="tx1"/>
            </a:solidFill>
          </a:ln>
        </p:spPr>
        <p:txBody>
          <a:bodyPr wrap="none" rtlCol="0">
            <a:spAutoFit/>
          </a:bodyPr>
          <a:lstStyle/>
          <a:p>
            <a:r>
              <a:rPr lang="it-IT" sz="1000" b="1" dirty="0" smtClean="0">
                <a:solidFill>
                  <a:prstClr val="black"/>
                </a:solidFill>
              </a:rPr>
              <a:t>LG</a:t>
            </a:r>
            <a:endParaRPr lang="it-IT" sz="1000" b="1" dirty="0">
              <a:solidFill>
                <a:prstClr val="black"/>
              </a:solidFill>
            </a:endParaRPr>
          </a:p>
        </p:txBody>
      </p:sp>
      <p:cxnSp>
        <p:nvCxnSpPr>
          <p:cNvPr id="20" name="Connettore 2 19"/>
          <p:cNvCxnSpPr>
            <a:stCxn id="3" idx="2"/>
            <a:endCxn id="12" idx="0"/>
          </p:cNvCxnSpPr>
          <p:nvPr/>
        </p:nvCxnSpPr>
        <p:spPr>
          <a:xfrm flipH="1">
            <a:off x="3709949" y="404664"/>
            <a:ext cx="5450" cy="257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a:stCxn id="4" idx="2"/>
            <a:endCxn id="13" idx="0"/>
          </p:cNvCxnSpPr>
          <p:nvPr/>
        </p:nvCxnSpPr>
        <p:spPr>
          <a:xfrm flipH="1">
            <a:off x="4141997" y="404664"/>
            <a:ext cx="5450" cy="257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5" idx="2"/>
            <a:endCxn id="14" idx="0"/>
          </p:cNvCxnSpPr>
          <p:nvPr/>
        </p:nvCxnSpPr>
        <p:spPr>
          <a:xfrm flipH="1">
            <a:off x="4587643" y="404664"/>
            <a:ext cx="5450" cy="257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stCxn id="6" idx="2"/>
            <a:endCxn id="15" idx="0"/>
          </p:cNvCxnSpPr>
          <p:nvPr/>
        </p:nvCxnSpPr>
        <p:spPr>
          <a:xfrm flipH="1">
            <a:off x="5026490" y="404664"/>
            <a:ext cx="3847" cy="257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a:stCxn id="7" idx="2"/>
            <a:endCxn id="16" idx="0"/>
          </p:cNvCxnSpPr>
          <p:nvPr/>
        </p:nvCxnSpPr>
        <p:spPr>
          <a:xfrm flipH="1">
            <a:off x="5451739" y="404664"/>
            <a:ext cx="5450" cy="257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stCxn id="8" idx="2"/>
            <a:endCxn id="17" idx="0"/>
          </p:cNvCxnSpPr>
          <p:nvPr/>
        </p:nvCxnSpPr>
        <p:spPr>
          <a:xfrm flipH="1">
            <a:off x="5892286" y="404664"/>
            <a:ext cx="6252" cy="257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9" idx="2"/>
            <a:endCxn id="18" idx="0"/>
          </p:cNvCxnSpPr>
          <p:nvPr/>
        </p:nvCxnSpPr>
        <p:spPr>
          <a:xfrm flipH="1">
            <a:off x="6331133" y="404664"/>
            <a:ext cx="3045" cy="257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41794" y="1627059"/>
            <a:ext cx="929806" cy="276999"/>
          </a:xfrm>
          <a:prstGeom prst="rect">
            <a:avLst/>
          </a:prstGeom>
          <a:noFill/>
          <a:ln>
            <a:solidFill>
              <a:schemeClr val="tx1"/>
            </a:solidFill>
          </a:ln>
        </p:spPr>
        <p:txBody>
          <a:bodyPr wrap="none" rtlCol="0">
            <a:spAutoFit/>
          </a:bodyPr>
          <a:lstStyle/>
          <a:p>
            <a:r>
              <a:rPr lang="it-IT" sz="1200" b="1" dirty="0" smtClean="0">
                <a:solidFill>
                  <a:prstClr val="black"/>
                </a:solidFill>
              </a:rPr>
              <a:t>Problema A</a:t>
            </a:r>
            <a:endParaRPr lang="it-IT" sz="1200" b="1" dirty="0">
              <a:solidFill>
                <a:prstClr val="black"/>
              </a:solidFill>
            </a:endParaRPr>
          </a:p>
        </p:txBody>
      </p:sp>
      <p:sp>
        <p:nvSpPr>
          <p:cNvPr id="34" name="Freccia a destra 33"/>
          <p:cNvSpPr/>
          <p:nvPr/>
        </p:nvSpPr>
        <p:spPr>
          <a:xfrm>
            <a:off x="1043608" y="1657546"/>
            <a:ext cx="100811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prstClr val="white"/>
              </a:solidFill>
            </a:endParaRPr>
          </a:p>
        </p:txBody>
      </p:sp>
      <p:sp>
        <p:nvSpPr>
          <p:cNvPr id="35" name="CasellaDiTesto 34"/>
          <p:cNvSpPr txBox="1"/>
          <p:nvPr/>
        </p:nvSpPr>
        <p:spPr>
          <a:xfrm>
            <a:off x="2123728" y="1621543"/>
            <a:ext cx="1512168" cy="276999"/>
          </a:xfrm>
          <a:prstGeom prst="rect">
            <a:avLst/>
          </a:prstGeom>
          <a:noFill/>
          <a:ln>
            <a:solidFill>
              <a:schemeClr val="tx1"/>
            </a:solidFill>
          </a:ln>
        </p:spPr>
        <p:txBody>
          <a:bodyPr wrap="square" rtlCol="0">
            <a:spAutoFit/>
          </a:bodyPr>
          <a:lstStyle/>
          <a:p>
            <a:pPr algn="ctr"/>
            <a:r>
              <a:rPr lang="it-IT" sz="1200" dirty="0" smtClean="0">
                <a:solidFill>
                  <a:prstClr val="black"/>
                </a:solidFill>
              </a:rPr>
              <a:t>Gestione EBM</a:t>
            </a:r>
            <a:endParaRPr lang="it-IT" sz="1200" dirty="0">
              <a:solidFill>
                <a:prstClr val="black"/>
              </a:solidFill>
            </a:endParaRPr>
          </a:p>
        </p:txBody>
      </p:sp>
      <p:sp>
        <p:nvSpPr>
          <p:cNvPr id="36" name="CasellaDiTesto 35"/>
          <p:cNvSpPr txBox="1"/>
          <p:nvPr/>
        </p:nvSpPr>
        <p:spPr>
          <a:xfrm>
            <a:off x="1043608" y="1412776"/>
            <a:ext cx="971741" cy="276999"/>
          </a:xfrm>
          <a:prstGeom prst="rect">
            <a:avLst/>
          </a:prstGeom>
          <a:noFill/>
        </p:spPr>
        <p:txBody>
          <a:bodyPr wrap="none" rtlCol="0">
            <a:spAutoFit/>
          </a:bodyPr>
          <a:lstStyle/>
          <a:p>
            <a:r>
              <a:rPr lang="it-IT" sz="1200" b="1" dirty="0" smtClean="0">
                <a:solidFill>
                  <a:prstClr val="black"/>
                </a:solidFill>
              </a:rPr>
              <a:t>Specialista 1</a:t>
            </a:r>
            <a:endParaRPr lang="it-IT" sz="1200" b="1" dirty="0">
              <a:solidFill>
                <a:prstClr val="black"/>
              </a:solidFill>
            </a:endParaRPr>
          </a:p>
        </p:txBody>
      </p:sp>
      <p:sp>
        <p:nvSpPr>
          <p:cNvPr id="37" name="CasellaDiTesto 36"/>
          <p:cNvSpPr txBox="1"/>
          <p:nvPr/>
        </p:nvSpPr>
        <p:spPr>
          <a:xfrm>
            <a:off x="4067944" y="1609493"/>
            <a:ext cx="1152128" cy="276999"/>
          </a:xfrm>
          <a:prstGeom prst="rect">
            <a:avLst/>
          </a:prstGeom>
          <a:noFill/>
          <a:ln>
            <a:solidFill>
              <a:schemeClr val="tx1"/>
            </a:solidFill>
          </a:ln>
        </p:spPr>
        <p:txBody>
          <a:bodyPr wrap="square" rtlCol="0">
            <a:spAutoFit/>
          </a:bodyPr>
          <a:lstStyle/>
          <a:p>
            <a:pPr algn="ctr"/>
            <a:r>
              <a:rPr lang="it-IT" sz="1200" dirty="0" smtClean="0">
                <a:solidFill>
                  <a:prstClr val="black"/>
                </a:solidFill>
              </a:rPr>
              <a:t>Obiettivi</a:t>
            </a:r>
            <a:endParaRPr lang="it-IT" sz="1200" dirty="0">
              <a:solidFill>
                <a:prstClr val="black"/>
              </a:solidFill>
            </a:endParaRPr>
          </a:p>
        </p:txBody>
      </p:sp>
      <p:sp>
        <p:nvSpPr>
          <p:cNvPr id="38" name="Freccia a destra 37"/>
          <p:cNvSpPr/>
          <p:nvPr/>
        </p:nvSpPr>
        <p:spPr>
          <a:xfrm>
            <a:off x="3707904" y="1652030"/>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prstClr val="white"/>
              </a:solidFill>
            </a:endParaRPr>
          </a:p>
        </p:txBody>
      </p:sp>
      <p:sp>
        <p:nvSpPr>
          <p:cNvPr id="42" name="CasellaDiTesto 41"/>
          <p:cNvSpPr txBox="1"/>
          <p:nvPr/>
        </p:nvSpPr>
        <p:spPr>
          <a:xfrm>
            <a:off x="5652120" y="1268760"/>
            <a:ext cx="1152128" cy="923330"/>
          </a:xfrm>
          <a:prstGeom prst="rect">
            <a:avLst/>
          </a:prstGeom>
          <a:noFill/>
          <a:ln>
            <a:solidFill>
              <a:schemeClr val="tx1"/>
            </a:solidFill>
          </a:ln>
        </p:spPr>
        <p:txBody>
          <a:bodyPr wrap="square" rtlCol="0">
            <a:spAutoFit/>
          </a:bodyPr>
          <a:lstStyle/>
          <a:p>
            <a:pPr algn="ctr"/>
            <a:r>
              <a:rPr lang="it-IT" sz="1000" dirty="0" smtClean="0">
                <a:solidFill>
                  <a:prstClr val="black"/>
                </a:solidFill>
              </a:rPr>
              <a:t>Stadiazione e classificazione</a:t>
            </a:r>
          </a:p>
          <a:p>
            <a:pPr algn="ctr"/>
            <a:r>
              <a:rPr lang="it-IT" sz="1000" dirty="0" smtClean="0">
                <a:solidFill>
                  <a:prstClr val="black"/>
                </a:solidFill>
              </a:rPr>
              <a:t> del rischio</a:t>
            </a:r>
          </a:p>
          <a:p>
            <a:pPr algn="ctr"/>
            <a:r>
              <a:rPr lang="it-IT" sz="1200" b="1" dirty="0" smtClean="0">
                <a:solidFill>
                  <a:prstClr val="black"/>
                </a:solidFill>
              </a:rPr>
              <a:t>Priorità</a:t>
            </a:r>
          </a:p>
          <a:p>
            <a:pPr algn="ctr"/>
            <a:r>
              <a:rPr lang="it-IT" sz="1200" b="1" dirty="0" smtClean="0">
                <a:solidFill>
                  <a:prstClr val="black"/>
                </a:solidFill>
              </a:rPr>
              <a:t>X </a:t>
            </a:r>
            <a:endParaRPr lang="it-IT" sz="1200" b="1" dirty="0">
              <a:solidFill>
                <a:prstClr val="black"/>
              </a:solidFill>
            </a:endParaRPr>
          </a:p>
        </p:txBody>
      </p:sp>
      <p:cxnSp>
        <p:nvCxnSpPr>
          <p:cNvPr id="48" name="Connettore 2 47"/>
          <p:cNvCxnSpPr/>
          <p:nvPr/>
        </p:nvCxnSpPr>
        <p:spPr>
          <a:xfrm>
            <a:off x="5220072" y="1726724"/>
            <a:ext cx="432048" cy="74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48206" y="2647945"/>
            <a:ext cx="923394" cy="276999"/>
          </a:xfrm>
          <a:prstGeom prst="rect">
            <a:avLst/>
          </a:prstGeom>
          <a:noFill/>
          <a:ln>
            <a:solidFill>
              <a:schemeClr val="tx1"/>
            </a:solidFill>
          </a:ln>
        </p:spPr>
        <p:txBody>
          <a:bodyPr wrap="none" rtlCol="0">
            <a:spAutoFit/>
          </a:bodyPr>
          <a:lstStyle/>
          <a:p>
            <a:r>
              <a:rPr lang="it-IT" sz="1200" b="1" dirty="0" smtClean="0">
                <a:solidFill>
                  <a:prstClr val="black"/>
                </a:solidFill>
              </a:rPr>
              <a:t>Problema B</a:t>
            </a:r>
            <a:endParaRPr lang="it-IT" sz="1200" b="1" dirty="0">
              <a:solidFill>
                <a:prstClr val="black"/>
              </a:solidFill>
            </a:endParaRPr>
          </a:p>
        </p:txBody>
      </p:sp>
      <p:sp>
        <p:nvSpPr>
          <p:cNvPr id="50" name="Freccia a destra 49"/>
          <p:cNvSpPr/>
          <p:nvPr/>
        </p:nvSpPr>
        <p:spPr>
          <a:xfrm>
            <a:off x="1043608" y="2678432"/>
            <a:ext cx="100811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prstClr val="white"/>
              </a:solidFill>
            </a:endParaRPr>
          </a:p>
        </p:txBody>
      </p:sp>
      <p:sp>
        <p:nvSpPr>
          <p:cNvPr id="51" name="CasellaDiTesto 50"/>
          <p:cNvSpPr txBox="1"/>
          <p:nvPr/>
        </p:nvSpPr>
        <p:spPr>
          <a:xfrm>
            <a:off x="2123728" y="2637783"/>
            <a:ext cx="1512168" cy="276999"/>
          </a:xfrm>
          <a:prstGeom prst="rect">
            <a:avLst/>
          </a:prstGeom>
          <a:noFill/>
          <a:ln>
            <a:solidFill>
              <a:schemeClr val="tx1"/>
            </a:solidFill>
          </a:ln>
        </p:spPr>
        <p:txBody>
          <a:bodyPr wrap="square" rtlCol="0">
            <a:spAutoFit/>
          </a:bodyPr>
          <a:lstStyle/>
          <a:p>
            <a:pPr algn="ctr"/>
            <a:r>
              <a:rPr lang="it-IT" sz="1200" dirty="0" smtClean="0">
                <a:solidFill>
                  <a:prstClr val="black"/>
                </a:solidFill>
              </a:rPr>
              <a:t>Gestione EBM</a:t>
            </a:r>
            <a:endParaRPr lang="it-IT" sz="1200" dirty="0">
              <a:solidFill>
                <a:prstClr val="black"/>
              </a:solidFill>
            </a:endParaRPr>
          </a:p>
        </p:txBody>
      </p:sp>
      <p:sp>
        <p:nvSpPr>
          <p:cNvPr id="52" name="CasellaDiTesto 51"/>
          <p:cNvSpPr txBox="1"/>
          <p:nvPr/>
        </p:nvSpPr>
        <p:spPr>
          <a:xfrm>
            <a:off x="1043608" y="2420888"/>
            <a:ext cx="971741" cy="276999"/>
          </a:xfrm>
          <a:prstGeom prst="rect">
            <a:avLst/>
          </a:prstGeom>
          <a:noFill/>
        </p:spPr>
        <p:txBody>
          <a:bodyPr wrap="none" rtlCol="0">
            <a:spAutoFit/>
          </a:bodyPr>
          <a:lstStyle/>
          <a:p>
            <a:r>
              <a:rPr lang="it-IT" sz="1200" b="1" dirty="0" smtClean="0">
                <a:solidFill>
                  <a:prstClr val="black"/>
                </a:solidFill>
              </a:rPr>
              <a:t>Specialista 2</a:t>
            </a:r>
            <a:endParaRPr lang="it-IT" sz="1200" b="1" dirty="0">
              <a:solidFill>
                <a:prstClr val="black"/>
              </a:solidFill>
            </a:endParaRPr>
          </a:p>
        </p:txBody>
      </p:sp>
      <p:sp>
        <p:nvSpPr>
          <p:cNvPr id="53" name="CasellaDiTesto 52"/>
          <p:cNvSpPr txBox="1"/>
          <p:nvPr/>
        </p:nvSpPr>
        <p:spPr>
          <a:xfrm>
            <a:off x="4067944" y="2629435"/>
            <a:ext cx="1152128" cy="276999"/>
          </a:xfrm>
          <a:prstGeom prst="rect">
            <a:avLst/>
          </a:prstGeom>
          <a:noFill/>
          <a:ln>
            <a:solidFill>
              <a:schemeClr val="tx1"/>
            </a:solidFill>
          </a:ln>
        </p:spPr>
        <p:txBody>
          <a:bodyPr wrap="square" rtlCol="0">
            <a:spAutoFit/>
          </a:bodyPr>
          <a:lstStyle/>
          <a:p>
            <a:pPr algn="ctr"/>
            <a:r>
              <a:rPr lang="it-IT" sz="1200" dirty="0" smtClean="0">
                <a:solidFill>
                  <a:prstClr val="black"/>
                </a:solidFill>
              </a:rPr>
              <a:t>Obiettivi</a:t>
            </a:r>
            <a:endParaRPr lang="it-IT" sz="1200" dirty="0">
              <a:solidFill>
                <a:prstClr val="black"/>
              </a:solidFill>
            </a:endParaRPr>
          </a:p>
        </p:txBody>
      </p:sp>
      <p:sp>
        <p:nvSpPr>
          <p:cNvPr id="54" name="Freccia a destra 53"/>
          <p:cNvSpPr/>
          <p:nvPr/>
        </p:nvSpPr>
        <p:spPr>
          <a:xfrm>
            <a:off x="3707904" y="2668270"/>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prstClr val="white"/>
              </a:solidFill>
            </a:endParaRPr>
          </a:p>
        </p:txBody>
      </p:sp>
      <p:sp>
        <p:nvSpPr>
          <p:cNvPr id="58" name="CasellaDiTesto 57"/>
          <p:cNvSpPr txBox="1"/>
          <p:nvPr/>
        </p:nvSpPr>
        <p:spPr>
          <a:xfrm>
            <a:off x="5652120" y="2283259"/>
            <a:ext cx="1152128" cy="923330"/>
          </a:xfrm>
          <a:prstGeom prst="rect">
            <a:avLst/>
          </a:prstGeom>
          <a:noFill/>
          <a:ln>
            <a:solidFill>
              <a:schemeClr val="tx1"/>
            </a:solidFill>
          </a:ln>
        </p:spPr>
        <p:txBody>
          <a:bodyPr wrap="square" rtlCol="0">
            <a:spAutoFit/>
          </a:bodyPr>
          <a:lstStyle/>
          <a:p>
            <a:pPr algn="ctr"/>
            <a:r>
              <a:rPr lang="it-IT" sz="1000" dirty="0" smtClean="0">
                <a:solidFill>
                  <a:prstClr val="black"/>
                </a:solidFill>
              </a:rPr>
              <a:t>Stadiazione e classificazione </a:t>
            </a:r>
          </a:p>
          <a:p>
            <a:pPr algn="ctr"/>
            <a:r>
              <a:rPr lang="it-IT" sz="1000" dirty="0" smtClean="0">
                <a:solidFill>
                  <a:prstClr val="black"/>
                </a:solidFill>
              </a:rPr>
              <a:t>del rischio</a:t>
            </a:r>
          </a:p>
          <a:p>
            <a:pPr algn="ctr"/>
            <a:r>
              <a:rPr lang="it-IT" sz="1200" b="1" dirty="0" smtClean="0">
                <a:solidFill>
                  <a:prstClr val="black"/>
                </a:solidFill>
              </a:rPr>
              <a:t>Priorità</a:t>
            </a:r>
          </a:p>
          <a:p>
            <a:pPr algn="ctr"/>
            <a:r>
              <a:rPr lang="it-IT" sz="1200" b="1" dirty="0" smtClean="0">
                <a:solidFill>
                  <a:prstClr val="black"/>
                </a:solidFill>
              </a:rPr>
              <a:t>Y </a:t>
            </a:r>
            <a:endParaRPr lang="it-IT" sz="1200" b="1" dirty="0">
              <a:solidFill>
                <a:prstClr val="black"/>
              </a:solidFill>
            </a:endParaRPr>
          </a:p>
        </p:txBody>
      </p:sp>
      <p:cxnSp>
        <p:nvCxnSpPr>
          <p:cNvPr id="61" name="Connettore 2 60"/>
          <p:cNvCxnSpPr/>
          <p:nvPr/>
        </p:nvCxnSpPr>
        <p:spPr>
          <a:xfrm flipV="1">
            <a:off x="5220072" y="2733419"/>
            <a:ext cx="432048" cy="23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CasellaDiTesto 61"/>
          <p:cNvSpPr txBox="1"/>
          <p:nvPr/>
        </p:nvSpPr>
        <p:spPr>
          <a:xfrm>
            <a:off x="35496" y="3668831"/>
            <a:ext cx="918585" cy="276999"/>
          </a:xfrm>
          <a:prstGeom prst="rect">
            <a:avLst/>
          </a:prstGeom>
          <a:noFill/>
          <a:ln>
            <a:solidFill>
              <a:schemeClr val="tx1"/>
            </a:solidFill>
          </a:ln>
        </p:spPr>
        <p:txBody>
          <a:bodyPr wrap="none" rtlCol="0">
            <a:spAutoFit/>
          </a:bodyPr>
          <a:lstStyle/>
          <a:p>
            <a:r>
              <a:rPr lang="it-IT" sz="1200" b="1" dirty="0" smtClean="0">
                <a:solidFill>
                  <a:prstClr val="black"/>
                </a:solidFill>
              </a:rPr>
              <a:t>Problema C</a:t>
            </a:r>
            <a:endParaRPr lang="it-IT" sz="1200" b="1" dirty="0">
              <a:solidFill>
                <a:prstClr val="black"/>
              </a:solidFill>
            </a:endParaRPr>
          </a:p>
        </p:txBody>
      </p:sp>
      <p:sp>
        <p:nvSpPr>
          <p:cNvPr id="63" name="Freccia a destra 62"/>
          <p:cNvSpPr/>
          <p:nvPr/>
        </p:nvSpPr>
        <p:spPr>
          <a:xfrm>
            <a:off x="1026089" y="3699318"/>
            <a:ext cx="100811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prstClr val="white"/>
              </a:solidFill>
            </a:endParaRPr>
          </a:p>
        </p:txBody>
      </p:sp>
      <p:sp>
        <p:nvSpPr>
          <p:cNvPr id="64" name="CasellaDiTesto 63"/>
          <p:cNvSpPr txBox="1"/>
          <p:nvPr/>
        </p:nvSpPr>
        <p:spPr>
          <a:xfrm>
            <a:off x="2123728" y="3651265"/>
            <a:ext cx="1512168" cy="276999"/>
          </a:xfrm>
          <a:prstGeom prst="rect">
            <a:avLst/>
          </a:prstGeom>
          <a:noFill/>
          <a:ln>
            <a:solidFill>
              <a:schemeClr val="tx1"/>
            </a:solidFill>
          </a:ln>
        </p:spPr>
        <p:txBody>
          <a:bodyPr wrap="square" rtlCol="0">
            <a:spAutoFit/>
          </a:bodyPr>
          <a:lstStyle/>
          <a:p>
            <a:pPr algn="ctr"/>
            <a:r>
              <a:rPr lang="it-IT" sz="1200" dirty="0" smtClean="0">
                <a:solidFill>
                  <a:prstClr val="black"/>
                </a:solidFill>
              </a:rPr>
              <a:t>Gestione EBM</a:t>
            </a:r>
            <a:endParaRPr lang="it-IT" sz="1200" dirty="0">
              <a:solidFill>
                <a:prstClr val="black"/>
              </a:solidFill>
            </a:endParaRPr>
          </a:p>
        </p:txBody>
      </p:sp>
      <p:sp>
        <p:nvSpPr>
          <p:cNvPr id="65" name="CasellaDiTesto 64"/>
          <p:cNvSpPr txBox="1"/>
          <p:nvPr/>
        </p:nvSpPr>
        <p:spPr>
          <a:xfrm>
            <a:off x="1007971" y="3501008"/>
            <a:ext cx="971741" cy="276999"/>
          </a:xfrm>
          <a:prstGeom prst="rect">
            <a:avLst/>
          </a:prstGeom>
          <a:noFill/>
        </p:spPr>
        <p:txBody>
          <a:bodyPr wrap="none" rtlCol="0">
            <a:spAutoFit/>
          </a:bodyPr>
          <a:lstStyle/>
          <a:p>
            <a:r>
              <a:rPr lang="it-IT" sz="1200" b="1" dirty="0" smtClean="0">
                <a:solidFill>
                  <a:prstClr val="black"/>
                </a:solidFill>
              </a:rPr>
              <a:t>Specialista 3</a:t>
            </a:r>
            <a:endParaRPr lang="it-IT" sz="1200" b="1" dirty="0">
              <a:solidFill>
                <a:prstClr val="black"/>
              </a:solidFill>
            </a:endParaRPr>
          </a:p>
        </p:txBody>
      </p:sp>
      <p:sp>
        <p:nvSpPr>
          <p:cNvPr id="66" name="CasellaDiTesto 65"/>
          <p:cNvSpPr txBox="1"/>
          <p:nvPr/>
        </p:nvSpPr>
        <p:spPr>
          <a:xfrm>
            <a:off x="4067944" y="3620924"/>
            <a:ext cx="1152128" cy="276999"/>
          </a:xfrm>
          <a:prstGeom prst="rect">
            <a:avLst/>
          </a:prstGeom>
          <a:noFill/>
          <a:ln>
            <a:solidFill>
              <a:schemeClr val="tx1"/>
            </a:solidFill>
          </a:ln>
        </p:spPr>
        <p:txBody>
          <a:bodyPr wrap="square" rtlCol="0">
            <a:spAutoFit/>
          </a:bodyPr>
          <a:lstStyle/>
          <a:p>
            <a:pPr algn="ctr"/>
            <a:r>
              <a:rPr lang="it-IT" sz="1200" dirty="0" smtClean="0">
                <a:solidFill>
                  <a:prstClr val="black"/>
                </a:solidFill>
              </a:rPr>
              <a:t>Obiettivi</a:t>
            </a:r>
            <a:endParaRPr lang="it-IT" sz="1200" dirty="0">
              <a:solidFill>
                <a:prstClr val="black"/>
              </a:solidFill>
            </a:endParaRPr>
          </a:p>
        </p:txBody>
      </p:sp>
      <p:sp>
        <p:nvSpPr>
          <p:cNvPr id="67" name="Freccia a destra 66"/>
          <p:cNvSpPr/>
          <p:nvPr/>
        </p:nvSpPr>
        <p:spPr>
          <a:xfrm>
            <a:off x="3707904" y="3681752"/>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prstClr val="white"/>
              </a:solidFill>
            </a:endParaRPr>
          </a:p>
        </p:txBody>
      </p:sp>
      <p:sp>
        <p:nvSpPr>
          <p:cNvPr id="71" name="CasellaDiTesto 70"/>
          <p:cNvSpPr txBox="1"/>
          <p:nvPr/>
        </p:nvSpPr>
        <p:spPr>
          <a:xfrm>
            <a:off x="5652120" y="3297758"/>
            <a:ext cx="1152128" cy="923330"/>
          </a:xfrm>
          <a:prstGeom prst="rect">
            <a:avLst/>
          </a:prstGeom>
          <a:noFill/>
          <a:ln>
            <a:solidFill>
              <a:schemeClr val="tx1"/>
            </a:solidFill>
          </a:ln>
        </p:spPr>
        <p:txBody>
          <a:bodyPr wrap="square" rtlCol="0">
            <a:spAutoFit/>
          </a:bodyPr>
          <a:lstStyle/>
          <a:p>
            <a:pPr algn="ctr"/>
            <a:r>
              <a:rPr lang="it-IT" sz="1000" dirty="0" smtClean="0">
                <a:solidFill>
                  <a:prstClr val="black"/>
                </a:solidFill>
              </a:rPr>
              <a:t>Stadiazione e classificazione </a:t>
            </a:r>
          </a:p>
          <a:p>
            <a:pPr algn="ctr"/>
            <a:r>
              <a:rPr lang="it-IT" sz="1000" dirty="0" smtClean="0">
                <a:solidFill>
                  <a:prstClr val="black"/>
                </a:solidFill>
              </a:rPr>
              <a:t>del rischio</a:t>
            </a:r>
          </a:p>
          <a:p>
            <a:pPr algn="ctr"/>
            <a:r>
              <a:rPr lang="it-IT" sz="1200" b="1" dirty="0" smtClean="0">
                <a:solidFill>
                  <a:prstClr val="black"/>
                </a:solidFill>
              </a:rPr>
              <a:t>Priorità</a:t>
            </a:r>
          </a:p>
          <a:p>
            <a:pPr algn="ctr"/>
            <a:r>
              <a:rPr lang="it-IT" sz="1200" b="1" dirty="0" smtClean="0">
                <a:solidFill>
                  <a:prstClr val="black"/>
                </a:solidFill>
              </a:rPr>
              <a:t>Z</a:t>
            </a:r>
            <a:endParaRPr lang="it-IT" sz="1200" b="1" dirty="0">
              <a:solidFill>
                <a:prstClr val="black"/>
              </a:solidFill>
            </a:endParaRPr>
          </a:p>
        </p:txBody>
      </p:sp>
      <p:cxnSp>
        <p:nvCxnSpPr>
          <p:cNvPr id="74" name="Connettore 2 73"/>
          <p:cNvCxnSpPr/>
          <p:nvPr/>
        </p:nvCxnSpPr>
        <p:spPr>
          <a:xfrm flipV="1">
            <a:off x="5220072" y="3750278"/>
            <a:ext cx="432048" cy="182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CasellaDiTesto 77"/>
          <p:cNvSpPr txBox="1"/>
          <p:nvPr/>
        </p:nvSpPr>
        <p:spPr>
          <a:xfrm>
            <a:off x="2361138" y="25460"/>
            <a:ext cx="659156" cy="276999"/>
          </a:xfrm>
          <a:prstGeom prst="rect">
            <a:avLst/>
          </a:prstGeom>
          <a:noFill/>
        </p:spPr>
        <p:txBody>
          <a:bodyPr wrap="none" rtlCol="0">
            <a:spAutoFit/>
          </a:bodyPr>
          <a:lstStyle/>
          <a:p>
            <a:pPr algn="ctr"/>
            <a:r>
              <a:rPr lang="it-IT" sz="1200" dirty="0" smtClean="0">
                <a:solidFill>
                  <a:prstClr val="black"/>
                </a:solidFill>
              </a:rPr>
              <a:t>MMG 1</a:t>
            </a:r>
            <a:endParaRPr lang="it-IT" sz="1200" dirty="0">
              <a:solidFill>
                <a:prstClr val="black"/>
              </a:solidFill>
            </a:endParaRPr>
          </a:p>
        </p:txBody>
      </p:sp>
      <p:sp>
        <p:nvSpPr>
          <p:cNvPr id="87" name="CasellaDiTesto 86"/>
          <p:cNvSpPr txBox="1"/>
          <p:nvPr/>
        </p:nvSpPr>
        <p:spPr>
          <a:xfrm>
            <a:off x="7678238" y="1046634"/>
            <a:ext cx="1358258" cy="3462486"/>
          </a:xfrm>
          <a:prstGeom prst="rect">
            <a:avLst/>
          </a:prstGeom>
          <a:noFill/>
          <a:ln>
            <a:solidFill>
              <a:schemeClr val="tx1"/>
            </a:solidFill>
          </a:ln>
        </p:spPr>
        <p:txBody>
          <a:bodyPr wrap="square" lIns="108000" rtlCol="0">
            <a:spAutoFit/>
          </a:bodyPr>
          <a:lstStyle/>
          <a:p>
            <a:r>
              <a:rPr lang="it-IT" sz="1600" b="1" dirty="0" smtClean="0">
                <a:solidFill>
                  <a:prstClr val="black"/>
                </a:solidFill>
              </a:rPr>
              <a:t>Piano di cura standard  </a:t>
            </a:r>
          </a:p>
          <a:p>
            <a:r>
              <a:rPr lang="it-IT" sz="1600" b="1" dirty="0" smtClean="0">
                <a:solidFill>
                  <a:prstClr val="black"/>
                </a:solidFill>
              </a:rPr>
              <a:t>del paziente:</a:t>
            </a:r>
          </a:p>
          <a:p>
            <a:endParaRPr lang="it-IT" sz="300" b="1" u="sng" dirty="0" smtClean="0">
              <a:solidFill>
                <a:prstClr val="black"/>
              </a:solidFill>
            </a:endParaRPr>
          </a:p>
          <a:p>
            <a:r>
              <a:rPr lang="it-IT" sz="1200" b="1" u="sng" dirty="0" smtClean="0">
                <a:solidFill>
                  <a:prstClr val="black"/>
                </a:solidFill>
              </a:rPr>
              <a:t>Terapie:</a:t>
            </a:r>
          </a:p>
          <a:p>
            <a:pPr marL="174625" indent="-174625">
              <a:buFont typeface="+mj-lt"/>
              <a:buAutoNum type="arabicPeriod"/>
            </a:pPr>
            <a:r>
              <a:rPr lang="it-IT" sz="1200" dirty="0" smtClean="0">
                <a:solidFill>
                  <a:prstClr val="black"/>
                </a:solidFill>
              </a:rPr>
              <a:t>……..</a:t>
            </a:r>
          </a:p>
          <a:p>
            <a:pPr marL="174625" indent="-174625">
              <a:buFont typeface="+mj-lt"/>
              <a:buAutoNum type="arabicPeriod"/>
            </a:pPr>
            <a:r>
              <a:rPr lang="it-IT" sz="1200" dirty="0" smtClean="0">
                <a:solidFill>
                  <a:prstClr val="black"/>
                </a:solidFill>
              </a:rPr>
              <a:t>……..</a:t>
            </a:r>
          </a:p>
          <a:p>
            <a:pPr marL="174625" indent="-174625">
              <a:buFont typeface="+mj-lt"/>
              <a:buAutoNum type="arabicPeriod"/>
            </a:pPr>
            <a:r>
              <a:rPr lang="it-IT" sz="1200" dirty="0" smtClean="0">
                <a:solidFill>
                  <a:prstClr val="black"/>
                </a:solidFill>
              </a:rPr>
              <a:t>……..</a:t>
            </a:r>
          </a:p>
          <a:p>
            <a:pPr marL="174625" indent="-174625">
              <a:buFont typeface="+mj-lt"/>
              <a:buAutoNum type="arabicPeriod"/>
            </a:pPr>
            <a:r>
              <a:rPr lang="it-IT" sz="1200" dirty="0" smtClean="0">
                <a:solidFill>
                  <a:prstClr val="black"/>
                </a:solidFill>
              </a:rPr>
              <a:t>……..</a:t>
            </a:r>
          </a:p>
          <a:p>
            <a:pPr marL="174625" indent="-174625">
              <a:buFont typeface="+mj-lt"/>
              <a:buAutoNum type="arabicPeriod"/>
            </a:pPr>
            <a:r>
              <a:rPr lang="it-IT" sz="1200" dirty="0" smtClean="0">
                <a:solidFill>
                  <a:prstClr val="black"/>
                </a:solidFill>
              </a:rPr>
              <a:t>……..</a:t>
            </a:r>
          </a:p>
          <a:p>
            <a:pPr marL="342900" indent="-342900"/>
            <a:r>
              <a:rPr lang="it-IT" sz="1200" b="1" u="sng" dirty="0" smtClean="0">
                <a:solidFill>
                  <a:prstClr val="black"/>
                </a:solidFill>
              </a:rPr>
              <a:t>Follow up</a:t>
            </a:r>
          </a:p>
          <a:p>
            <a:pPr marL="174625" indent="-174625">
              <a:buFont typeface="+mj-lt"/>
              <a:buAutoNum type="arabicPeriod"/>
            </a:pPr>
            <a:r>
              <a:rPr lang="it-IT" sz="1200" dirty="0" smtClean="0">
                <a:solidFill>
                  <a:prstClr val="black"/>
                </a:solidFill>
              </a:rPr>
              <a:t>……..</a:t>
            </a:r>
          </a:p>
          <a:p>
            <a:pPr marL="174625" indent="-174625">
              <a:buFont typeface="+mj-lt"/>
              <a:buAutoNum type="arabicPeriod"/>
            </a:pPr>
            <a:r>
              <a:rPr lang="it-IT" sz="1200" dirty="0" smtClean="0">
                <a:solidFill>
                  <a:prstClr val="black"/>
                </a:solidFill>
              </a:rPr>
              <a:t>……..</a:t>
            </a:r>
          </a:p>
          <a:p>
            <a:pPr marL="174625" indent="-174625">
              <a:buFont typeface="+mj-lt"/>
              <a:buAutoNum type="arabicPeriod"/>
            </a:pPr>
            <a:r>
              <a:rPr lang="it-IT" sz="1200" dirty="0" smtClean="0">
                <a:solidFill>
                  <a:prstClr val="black"/>
                </a:solidFill>
              </a:rPr>
              <a:t>……..</a:t>
            </a:r>
          </a:p>
          <a:p>
            <a:pPr marL="174625" indent="-174625">
              <a:buFont typeface="+mj-lt"/>
              <a:buAutoNum type="arabicPeriod"/>
            </a:pPr>
            <a:r>
              <a:rPr lang="it-IT" sz="1200" dirty="0" smtClean="0">
                <a:solidFill>
                  <a:prstClr val="black"/>
                </a:solidFill>
              </a:rPr>
              <a:t>……..</a:t>
            </a:r>
          </a:p>
          <a:p>
            <a:pPr marL="342900" indent="-342900"/>
            <a:r>
              <a:rPr lang="it-IT" sz="1200" b="1" u="sng" dirty="0" smtClean="0">
                <a:solidFill>
                  <a:prstClr val="black"/>
                </a:solidFill>
              </a:rPr>
              <a:t>Stili di vita</a:t>
            </a:r>
          </a:p>
          <a:p>
            <a:pPr marL="174625" indent="-174625">
              <a:buFont typeface="+mj-lt"/>
              <a:buAutoNum type="arabicPeriod"/>
            </a:pPr>
            <a:r>
              <a:rPr lang="it-IT" sz="1200" b="1" dirty="0" smtClean="0">
                <a:solidFill>
                  <a:prstClr val="black"/>
                </a:solidFill>
              </a:rPr>
              <a:t>……..</a:t>
            </a:r>
          </a:p>
          <a:p>
            <a:pPr marL="174625" indent="-174625">
              <a:buFont typeface="+mj-lt"/>
              <a:buAutoNum type="arabicPeriod"/>
            </a:pPr>
            <a:r>
              <a:rPr lang="it-IT" sz="1200" b="1" dirty="0" smtClean="0">
                <a:solidFill>
                  <a:prstClr val="black"/>
                </a:solidFill>
              </a:rPr>
              <a:t>……..</a:t>
            </a:r>
            <a:endParaRPr lang="it-IT" sz="1200" b="1" dirty="0">
              <a:solidFill>
                <a:prstClr val="black"/>
              </a:solidFill>
            </a:endParaRPr>
          </a:p>
        </p:txBody>
      </p:sp>
      <p:sp>
        <p:nvSpPr>
          <p:cNvPr id="88" name="Freccia a destra 87"/>
          <p:cNvSpPr/>
          <p:nvPr/>
        </p:nvSpPr>
        <p:spPr>
          <a:xfrm>
            <a:off x="7029407" y="2636912"/>
            <a:ext cx="638937"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prstClr val="white"/>
              </a:solidFill>
            </a:endParaRPr>
          </a:p>
        </p:txBody>
      </p:sp>
      <p:sp>
        <p:nvSpPr>
          <p:cNvPr id="89" name="CasellaDiTesto 88"/>
          <p:cNvSpPr txBox="1"/>
          <p:nvPr/>
        </p:nvSpPr>
        <p:spPr>
          <a:xfrm>
            <a:off x="6948264" y="2431921"/>
            <a:ext cx="665567" cy="276999"/>
          </a:xfrm>
          <a:prstGeom prst="rect">
            <a:avLst/>
          </a:prstGeom>
          <a:noFill/>
        </p:spPr>
        <p:txBody>
          <a:bodyPr wrap="none" rtlCol="0">
            <a:spAutoFit/>
          </a:bodyPr>
          <a:lstStyle/>
          <a:p>
            <a:r>
              <a:rPr lang="it-IT" sz="1200" b="1" dirty="0" smtClean="0">
                <a:solidFill>
                  <a:prstClr val="black"/>
                </a:solidFill>
              </a:rPr>
              <a:t>MMG 1</a:t>
            </a:r>
            <a:endParaRPr lang="it-IT" sz="1200" b="1" dirty="0">
              <a:solidFill>
                <a:prstClr val="black"/>
              </a:solidFill>
            </a:endParaRPr>
          </a:p>
        </p:txBody>
      </p:sp>
      <p:sp>
        <p:nvSpPr>
          <p:cNvPr id="90" name="CasellaDiTesto 89"/>
          <p:cNvSpPr txBox="1"/>
          <p:nvPr/>
        </p:nvSpPr>
        <p:spPr>
          <a:xfrm>
            <a:off x="251520" y="4857088"/>
            <a:ext cx="843116" cy="338554"/>
          </a:xfrm>
          <a:prstGeom prst="rect">
            <a:avLst/>
          </a:prstGeom>
          <a:noFill/>
          <a:ln>
            <a:solidFill>
              <a:schemeClr val="tx1"/>
            </a:solidFill>
          </a:ln>
        </p:spPr>
        <p:txBody>
          <a:bodyPr wrap="none" rtlCol="0">
            <a:spAutoFit/>
          </a:bodyPr>
          <a:lstStyle/>
          <a:p>
            <a:r>
              <a:rPr lang="it-IT" sz="1600" b="1" dirty="0" smtClean="0">
                <a:solidFill>
                  <a:prstClr val="black"/>
                </a:solidFill>
              </a:rPr>
              <a:t>Criticità</a:t>
            </a:r>
            <a:endParaRPr lang="it-IT" sz="1600" b="1" dirty="0">
              <a:solidFill>
                <a:prstClr val="black"/>
              </a:solidFill>
            </a:endParaRPr>
          </a:p>
        </p:txBody>
      </p:sp>
      <p:sp>
        <p:nvSpPr>
          <p:cNvPr id="91" name="CasellaDiTesto 90"/>
          <p:cNvSpPr txBox="1"/>
          <p:nvPr/>
        </p:nvSpPr>
        <p:spPr>
          <a:xfrm>
            <a:off x="1547664" y="4734338"/>
            <a:ext cx="825867" cy="261610"/>
          </a:xfrm>
          <a:prstGeom prst="rect">
            <a:avLst/>
          </a:prstGeom>
          <a:noFill/>
          <a:ln>
            <a:solidFill>
              <a:schemeClr val="tx1"/>
            </a:solidFill>
          </a:ln>
        </p:spPr>
        <p:txBody>
          <a:bodyPr wrap="none" rtlCol="0">
            <a:spAutoFit/>
          </a:bodyPr>
          <a:lstStyle/>
          <a:p>
            <a:pPr algn="ctr"/>
            <a:r>
              <a:rPr lang="it-IT" sz="1100" b="1" dirty="0" smtClean="0">
                <a:solidFill>
                  <a:prstClr val="black"/>
                </a:solidFill>
              </a:rPr>
              <a:t>Politerapie</a:t>
            </a:r>
            <a:endParaRPr lang="it-IT" sz="1100" b="1" dirty="0">
              <a:solidFill>
                <a:prstClr val="black"/>
              </a:solidFill>
            </a:endParaRPr>
          </a:p>
        </p:txBody>
      </p:sp>
      <p:sp>
        <p:nvSpPr>
          <p:cNvPr id="92" name="CasellaDiTesto 91"/>
          <p:cNvSpPr txBox="1"/>
          <p:nvPr/>
        </p:nvSpPr>
        <p:spPr>
          <a:xfrm>
            <a:off x="2549121" y="4734338"/>
            <a:ext cx="870751" cy="261610"/>
          </a:xfrm>
          <a:prstGeom prst="rect">
            <a:avLst/>
          </a:prstGeom>
          <a:noFill/>
          <a:ln>
            <a:solidFill>
              <a:schemeClr val="tx1"/>
            </a:solidFill>
          </a:ln>
        </p:spPr>
        <p:txBody>
          <a:bodyPr wrap="none" rtlCol="0">
            <a:spAutoFit/>
          </a:bodyPr>
          <a:lstStyle/>
          <a:p>
            <a:r>
              <a:rPr lang="it-IT" sz="1100" b="1" dirty="0" smtClean="0">
                <a:solidFill>
                  <a:prstClr val="black"/>
                </a:solidFill>
              </a:rPr>
              <a:t>Compliance</a:t>
            </a:r>
            <a:endParaRPr lang="it-IT" sz="1100" b="1" dirty="0">
              <a:solidFill>
                <a:prstClr val="black"/>
              </a:solidFill>
            </a:endParaRPr>
          </a:p>
        </p:txBody>
      </p:sp>
      <p:sp>
        <p:nvSpPr>
          <p:cNvPr id="93" name="CasellaDiTesto 92"/>
          <p:cNvSpPr txBox="1"/>
          <p:nvPr/>
        </p:nvSpPr>
        <p:spPr>
          <a:xfrm>
            <a:off x="3629241" y="4734338"/>
            <a:ext cx="437940" cy="261610"/>
          </a:xfrm>
          <a:prstGeom prst="rect">
            <a:avLst/>
          </a:prstGeom>
          <a:noFill/>
          <a:ln>
            <a:solidFill>
              <a:schemeClr val="tx1"/>
            </a:solidFill>
          </a:ln>
        </p:spPr>
        <p:txBody>
          <a:bodyPr wrap="none" rtlCol="0">
            <a:spAutoFit/>
          </a:bodyPr>
          <a:lstStyle/>
          <a:p>
            <a:r>
              <a:rPr lang="it-IT" sz="1100" b="1" dirty="0" smtClean="0">
                <a:solidFill>
                  <a:prstClr val="black"/>
                </a:solidFill>
              </a:rPr>
              <a:t>ADR</a:t>
            </a:r>
            <a:endParaRPr lang="it-IT" sz="1100" b="1" dirty="0">
              <a:solidFill>
                <a:prstClr val="black"/>
              </a:solidFill>
            </a:endParaRPr>
          </a:p>
        </p:txBody>
      </p:sp>
      <p:sp>
        <p:nvSpPr>
          <p:cNvPr id="94" name="CasellaDiTesto 93"/>
          <p:cNvSpPr txBox="1"/>
          <p:nvPr/>
        </p:nvSpPr>
        <p:spPr>
          <a:xfrm>
            <a:off x="1547664" y="5094379"/>
            <a:ext cx="864096" cy="261610"/>
          </a:xfrm>
          <a:prstGeom prst="rect">
            <a:avLst/>
          </a:prstGeom>
          <a:noFill/>
          <a:ln>
            <a:solidFill>
              <a:schemeClr val="tx1"/>
            </a:solidFill>
          </a:ln>
        </p:spPr>
        <p:txBody>
          <a:bodyPr wrap="square" rtlCol="0">
            <a:spAutoFit/>
          </a:bodyPr>
          <a:lstStyle/>
          <a:p>
            <a:pPr algn="ctr"/>
            <a:r>
              <a:rPr lang="it-IT" sz="1100" b="1" dirty="0" smtClean="0">
                <a:solidFill>
                  <a:prstClr val="black"/>
                </a:solidFill>
              </a:rPr>
              <a:t>Stili di vita</a:t>
            </a:r>
            <a:endParaRPr lang="it-IT" sz="1100" b="1" dirty="0">
              <a:solidFill>
                <a:prstClr val="black"/>
              </a:solidFill>
            </a:endParaRPr>
          </a:p>
        </p:txBody>
      </p:sp>
      <p:sp>
        <p:nvSpPr>
          <p:cNvPr id="95" name="CasellaDiTesto 94"/>
          <p:cNvSpPr txBox="1"/>
          <p:nvPr/>
        </p:nvSpPr>
        <p:spPr>
          <a:xfrm>
            <a:off x="1547664" y="5446385"/>
            <a:ext cx="1008112" cy="430887"/>
          </a:xfrm>
          <a:prstGeom prst="rect">
            <a:avLst/>
          </a:prstGeom>
          <a:noFill/>
          <a:ln>
            <a:solidFill>
              <a:schemeClr val="tx1"/>
            </a:solidFill>
          </a:ln>
        </p:spPr>
        <p:txBody>
          <a:bodyPr wrap="square" rtlCol="0">
            <a:spAutoFit/>
          </a:bodyPr>
          <a:lstStyle/>
          <a:p>
            <a:pPr algn="ctr"/>
            <a:r>
              <a:rPr lang="it-IT" sz="1100" b="1" dirty="0" smtClean="0">
                <a:solidFill>
                  <a:prstClr val="black"/>
                </a:solidFill>
              </a:rPr>
              <a:t>Accertamenti</a:t>
            </a:r>
          </a:p>
          <a:p>
            <a:pPr algn="ctr"/>
            <a:r>
              <a:rPr lang="it-IT" sz="1100" b="1" dirty="0" smtClean="0">
                <a:solidFill>
                  <a:prstClr val="black"/>
                </a:solidFill>
              </a:rPr>
              <a:t>Follow up</a:t>
            </a:r>
            <a:endParaRPr lang="it-IT" sz="1100" b="1" dirty="0">
              <a:solidFill>
                <a:prstClr val="black"/>
              </a:solidFill>
            </a:endParaRPr>
          </a:p>
        </p:txBody>
      </p:sp>
      <p:sp>
        <p:nvSpPr>
          <p:cNvPr id="96" name="CasellaDiTesto 95"/>
          <p:cNvSpPr txBox="1"/>
          <p:nvPr/>
        </p:nvSpPr>
        <p:spPr>
          <a:xfrm>
            <a:off x="1547664" y="4221088"/>
            <a:ext cx="864096" cy="430887"/>
          </a:xfrm>
          <a:prstGeom prst="rect">
            <a:avLst/>
          </a:prstGeom>
          <a:noFill/>
          <a:ln>
            <a:solidFill>
              <a:schemeClr val="tx1"/>
            </a:solidFill>
          </a:ln>
        </p:spPr>
        <p:txBody>
          <a:bodyPr wrap="square" rtlCol="0">
            <a:spAutoFit/>
          </a:bodyPr>
          <a:lstStyle/>
          <a:p>
            <a:pPr algn="ctr"/>
            <a:r>
              <a:rPr lang="it-IT" sz="1100" b="1" dirty="0" smtClean="0">
                <a:solidFill>
                  <a:prstClr val="black"/>
                </a:solidFill>
              </a:rPr>
              <a:t>Priorità del paziente</a:t>
            </a:r>
            <a:endParaRPr lang="it-IT" sz="1100" b="1" dirty="0">
              <a:solidFill>
                <a:prstClr val="black"/>
              </a:solidFill>
            </a:endParaRPr>
          </a:p>
        </p:txBody>
      </p:sp>
      <p:cxnSp>
        <p:nvCxnSpPr>
          <p:cNvPr id="99" name="Connettore 2 98"/>
          <p:cNvCxnSpPr>
            <a:stCxn id="90" idx="3"/>
            <a:endCxn id="96" idx="1"/>
          </p:cNvCxnSpPr>
          <p:nvPr/>
        </p:nvCxnSpPr>
        <p:spPr>
          <a:xfrm flipV="1">
            <a:off x="1094636" y="4436532"/>
            <a:ext cx="453028" cy="5898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Connettore 2 100"/>
          <p:cNvCxnSpPr>
            <a:stCxn id="90" idx="3"/>
            <a:endCxn id="91" idx="1"/>
          </p:cNvCxnSpPr>
          <p:nvPr/>
        </p:nvCxnSpPr>
        <p:spPr>
          <a:xfrm flipV="1">
            <a:off x="1094636" y="4865143"/>
            <a:ext cx="453028" cy="1612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 name="Connettore 2 102"/>
          <p:cNvCxnSpPr>
            <a:stCxn id="90" idx="3"/>
            <a:endCxn id="94" idx="1"/>
          </p:cNvCxnSpPr>
          <p:nvPr/>
        </p:nvCxnSpPr>
        <p:spPr>
          <a:xfrm>
            <a:off x="1094636" y="5026365"/>
            <a:ext cx="453028" cy="1988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5" name="Connettore 2 104"/>
          <p:cNvCxnSpPr>
            <a:stCxn id="90" idx="3"/>
            <a:endCxn id="95" idx="1"/>
          </p:cNvCxnSpPr>
          <p:nvPr/>
        </p:nvCxnSpPr>
        <p:spPr>
          <a:xfrm>
            <a:off x="1094636" y="5026365"/>
            <a:ext cx="453028" cy="635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7" name="Connettore 2 106"/>
          <p:cNvCxnSpPr>
            <a:stCxn id="91" idx="3"/>
            <a:endCxn id="92" idx="1"/>
          </p:cNvCxnSpPr>
          <p:nvPr/>
        </p:nvCxnSpPr>
        <p:spPr>
          <a:xfrm>
            <a:off x="2373531" y="4865143"/>
            <a:ext cx="1755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9" name="Connettore 2 108"/>
          <p:cNvCxnSpPr>
            <a:stCxn id="92" idx="3"/>
            <a:endCxn id="93" idx="1"/>
          </p:cNvCxnSpPr>
          <p:nvPr/>
        </p:nvCxnSpPr>
        <p:spPr>
          <a:xfrm>
            <a:off x="3419872" y="4865143"/>
            <a:ext cx="2093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0" name="CasellaDiTesto 109"/>
          <p:cNvSpPr txBox="1"/>
          <p:nvPr/>
        </p:nvSpPr>
        <p:spPr>
          <a:xfrm>
            <a:off x="251520" y="4335487"/>
            <a:ext cx="855875" cy="461665"/>
          </a:xfrm>
          <a:prstGeom prst="rect">
            <a:avLst/>
          </a:prstGeom>
          <a:noFill/>
        </p:spPr>
        <p:txBody>
          <a:bodyPr wrap="none" rtlCol="0">
            <a:spAutoFit/>
          </a:bodyPr>
          <a:lstStyle/>
          <a:p>
            <a:r>
              <a:rPr lang="it-IT" sz="1200" b="1" dirty="0" smtClean="0">
                <a:solidFill>
                  <a:prstClr val="black"/>
                </a:solidFill>
              </a:rPr>
              <a:t>MMG 2</a:t>
            </a:r>
          </a:p>
          <a:p>
            <a:r>
              <a:rPr lang="it-IT" sz="1200" b="1" dirty="0" smtClean="0">
                <a:solidFill>
                  <a:prstClr val="black"/>
                </a:solidFill>
              </a:rPr>
              <a:t>Infermiere</a:t>
            </a:r>
            <a:endParaRPr lang="it-IT" sz="1200" b="1" dirty="0">
              <a:solidFill>
                <a:prstClr val="black"/>
              </a:solidFill>
            </a:endParaRPr>
          </a:p>
        </p:txBody>
      </p:sp>
      <p:sp>
        <p:nvSpPr>
          <p:cNvPr id="111" name="CasellaDiTesto 110"/>
          <p:cNvSpPr txBox="1"/>
          <p:nvPr/>
        </p:nvSpPr>
        <p:spPr>
          <a:xfrm>
            <a:off x="4427984" y="4683864"/>
            <a:ext cx="1152128" cy="307777"/>
          </a:xfrm>
          <a:prstGeom prst="rect">
            <a:avLst/>
          </a:prstGeom>
          <a:noFill/>
        </p:spPr>
        <p:txBody>
          <a:bodyPr wrap="square" rtlCol="0">
            <a:spAutoFit/>
          </a:bodyPr>
          <a:lstStyle/>
          <a:p>
            <a:r>
              <a:rPr lang="it-IT" sz="1400" b="1" dirty="0" smtClean="0">
                <a:solidFill>
                  <a:prstClr val="black"/>
                </a:solidFill>
              </a:rPr>
              <a:t>Farmacologo</a:t>
            </a:r>
            <a:endParaRPr lang="it-IT" sz="1400" b="1" dirty="0">
              <a:solidFill>
                <a:prstClr val="black"/>
              </a:solidFill>
            </a:endParaRPr>
          </a:p>
        </p:txBody>
      </p:sp>
      <p:sp>
        <p:nvSpPr>
          <p:cNvPr id="70" name="Parentesi graffa chiusa 69"/>
          <p:cNvSpPr/>
          <p:nvPr/>
        </p:nvSpPr>
        <p:spPr>
          <a:xfrm>
            <a:off x="6876256" y="1268760"/>
            <a:ext cx="144016" cy="29523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sp>
        <p:nvSpPr>
          <p:cNvPr id="79" name="CasellaDiTesto 78"/>
          <p:cNvSpPr txBox="1"/>
          <p:nvPr/>
        </p:nvSpPr>
        <p:spPr>
          <a:xfrm>
            <a:off x="539552" y="6114782"/>
            <a:ext cx="1468094" cy="338554"/>
          </a:xfrm>
          <a:prstGeom prst="rect">
            <a:avLst/>
          </a:prstGeom>
          <a:noFill/>
          <a:ln>
            <a:solidFill>
              <a:schemeClr val="tx1"/>
            </a:solidFill>
          </a:ln>
        </p:spPr>
        <p:txBody>
          <a:bodyPr wrap="none" rtlCol="0">
            <a:spAutoFit/>
          </a:bodyPr>
          <a:lstStyle/>
          <a:p>
            <a:r>
              <a:rPr lang="it-IT" sz="1600" b="1" dirty="0" smtClean="0">
                <a:solidFill>
                  <a:prstClr val="black"/>
                </a:solidFill>
              </a:rPr>
              <a:t>Organizzazione</a:t>
            </a:r>
            <a:endParaRPr lang="it-IT" sz="1600" b="1" dirty="0">
              <a:solidFill>
                <a:prstClr val="black"/>
              </a:solidFill>
            </a:endParaRPr>
          </a:p>
        </p:txBody>
      </p:sp>
      <p:sp>
        <p:nvSpPr>
          <p:cNvPr id="80" name="Freccia in giù 79"/>
          <p:cNvSpPr/>
          <p:nvPr/>
        </p:nvSpPr>
        <p:spPr>
          <a:xfrm>
            <a:off x="683568" y="5229200"/>
            <a:ext cx="72008"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1" name="CasellaDiTesto 80"/>
          <p:cNvSpPr txBox="1"/>
          <p:nvPr/>
        </p:nvSpPr>
        <p:spPr>
          <a:xfrm>
            <a:off x="2868257" y="5759678"/>
            <a:ext cx="591829" cy="261610"/>
          </a:xfrm>
          <a:prstGeom prst="rect">
            <a:avLst/>
          </a:prstGeom>
          <a:noFill/>
          <a:ln>
            <a:solidFill>
              <a:schemeClr val="tx1"/>
            </a:solidFill>
          </a:ln>
        </p:spPr>
        <p:txBody>
          <a:bodyPr wrap="none" rtlCol="0">
            <a:spAutoFit/>
          </a:bodyPr>
          <a:lstStyle/>
          <a:p>
            <a:r>
              <a:rPr lang="it-IT" sz="1100" b="1" dirty="0" smtClean="0">
                <a:solidFill>
                  <a:prstClr val="black"/>
                </a:solidFill>
              </a:rPr>
              <a:t>Tempo</a:t>
            </a:r>
            <a:endParaRPr lang="it-IT" sz="1100" b="1" dirty="0">
              <a:solidFill>
                <a:prstClr val="black"/>
              </a:solidFill>
            </a:endParaRPr>
          </a:p>
        </p:txBody>
      </p:sp>
      <p:sp>
        <p:nvSpPr>
          <p:cNvPr id="82" name="CasellaDiTesto 81"/>
          <p:cNvSpPr txBox="1"/>
          <p:nvPr/>
        </p:nvSpPr>
        <p:spPr>
          <a:xfrm>
            <a:off x="2874149" y="6155722"/>
            <a:ext cx="761747" cy="261610"/>
          </a:xfrm>
          <a:prstGeom prst="rect">
            <a:avLst/>
          </a:prstGeom>
          <a:noFill/>
          <a:ln>
            <a:solidFill>
              <a:schemeClr val="tx1"/>
            </a:solidFill>
          </a:ln>
        </p:spPr>
        <p:txBody>
          <a:bodyPr wrap="none" rtlCol="0">
            <a:spAutoFit/>
          </a:bodyPr>
          <a:lstStyle/>
          <a:p>
            <a:r>
              <a:rPr lang="it-IT" sz="1100" b="1" dirty="0" smtClean="0">
                <a:solidFill>
                  <a:prstClr val="black"/>
                </a:solidFill>
              </a:rPr>
              <a:t>Personale</a:t>
            </a:r>
            <a:endParaRPr lang="it-IT" sz="1100" b="1" dirty="0">
              <a:solidFill>
                <a:prstClr val="black"/>
              </a:solidFill>
            </a:endParaRPr>
          </a:p>
        </p:txBody>
      </p:sp>
      <p:sp>
        <p:nvSpPr>
          <p:cNvPr id="83" name="CasellaDiTesto 82"/>
          <p:cNvSpPr txBox="1"/>
          <p:nvPr/>
        </p:nvSpPr>
        <p:spPr>
          <a:xfrm>
            <a:off x="2874149" y="6551766"/>
            <a:ext cx="1221809" cy="261610"/>
          </a:xfrm>
          <a:prstGeom prst="rect">
            <a:avLst/>
          </a:prstGeom>
          <a:noFill/>
          <a:ln>
            <a:solidFill>
              <a:schemeClr val="tx1"/>
            </a:solidFill>
          </a:ln>
        </p:spPr>
        <p:txBody>
          <a:bodyPr wrap="none" rtlCol="0">
            <a:spAutoFit/>
          </a:bodyPr>
          <a:lstStyle/>
          <a:p>
            <a:r>
              <a:rPr lang="it-IT" sz="1100" b="1" dirty="0" smtClean="0">
                <a:solidFill>
                  <a:prstClr val="black"/>
                </a:solidFill>
              </a:rPr>
              <a:t>Sistema integrato</a:t>
            </a:r>
            <a:endParaRPr lang="it-IT" sz="1100" b="1" dirty="0">
              <a:solidFill>
                <a:prstClr val="black"/>
              </a:solidFill>
            </a:endParaRPr>
          </a:p>
        </p:txBody>
      </p:sp>
      <p:cxnSp>
        <p:nvCxnSpPr>
          <p:cNvPr id="85" name="Connettore 2 84"/>
          <p:cNvCxnSpPr>
            <a:stCxn id="79" idx="3"/>
            <a:endCxn id="81" idx="1"/>
          </p:cNvCxnSpPr>
          <p:nvPr/>
        </p:nvCxnSpPr>
        <p:spPr>
          <a:xfrm flipV="1">
            <a:off x="2007646" y="5890483"/>
            <a:ext cx="860611" cy="393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Connettore 2 96"/>
          <p:cNvCxnSpPr>
            <a:stCxn id="79" idx="3"/>
            <a:endCxn id="82" idx="1"/>
          </p:cNvCxnSpPr>
          <p:nvPr/>
        </p:nvCxnSpPr>
        <p:spPr>
          <a:xfrm>
            <a:off x="2007646" y="6284059"/>
            <a:ext cx="866503" cy="2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Connettore 2 99"/>
          <p:cNvCxnSpPr>
            <a:stCxn id="79" idx="3"/>
            <a:endCxn id="83" idx="1"/>
          </p:cNvCxnSpPr>
          <p:nvPr/>
        </p:nvCxnSpPr>
        <p:spPr>
          <a:xfrm>
            <a:off x="2007646" y="6284059"/>
            <a:ext cx="866503" cy="398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2" name="Ovale 101"/>
          <p:cNvSpPr/>
          <p:nvPr/>
        </p:nvSpPr>
        <p:spPr>
          <a:xfrm>
            <a:off x="6588224" y="2996952"/>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04" name="Ovale 103"/>
          <p:cNvSpPr/>
          <p:nvPr/>
        </p:nvSpPr>
        <p:spPr>
          <a:xfrm>
            <a:off x="6596608" y="4005064"/>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06" name="Ovale 105"/>
          <p:cNvSpPr/>
          <p:nvPr/>
        </p:nvSpPr>
        <p:spPr>
          <a:xfrm>
            <a:off x="6948264" y="6597352"/>
            <a:ext cx="72000" cy="7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solidFill>
                <a:prstClr val="white"/>
              </a:solidFill>
            </a:endParaRPr>
          </a:p>
        </p:txBody>
      </p:sp>
      <p:sp>
        <p:nvSpPr>
          <p:cNvPr id="108" name="Ovale 107"/>
          <p:cNvSpPr/>
          <p:nvPr/>
        </p:nvSpPr>
        <p:spPr>
          <a:xfrm>
            <a:off x="6588224" y="1988840"/>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4" name="Parentesi graffa chiusa 113"/>
          <p:cNvSpPr/>
          <p:nvPr/>
        </p:nvSpPr>
        <p:spPr>
          <a:xfrm>
            <a:off x="5292080" y="4149080"/>
            <a:ext cx="432048" cy="270892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cxnSp>
        <p:nvCxnSpPr>
          <p:cNvPr id="116" name="Connettore 1 115"/>
          <p:cNvCxnSpPr>
            <a:stCxn id="114" idx="0"/>
          </p:cNvCxnSpPr>
          <p:nvPr/>
        </p:nvCxnSpPr>
        <p:spPr>
          <a:xfrm flipH="1">
            <a:off x="251520" y="4149080"/>
            <a:ext cx="50405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7" name="CasellaDiTesto 116"/>
          <p:cNvSpPr txBox="1"/>
          <p:nvPr/>
        </p:nvSpPr>
        <p:spPr>
          <a:xfrm>
            <a:off x="6166873" y="4841865"/>
            <a:ext cx="1567224" cy="1323439"/>
          </a:xfrm>
          <a:prstGeom prst="rect">
            <a:avLst/>
          </a:prstGeom>
          <a:noFill/>
          <a:ln>
            <a:solidFill>
              <a:schemeClr val="tx1"/>
            </a:solidFill>
          </a:ln>
        </p:spPr>
        <p:txBody>
          <a:bodyPr wrap="none" rtlCol="0">
            <a:spAutoFit/>
          </a:bodyPr>
          <a:lstStyle/>
          <a:p>
            <a:r>
              <a:rPr lang="it-IT" sz="1600" b="1" dirty="0" smtClean="0">
                <a:solidFill>
                  <a:prstClr val="black"/>
                </a:solidFill>
              </a:rPr>
              <a:t>Nuovo piano</a:t>
            </a:r>
          </a:p>
          <a:p>
            <a:r>
              <a:rPr lang="it-IT" sz="1600" b="1" dirty="0" smtClean="0">
                <a:solidFill>
                  <a:prstClr val="black"/>
                </a:solidFill>
              </a:rPr>
              <a:t>di cura attuabile</a:t>
            </a:r>
          </a:p>
          <a:p>
            <a:pPr>
              <a:buFont typeface="Arial" pitchFamily="34" charset="0"/>
              <a:buChar char="•"/>
              <a:tabLst>
                <a:tab pos="87313" algn="l"/>
              </a:tabLst>
            </a:pPr>
            <a:r>
              <a:rPr lang="it-IT" sz="1600" dirty="0" smtClean="0">
                <a:solidFill>
                  <a:prstClr val="black"/>
                </a:solidFill>
              </a:rPr>
              <a:t>Terapie</a:t>
            </a:r>
          </a:p>
          <a:p>
            <a:pPr>
              <a:buFont typeface="Arial" pitchFamily="34" charset="0"/>
              <a:buChar char="•"/>
              <a:tabLst>
                <a:tab pos="87313" algn="l"/>
              </a:tabLst>
            </a:pPr>
            <a:r>
              <a:rPr lang="it-IT" sz="1600" dirty="0" smtClean="0">
                <a:solidFill>
                  <a:prstClr val="black"/>
                </a:solidFill>
              </a:rPr>
              <a:t>Follow up</a:t>
            </a:r>
          </a:p>
          <a:p>
            <a:pPr>
              <a:buFont typeface="Arial" pitchFamily="34" charset="0"/>
              <a:buChar char="•"/>
              <a:tabLst>
                <a:tab pos="87313" algn="l"/>
              </a:tabLst>
            </a:pPr>
            <a:r>
              <a:rPr lang="it-IT" sz="1600" dirty="0" smtClean="0">
                <a:solidFill>
                  <a:prstClr val="black"/>
                </a:solidFill>
              </a:rPr>
              <a:t>Stili di vita</a:t>
            </a:r>
            <a:endParaRPr lang="it-IT" sz="1600" dirty="0">
              <a:solidFill>
                <a:prstClr val="black"/>
              </a:solidFill>
            </a:endParaRPr>
          </a:p>
        </p:txBody>
      </p:sp>
      <p:cxnSp>
        <p:nvCxnSpPr>
          <p:cNvPr id="119" name="Connettore 1 118"/>
          <p:cNvCxnSpPr/>
          <p:nvPr/>
        </p:nvCxnSpPr>
        <p:spPr>
          <a:xfrm>
            <a:off x="251520" y="980728"/>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120" name="Ovale 119"/>
          <p:cNvSpPr/>
          <p:nvPr/>
        </p:nvSpPr>
        <p:spPr>
          <a:xfrm>
            <a:off x="7524328" y="5949280"/>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1" name="Freccia a destra 120"/>
          <p:cNvSpPr/>
          <p:nvPr/>
        </p:nvSpPr>
        <p:spPr>
          <a:xfrm>
            <a:off x="5796136" y="5395572"/>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prstClr val="white"/>
              </a:solidFill>
            </a:endParaRPr>
          </a:p>
        </p:txBody>
      </p:sp>
      <p:sp>
        <p:nvSpPr>
          <p:cNvPr id="122" name="CasellaDiTesto 121"/>
          <p:cNvSpPr txBox="1"/>
          <p:nvPr/>
        </p:nvSpPr>
        <p:spPr>
          <a:xfrm>
            <a:off x="5508104" y="5096217"/>
            <a:ext cx="665567" cy="276999"/>
          </a:xfrm>
          <a:prstGeom prst="rect">
            <a:avLst/>
          </a:prstGeom>
          <a:noFill/>
        </p:spPr>
        <p:txBody>
          <a:bodyPr wrap="none" rtlCol="0">
            <a:spAutoFit/>
          </a:bodyPr>
          <a:lstStyle/>
          <a:p>
            <a:r>
              <a:rPr lang="it-IT" sz="1200" b="1" dirty="0" smtClean="0">
                <a:solidFill>
                  <a:prstClr val="black"/>
                </a:solidFill>
              </a:rPr>
              <a:t>MMG 2</a:t>
            </a:r>
            <a:endParaRPr lang="it-IT" sz="1200" b="1" dirty="0">
              <a:solidFill>
                <a:prstClr val="black"/>
              </a:solidFill>
            </a:endParaRPr>
          </a:p>
        </p:txBody>
      </p:sp>
      <p:sp>
        <p:nvSpPr>
          <p:cNvPr id="125" name="CasellaDiTesto 124"/>
          <p:cNvSpPr txBox="1"/>
          <p:nvPr/>
        </p:nvSpPr>
        <p:spPr>
          <a:xfrm>
            <a:off x="7020272" y="2852936"/>
            <a:ext cx="594906" cy="307777"/>
          </a:xfrm>
          <a:prstGeom prst="rect">
            <a:avLst/>
          </a:prstGeom>
          <a:noFill/>
        </p:spPr>
        <p:txBody>
          <a:bodyPr wrap="none" rtlCol="0">
            <a:spAutoFit/>
          </a:bodyPr>
          <a:lstStyle/>
          <a:p>
            <a:r>
              <a:rPr lang="it-IT" sz="1400" b="1" dirty="0" smtClean="0">
                <a:solidFill>
                  <a:prstClr val="black"/>
                </a:solidFill>
              </a:rPr>
              <a:t>CIRS?</a:t>
            </a:r>
            <a:endParaRPr lang="it-IT" sz="1400" b="1" dirty="0">
              <a:solidFill>
                <a:prstClr val="black"/>
              </a:solidFill>
            </a:endParaRPr>
          </a:p>
        </p:txBody>
      </p:sp>
      <p:sp>
        <p:nvSpPr>
          <p:cNvPr id="126" name="CasellaDiTesto 125"/>
          <p:cNvSpPr txBox="1"/>
          <p:nvPr/>
        </p:nvSpPr>
        <p:spPr>
          <a:xfrm>
            <a:off x="2627784" y="4319518"/>
            <a:ext cx="1067921" cy="261610"/>
          </a:xfrm>
          <a:prstGeom prst="rect">
            <a:avLst/>
          </a:prstGeom>
          <a:noFill/>
          <a:ln>
            <a:solidFill>
              <a:schemeClr val="tx1"/>
            </a:solidFill>
          </a:ln>
        </p:spPr>
        <p:txBody>
          <a:bodyPr wrap="none" rtlCol="0">
            <a:spAutoFit/>
          </a:bodyPr>
          <a:lstStyle/>
          <a:p>
            <a:r>
              <a:rPr lang="it-IT" sz="1100" b="1" dirty="0" smtClean="0">
                <a:solidFill>
                  <a:prstClr val="black"/>
                </a:solidFill>
              </a:rPr>
              <a:t>ADL/IADL/CIRS</a:t>
            </a:r>
            <a:endParaRPr lang="it-IT" sz="1100" b="1" dirty="0">
              <a:solidFill>
                <a:prstClr val="black"/>
              </a:solidFill>
            </a:endParaRPr>
          </a:p>
        </p:txBody>
      </p:sp>
      <p:cxnSp>
        <p:nvCxnSpPr>
          <p:cNvPr id="128" name="Connettore 2 127"/>
          <p:cNvCxnSpPr/>
          <p:nvPr/>
        </p:nvCxnSpPr>
        <p:spPr>
          <a:xfrm>
            <a:off x="2411760" y="4443428"/>
            <a:ext cx="216024" cy="137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Freccia bidirezionale orizzontale 97"/>
          <p:cNvSpPr/>
          <p:nvPr/>
        </p:nvSpPr>
        <p:spPr>
          <a:xfrm>
            <a:off x="4139952" y="4725144"/>
            <a:ext cx="360040"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smtClean="0">
              <a:solidFill>
                <a:prstClr val="white"/>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0" y="5861050"/>
            <a:ext cx="9144000" cy="990600"/>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pic>
        <p:nvPicPr>
          <p:cNvPr id="39939" name="Immagine 3"/>
          <p:cNvPicPr>
            <a:picLocks noChangeAspect="1"/>
          </p:cNvPicPr>
          <p:nvPr/>
        </p:nvPicPr>
        <p:blipFill>
          <a:blip r:embed="rId2" cstate="print"/>
          <a:srcRect/>
          <a:stretch>
            <a:fillRect/>
          </a:stretch>
        </p:blipFill>
        <p:spPr bwMode="auto">
          <a:xfrm>
            <a:off x="107950" y="1281113"/>
            <a:ext cx="8715375" cy="3457575"/>
          </a:xfrm>
          <a:prstGeom prst="rect">
            <a:avLst/>
          </a:prstGeom>
          <a:noFill/>
          <a:ln w="9525">
            <a:noFill/>
            <a:miter lim="800000"/>
            <a:headEnd/>
            <a:tailEnd/>
          </a:ln>
        </p:spPr>
      </p:pic>
      <p:sp>
        <p:nvSpPr>
          <p:cNvPr id="5" name="Rectangle 6"/>
          <p:cNvSpPr>
            <a:spLocks noChangeArrowheads="1"/>
          </p:cNvSpPr>
          <p:nvPr/>
        </p:nvSpPr>
        <p:spPr bwMode="auto">
          <a:xfrm>
            <a:off x="395288" y="471488"/>
            <a:ext cx="1612900" cy="4619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r>
              <a:rPr lang="it-IT" sz="2400" i="1" dirty="0">
                <a:solidFill>
                  <a:srgbClr val="FF0000"/>
                </a:solidFill>
              </a:rPr>
              <a:t>Solo la PA?</a:t>
            </a:r>
            <a:endParaRPr lang="it-IT" sz="4400" i="1" dirty="0">
              <a:solidFill>
                <a:srgbClr val="FF00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0" y="5861050"/>
            <a:ext cx="9144000" cy="990600"/>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40963" name="Text Box 3"/>
          <p:cNvSpPr txBox="1">
            <a:spLocks noChangeArrowheads="1"/>
          </p:cNvSpPr>
          <p:nvPr/>
        </p:nvSpPr>
        <p:spPr bwMode="auto">
          <a:xfrm>
            <a:off x="4764088" y="6048375"/>
            <a:ext cx="3552825" cy="523875"/>
          </a:xfrm>
          <a:prstGeom prst="rect">
            <a:avLst/>
          </a:prstGeom>
          <a:noFill/>
          <a:ln w="9525">
            <a:noFill/>
            <a:miter lim="800000"/>
            <a:headEnd/>
            <a:tailEnd/>
          </a:ln>
        </p:spPr>
        <p:txBody>
          <a:bodyPr wrap="none">
            <a:spAutoFit/>
          </a:bodyPr>
          <a:lstStyle/>
          <a:p>
            <a:pPr fontAlgn="base">
              <a:spcBef>
                <a:spcPct val="0"/>
              </a:spcBef>
              <a:spcAft>
                <a:spcPct val="0"/>
              </a:spcAft>
            </a:pPr>
            <a:r>
              <a:rPr lang="it-IT" sz="2800" smtClean="0">
                <a:solidFill>
                  <a:srgbClr val="FFFFFF"/>
                </a:solidFill>
              </a:rPr>
              <a:t>…e non solo coronarie </a:t>
            </a:r>
          </a:p>
        </p:txBody>
      </p:sp>
      <p:pic>
        <p:nvPicPr>
          <p:cNvPr id="40964" name="Immagine 1"/>
          <p:cNvPicPr>
            <a:picLocks noChangeAspect="1"/>
          </p:cNvPicPr>
          <p:nvPr/>
        </p:nvPicPr>
        <p:blipFill>
          <a:blip r:embed="rId2" cstate="print"/>
          <a:srcRect/>
          <a:stretch>
            <a:fillRect/>
          </a:stretch>
        </p:blipFill>
        <p:spPr bwMode="auto">
          <a:xfrm>
            <a:off x="2490788" y="1204913"/>
            <a:ext cx="4162425" cy="3857625"/>
          </a:xfrm>
          <a:prstGeom prst="rect">
            <a:avLst/>
          </a:prstGeom>
          <a:noFill/>
          <a:ln w="9525">
            <a:noFill/>
            <a:miter lim="800000"/>
            <a:headEnd/>
            <a:tailEnd/>
          </a:ln>
        </p:spPr>
      </p:pic>
      <p:sp>
        <p:nvSpPr>
          <p:cNvPr id="5" name="Rectangle 6"/>
          <p:cNvSpPr>
            <a:spLocks noChangeArrowheads="1"/>
          </p:cNvSpPr>
          <p:nvPr/>
        </p:nvSpPr>
        <p:spPr bwMode="auto">
          <a:xfrm>
            <a:off x="222250" y="620713"/>
            <a:ext cx="1612900" cy="4619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r>
              <a:rPr lang="it-IT" sz="2400" i="1" dirty="0">
                <a:solidFill>
                  <a:srgbClr val="FF0000"/>
                </a:solidFill>
              </a:rPr>
              <a:t>Solo la PA?</a:t>
            </a:r>
            <a:endParaRPr lang="it-IT" sz="4400" i="1" dirty="0">
              <a:solidFill>
                <a:srgbClr val="FF0000"/>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5638800"/>
            <a:ext cx="9448800" cy="1524000"/>
          </a:xfrm>
          <a:prstGeom prst="rect">
            <a:avLst/>
          </a:prstGeom>
          <a:solidFill>
            <a:schemeClr val="accent2"/>
          </a:solidFill>
          <a:ln w="9525">
            <a:solidFill>
              <a:schemeClr val="tx1"/>
            </a:solid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41987" name="Text Box 4"/>
          <p:cNvSpPr txBox="1">
            <a:spLocks noChangeArrowheads="1"/>
          </p:cNvSpPr>
          <p:nvPr/>
        </p:nvSpPr>
        <p:spPr bwMode="auto">
          <a:xfrm>
            <a:off x="1709738" y="1341438"/>
            <a:ext cx="5846762" cy="646112"/>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spAutoFit/>
          </a:bodyPr>
          <a:lstStyle/>
          <a:p>
            <a:pPr fontAlgn="base">
              <a:spcBef>
                <a:spcPct val="0"/>
              </a:spcBef>
              <a:spcAft>
                <a:spcPct val="0"/>
              </a:spcAft>
              <a:buClr>
                <a:srgbClr val="FF0000"/>
              </a:buClr>
              <a:buFontTx/>
              <a:buChar char="•"/>
            </a:pPr>
            <a:r>
              <a:rPr lang="it-IT" sz="3600" smtClean="0">
                <a:solidFill>
                  <a:srgbClr val="000000"/>
                </a:solidFill>
              </a:rPr>
              <a:t>   ecg da sforzo tra due mesi?</a:t>
            </a:r>
            <a:r>
              <a:rPr lang="it-IT" sz="3600" i="1" smtClean="0">
                <a:solidFill>
                  <a:srgbClr val="000000"/>
                </a:solidFill>
              </a:rPr>
              <a:t> </a:t>
            </a:r>
          </a:p>
        </p:txBody>
      </p:sp>
      <p:pic>
        <p:nvPicPr>
          <p:cNvPr id="41988" name="Picture 6" descr="medico 1 stupido"/>
          <p:cNvPicPr>
            <a:picLocks noChangeAspect="1" noChangeArrowheads="1"/>
          </p:cNvPicPr>
          <p:nvPr/>
        </p:nvPicPr>
        <p:blipFill>
          <a:blip r:embed="rId3" cstate="print"/>
          <a:srcRect/>
          <a:stretch>
            <a:fillRect/>
          </a:stretch>
        </p:blipFill>
        <p:spPr bwMode="auto">
          <a:xfrm>
            <a:off x="3563938" y="2852738"/>
            <a:ext cx="1800225" cy="1871662"/>
          </a:xfrm>
          <a:prstGeom prst="rect">
            <a:avLst/>
          </a:prstGeom>
          <a:noFill/>
          <a:ln w="9525">
            <a:noFill/>
            <a:miter lim="800000"/>
            <a:headEnd/>
            <a:tailEnd/>
          </a:ln>
          <a:effectLst>
            <a:outerShdw dist="107763" dir="2700000" algn="ctr" rotWithShape="0">
              <a:srgbClr val="808080"/>
            </a:outerShdw>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0" y="5861050"/>
            <a:ext cx="9144000" cy="990600"/>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44035" name="Text Box 3"/>
          <p:cNvSpPr txBox="1">
            <a:spLocks noChangeArrowheads="1"/>
          </p:cNvSpPr>
          <p:nvPr/>
        </p:nvSpPr>
        <p:spPr bwMode="auto">
          <a:xfrm>
            <a:off x="323850" y="6092825"/>
            <a:ext cx="8601075" cy="400050"/>
          </a:xfrm>
          <a:prstGeom prst="rect">
            <a:avLst/>
          </a:prstGeom>
          <a:noFill/>
          <a:ln w="9525">
            <a:noFill/>
            <a:miter lim="800000"/>
            <a:headEnd/>
            <a:tailEnd/>
          </a:ln>
        </p:spPr>
        <p:txBody>
          <a:bodyPr wrap="none">
            <a:spAutoFit/>
          </a:bodyPr>
          <a:lstStyle/>
          <a:p>
            <a:pPr fontAlgn="base">
              <a:spcBef>
                <a:spcPct val="0"/>
              </a:spcBef>
              <a:spcAft>
                <a:spcPct val="0"/>
              </a:spcAft>
            </a:pPr>
            <a:r>
              <a:rPr lang="it-IT" sz="2000" smtClean="0">
                <a:solidFill>
                  <a:srgbClr val="FFFFFF"/>
                </a:solidFill>
              </a:rPr>
              <a:t>L’intervento: la clinica,  le medicine, l’area a rischio, quindi la rivascolarizzazione</a:t>
            </a:r>
          </a:p>
        </p:txBody>
      </p:sp>
      <p:pic>
        <p:nvPicPr>
          <p:cNvPr id="44036" name="Immagine 1"/>
          <p:cNvPicPr>
            <a:picLocks noChangeAspect="1"/>
          </p:cNvPicPr>
          <p:nvPr/>
        </p:nvPicPr>
        <p:blipFill>
          <a:blip r:embed="rId2" cstate="print"/>
          <a:srcRect/>
          <a:stretch>
            <a:fillRect/>
          </a:stretch>
        </p:blipFill>
        <p:spPr bwMode="auto">
          <a:xfrm>
            <a:off x="266700" y="1306513"/>
            <a:ext cx="8610600" cy="3562350"/>
          </a:xfrm>
          <a:prstGeom prst="rect">
            <a:avLst/>
          </a:prstGeom>
          <a:noFill/>
          <a:ln w="9525">
            <a:noFill/>
            <a:miter lim="800000"/>
            <a:headEnd/>
            <a:tailEnd/>
          </a:ln>
        </p:spPr>
      </p:pic>
      <p:sp>
        <p:nvSpPr>
          <p:cNvPr id="5" name="Rectangle 6"/>
          <p:cNvSpPr>
            <a:spLocks noChangeArrowheads="1"/>
          </p:cNvSpPr>
          <p:nvPr/>
        </p:nvSpPr>
        <p:spPr bwMode="auto">
          <a:xfrm>
            <a:off x="438150" y="404813"/>
            <a:ext cx="1612900" cy="4619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r>
              <a:rPr lang="it-IT" sz="2400" i="1" dirty="0">
                <a:solidFill>
                  <a:srgbClr val="FF0000"/>
                </a:solidFill>
              </a:rPr>
              <a:t>Solo la PA?</a:t>
            </a:r>
            <a:endParaRPr lang="it-IT" sz="4400" i="1" dirty="0">
              <a:solidFill>
                <a:srgbClr val="FF0000"/>
              </a:solidFill>
            </a:endParaRPr>
          </a:p>
        </p:txBody>
      </p:sp>
      <p:sp>
        <p:nvSpPr>
          <p:cNvPr id="6" name="Rettangolo 5"/>
          <p:cNvSpPr/>
          <p:nvPr/>
        </p:nvSpPr>
        <p:spPr>
          <a:xfrm>
            <a:off x="266700" y="1858963"/>
            <a:ext cx="8658225" cy="4175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5834063"/>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smtClean="0">
              <a:solidFill>
                <a:srgbClr val="FFFFFF"/>
              </a:solidFill>
            </a:endParaRPr>
          </a:p>
        </p:txBody>
      </p:sp>
      <p:pic>
        <p:nvPicPr>
          <p:cNvPr id="45059" name="Picture 2"/>
          <p:cNvPicPr>
            <a:picLocks noChangeAspect="1" noChangeArrowheads="1"/>
          </p:cNvPicPr>
          <p:nvPr/>
        </p:nvPicPr>
        <p:blipFill>
          <a:blip r:embed="rId3" cstate="print"/>
          <a:srcRect/>
          <a:stretch>
            <a:fillRect/>
          </a:stretch>
        </p:blipFill>
        <p:spPr bwMode="auto">
          <a:xfrm>
            <a:off x="2268538" y="981075"/>
            <a:ext cx="4335462" cy="3844925"/>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sp>
        <p:nvSpPr>
          <p:cNvPr id="636931" name="Text Box 3"/>
          <p:cNvSpPr txBox="1">
            <a:spLocks noChangeArrowheads="1"/>
          </p:cNvSpPr>
          <p:nvPr/>
        </p:nvSpPr>
        <p:spPr bwMode="auto">
          <a:xfrm>
            <a:off x="6858000" y="1905000"/>
            <a:ext cx="1174750" cy="588963"/>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fontAlgn="base">
              <a:spcBef>
                <a:spcPct val="0"/>
              </a:spcBef>
              <a:spcAft>
                <a:spcPct val="0"/>
              </a:spcAft>
              <a:defRPr/>
            </a:pPr>
            <a:r>
              <a:rPr lang="it-IT" sz="3200">
                <a:solidFill>
                  <a:srgbClr val="FF0000"/>
                </a:solidFill>
                <a:effectLst>
                  <a:outerShdw blurRad="38100" dist="38100" dir="2700000" algn="tl">
                    <a:srgbClr val="C0C0C0"/>
                  </a:outerShdw>
                </a:effectLst>
              </a:rPr>
              <a:t>- 20%</a:t>
            </a:r>
          </a:p>
        </p:txBody>
      </p:sp>
      <p:sp>
        <p:nvSpPr>
          <p:cNvPr id="45061" name="CasellaDiTesto 6"/>
          <p:cNvSpPr txBox="1">
            <a:spLocks noChangeArrowheads="1"/>
          </p:cNvSpPr>
          <p:nvPr/>
        </p:nvSpPr>
        <p:spPr bwMode="auto">
          <a:xfrm>
            <a:off x="1116013" y="6005513"/>
            <a:ext cx="7127875" cy="519112"/>
          </a:xfrm>
          <a:prstGeom prst="rect">
            <a:avLst/>
          </a:prstGeom>
          <a:noFill/>
          <a:ln w="9525">
            <a:noFill/>
            <a:miter lim="800000"/>
            <a:headEnd/>
            <a:tailEnd/>
          </a:ln>
        </p:spPr>
        <p:txBody>
          <a:bodyPr>
            <a:spAutoFit/>
          </a:bodyPr>
          <a:lstStyle/>
          <a:p>
            <a:pPr algn="ctr" fontAlgn="base">
              <a:spcBef>
                <a:spcPct val="0"/>
              </a:spcBef>
              <a:spcAft>
                <a:spcPct val="0"/>
              </a:spcAft>
            </a:pPr>
            <a:r>
              <a:rPr lang="it-IT" sz="2800" smtClean="0">
                <a:solidFill>
                  <a:srgbClr val="FFFFFF"/>
                </a:solidFill>
                <a:cs typeface="Arial" charset="0"/>
              </a:rPr>
              <a:t> Rasmussen J. et al.   JAMA 2007;297</a:t>
            </a:r>
          </a:p>
        </p:txBody>
      </p:sp>
      <p:sp>
        <p:nvSpPr>
          <p:cNvPr id="6" name="Rectangle 6"/>
          <p:cNvSpPr>
            <a:spLocks noChangeArrowheads="1"/>
          </p:cNvSpPr>
          <p:nvPr/>
        </p:nvSpPr>
        <p:spPr bwMode="auto">
          <a:xfrm>
            <a:off x="2627313" y="260350"/>
            <a:ext cx="3751262" cy="4619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r>
              <a:rPr lang="it-IT" sz="2400" i="1" dirty="0">
                <a:solidFill>
                  <a:srgbClr val="FF0000"/>
                </a:solidFill>
              </a:rPr>
              <a:t>Martina prende le medicine?</a:t>
            </a:r>
            <a:endParaRPr lang="it-IT" sz="4400" i="1" dirty="0">
              <a:solidFill>
                <a:srgbClr val="FF0000"/>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2"/>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smtClean="0">
              <a:solidFill>
                <a:srgbClr val="FFFFFF"/>
              </a:solidFill>
            </a:endParaRPr>
          </a:p>
        </p:txBody>
      </p:sp>
      <p:graphicFrame>
        <p:nvGraphicFramePr>
          <p:cNvPr id="47107" name="Object 2"/>
          <p:cNvGraphicFramePr>
            <a:graphicFrameLocks noChangeAspect="1"/>
          </p:cNvGraphicFramePr>
          <p:nvPr/>
        </p:nvGraphicFramePr>
        <p:xfrm>
          <a:off x="827088" y="1341438"/>
          <a:ext cx="6753225" cy="4510087"/>
        </p:xfrm>
        <a:graphic>
          <a:graphicData uri="http://schemas.openxmlformats.org/presentationml/2006/ole">
            <mc:AlternateContent xmlns:mc="http://schemas.openxmlformats.org/markup-compatibility/2006">
              <mc:Choice xmlns:v="urn:schemas-microsoft-com:vml" Requires="v">
                <p:oleObj spid="_x0000_s221192" name="Grafico" r:id="rId3" imgW="8915400" imgH="5953125" progId="Excel.Sheet.8">
                  <p:embed/>
                </p:oleObj>
              </mc:Choice>
              <mc:Fallback>
                <p:oleObj name="Grafico" r:id="rId3" imgW="8915400" imgH="5953125" progId="Excel.Sheet.8">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341438"/>
                        <a:ext cx="6753225" cy="4510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08" name="Rectangle 3"/>
          <p:cNvSpPr txBox="1">
            <a:spLocks/>
          </p:cNvSpPr>
          <p:nvPr/>
        </p:nvSpPr>
        <p:spPr bwMode="auto">
          <a:xfrm>
            <a:off x="304800" y="242888"/>
            <a:ext cx="8458200" cy="823912"/>
          </a:xfrm>
          <a:prstGeom prst="rect">
            <a:avLst/>
          </a:prstGeom>
          <a:solidFill>
            <a:srgbClr val="FFFFCC"/>
          </a:solidFill>
          <a:ln w="9525">
            <a:solidFill>
              <a:schemeClr val="tx1"/>
            </a:solidFill>
            <a:miter lim="800000"/>
            <a:headEnd/>
            <a:tailEnd/>
          </a:ln>
          <a:effectLst>
            <a:outerShdw dist="107763" dir="2700000" algn="ctr" rotWithShape="0">
              <a:srgbClr val="808080">
                <a:alpha val="50000"/>
              </a:srgbClr>
            </a:outerShdw>
          </a:effectLst>
        </p:spPr>
        <p:txBody>
          <a:bodyPr anchor="ctr"/>
          <a:lstStyle/>
          <a:p>
            <a:pPr algn="ctr" eaLnBrk="0" fontAlgn="base" hangingPunct="0">
              <a:spcBef>
                <a:spcPct val="0"/>
              </a:spcBef>
              <a:spcAft>
                <a:spcPct val="0"/>
              </a:spcAft>
            </a:pPr>
            <a:r>
              <a:rPr lang="it-IT" sz="2400" smtClean="0">
                <a:solidFill>
                  <a:srgbClr val="000000"/>
                </a:solidFill>
              </a:rPr>
              <a:t>Trattamenti raccomandati durante il follow-up in pazienti con </a:t>
            </a:r>
            <a:r>
              <a:rPr lang="it-IT" sz="2400" i="1" smtClean="0">
                <a:solidFill>
                  <a:srgbClr val="FF0000"/>
                </a:solidFill>
              </a:rPr>
              <a:t>pregresso IMA</a:t>
            </a:r>
            <a:endParaRPr lang="it-IT" sz="2000" i="1" smtClean="0">
              <a:solidFill>
                <a:srgbClr val="FF0000"/>
              </a:solidFill>
            </a:endParaRPr>
          </a:p>
        </p:txBody>
      </p:sp>
      <p:sp>
        <p:nvSpPr>
          <p:cNvPr id="47109" name="CasellaDiTesto 5"/>
          <p:cNvSpPr txBox="1">
            <a:spLocks noChangeArrowheads="1"/>
          </p:cNvSpPr>
          <p:nvPr/>
        </p:nvSpPr>
        <p:spPr bwMode="auto">
          <a:xfrm>
            <a:off x="971550" y="5589588"/>
            <a:ext cx="7815263" cy="946150"/>
          </a:xfrm>
          <a:prstGeom prst="rect">
            <a:avLst/>
          </a:prstGeom>
          <a:noFill/>
          <a:ln w="9525">
            <a:noFill/>
            <a:miter lim="800000"/>
            <a:headEnd/>
            <a:tailEnd/>
          </a:ln>
        </p:spPr>
        <p:txBody>
          <a:bodyPr wrap="none">
            <a:spAutoFit/>
          </a:bodyPr>
          <a:lstStyle/>
          <a:p>
            <a:pPr fontAlgn="base">
              <a:spcBef>
                <a:spcPct val="0"/>
              </a:spcBef>
              <a:spcAft>
                <a:spcPct val="0"/>
              </a:spcAft>
            </a:pPr>
            <a:r>
              <a:rPr lang="it-IT" sz="2800" smtClean="0">
                <a:solidFill>
                  <a:srgbClr val="FFFFFF"/>
                </a:solidFill>
              </a:rPr>
              <a:t/>
            </a:r>
            <a:br>
              <a:rPr lang="it-IT" sz="2800" smtClean="0">
                <a:solidFill>
                  <a:srgbClr val="FFFFFF"/>
                </a:solidFill>
              </a:rPr>
            </a:br>
            <a:r>
              <a:rPr lang="it-IT" sz="2800" smtClean="0">
                <a:solidFill>
                  <a:srgbClr val="FFFFFF"/>
                </a:solidFill>
              </a:rPr>
              <a:t>Dati del registro SIMG - Health Search - JCVM 2009</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8"/>
          <p:cNvSpPr>
            <a:spLocks noChangeArrowheads="1"/>
          </p:cNvSpPr>
          <p:nvPr/>
        </p:nvSpPr>
        <p:spPr bwMode="auto">
          <a:xfrm>
            <a:off x="0" y="6021388"/>
            <a:ext cx="9144000" cy="836612"/>
          </a:xfrm>
          <a:prstGeom prst="rect">
            <a:avLst/>
          </a:prstGeom>
          <a:solidFill>
            <a:schemeClr val="accent2"/>
          </a:solidFill>
          <a:ln w="9525">
            <a:solidFill>
              <a:schemeClr val="tx1"/>
            </a:solid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95235" name="Text Box 3"/>
          <p:cNvSpPr txBox="1">
            <a:spLocks noChangeArrowheads="1"/>
          </p:cNvSpPr>
          <p:nvPr/>
        </p:nvSpPr>
        <p:spPr bwMode="auto">
          <a:xfrm>
            <a:off x="971550" y="6019800"/>
            <a:ext cx="7550150" cy="6413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0" fontAlgn="base" hangingPunct="0">
              <a:spcBef>
                <a:spcPct val="0"/>
              </a:spcBef>
              <a:spcAft>
                <a:spcPct val="0"/>
              </a:spcAft>
              <a:defRPr/>
            </a:pPr>
            <a:r>
              <a:rPr lang="it-IT" sz="3600">
                <a:solidFill>
                  <a:srgbClr val="FFFFFF"/>
                </a:solidFill>
              </a:rPr>
              <a:t>Linee guida: indicatori di ‘performance’</a:t>
            </a:r>
          </a:p>
        </p:txBody>
      </p:sp>
      <p:pic>
        <p:nvPicPr>
          <p:cNvPr id="48132" name="Picture 6"/>
          <p:cNvPicPr>
            <a:picLocks noChangeAspect="1" noChangeArrowheads="1"/>
          </p:cNvPicPr>
          <p:nvPr/>
        </p:nvPicPr>
        <p:blipFill>
          <a:blip r:embed="rId3" cstate="print"/>
          <a:srcRect/>
          <a:stretch>
            <a:fillRect/>
          </a:stretch>
        </p:blipFill>
        <p:spPr bwMode="auto">
          <a:xfrm>
            <a:off x="1979613" y="836613"/>
            <a:ext cx="5465762" cy="4421187"/>
          </a:xfrm>
          <a:prstGeom prst="rect">
            <a:avLst/>
          </a:prstGeom>
          <a:noFill/>
          <a:ln w="9525">
            <a:noFill/>
            <a:miter lim="800000"/>
            <a:headEnd/>
            <a:tailEnd/>
          </a:ln>
          <a:effectLst>
            <a:outerShdw dist="107763" dir="27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5638800"/>
            <a:ext cx="9448800" cy="1524000"/>
          </a:xfrm>
          <a:prstGeom prst="rect">
            <a:avLst/>
          </a:prstGeom>
          <a:solidFill>
            <a:schemeClr val="accent2"/>
          </a:solidFill>
          <a:ln w="9525">
            <a:solidFill>
              <a:schemeClr val="tx1"/>
            </a:solid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50179" name="Text Box 4"/>
          <p:cNvSpPr txBox="1">
            <a:spLocks noChangeArrowheads="1"/>
          </p:cNvSpPr>
          <p:nvPr/>
        </p:nvSpPr>
        <p:spPr bwMode="auto">
          <a:xfrm>
            <a:off x="685800" y="533400"/>
            <a:ext cx="4552950" cy="4524375"/>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spAutoFit/>
          </a:bodyPr>
          <a:lstStyle/>
          <a:p>
            <a:pPr fontAlgn="base">
              <a:spcBef>
                <a:spcPct val="0"/>
              </a:spcBef>
              <a:spcAft>
                <a:spcPct val="0"/>
              </a:spcAft>
              <a:buClr>
                <a:srgbClr val="FF0000"/>
              </a:buClr>
              <a:buFontTx/>
              <a:buChar char="•"/>
            </a:pPr>
            <a:r>
              <a:rPr lang="it-IT" sz="3600" smtClean="0">
                <a:solidFill>
                  <a:srgbClr val="000000"/>
                </a:solidFill>
              </a:rPr>
              <a:t>   C’è ischemia certa?</a:t>
            </a:r>
          </a:p>
          <a:p>
            <a:pPr fontAlgn="base">
              <a:spcBef>
                <a:spcPct val="0"/>
              </a:spcBef>
              <a:spcAft>
                <a:spcPct val="0"/>
              </a:spcAft>
              <a:buClr>
                <a:srgbClr val="FF0000"/>
              </a:buClr>
              <a:buFontTx/>
              <a:buChar char="•"/>
            </a:pPr>
            <a:r>
              <a:rPr lang="it-IT" sz="3600" smtClean="0">
                <a:solidFill>
                  <a:srgbClr val="000000"/>
                </a:solidFill>
              </a:rPr>
              <a:t>   Dov’è?</a:t>
            </a:r>
          </a:p>
          <a:p>
            <a:pPr fontAlgn="base">
              <a:spcBef>
                <a:spcPct val="0"/>
              </a:spcBef>
              <a:spcAft>
                <a:spcPct val="0"/>
              </a:spcAft>
              <a:buClr>
                <a:srgbClr val="FF0000"/>
              </a:buClr>
              <a:buFontTx/>
              <a:buChar char="•"/>
            </a:pPr>
            <a:r>
              <a:rPr lang="it-IT" sz="3600" smtClean="0">
                <a:solidFill>
                  <a:srgbClr val="000000"/>
                </a:solidFill>
              </a:rPr>
              <a:t>   Quanto è estesa?</a:t>
            </a:r>
          </a:p>
          <a:p>
            <a:pPr fontAlgn="base">
              <a:spcBef>
                <a:spcPct val="0"/>
              </a:spcBef>
              <a:spcAft>
                <a:spcPct val="0"/>
              </a:spcAft>
              <a:buClr>
                <a:srgbClr val="FF0000"/>
              </a:buClr>
              <a:buFontTx/>
              <a:buChar char="•"/>
            </a:pPr>
            <a:r>
              <a:rPr lang="it-IT" sz="3600" smtClean="0">
                <a:solidFill>
                  <a:srgbClr val="000000"/>
                </a:solidFill>
              </a:rPr>
              <a:t>   Quando compare?</a:t>
            </a:r>
          </a:p>
          <a:p>
            <a:pPr fontAlgn="base">
              <a:spcBef>
                <a:spcPct val="0"/>
              </a:spcBef>
              <a:spcAft>
                <a:spcPct val="0"/>
              </a:spcAft>
              <a:buClr>
                <a:srgbClr val="FF0000"/>
              </a:buClr>
              <a:buFontTx/>
              <a:buChar char="•"/>
            </a:pPr>
            <a:r>
              <a:rPr lang="it-IT" sz="3600" smtClean="0">
                <a:solidFill>
                  <a:srgbClr val="000000"/>
                </a:solidFill>
              </a:rPr>
              <a:t>   Com’è la funzione?</a:t>
            </a:r>
          </a:p>
          <a:p>
            <a:pPr fontAlgn="base">
              <a:spcBef>
                <a:spcPct val="0"/>
              </a:spcBef>
              <a:spcAft>
                <a:spcPct val="0"/>
              </a:spcAft>
              <a:buClr>
                <a:srgbClr val="FF0000"/>
              </a:buClr>
              <a:buFontTx/>
              <a:buChar char="•"/>
            </a:pPr>
            <a:r>
              <a:rPr lang="it-IT" sz="3600" smtClean="0">
                <a:solidFill>
                  <a:srgbClr val="000000"/>
                </a:solidFill>
              </a:rPr>
              <a:t>   E la mitrale? </a:t>
            </a:r>
          </a:p>
          <a:p>
            <a:pPr fontAlgn="base">
              <a:spcBef>
                <a:spcPct val="0"/>
              </a:spcBef>
              <a:spcAft>
                <a:spcPct val="0"/>
              </a:spcAft>
              <a:buClr>
                <a:srgbClr val="FF0000"/>
              </a:buClr>
              <a:buFontTx/>
              <a:buChar char="•"/>
            </a:pPr>
            <a:r>
              <a:rPr lang="it-IT" sz="3600" smtClean="0">
                <a:solidFill>
                  <a:srgbClr val="000000"/>
                </a:solidFill>
              </a:rPr>
              <a:t>   C’è vitalità?</a:t>
            </a:r>
          </a:p>
          <a:p>
            <a:pPr fontAlgn="base">
              <a:spcBef>
                <a:spcPct val="0"/>
              </a:spcBef>
              <a:spcAft>
                <a:spcPct val="0"/>
              </a:spcAft>
              <a:buClr>
                <a:srgbClr val="FF0000"/>
              </a:buClr>
              <a:buFontTx/>
              <a:buChar char="•"/>
            </a:pPr>
            <a:r>
              <a:rPr lang="it-IT" sz="3600" smtClean="0">
                <a:solidFill>
                  <a:srgbClr val="000000"/>
                </a:solidFill>
              </a:rPr>
              <a:t>   </a:t>
            </a:r>
            <a:r>
              <a:rPr lang="it-IT" sz="3600" i="1" smtClean="0">
                <a:solidFill>
                  <a:srgbClr val="FF0000"/>
                </a:solidFill>
              </a:rPr>
              <a:t>Come farò l’esame? </a:t>
            </a:r>
          </a:p>
        </p:txBody>
      </p:sp>
      <p:pic>
        <p:nvPicPr>
          <p:cNvPr id="50180" name="Picture 5" descr="dr house"/>
          <p:cNvPicPr>
            <a:picLocks noChangeAspect="1" noChangeArrowheads="1"/>
          </p:cNvPicPr>
          <p:nvPr/>
        </p:nvPicPr>
        <p:blipFill>
          <a:blip r:embed="rId3" cstate="print"/>
          <a:srcRect/>
          <a:stretch>
            <a:fillRect/>
          </a:stretch>
        </p:blipFill>
        <p:spPr bwMode="auto">
          <a:xfrm>
            <a:off x="6781800" y="1905000"/>
            <a:ext cx="1870075" cy="1728788"/>
          </a:xfrm>
          <a:prstGeom prst="rect">
            <a:avLst/>
          </a:prstGeom>
          <a:noFill/>
          <a:ln w="9525">
            <a:noFill/>
            <a:miter lim="800000"/>
            <a:headEnd/>
            <a:tailEnd/>
          </a:ln>
          <a:effectLst>
            <a:outerShdw dist="107763" dir="2700000" algn="ctr" rotWithShape="0">
              <a:srgbClr val="808080"/>
            </a:outerShdw>
          </a:effectLst>
        </p:spPr>
      </p:pic>
      <p:sp>
        <p:nvSpPr>
          <p:cNvPr id="50181" name="Rectangle 6"/>
          <p:cNvSpPr>
            <a:spLocks noChangeArrowheads="1"/>
          </p:cNvSpPr>
          <p:nvPr/>
        </p:nvSpPr>
        <p:spPr bwMode="auto">
          <a:xfrm>
            <a:off x="1846263" y="6018213"/>
            <a:ext cx="5573712" cy="585787"/>
          </a:xfrm>
          <a:prstGeom prst="rect">
            <a:avLst/>
          </a:prstGeom>
          <a:noFill/>
          <a:ln w="9525">
            <a:noFill/>
            <a:miter lim="800000"/>
            <a:headEnd/>
            <a:tailEnd/>
          </a:ln>
        </p:spPr>
        <p:txBody>
          <a:bodyPr wrap="none" anchor="ctr">
            <a:spAutoFit/>
          </a:bodyPr>
          <a:lstStyle/>
          <a:p>
            <a:pPr algn="ctr" fontAlgn="base">
              <a:spcBef>
                <a:spcPct val="0"/>
              </a:spcBef>
              <a:spcAft>
                <a:spcPct val="0"/>
              </a:spcAft>
            </a:pPr>
            <a:r>
              <a:rPr lang="en-US" sz="3200" smtClean="0">
                <a:solidFill>
                  <a:srgbClr val="FFFFFF"/>
                </a:solidFill>
              </a:rPr>
              <a:t>Lo stress? </a:t>
            </a:r>
            <a:r>
              <a:rPr lang="en-US" sz="3200" smtClean="0">
                <a:solidFill>
                  <a:srgbClr val="FFFFFF"/>
                </a:solidFill>
                <a:sym typeface="Wingdings" pitchFamily="2" charset="2"/>
              </a:rPr>
              <a:t> come sta </a:t>
            </a:r>
            <a:r>
              <a:rPr lang="en-US" sz="3200" b="1" i="1" smtClean="0">
                <a:solidFill>
                  <a:srgbClr val="FFFFFF"/>
                </a:solidFill>
                <a:sym typeface="Wingdings" pitchFamily="2" charset="2"/>
              </a:rPr>
              <a:t>Martina</a:t>
            </a:r>
            <a:r>
              <a:rPr lang="en-US" sz="3200" smtClean="0">
                <a:solidFill>
                  <a:srgbClr val="FFFFFF"/>
                </a:solidFill>
                <a:sym typeface="Wingdings" pitchFamily="2" charset="2"/>
              </a:rPr>
              <a:t>?</a:t>
            </a:r>
            <a:endParaRPr lang="en-US" sz="3200" smtClean="0">
              <a:solidFill>
                <a:srgbClr val="FFFFFF"/>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5638800"/>
            <a:ext cx="9448800" cy="1524000"/>
          </a:xfrm>
          <a:prstGeom prst="rect">
            <a:avLst/>
          </a:prstGeom>
          <a:solidFill>
            <a:schemeClr val="accent2"/>
          </a:solidFill>
          <a:ln w="9525">
            <a:solidFill>
              <a:schemeClr val="tx1"/>
            </a:solid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52227" name="Text Box 4"/>
          <p:cNvSpPr txBox="1">
            <a:spLocks noChangeArrowheads="1"/>
          </p:cNvSpPr>
          <p:nvPr/>
        </p:nvSpPr>
        <p:spPr bwMode="auto">
          <a:xfrm>
            <a:off x="1476375" y="1196975"/>
            <a:ext cx="4489450" cy="3416300"/>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spAutoFit/>
          </a:bodyPr>
          <a:lstStyle/>
          <a:p>
            <a:pPr fontAlgn="base">
              <a:spcBef>
                <a:spcPct val="0"/>
              </a:spcBef>
              <a:spcAft>
                <a:spcPct val="0"/>
              </a:spcAft>
              <a:buClr>
                <a:srgbClr val="FF0000"/>
              </a:buClr>
            </a:pPr>
            <a:r>
              <a:rPr lang="it-IT" sz="3600" smtClean="0">
                <a:solidFill>
                  <a:srgbClr val="000000"/>
                </a:solidFill>
              </a:rPr>
              <a:t>   follow-up </a:t>
            </a:r>
            <a:r>
              <a:rPr lang="it-IT" sz="3600" i="1" smtClean="0">
                <a:solidFill>
                  <a:srgbClr val="FF0000"/>
                </a:solidFill>
              </a:rPr>
              <a:t>annuale?</a:t>
            </a:r>
            <a:r>
              <a:rPr lang="it-IT" sz="3600" smtClean="0">
                <a:solidFill>
                  <a:srgbClr val="000000"/>
                </a:solidFill>
              </a:rPr>
              <a:t>: </a:t>
            </a:r>
          </a:p>
          <a:p>
            <a:pPr fontAlgn="base">
              <a:spcBef>
                <a:spcPct val="0"/>
              </a:spcBef>
              <a:spcAft>
                <a:spcPct val="0"/>
              </a:spcAft>
              <a:buClr>
                <a:srgbClr val="FF0000"/>
              </a:buClr>
              <a:buFontTx/>
              <a:buChar char="•"/>
            </a:pPr>
            <a:r>
              <a:rPr lang="it-IT" sz="3600" smtClean="0">
                <a:solidFill>
                  <a:srgbClr val="000000"/>
                </a:solidFill>
              </a:rPr>
              <a:t>   visita ed ecg</a:t>
            </a:r>
          </a:p>
          <a:p>
            <a:pPr fontAlgn="base">
              <a:spcBef>
                <a:spcPct val="0"/>
              </a:spcBef>
              <a:spcAft>
                <a:spcPct val="0"/>
              </a:spcAft>
              <a:buClr>
                <a:srgbClr val="FF0000"/>
              </a:buClr>
              <a:buFontTx/>
              <a:buChar char="•"/>
            </a:pPr>
            <a:r>
              <a:rPr lang="it-IT" sz="3600" smtClean="0">
                <a:solidFill>
                  <a:srgbClr val="000000"/>
                </a:solidFill>
              </a:rPr>
              <a:t>   test da sforzo???</a:t>
            </a:r>
          </a:p>
          <a:p>
            <a:pPr fontAlgn="base">
              <a:spcBef>
                <a:spcPct val="0"/>
              </a:spcBef>
              <a:spcAft>
                <a:spcPct val="0"/>
              </a:spcAft>
              <a:buClr>
                <a:srgbClr val="FF0000"/>
              </a:buClr>
              <a:buFontTx/>
              <a:buChar char="•"/>
            </a:pPr>
            <a:r>
              <a:rPr lang="it-IT" sz="3600" smtClean="0">
                <a:solidFill>
                  <a:srgbClr val="000000"/>
                </a:solidFill>
              </a:rPr>
              <a:t>   ecocardiogramma?</a:t>
            </a:r>
          </a:p>
          <a:p>
            <a:pPr fontAlgn="base">
              <a:spcBef>
                <a:spcPct val="0"/>
              </a:spcBef>
              <a:spcAft>
                <a:spcPct val="0"/>
              </a:spcAft>
              <a:buClr>
                <a:srgbClr val="FF0000"/>
              </a:buClr>
              <a:buFontTx/>
              <a:buChar char="•"/>
            </a:pPr>
            <a:r>
              <a:rPr lang="it-IT" sz="3600" smtClean="0">
                <a:solidFill>
                  <a:srgbClr val="000000"/>
                </a:solidFill>
              </a:rPr>
              <a:t>   eco-stress: solo se…</a:t>
            </a:r>
          </a:p>
          <a:p>
            <a:pPr fontAlgn="base">
              <a:spcBef>
                <a:spcPct val="0"/>
              </a:spcBef>
              <a:spcAft>
                <a:spcPct val="0"/>
              </a:spcAft>
              <a:buClr>
                <a:srgbClr val="FF0000"/>
              </a:buClr>
              <a:buFontTx/>
              <a:buChar char="•"/>
            </a:pPr>
            <a:endParaRPr lang="it-IT" sz="3600" i="1" smtClean="0">
              <a:solidFill>
                <a:srgbClr val="000000"/>
              </a:solidFill>
            </a:endParaRPr>
          </a:p>
        </p:txBody>
      </p:sp>
      <p:pic>
        <p:nvPicPr>
          <p:cNvPr id="52228" name="Picture 6" descr="medico 1 stupido"/>
          <p:cNvPicPr>
            <a:picLocks noChangeAspect="1" noChangeArrowheads="1"/>
          </p:cNvPicPr>
          <p:nvPr/>
        </p:nvPicPr>
        <p:blipFill>
          <a:blip r:embed="rId3" cstate="print"/>
          <a:srcRect/>
          <a:stretch>
            <a:fillRect/>
          </a:stretch>
        </p:blipFill>
        <p:spPr bwMode="auto">
          <a:xfrm>
            <a:off x="6516688" y="1700213"/>
            <a:ext cx="1800225" cy="1871662"/>
          </a:xfrm>
          <a:prstGeom prst="rect">
            <a:avLst/>
          </a:prstGeom>
          <a:noFill/>
          <a:ln w="9525">
            <a:noFill/>
            <a:miter lim="800000"/>
            <a:headEnd/>
            <a:tailEnd/>
          </a:ln>
          <a:effectLst>
            <a:outerShdw dist="107763" dir="2700000" algn="ctr" rotWithShape="0">
              <a:srgbClr val="808080"/>
            </a:outerShdw>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2"/>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smtClean="0">
              <a:solidFill>
                <a:srgbClr val="FFFFFF"/>
              </a:solidFill>
            </a:endParaRPr>
          </a:p>
        </p:txBody>
      </p:sp>
      <p:pic>
        <p:nvPicPr>
          <p:cNvPr id="54275" name="Picture 4" descr="igor"/>
          <p:cNvPicPr>
            <a:picLocks noChangeAspect="1" noChangeArrowheads="1"/>
          </p:cNvPicPr>
          <p:nvPr/>
        </p:nvPicPr>
        <p:blipFill>
          <a:blip r:embed="rId3" cstate="print"/>
          <a:srcRect/>
          <a:stretch>
            <a:fillRect/>
          </a:stretch>
        </p:blipFill>
        <p:spPr bwMode="auto">
          <a:xfrm>
            <a:off x="3756025" y="4332288"/>
            <a:ext cx="1536700" cy="1154112"/>
          </a:xfrm>
          <a:prstGeom prst="rect">
            <a:avLst/>
          </a:prstGeom>
          <a:noFill/>
          <a:ln w="9525">
            <a:noFill/>
            <a:miter lim="800000"/>
            <a:headEnd/>
            <a:tailEnd/>
          </a:ln>
        </p:spPr>
      </p:pic>
      <p:sp>
        <p:nvSpPr>
          <p:cNvPr id="54276" name="Text Box 4"/>
          <p:cNvSpPr txBox="1">
            <a:spLocks noChangeArrowheads="1"/>
          </p:cNvSpPr>
          <p:nvPr/>
        </p:nvSpPr>
        <p:spPr bwMode="auto">
          <a:xfrm>
            <a:off x="1763713" y="620713"/>
            <a:ext cx="5638800" cy="3170237"/>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spAutoFit/>
          </a:bodyPr>
          <a:lstStyle/>
          <a:p>
            <a:pPr fontAlgn="base">
              <a:spcBef>
                <a:spcPct val="0"/>
              </a:spcBef>
              <a:spcAft>
                <a:spcPct val="0"/>
              </a:spcAft>
              <a:buClr>
                <a:srgbClr val="FF0000"/>
              </a:buClr>
            </a:pPr>
            <a:r>
              <a:rPr lang="it-IT" sz="2400" smtClean="0">
                <a:solidFill>
                  <a:srgbClr val="000000"/>
                </a:solidFill>
              </a:rPr>
              <a:t>                     </a:t>
            </a:r>
            <a:r>
              <a:rPr lang="it-IT" sz="1600" b="1" i="1" smtClean="0">
                <a:solidFill>
                  <a:srgbClr val="000000"/>
                </a:solidFill>
              </a:rPr>
              <a:t>pre</a:t>
            </a:r>
            <a:r>
              <a:rPr lang="it-IT" sz="1600" b="1" i="1" smtClean="0">
                <a:solidFill>
                  <a:srgbClr val="FF0000"/>
                </a:solidFill>
              </a:rPr>
              <a:t>scrizione</a:t>
            </a:r>
            <a:r>
              <a:rPr lang="it-IT" sz="1600" smtClean="0">
                <a:solidFill>
                  <a:srgbClr val="000000"/>
                </a:solidFill>
              </a:rPr>
              <a:t>:</a:t>
            </a:r>
          </a:p>
          <a:p>
            <a:pPr fontAlgn="base">
              <a:spcBef>
                <a:spcPct val="0"/>
              </a:spcBef>
              <a:spcAft>
                <a:spcPct val="0"/>
              </a:spcAft>
              <a:buClr>
                <a:srgbClr val="FF0000"/>
              </a:buClr>
            </a:pPr>
            <a:endParaRPr lang="it-IT" sz="1600" smtClean="0">
              <a:solidFill>
                <a:srgbClr val="000000"/>
              </a:solidFill>
            </a:endParaRPr>
          </a:p>
          <a:p>
            <a:pPr fontAlgn="base">
              <a:spcBef>
                <a:spcPct val="0"/>
              </a:spcBef>
              <a:spcAft>
                <a:spcPct val="0"/>
              </a:spcAft>
              <a:buClr>
                <a:srgbClr val="FF0000"/>
              </a:buClr>
              <a:buFontTx/>
              <a:buChar char="•"/>
            </a:pPr>
            <a:r>
              <a:rPr lang="it-IT" sz="1600" smtClean="0">
                <a:solidFill>
                  <a:srgbClr val="000000"/>
                </a:solidFill>
              </a:rPr>
              <a:t>   occhio ai sintomi</a:t>
            </a:r>
          </a:p>
          <a:p>
            <a:pPr fontAlgn="base">
              <a:spcBef>
                <a:spcPct val="0"/>
              </a:spcBef>
              <a:spcAft>
                <a:spcPct val="0"/>
              </a:spcAft>
              <a:buClr>
                <a:srgbClr val="FF0000"/>
              </a:buClr>
              <a:buFontTx/>
              <a:buChar char="•"/>
            </a:pPr>
            <a:r>
              <a:rPr lang="it-IT" sz="1600" smtClean="0">
                <a:solidFill>
                  <a:srgbClr val="000000"/>
                </a:solidFill>
              </a:rPr>
              <a:t>   due passi a piedi, ogni dì</a:t>
            </a:r>
          </a:p>
          <a:p>
            <a:pPr fontAlgn="base">
              <a:spcBef>
                <a:spcPct val="0"/>
              </a:spcBef>
              <a:spcAft>
                <a:spcPct val="0"/>
              </a:spcAft>
              <a:buClr>
                <a:srgbClr val="FF0000"/>
              </a:buClr>
              <a:buFontTx/>
              <a:buChar char="•"/>
            </a:pPr>
            <a:r>
              <a:rPr lang="it-IT" sz="1600" smtClean="0">
                <a:solidFill>
                  <a:srgbClr val="000000"/>
                </a:solidFill>
              </a:rPr>
              <a:t>   statina per LDL &lt;70 mg </a:t>
            </a:r>
          </a:p>
          <a:p>
            <a:pPr fontAlgn="base">
              <a:spcBef>
                <a:spcPct val="0"/>
              </a:spcBef>
              <a:spcAft>
                <a:spcPct val="0"/>
              </a:spcAft>
              <a:buClr>
                <a:srgbClr val="FF0000"/>
              </a:buClr>
              <a:buFontTx/>
              <a:buChar char="•"/>
            </a:pPr>
            <a:r>
              <a:rPr lang="it-IT" sz="1600" smtClean="0">
                <a:solidFill>
                  <a:srgbClr val="000000"/>
                </a:solidFill>
              </a:rPr>
              <a:t>   aspirina 100 mg</a:t>
            </a:r>
          </a:p>
          <a:p>
            <a:pPr fontAlgn="base">
              <a:spcBef>
                <a:spcPct val="0"/>
              </a:spcBef>
              <a:spcAft>
                <a:spcPct val="0"/>
              </a:spcAft>
              <a:buClr>
                <a:srgbClr val="FF0000"/>
              </a:buClr>
              <a:buFontTx/>
              <a:buChar char="•"/>
            </a:pPr>
            <a:r>
              <a:rPr lang="it-IT" sz="1600" smtClean="0">
                <a:solidFill>
                  <a:srgbClr val="000000"/>
                </a:solidFill>
              </a:rPr>
              <a:t>   nitroderivato se tollerato (altrimenti ranolazina)</a:t>
            </a:r>
          </a:p>
          <a:p>
            <a:pPr fontAlgn="base">
              <a:spcBef>
                <a:spcPct val="0"/>
              </a:spcBef>
              <a:spcAft>
                <a:spcPct val="0"/>
              </a:spcAft>
              <a:buClr>
                <a:srgbClr val="FF0000"/>
              </a:buClr>
              <a:buFontTx/>
              <a:buChar char="•"/>
            </a:pPr>
            <a:r>
              <a:rPr lang="it-IT" sz="1600" smtClean="0">
                <a:solidFill>
                  <a:srgbClr val="000000"/>
                </a:solidFill>
              </a:rPr>
              <a:t>   associazione ACE- e Ca Ant. (+ beta bloccante?) per PA 140/80</a:t>
            </a:r>
          </a:p>
          <a:p>
            <a:pPr fontAlgn="base">
              <a:spcBef>
                <a:spcPct val="0"/>
              </a:spcBef>
              <a:spcAft>
                <a:spcPct val="0"/>
              </a:spcAft>
              <a:buClr>
                <a:srgbClr val="FF0000"/>
              </a:buClr>
              <a:buFontTx/>
              <a:buChar char="•"/>
            </a:pPr>
            <a:r>
              <a:rPr lang="it-IT" sz="1600" smtClean="0">
                <a:solidFill>
                  <a:srgbClr val="000000"/>
                </a:solidFill>
              </a:rPr>
              <a:t>   ecocardiogramma: solo se non ce l’ha già</a:t>
            </a:r>
          </a:p>
          <a:p>
            <a:pPr fontAlgn="base">
              <a:spcBef>
                <a:spcPct val="0"/>
              </a:spcBef>
              <a:spcAft>
                <a:spcPct val="0"/>
              </a:spcAft>
              <a:buClr>
                <a:srgbClr val="FF0000"/>
              </a:buClr>
              <a:buFontTx/>
              <a:buChar char="•"/>
            </a:pPr>
            <a:r>
              <a:rPr lang="it-IT" sz="1600" smtClean="0">
                <a:solidFill>
                  <a:srgbClr val="000000"/>
                </a:solidFill>
              </a:rPr>
              <a:t>   eco stress: no, se asintomatica</a:t>
            </a:r>
          </a:p>
          <a:p>
            <a:pPr fontAlgn="base">
              <a:spcBef>
                <a:spcPct val="0"/>
              </a:spcBef>
              <a:spcAft>
                <a:spcPct val="0"/>
              </a:spcAft>
              <a:buClr>
                <a:srgbClr val="FF0000"/>
              </a:buClr>
              <a:buFontTx/>
              <a:buChar char="•"/>
            </a:pPr>
            <a:r>
              <a:rPr lang="it-IT" sz="1600" smtClean="0">
                <a:solidFill>
                  <a:srgbClr val="000000"/>
                </a:solidFill>
              </a:rPr>
              <a:t>   FGR misurato</a:t>
            </a:r>
          </a:p>
          <a:p>
            <a:pPr fontAlgn="base">
              <a:spcBef>
                <a:spcPct val="0"/>
              </a:spcBef>
              <a:spcAft>
                <a:spcPct val="0"/>
              </a:spcAft>
              <a:buClr>
                <a:srgbClr val="FF0000"/>
              </a:buClr>
              <a:buFontTx/>
              <a:buChar char="•"/>
            </a:pPr>
            <a:endParaRPr lang="it-IT" sz="1600" i="1" smtClean="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3212976"/>
            <a:ext cx="8229600" cy="1872208"/>
          </a:xfrm>
          <a:ln>
            <a:solidFill>
              <a:schemeClr val="tx1"/>
            </a:solidFill>
          </a:ln>
        </p:spPr>
        <p:txBody>
          <a:bodyPr>
            <a:normAutofit/>
          </a:bodyPr>
          <a:lstStyle/>
          <a:p>
            <a:r>
              <a:rPr lang="it-IT" sz="3600" b="1" dirty="0" smtClean="0"/>
              <a:t>PRESENTAZIONE DEL CASO CLINICO</a:t>
            </a:r>
            <a:endParaRPr lang="it-IT"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2"/>
          <p:cNvSpPr>
            <a:spLocks noChangeArrowheads="1"/>
          </p:cNvSpPr>
          <p:nvPr/>
        </p:nvSpPr>
        <p:spPr bwMode="auto">
          <a:xfrm>
            <a:off x="0" y="5734050"/>
            <a:ext cx="9144000" cy="112395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endParaRPr lang="it-IT" sz="3600" smtClean="0">
              <a:solidFill>
                <a:srgbClr val="FFFFFF"/>
              </a:solidFill>
            </a:endParaRPr>
          </a:p>
        </p:txBody>
      </p:sp>
      <p:sp>
        <p:nvSpPr>
          <p:cNvPr id="56323" name="Text Box 4"/>
          <p:cNvSpPr txBox="1">
            <a:spLocks noChangeArrowheads="1"/>
          </p:cNvSpPr>
          <p:nvPr/>
        </p:nvSpPr>
        <p:spPr bwMode="auto">
          <a:xfrm>
            <a:off x="3708400" y="2701925"/>
            <a:ext cx="1539875" cy="1939925"/>
          </a:xfrm>
          <a:prstGeom prst="rect">
            <a:avLst/>
          </a:prstGeom>
          <a:solidFill>
            <a:srgbClr val="FFFFCC"/>
          </a:solidFill>
          <a:ln w="9525">
            <a:solidFill>
              <a:schemeClr val="tx1"/>
            </a:solidFill>
            <a:miter lim="800000"/>
            <a:headEnd/>
            <a:tailEnd/>
          </a:ln>
          <a:effectLst>
            <a:outerShdw dist="107763" dir="2700000" algn="ctr" rotWithShape="0">
              <a:schemeClr val="bg2"/>
            </a:outerShdw>
          </a:effectLst>
        </p:spPr>
        <p:txBody>
          <a:bodyPr wrap="none">
            <a:spAutoFit/>
          </a:bodyPr>
          <a:lstStyle/>
          <a:p>
            <a:pPr fontAlgn="base">
              <a:spcBef>
                <a:spcPct val="0"/>
              </a:spcBef>
              <a:spcAft>
                <a:spcPct val="0"/>
              </a:spcAft>
              <a:buClr>
                <a:srgbClr val="FF0000"/>
              </a:buClr>
            </a:pPr>
            <a:r>
              <a:rPr lang="it-IT" sz="2400" smtClean="0">
                <a:solidFill>
                  <a:srgbClr val="000000"/>
                </a:solidFill>
              </a:rPr>
              <a:t>  </a:t>
            </a:r>
            <a:r>
              <a:rPr lang="it-IT" sz="1600" b="1" i="1" smtClean="0">
                <a:solidFill>
                  <a:srgbClr val="000000"/>
                </a:solidFill>
              </a:rPr>
              <a:t>pro</a:t>
            </a:r>
            <a:r>
              <a:rPr lang="it-IT" sz="1600" b="1" i="1" smtClean="0">
                <a:solidFill>
                  <a:srgbClr val="FF0000"/>
                </a:solidFill>
              </a:rPr>
              <a:t>scrizione</a:t>
            </a:r>
            <a:r>
              <a:rPr lang="it-IT" sz="1600" smtClean="0">
                <a:solidFill>
                  <a:srgbClr val="000000"/>
                </a:solidFill>
              </a:rPr>
              <a:t>:</a:t>
            </a:r>
          </a:p>
          <a:p>
            <a:pPr fontAlgn="base">
              <a:spcBef>
                <a:spcPct val="0"/>
              </a:spcBef>
              <a:spcAft>
                <a:spcPct val="0"/>
              </a:spcAft>
              <a:buClr>
                <a:srgbClr val="FF0000"/>
              </a:buClr>
            </a:pPr>
            <a:endParaRPr lang="it-IT" sz="1600" smtClean="0">
              <a:solidFill>
                <a:srgbClr val="000000"/>
              </a:solidFill>
            </a:endParaRPr>
          </a:p>
          <a:p>
            <a:pPr fontAlgn="base">
              <a:spcBef>
                <a:spcPct val="0"/>
              </a:spcBef>
              <a:spcAft>
                <a:spcPct val="0"/>
              </a:spcAft>
              <a:buClr>
                <a:srgbClr val="FF0000"/>
              </a:buClr>
              <a:buFontTx/>
              <a:buChar char="•"/>
            </a:pPr>
            <a:r>
              <a:rPr lang="it-IT" sz="1600" smtClean="0">
                <a:solidFill>
                  <a:srgbClr val="000000"/>
                </a:solidFill>
              </a:rPr>
              <a:t>   FANS</a:t>
            </a:r>
          </a:p>
          <a:p>
            <a:pPr fontAlgn="base">
              <a:spcBef>
                <a:spcPct val="0"/>
              </a:spcBef>
              <a:spcAft>
                <a:spcPct val="0"/>
              </a:spcAft>
              <a:buClr>
                <a:srgbClr val="FF0000"/>
              </a:buClr>
              <a:buFontTx/>
              <a:buChar char="•"/>
            </a:pPr>
            <a:r>
              <a:rPr lang="it-IT" sz="1600" smtClean="0">
                <a:solidFill>
                  <a:srgbClr val="000000"/>
                </a:solidFill>
              </a:rPr>
              <a:t>   Ecg da sforzo</a:t>
            </a:r>
          </a:p>
          <a:p>
            <a:pPr fontAlgn="base">
              <a:spcBef>
                <a:spcPct val="0"/>
              </a:spcBef>
              <a:spcAft>
                <a:spcPct val="0"/>
              </a:spcAft>
              <a:buClr>
                <a:srgbClr val="FF0000"/>
              </a:buClr>
              <a:buFontTx/>
              <a:buChar char="•"/>
            </a:pPr>
            <a:r>
              <a:rPr lang="it-IT" sz="1600" smtClean="0">
                <a:solidFill>
                  <a:srgbClr val="000000"/>
                </a:solidFill>
              </a:rPr>
              <a:t>   Eco ripetuti</a:t>
            </a:r>
          </a:p>
          <a:p>
            <a:pPr fontAlgn="base">
              <a:spcBef>
                <a:spcPct val="0"/>
              </a:spcBef>
              <a:spcAft>
                <a:spcPct val="0"/>
              </a:spcAft>
              <a:buClr>
                <a:srgbClr val="FF0000"/>
              </a:buClr>
              <a:buFontTx/>
              <a:buChar char="•"/>
            </a:pPr>
            <a:r>
              <a:rPr lang="it-IT" sz="1600" smtClean="0">
                <a:solidFill>
                  <a:srgbClr val="000000"/>
                </a:solidFill>
              </a:rPr>
              <a:t>   (Cardiologi)</a:t>
            </a:r>
          </a:p>
          <a:p>
            <a:pPr fontAlgn="base">
              <a:spcBef>
                <a:spcPct val="0"/>
              </a:spcBef>
              <a:spcAft>
                <a:spcPct val="0"/>
              </a:spcAft>
              <a:buClr>
                <a:srgbClr val="FF0000"/>
              </a:buClr>
            </a:pPr>
            <a:endParaRPr lang="it-IT" sz="1600" i="1" smtClean="0">
              <a:solidFill>
                <a:srgbClr val="000000"/>
              </a:solidFill>
            </a:endParaRPr>
          </a:p>
        </p:txBody>
      </p:sp>
      <p:pic>
        <p:nvPicPr>
          <p:cNvPr id="56324" name="Picture 4" descr="igor"/>
          <p:cNvPicPr>
            <a:picLocks noChangeAspect="1" noChangeArrowheads="1"/>
          </p:cNvPicPr>
          <p:nvPr/>
        </p:nvPicPr>
        <p:blipFill>
          <a:blip r:embed="rId3" cstate="print"/>
          <a:srcRect/>
          <a:stretch>
            <a:fillRect/>
          </a:stretch>
        </p:blipFill>
        <p:spPr bwMode="auto">
          <a:xfrm>
            <a:off x="3683000" y="1016000"/>
            <a:ext cx="1536700" cy="1154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ChangeArrowheads="1"/>
          </p:cNvSpPr>
          <p:nvPr/>
        </p:nvSpPr>
        <p:spPr bwMode="auto">
          <a:xfrm>
            <a:off x="0" y="6021388"/>
            <a:ext cx="9144000" cy="836612"/>
          </a:xfrm>
          <a:prstGeom prst="rect">
            <a:avLst/>
          </a:prstGeom>
          <a:solidFill>
            <a:schemeClr val="accent2"/>
          </a:solidFill>
          <a:ln w="9525">
            <a:solidFill>
              <a:schemeClr val="tx1"/>
            </a:solid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0" y="5861050"/>
            <a:ext cx="9144000" cy="990600"/>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it-IT" sz="2400" smtClean="0">
              <a:solidFill>
                <a:srgbClr val="000000"/>
              </a:solidFill>
            </a:endParaRPr>
          </a:p>
        </p:txBody>
      </p:sp>
      <p:sp>
        <p:nvSpPr>
          <p:cNvPr id="60419" name="Text Box 3"/>
          <p:cNvSpPr txBox="1">
            <a:spLocks noChangeArrowheads="1"/>
          </p:cNvSpPr>
          <p:nvPr/>
        </p:nvSpPr>
        <p:spPr bwMode="auto">
          <a:xfrm>
            <a:off x="1476375" y="6094413"/>
            <a:ext cx="6324600" cy="523875"/>
          </a:xfrm>
          <a:prstGeom prst="rect">
            <a:avLst/>
          </a:prstGeom>
          <a:noFill/>
          <a:ln w="9525">
            <a:noFill/>
            <a:miter lim="800000"/>
            <a:headEnd/>
            <a:tailEnd/>
          </a:ln>
        </p:spPr>
        <p:txBody>
          <a:bodyPr wrap="none">
            <a:spAutoFit/>
          </a:bodyPr>
          <a:lstStyle/>
          <a:p>
            <a:pPr fontAlgn="base">
              <a:spcBef>
                <a:spcPct val="0"/>
              </a:spcBef>
              <a:spcAft>
                <a:spcPct val="0"/>
              </a:spcAft>
            </a:pPr>
            <a:r>
              <a:rPr lang="it-IT" sz="2800" smtClean="0">
                <a:solidFill>
                  <a:srgbClr val="FFFFFF"/>
                </a:solidFill>
              </a:rPr>
              <a:t>La pressione e le linee guida per il diabete </a:t>
            </a:r>
          </a:p>
        </p:txBody>
      </p:sp>
      <p:pic>
        <p:nvPicPr>
          <p:cNvPr id="60420" name="Immagine 1"/>
          <p:cNvPicPr>
            <a:picLocks noChangeAspect="1"/>
          </p:cNvPicPr>
          <p:nvPr/>
        </p:nvPicPr>
        <p:blipFill>
          <a:blip r:embed="rId2" cstate="print"/>
          <a:srcRect/>
          <a:stretch>
            <a:fillRect/>
          </a:stretch>
        </p:blipFill>
        <p:spPr bwMode="auto">
          <a:xfrm>
            <a:off x="2195513" y="188913"/>
            <a:ext cx="42926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SIETE </a:t>
            </a:r>
            <a:r>
              <a:rPr lang="it-IT" sz="3600" b="1" dirty="0" err="1" smtClean="0"/>
              <a:t>D’ACCORDO</a:t>
            </a:r>
            <a:r>
              <a:rPr lang="it-IT" sz="3600" b="1" dirty="0" smtClean="0"/>
              <a:t> CON IL PIANO DIAGNOSTICO-TERAPEUTICO ATTIVO SULLA PAZIENTE ?</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a:t>
            </a:r>
            <a:r>
              <a:rPr lang="it-IT" dirty="0" smtClean="0"/>
              <a:t>137                                                           </a:t>
            </a:r>
            <a:r>
              <a:rPr lang="it-IT" dirty="0" smtClean="0"/>
              <a:t>n° </a:t>
            </a:r>
            <a:r>
              <a:rPr lang="it-IT" dirty="0" smtClean="0"/>
              <a:t>0</a:t>
            </a:r>
            <a:endParaRPr lang="it-IT" dirty="0"/>
          </a:p>
        </p:txBody>
      </p:sp>
      <p:pic>
        <p:nvPicPr>
          <p:cNvPr id="4" name="Picture 2" descr="C:\Users\Elvira\Desktop\Dibattito.jpg"/>
          <p:cNvPicPr>
            <a:picLocks noChangeAspect="1" noChangeArrowheads="1"/>
          </p:cNvPicPr>
          <p:nvPr/>
        </p:nvPicPr>
        <p:blipFill>
          <a:blip r:embed="rId2" cstate="print"/>
          <a:srcRect/>
          <a:stretch>
            <a:fillRect/>
          </a:stretch>
        </p:blipFill>
        <p:spPr bwMode="auto">
          <a:xfrm>
            <a:off x="2051720" y="3042553"/>
            <a:ext cx="5093020" cy="3815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numero diapositiva 2"/>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0D0E8F4-A3D0-4D55-87D6-C0E06E4F25E4}" type="slidenum">
              <a:rPr lang="it-IT" altLang="it-IT" sz="1200" smtClean="0">
                <a:solidFill>
                  <a:srgbClr val="898989"/>
                </a:solidFill>
                <a:ea typeface="MS PGothic" pitchFamily="34" charset="-128"/>
                <a:cs typeface="Arial" pitchFamily="34" charset="0"/>
              </a:rPr>
              <a:pPr algn="r" eaLnBrk="1" fontAlgn="base" hangingPunct="1">
                <a:spcBef>
                  <a:spcPct val="0"/>
                </a:spcBef>
                <a:spcAft>
                  <a:spcPct val="0"/>
                </a:spcAft>
              </a:pPr>
              <a:t>94</a:t>
            </a:fld>
            <a:endParaRPr lang="it-IT" altLang="it-IT" sz="1200" smtClean="0">
              <a:solidFill>
                <a:srgbClr val="898989"/>
              </a:solidFill>
              <a:ea typeface="MS PGothic" pitchFamily="34" charset="-128"/>
              <a:cs typeface="Arial" pitchFamily="34" charset="0"/>
            </a:endParaRPr>
          </a:p>
        </p:txBody>
      </p:sp>
      <p:sp>
        <p:nvSpPr>
          <p:cNvPr id="6147" name="Titolo 1"/>
          <p:cNvSpPr txBox="1">
            <a:spLocks/>
          </p:cNvSpPr>
          <p:nvPr/>
        </p:nvSpPr>
        <p:spPr bwMode="auto">
          <a:xfrm>
            <a:off x="304800" y="1981200"/>
            <a:ext cx="8839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it-IT" altLang="it-IT" sz="4400" b="1" smtClean="0">
                <a:solidFill>
                  <a:srgbClr val="333399"/>
                </a:solidFill>
              </a:rPr>
              <a:t>Diabete tipo 2 </a:t>
            </a:r>
            <a:endParaRPr lang="it-IT" altLang="it-IT" sz="4400" b="1" smtClean="0">
              <a:solidFill>
                <a:srgbClr val="333399"/>
              </a:solidFill>
              <a:ea typeface="MS PGothic" pitchFamily="34" charset="-128"/>
            </a:endParaRPr>
          </a:p>
        </p:txBody>
      </p:sp>
      <p:sp>
        <p:nvSpPr>
          <p:cNvPr id="6148" name="Rectangle 3"/>
          <p:cNvSpPr txBox="1">
            <a:spLocks noChangeArrowheads="1"/>
          </p:cNvSpPr>
          <p:nvPr/>
        </p:nvSpPr>
        <p:spPr bwMode="auto">
          <a:xfrm>
            <a:off x="304800" y="3886200"/>
            <a:ext cx="8567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20000"/>
              </a:spcBef>
              <a:spcAft>
                <a:spcPct val="0"/>
              </a:spcAft>
            </a:pPr>
            <a:r>
              <a:rPr lang="it-IT" altLang="it-IT" sz="2800" smtClean="0">
                <a:solidFill>
                  <a:srgbClr val="000000"/>
                </a:solidFill>
                <a:latin typeface="Calibri" pitchFamily="34" charset="0"/>
                <a:ea typeface="MS PGothic" pitchFamily="34" charset="-128"/>
              </a:rPr>
              <a:t> </a:t>
            </a:r>
          </a:p>
          <a:p>
            <a:pPr algn="ctr" eaLnBrk="1" fontAlgn="base" hangingPunct="1">
              <a:spcBef>
                <a:spcPct val="20000"/>
              </a:spcBef>
              <a:spcAft>
                <a:spcPct val="0"/>
              </a:spcAft>
            </a:pPr>
            <a:r>
              <a:rPr lang="it-IT" altLang="it-IT" sz="3200" b="1" smtClean="0">
                <a:solidFill>
                  <a:srgbClr val="000000"/>
                </a:solidFill>
                <a:latin typeface="Calibri" pitchFamily="34" charset="0"/>
                <a:ea typeface="MS PGothic" pitchFamily="34" charset="-128"/>
              </a:rPr>
              <a:t>Umberto Valentini</a:t>
            </a:r>
          </a:p>
          <a:p>
            <a:pPr algn="ctr" eaLnBrk="1" fontAlgn="base" hangingPunct="1">
              <a:spcBef>
                <a:spcPct val="20000"/>
              </a:spcBef>
              <a:spcAft>
                <a:spcPct val="0"/>
              </a:spcAft>
            </a:pPr>
            <a:r>
              <a:rPr lang="it-IT" altLang="it-IT" sz="2800" smtClean="0">
                <a:solidFill>
                  <a:srgbClr val="000000"/>
                </a:solidFill>
                <a:latin typeface="Calibri" pitchFamily="34" charset="0"/>
                <a:ea typeface="MS PGothic" pitchFamily="34" charset="-128"/>
              </a:rPr>
              <a:t> </a:t>
            </a:r>
            <a:endParaRPr lang="it-IT" altLang="it-IT" b="1" smtClean="0">
              <a:solidFill>
                <a:srgbClr val="000000"/>
              </a:solidFill>
              <a:latin typeface="Calibri" pitchFamily="34" charset="0"/>
              <a:ea typeface="MS PGothic" pitchFamily="34" charset="-128"/>
            </a:endParaRPr>
          </a:p>
          <a:p>
            <a:pPr algn="ctr" eaLnBrk="1" fontAlgn="base" hangingPunct="1">
              <a:spcBef>
                <a:spcPct val="20000"/>
              </a:spcBef>
              <a:spcAft>
                <a:spcPct val="0"/>
              </a:spcAft>
            </a:pPr>
            <a:endParaRPr lang="it-IT" altLang="it-IT" smtClean="0">
              <a:solidFill>
                <a:srgbClr val="000000"/>
              </a:solidFill>
              <a:latin typeface="Calibri" pitchFamily="34" charset="0"/>
              <a:ea typeface="MS PGothic" pitchFamily="34" charset="-128"/>
            </a:endParaRPr>
          </a:p>
          <a:p>
            <a:pPr algn="ctr" eaLnBrk="1" fontAlgn="base" hangingPunct="1">
              <a:spcBef>
                <a:spcPct val="20000"/>
              </a:spcBef>
              <a:spcAft>
                <a:spcPct val="0"/>
              </a:spcAft>
            </a:pPr>
            <a:endParaRPr lang="it-IT" altLang="it-IT" smtClean="0">
              <a:solidFill>
                <a:srgbClr val="000000"/>
              </a:solidFill>
              <a:latin typeface="Calibri" pitchFamily="34" charset="0"/>
              <a:ea typeface="MS PGothic" pitchFamily="34" charset="-128"/>
            </a:endParaRPr>
          </a:p>
        </p:txBody>
      </p:sp>
    </p:spTree>
    <p:extLst>
      <p:ext uri="{BB962C8B-B14F-4D97-AF65-F5344CB8AC3E}">
        <p14:creationId xmlns:p14="http://schemas.microsoft.com/office/powerpoint/2010/main" val="39193567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468313" y="2708275"/>
            <a:ext cx="8229600" cy="1143000"/>
          </a:xfrm>
        </p:spPr>
        <p:txBody>
          <a:bodyPr/>
          <a:lstStyle/>
          <a:p>
            <a:pPr eaLnBrk="1" hangingPunct="1"/>
            <a:r>
              <a:rPr lang="it-IT" altLang="it-IT" b="1" smtClean="0">
                <a:solidFill>
                  <a:schemeClr val="accent2"/>
                </a:solidFill>
              </a:rPr>
              <a:t>Obiettivo della</a:t>
            </a:r>
            <a:r>
              <a:rPr lang="it-IT" altLang="it-IT" smtClean="0"/>
              <a:t> </a:t>
            </a:r>
            <a:r>
              <a:rPr lang="it-IT" altLang="it-IT" b="1" smtClean="0">
                <a:solidFill>
                  <a:schemeClr val="accent2"/>
                </a:solidFill>
              </a:rPr>
              <a:t>cura</a:t>
            </a:r>
          </a:p>
        </p:txBody>
      </p:sp>
    </p:spTree>
    <p:extLst>
      <p:ext uri="{BB962C8B-B14F-4D97-AF65-F5344CB8AC3E}">
        <p14:creationId xmlns:p14="http://schemas.microsoft.com/office/powerpoint/2010/main" val="298959066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p:txBody>
          <a:bodyPr/>
          <a:lstStyle/>
          <a:p>
            <a:r>
              <a:rPr lang="it-IT" altLang="it-IT" sz="4000" b="1" smtClean="0">
                <a:solidFill>
                  <a:schemeClr val="accent2"/>
                </a:solidFill>
              </a:rPr>
              <a:t>Diabete tipo 2  e comorbidità</a:t>
            </a:r>
          </a:p>
        </p:txBody>
      </p:sp>
      <p:sp>
        <p:nvSpPr>
          <p:cNvPr id="8195" name="Segnaposto contenuto 2"/>
          <p:cNvSpPr>
            <a:spLocks noGrp="1"/>
          </p:cNvSpPr>
          <p:nvPr>
            <p:ph idx="1"/>
          </p:nvPr>
        </p:nvSpPr>
        <p:spPr/>
        <p:txBody>
          <a:bodyPr/>
          <a:lstStyle/>
          <a:p>
            <a:r>
              <a:rPr lang="it-IT" altLang="it-IT" sz="2800" smtClean="0"/>
              <a:t>90% obeso</a:t>
            </a:r>
          </a:p>
          <a:p>
            <a:r>
              <a:rPr lang="it-IT" altLang="it-IT" sz="2800" smtClean="0"/>
              <a:t>80% iperteso</a:t>
            </a:r>
          </a:p>
          <a:p>
            <a:r>
              <a:rPr lang="it-IT" altLang="it-IT" sz="2800" smtClean="0"/>
              <a:t>80% dislipidemico</a:t>
            </a:r>
          </a:p>
          <a:p>
            <a:r>
              <a:rPr lang="it-IT" altLang="it-IT" sz="2800" smtClean="0"/>
              <a:t>Alterazione della coagulazione</a:t>
            </a:r>
          </a:p>
          <a:p>
            <a:r>
              <a:rPr lang="it-IT" altLang="it-IT" sz="2800" smtClean="0"/>
              <a:t>……….</a:t>
            </a:r>
          </a:p>
        </p:txBody>
      </p:sp>
    </p:spTree>
    <p:extLst>
      <p:ext uri="{BB962C8B-B14F-4D97-AF65-F5344CB8AC3E}">
        <p14:creationId xmlns:p14="http://schemas.microsoft.com/office/powerpoint/2010/main" val="5166969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r>
              <a:rPr lang="it-IT" altLang="it-IT" sz="4000" b="1" smtClean="0">
                <a:solidFill>
                  <a:schemeClr val="accent2"/>
                </a:solidFill>
              </a:rPr>
              <a:t>A1C e riduzione delle complicanze del diabete</a:t>
            </a:r>
          </a:p>
        </p:txBody>
      </p:sp>
      <p:graphicFrame>
        <p:nvGraphicFramePr>
          <p:cNvPr id="94287" name="Group 79"/>
          <p:cNvGraphicFramePr>
            <a:graphicFrameLocks noGrp="1"/>
          </p:cNvGraphicFramePr>
          <p:nvPr/>
        </p:nvGraphicFramePr>
        <p:xfrm>
          <a:off x="457200" y="2386013"/>
          <a:ext cx="6508750" cy="4016375"/>
        </p:xfrm>
        <a:graphic>
          <a:graphicData uri="http://schemas.openxmlformats.org/drawingml/2006/table">
            <a:tbl>
              <a:tblPr/>
              <a:tblGrid>
                <a:gridCol w="1627188"/>
                <a:gridCol w="1627187"/>
                <a:gridCol w="1627188"/>
                <a:gridCol w="1627187"/>
              </a:tblGrid>
              <a:tr h="929787">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000" b="0" i="0" u="none" strike="noStrike" cap="none" normalizeH="0" baseline="0" smtClean="0">
                          <a:ln>
                            <a:noFill/>
                          </a:ln>
                          <a:solidFill>
                            <a:schemeClr val="tx1"/>
                          </a:solidFill>
                          <a:effectLst/>
                          <a:latin typeface="Arial" pitchFamily="34" charset="0"/>
                        </a:rPr>
                        <a:t>A1C </a:t>
                      </a:r>
                    </a:p>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000" b="0" i="0" u="none" strike="noStrike" cap="none" normalizeH="0" baseline="0" smtClean="0">
                          <a:ln>
                            <a:noFill/>
                          </a:ln>
                          <a:solidFill>
                            <a:schemeClr val="tx1"/>
                          </a:solidFill>
                          <a:effectLst/>
                          <a:latin typeface="Arial" pitchFamily="34" charset="0"/>
                        </a:rPr>
                        <a:t>(9 vs 7%)</a:t>
                      </a:r>
                      <a:endParaRPr kumimoji="0" lang="it-IT" sz="1800" b="0" i="0" u="none" strike="noStrike" cap="none" normalizeH="0" baseline="0" smtClean="0">
                        <a:ln>
                          <a:noFill/>
                        </a:ln>
                        <a:solidFill>
                          <a:schemeClr val="tx1"/>
                        </a:solidFill>
                        <a:effectLst/>
                        <a:latin typeface="Arial"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000" b="0" i="1" u="none" strike="noStrike" cap="none" normalizeH="0" baseline="0" smtClean="0">
                          <a:ln>
                            <a:noFill/>
                          </a:ln>
                          <a:solidFill>
                            <a:schemeClr val="tx1"/>
                          </a:solidFill>
                          <a:effectLst/>
                          <a:latin typeface="Arial" pitchFamily="34" charset="0"/>
                        </a:rPr>
                        <a:t>DCCT</a:t>
                      </a:r>
                    </a:p>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000" b="0" i="1" u="none" strike="noStrike" cap="none" normalizeH="0" baseline="0" smtClean="0">
                          <a:ln>
                            <a:noFill/>
                          </a:ln>
                          <a:solidFill>
                            <a:schemeClr val="tx1"/>
                          </a:solidFill>
                          <a:effectLst/>
                          <a:latin typeface="Arial" pitchFamily="34" charset="0"/>
                        </a:rPr>
                        <a:t>(n.1441)</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000" b="0" i="1" u="none" strike="noStrike" cap="none" normalizeH="0" baseline="0" smtClean="0">
                          <a:ln>
                            <a:noFill/>
                          </a:ln>
                          <a:solidFill>
                            <a:schemeClr val="tx1"/>
                          </a:solidFill>
                          <a:effectLst/>
                          <a:latin typeface="Arial" pitchFamily="34" charset="0"/>
                        </a:rPr>
                        <a:t>Kumamoto</a:t>
                      </a:r>
                    </a:p>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000" b="0" i="1" u="none" strike="noStrike" cap="none" normalizeH="0" baseline="0" smtClean="0">
                          <a:ln>
                            <a:noFill/>
                          </a:ln>
                          <a:solidFill>
                            <a:schemeClr val="tx1"/>
                          </a:solidFill>
                          <a:effectLst/>
                          <a:latin typeface="Arial" pitchFamily="34" charset="0"/>
                        </a:rPr>
                        <a:t>(n.110)</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000" b="0" i="1" u="none" strike="noStrike" cap="none" normalizeH="0" baseline="0" smtClean="0">
                          <a:ln>
                            <a:noFill/>
                          </a:ln>
                          <a:solidFill>
                            <a:schemeClr val="tx1"/>
                          </a:solidFill>
                          <a:effectLst/>
                          <a:latin typeface="Arial" pitchFamily="34" charset="0"/>
                        </a:rPr>
                        <a:t>UKPDS</a:t>
                      </a:r>
                    </a:p>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000" b="0" i="1" u="none" strike="noStrike" cap="none" normalizeH="0" baseline="0" smtClean="0">
                          <a:ln>
                            <a:noFill/>
                          </a:ln>
                          <a:solidFill>
                            <a:schemeClr val="tx1"/>
                          </a:solidFill>
                          <a:effectLst/>
                          <a:latin typeface="Arial" pitchFamily="34" charset="0"/>
                        </a:rPr>
                        <a:t>(n. 1797)</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771647">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1600" b="0" i="0" u="none" strike="noStrike" cap="none" normalizeH="0" baseline="0" smtClean="0">
                          <a:ln>
                            <a:noFill/>
                          </a:ln>
                          <a:solidFill>
                            <a:schemeClr val="tx1"/>
                          </a:solidFill>
                          <a:effectLst/>
                          <a:latin typeface="Arial" pitchFamily="34" charset="0"/>
                        </a:rPr>
                        <a:t>Retinopatia %</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63</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69</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21</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r>
              <a:tr h="771647">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1600" b="0" i="0" u="none" strike="noStrike" cap="none" normalizeH="0" baseline="0" smtClean="0">
                          <a:ln>
                            <a:noFill/>
                          </a:ln>
                          <a:solidFill>
                            <a:schemeClr val="tx1"/>
                          </a:solidFill>
                          <a:effectLst/>
                          <a:latin typeface="Arial" pitchFamily="34" charset="0"/>
                        </a:rPr>
                        <a:t>Nefropatia %</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54</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70</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34</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r>
              <a:tr h="771647">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1600" b="0" i="0" u="none" strike="noStrike" cap="none" normalizeH="0" baseline="0" smtClean="0">
                          <a:ln>
                            <a:noFill/>
                          </a:ln>
                          <a:solidFill>
                            <a:schemeClr val="tx1"/>
                          </a:solidFill>
                          <a:effectLst/>
                          <a:latin typeface="Arial" pitchFamily="34" charset="0"/>
                        </a:rPr>
                        <a:t>Neuropatia %</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60</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r>
              <a:tr h="771647">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1600" b="0" i="0" u="none" strike="noStrike" cap="none" normalizeH="0" baseline="0" smtClean="0">
                          <a:ln>
                            <a:noFill/>
                          </a:ln>
                          <a:solidFill>
                            <a:schemeClr val="tx1"/>
                          </a:solidFill>
                          <a:effectLst/>
                          <a:latin typeface="Arial" pitchFamily="34" charset="0"/>
                        </a:rPr>
                        <a:t>Malattie CV %</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41</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ts val="1800"/>
                        </a:spcBef>
                        <a:spcAft>
                          <a:spcPct val="0"/>
                        </a:spcAft>
                        <a:buClrTx/>
                        <a:buSzTx/>
                        <a:buFont typeface="Calibri" pitchFamily="34" charset="0"/>
                        <a:buNone/>
                        <a:tabLst/>
                      </a:pPr>
                      <a:r>
                        <a:rPr kumimoji="0" lang="it-IT" sz="2400" b="0" i="0" u="none" strike="noStrike" cap="none" normalizeH="0" baseline="0" smtClean="0">
                          <a:ln>
                            <a:noFill/>
                          </a:ln>
                          <a:solidFill>
                            <a:schemeClr val="tx1"/>
                          </a:solidFill>
                          <a:effectLst/>
                          <a:latin typeface="Arial" pitchFamily="34" charset="0"/>
                        </a:rPr>
                        <a:t>16</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r>
            </a:tbl>
          </a:graphicData>
        </a:graphic>
      </p:graphicFrame>
    </p:spTree>
    <p:extLst>
      <p:ext uri="{BB962C8B-B14F-4D97-AF65-F5344CB8AC3E}">
        <p14:creationId xmlns:p14="http://schemas.microsoft.com/office/powerpoint/2010/main" val="69752781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285875"/>
            <a:ext cx="5143500" cy="5357813"/>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1928813" y="214313"/>
            <a:ext cx="507206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it-IT" dirty="0">
                <a:solidFill>
                  <a:srgbClr val="333399"/>
                </a:solidFill>
              </a:rPr>
              <a:t>Tabella di conversione della </a:t>
            </a:r>
            <a:r>
              <a:rPr lang="it-IT" dirty="0" err="1">
                <a:solidFill>
                  <a:srgbClr val="333399"/>
                </a:solidFill>
              </a:rPr>
              <a:t>glicata</a:t>
            </a:r>
            <a:r>
              <a:rPr lang="it-IT" dirty="0">
                <a:solidFill>
                  <a:srgbClr val="333399"/>
                </a:solidFill>
              </a:rPr>
              <a:t> dalla percentuale alle </a:t>
            </a:r>
            <a:r>
              <a:rPr lang="it-IT" dirty="0" err="1">
                <a:solidFill>
                  <a:srgbClr val="333399"/>
                </a:solidFill>
              </a:rPr>
              <a:t>mmol</a:t>
            </a:r>
            <a:endParaRPr lang="it-IT" dirty="0">
              <a:solidFill>
                <a:srgbClr val="333399"/>
              </a:solidFill>
            </a:endParaRPr>
          </a:p>
        </p:txBody>
      </p:sp>
      <p:sp>
        <p:nvSpPr>
          <p:cNvPr id="4" name="Ovale 3"/>
          <p:cNvSpPr/>
          <p:nvPr/>
        </p:nvSpPr>
        <p:spPr>
          <a:xfrm>
            <a:off x="1500188" y="3786188"/>
            <a:ext cx="5643562" cy="642937"/>
          </a:xfrm>
          <a:prstGeom prst="ellipse">
            <a:avLst/>
          </a:prstGeom>
          <a:noFill/>
          <a:ln>
            <a:solidFill>
              <a:srgbClr val="F41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Tree>
    <p:extLst>
      <p:ext uri="{BB962C8B-B14F-4D97-AF65-F5344CB8AC3E}">
        <p14:creationId xmlns:p14="http://schemas.microsoft.com/office/powerpoint/2010/main" val="21563676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900113" y="1889125"/>
            <a:ext cx="7405687" cy="4117975"/>
          </a:xfrm>
          <a:prstGeom prst="rect">
            <a:avLst/>
          </a:prstGeom>
          <a:solidFill>
            <a:schemeClr val="bg1"/>
          </a:solidFill>
          <a:ln w="9525">
            <a:solidFill>
              <a:schemeClr val="tx1"/>
            </a:solidFill>
            <a:miter lim="800000"/>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fontAlgn="base" hangingPunct="1">
              <a:spcBef>
                <a:spcPct val="0"/>
              </a:spcBef>
              <a:spcAft>
                <a:spcPct val="0"/>
              </a:spcAft>
            </a:pPr>
            <a:r>
              <a:rPr lang="it-IT" altLang="it-IT" sz="2400" b="1" smtClean="0">
                <a:solidFill>
                  <a:srgbClr val="0000FF"/>
                </a:solidFill>
                <a:latin typeface="Calibri" pitchFamily="34" charset="0"/>
                <a:ea typeface="MS PGothic" pitchFamily="34" charset="-128"/>
              </a:rPr>
              <a:t>Follow-up a lungo termine degli studi DCCT e UKPDS suggeriscono che un trattamento volto a ottenere </a:t>
            </a:r>
            <a:r>
              <a:rPr lang="it-IT" altLang="it-IT" sz="2400" b="1" smtClean="0">
                <a:solidFill>
                  <a:srgbClr val="FF0000"/>
                </a:solidFill>
                <a:latin typeface="Calibri" pitchFamily="34" charset="0"/>
                <a:ea typeface="MS PGothic" pitchFamily="34" charset="-128"/>
              </a:rPr>
              <a:t>valori</a:t>
            </a:r>
            <a:r>
              <a:rPr lang="it-IT" altLang="it-IT" sz="2400" b="1" smtClean="0">
                <a:solidFill>
                  <a:srgbClr val="0000FF"/>
                </a:solidFill>
                <a:latin typeface="Calibri" pitchFamily="34" charset="0"/>
                <a:ea typeface="MS PGothic" pitchFamily="34" charset="-128"/>
              </a:rPr>
              <a:t> di </a:t>
            </a:r>
            <a:r>
              <a:rPr lang="it-IT" altLang="it-IT" sz="2400" b="1" smtClean="0">
                <a:solidFill>
                  <a:srgbClr val="FF0000"/>
                </a:solidFill>
                <a:latin typeface="Calibri" pitchFamily="34" charset="0"/>
                <a:ea typeface="MS PGothic" pitchFamily="34" charset="-128"/>
              </a:rPr>
              <a:t>HbA1c</a:t>
            </a:r>
            <a:r>
              <a:rPr lang="it-IT" altLang="it-IT" sz="2400" b="1" smtClean="0">
                <a:solidFill>
                  <a:srgbClr val="0000FF"/>
                </a:solidFill>
                <a:latin typeface="Calibri" pitchFamily="34" charset="0"/>
                <a:ea typeface="MS PGothic" pitchFamily="34" charset="-128"/>
              </a:rPr>
              <a:t> stabilmente </a:t>
            </a:r>
            <a:r>
              <a:rPr lang="it-IT" altLang="it-IT" sz="2400" b="1" smtClean="0">
                <a:solidFill>
                  <a:srgbClr val="FF0000"/>
                </a:solidFill>
                <a:latin typeface="Calibri" pitchFamily="34" charset="0"/>
                <a:ea typeface="MS PGothic" pitchFamily="34" charset="-128"/>
              </a:rPr>
              <a:t>inferiori a 7%</a:t>
            </a:r>
            <a:r>
              <a:rPr lang="it-IT" altLang="it-IT" sz="2400" b="1" smtClean="0">
                <a:solidFill>
                  <a:srgbClr val="0000FF"/>
                </a:solidFill>
                <a:latin typeface="Calibri" pitchFamily="34" charset="0"/>
                <a:ea typeface="MS PGothic" pitchFamily="34" charset="-128"/>
              </a:rPr>
              <a:t> subito dopo la diagnosi di diabete è associato con una riduzione a lungo termine del rischio di complicanze macrovascolari. Un obiettivo di HbA1c pari o inferiore a 7% è </a:t>
            </a:r>
            <a:r>
              <a:rPr lang="it-IT" altLang="it-IT" sz="2400" b="1" smtClean="0">
                <a:solidFill>
                  <a:srgbClr val="FF0000"/>
                </a:solidFill>
                <a:latin typeface="Calibri" pitchFamily="34" charset="0"/>
                <a:ea typeface="MS PGothic" pitchFamily="34" charset="-128"/>
              </a:rPr>
              <a:t>generalmente consigliabile</a:t>
            </a:r>
            <a:r>
              <a:rPr lang="it-IT" altLang="it-IT" sz="2400" b="1" smtClean="0">
                <a:solidFill>
                  <a:srgbClr val="0000FF"/>
                </a:solidFill>
                <a:latin typeface="Calibri" pitchFamily="34" charset="0"/>
                <a:ea typeface="MS PGothic" pitchFamily="34" charset="-128"/>
              </a:rPr>
              <a:t> per i soggetti adulti con diabete </a:t>
            </a:r>
            <a:r>
              <a:rPr lang="it-IT" altLang="it-IT" sz="2400" b="1" smtClean="0">
                <a:solidFill>
                  <a:srgbClr val="FF0000"/>
                </a:solidFill>
                <a:latin typeface="Calibri" pitchFamily="34" charset="0"/>
                <a:ea typeface="MS PGothic" pitchFamily="34" charset="-128"/>
              </a:rPr>
              <a:t>per prevenire l’incidenza</a:t>
            </a:r>
            <a:r>
              <a:rPr lang="it-IT" altLang="it-IT" sz="2400" b="1" smtClean="0">
                <a:solidFill>
                  <a:srgbClr val="0000FF"/>
                </a:solidFill>
                <a:latin typeface="Calibri" pitchFamily="34" charset="0"/>
                <a:ea typeface="MS PGothic" pitchFamily="34" charset="-128"/>
              </a:rPr>
              <a:t> e la </a:t>
            </a:r>
            <a:r>
              <a:rPr lang="it-IT" altLang="it-IT" sz="2400" b="1" smtClean="0">
                <a:solidFill>
                  <a:srgbClr val="FF0000"/>
                </a:solidFill>
                <a:latin typeface="Calibri" pitchFamily="34" charset="0"/>
                <a:ea typeface="MS PGothic" pitchFamily="34" charset="-128"/>
              </a:rPr>
              <a:t>progressione</a:t>
            </a:r>
            <a:r>
              <a:rPr lang="it-IT" altLang="it-IT" sz="2400" b="1" smtClean="0">
                <a:solidFill>
                  <a:srgbClr val="0000FF"/>
                </a:solidFill>
                <a:latin typeface="Calibri" pitchFamily="34" charset="0"/>
                <a:ea typeface="MS PGothic" pitchFamily="34" charset="-128"/>
              </a:rPr>
              <a:t> delle </a:t>
            </a:r>
            <a:r>
              <a:rPr lang="it-IT" altLang="it-IT" sz="2400" b="1" smtClean="0">
                <a:solidFill>
                  <a:srgbClr val="FF0000"/>
                </a:solidFill>
                <a:latin typeface="Calibri" pitchFamily="34" charset="0"/>
                <a:ea typeface="MS PGothic" pitchFamily="34" charset="-128"/>
              </a:rPr>
              <a:t>complicanze</a:t>
            </a:r>
            <a:r>
              <a:rPr lang="it-IT" altLang="it-IT" sz="2400" b="1" smtClean="0">
                <a:solidFill>
                  <a:srgbClr val="0000FF"/>
                </a:solidFill>
                <a:latin typeface="Calibri" pitchFamily="34" charset="0"/>
                <a:ea typeface="MS PGothic" pitchFamily="34" charset="-128"/>
              </a:rPr>
              <a:t> macrovascolari.</a:t>
            </a:r>
            <a:endParaRPr lang="it-IT" altLang="it-IT" sz="2400" smtClean="0">
              <a:solidFill>
                <a:srgbClr val="0000FF"/>
              </a:solidFill>
              <a:latin typeface="Calibri" pitchFamily="34" charset="0"/>
              <a:ea typeface="MS PGothic" pitchFamily="34" charset="-128"/>
            </a:endParaRPr>
          </a:p>
          <a:p>
            <a:pPr algn="just" eaLnBrk="1" fontAlgn="base" hangingPunct="1">
              <a:spcBef>
                <a:spcPct val="0"/>
              </a:spcBef>
              <a:spcAft>
                <a:spcPct val="0"/>
              </a:spcAft>
            </a:pPr>
            <a:r>
              <a:rPr lang="it-IT" altLang="it-IT" sz="2400" b="1" smtClean="0">
                <a:solidFill>
                  <a:srgbClr val="000000"/>
                </a:solidFill>
                <a:latin typeface="Calibri" pitchFamily="34" charset="0"/>
                <a:ea typeface="MS PGothic" pitchFamily="34" charset="-128"/>
              </a:rPr>
              <a:t>(Livello della prova III, Forza della raccomandazione A)</a:t>
            </a:r>
            <a:r>
              <a:rPr lang="it-IT" altLang="it-IT" sz="2400" b="1" smtClean="0">
                <a:solidFill>
                  <a:srgbClr val="0000FF"/>
                </a:solidFill>
                <a:latin typeface="Calibri" pitchFamily="34" charset="0"/>
                <a:ea typeface="MS PGothic" pitchFamily="34" charset="-128"/>
              </a:rPr>
              <a:t>.</a:t>
            </a:r>
          </a:p>
          <a:p>
            <a:pPr algn="just" eaLnBrk="1" fontAlgn="base" hangingPunct="1">
              <a:spcBef>
                <a:spcPct val="0"/>
              </a:spcBef>
              <a:spcAft>
                <a:spcPct val="0"/>
              </a:spcAft>
            </a:pPr>
            <a:endParaRPr lang="it-IT" altLang="it-IT" sz="2400" smtClean="0">
              <a:solidFill>
                <a:srgbClr val="0000FF"/>
              </a:solidFill>
              <a:latin typeface="Calibri" pitchFamily="34" charset="0"/>
              <a:ea typeface="MS PGothic" pitchFamily="34" charset="-128"/>
            </a:endParaRPr>
          </a:p>
        </p:txBody>
      </p:sp>
      <p:sp>
        <p:nvSpPr>
          <p:cNvPr id="11267" name="Rectangle 4"/>
          <p:cNvSpPr>
            <a:spLocks noChangeArrowheads="1"/>
          </p:cNvSpPr>
          <p:nvPr/>
        </p:nvSpPr>
        <p:spPr bwMode="auto">
          <a:xfrm>
            <a:off x="755650" y="549275"/>
            <a:ext cx="70643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it-IT" altLang="it-IT" sz="3600" b="1" smtClean="0">
                <a:solidFill>
                  <a:srgbClr val="333399"/>
                </a:solidFill>
                <a:ea typeface="MS PGothic" pitchFamily="34" charset="-128"/>
              </a:rPr>
              <a:t>Standard di Cura AMD SID 2010</a:t>
            </a:r>
          </a:p>
        </p:txBody>
      </p:sp>
    </p:spTree>
    <p:extLst>
      <p:ext uri="{BB962C8B-B14F-4D97-AF65-F5344CB8AC3E}">
        <p14:creationId xmlns:p14="http://schemas.microsoft.com/office/powerpoint/2010/main" val="395591079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uttura predefinita">
  <a:themeElements>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TotalTime>
  <Words>10336</Words>
  <Application>Microsoft Office PowerPoint</Application>
  <PresentationFormat>Presentazione su schermo (4:3)</PresentationFormat>
  <Paragraphs>2108</Paragraphs>
  <Slides>253</Slides>
  <Notes>81</Notes>
  <HiddenSlides>2</HiddenSlides>
  <MMClips>0</MMClips>
  <ScaleCrop>false</ScaleCrop>
  <HeadingPairs>
    <vt:vector size="6" baseType="variant">
      <vt:variant>
        <vt:lpstr>Tema</vt:lpstr>
      </vt:variant>
      <vt:variant>
        <vt:i4>8</vt:i4>
      </vt:variant>
      <vt:variant>
        <vt:lpstr>Server OLE incorporati</vt:lpstr>
      </vt:variant>
      <vt:variant>
        <vt:i4>7</vt:i4>
      </vt:variant>
      <vt:variant>
        <vt:lpstr>Titoli diapositive</vt:lpstr>
      </vt:variant>
      <vt:variant>
        <vt:i4>253</vt:i4>
      </vt:variant>
    </vt:vector>
  </HeadingPairs>
  <TitlesOfParts>
    <vt:vector size="268" baseType="lpstr">
      <vt:lpstr>Tema di Office</vt:lpstr>
      <vt:lpstr>1_Tema di Office</vt:lpstr>
      <vt:lpstr>2_Tema di Office</vt:lpstr>
      <vt:lpstr>3_Tema di Office</vt:lpstr>
      <vt:lpstr>1_Struttura predefinita</vt:lpstr>
      <vt:lpstr>2_Struttura predefinita</vt:lpstr>
      <vt:lpstr>4_Tema di Office</vt:lpstr>
      <vt:lpstr>3_Struttura predefinita</vt:lpstr>
      <vt:lpstr>Grafico</vt:lpstr>
      <vt:lpstr>Fotografia di Photo Editor</vt:lpstr>
      <vt:lpstr>Chart</vt:lpstr>
      <vt:lpstr>Prism 5</vt:lpstr>
      <vt:lpstr>Microsoft Word Picture</vt:lpstr>
      <vt:lpstr>Documento iGrafx Professional</vt:lpstr>
      <vt:lpstr>Microsoft Graph Chart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DEL CASO CLINICO</vt:lpstr>
      <vt:lpstr>MARTINA 83 aa</vt:lpstr>
      <vt:lpstr>Soggettività </vt:lpstr>
      <vt:lpstr>Oggettività </vt:lpstr>
      <vt:lpstr>Valutazione</vt:lpstr>
      <vt:lpstr>MARTINA 83 aa</vt:lpstr>
      <vt:lpstr>MARTINA 83 aa</vt:lpstr>
      <vt:lpstr>K 4.2 mEq/L  Cl 108 mEq/L  Mg 1.45 mEq/L Creatinina 1,4 mg/dl AST 28 U/L ALT 18 U/L GGT 46 U/L Col Tot 220 mg/dl Col HDL 50 mg/dl TG 75 mg/dl  Col LDL* 155 mg/dl  Glicemia 128 g/dL Hb1Ac 7.7 % </vt:lpstr>
      <vt:lpstr>Presentazione standard di PowerPoint</vt:lpstr>
      <vt:lpstr>Presentazione standard di PowerPoint</vt:lpstr>
      <vt:lpstr>Presentazione standard di PowerPoint</vt:lpstr>
      <vt:lpstr>Schema di automonitoraggio glicemico</vt:lpstr>
      <vt:lpstr>Presentazione standard di PowerPoint</vt:lpstr>
      <vt:lpstr>Presentazione standard di PowerPoint</vt:lpstr>
      <vt:lpstr>Presentazione standard di PowerPoint</vt:lpstr>
      <vt:lpstr>Presentazione standard di PowerPoint</vt:lpstr>
      <vt:lpstr>Presentazione standard di PowerPoint</vt:lpstr>
      <vt:lpstr>17 FARMACI !!</vt:lpstr>
      <vt:lpstr>FOLLOW-UP ANNUALE</vt:lpstr>
      <vt:lpstr>SIETE D’ACCORDO CON IL PIANO DIAGNOSTICO-TERAPEUTICO ATTIVO SULLA PAZIENTE ?</vt:lpstr>
      <vt:lpstr>EPPURE TUTTE  LE TERAPIE E GLI ESAMI DIAGNOSTICI SONO IMPORTANTI PER LA PAZIENTE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SIETE D’ACCORDO CON IL PIANO DIAGNOSTICO-TERAPEUTICO ATTIVO SULLA PAZIENTE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SIETE D’ACCORDO CON IL PIANO DIAGNOSTICO-TERAPEUTICO ATTIVO SULLA PAZIENTE ?</vt:lpstr>
      <vt:lpstr>Presentazione standard di PowerPoint</vt:lpstr>
      <vt:lpstr>Obiettivo della cura</vt:lpstr>
      <vt:lpstr>Diabete tipo 2  e comorbidità</vt:lpstr>
      <vt:lpstr>A1C e riduzione delle complicanze del diabete</vt:lpstr>
      <vt:lpstr>Presentazione standard di PowerPoint</vt:lpstr>
      <vt:lpstr>Presentazione standard di PowerPoint</vt:lpstr>
      <vt:lpstr>Per Tutti ??</vt:lpstr>
      <vt:lpstr>Presentazione standard di PowerPoint</vt:lpstr>
      <vt:lpstr>UKPDS 80: the legacy effect</vt:lpstr>
      <vt:lpstr>Presentazione standard di PowerPoint</vt:lpstr>
      <vt:lpstr>Come ?</vt:lpstr>
      <vt:lpstr>Presentazione standard di PowerPoint</vt:lpstr>
      <vt:lpstr>Progressivo incremento della terapia in funzione della durata del diabete </vt:lpstr>
      <vt:lpstr>La terapia del diabete: quello che abbiamo </vt:lpstr>
      <vt:lpstr>Presentazione standard di PowerPoint</vt:lpstr>
      <vt:lpstr>Presentazione standard di PowerPoint</vt:lpstr>
      <vt:lpstr>Metformina meccanismo d’azione</vt:lpstr>
      <vt:lpstr>Presentazione standard di PowerPoint</vt:lpstr>
      <vt:lpstr>Controindicazioni alla terapia con metformina</vt:lpstr>
      <vt:lpstr>Presentazione standard di PowerPoint</vt:lpstr>
      <vt:lpstr>Presentazione standard di PowerPoint</vt:lpstr>
      <vt:lpstr>I fattori per la fenotipizzazione dei pazienti e le scelte terapeutiche personalizzate</vt:lpstr>
      <vt:lpstr>Presentazione standard di PowerPoint</vt:lpstr>
      <vt:lpstr>Presentazione standard di PowerPoint</vt:lpstr>
      <vt:lpstr>Algoritmo e fenotipo </vt:lpstr>
      <vt:lpstr>Fenotipo </vt:lpstr>
      <vt:lpstr>Fenotipo </vt:lpstr>
      <vt:lpstr>Steno-2: relative risk reduction with intensive treatment</vt:lpstr>
      <vt:lpstr>Non solo ipoglicemizzanti…</vt:lpstr>
      <vt:lpstr>Cosa fare alla signora ??</vt:lpstr>
      <vt:lpstr>Presentazione standard di PowerPoint</vt:lpstr>
      <vt:lpstr>SIETE D’ACCORDO CON IL PIANO DIAGNOSTICO-TERAPEUTICO ATTIVO SULLA PAZIENTE ?</vt:lpstr>
      <vt:lpstr>Presentazione standard di PowerPoint</vt:lpstr>
      <vt:lpstr>La Sig.ra Martina Condizioni cliniche e trattamenti attivi</vt:lpstr>
      <vt:lpstr>Obiettivo</vt:lpstr>
      <vt:lpstr>Obbiettivo</vt:lpstr>
      <vt:lpstr>ROMA III Tack J et al. Gastroenterology 2006; 1430: 1466-1479</vt:lpstr>
      <vt:lpstr>Dispepsia funzionale Roma III</vt:lpstr>
      <vt:lpstr>Dispepsia UpToDate  October 2013</vt:lpstr>
      <vt:lpstr>Presentazione standard di PowerPoint</vt:lpstr>
      <vt:lpstr>Presentazione standard di PowerPoint</vt:lpstr>
      <vt:lpstr>Presentazione standard di PowerPoint</vt:lpstr>
      <vt:lpstr>Presentazione standard di PowerPoint</vt:lpstr>
      <vt:lpstr>Presentazione standard di PowerPoint</vt:lpstr>
      <vt:lpstr>Cochrane Review 2006 procinetici vs placebo</vt:lpstr>
      <vt:lpstr>Presentazione standard di PowerPoint</vt:lpstr>
      <vt:lpstr>Obiettivo</vt:lpstr>
      <vt:lpstr>Presentazione standard di PowerPoint</vt:lpstr>
      <vt:lpstr>Presentazione standard di PowerPoint</vt:lpstr>
      <vt:lpstr>Presentazione standard di PowerPoint</vt:lpstr>
      <vt:lpstr>Choosing wisely AGA</vt:lpstr>
      <vt:lpstr>Obiettivo</vt:lpstr>
      <vt:lpstr>Presentazione standard di PowerPoint</vt:lpstr>
      <vt:lpstr>Obiettivo</vt:lpstr>
      <vt:lpstr>Sig.ra Martina  anni 83  proposto trattamento con antinfiammatori coxib</vt:lpstr>
      <vt:lpstr>Fattori di rischio in pazienti  in terapia con FANS</vt:lpstr>
      <vt:lpstr>Presentazione standard di PowerPoint</vt:lpstr>
      <vt:lpstr>Presentazione standard di PowerPoint</vt:lpstr>
      <vt:lpstr>Presentazione standard di PowerPoint</vt:lpstr>
      <vt:lpstr>Valutazione dei rischi e scelta dei farmaci per (provocare) /prevenire gravi complicazioni GI superiori da FANS  in pazienti  senza rischio cardiovascolare</vt:lpstr>
      <vt:lpstr>Valutazione dei rischi e scelta dei farmaci per (provocare) /prevenire gravi complicazioni GI superiori da FANS  in pazienti con rischio cardiovascolare</vt:lpstr>
      <vt:lpstr>Sig.ra Martina anni 83  coxib a lungo termine rischioso  FANS + IPP preferibile</vt:lpstr>
      <vt:lpstr>Condizioni e trattamenti attivi</vt:lpstr>
      <vt:lpstr>Prevalenza di colelitiasi popolazione generale &gt;60 anni</vt:lpstr>
      <vt:lpstr>Approach to patients with incidental gallstones UpToDate - october 2013 </vt:lpstr>
      <vt:lpstr>Presentazione standard di PowerPoint</vt:lpstr>
      <vt:lpstr>Memento placebo ! ~50% efficacia !!!</vt:lpstr>
      <vt:lpstr>SIETE D’ACCORDO CON IL PIANO DIAGNOSTICO-TERAPEUTICO ATTIVO SULLA PAZIENTE ?</vt:lpstr>
      <vt:lpstr>Presentazione standard di PowerPoint</vt:lpstr>
      <vt:lpstr>L’attuale situazione della paziente  e le questioni generali che il medico deve tenere in considerazione: il punto di vista dell’internista</vt:lpstr>
      <vt:lpstr>La governance clinica delle comorbilità</vt:lpstr>
      <vt:lpstr>Presentazione standard di PowerPoint</vt:lpstr>
      <vt:lpstr>I problemi delle linee guida negli anziani</vt:lpstr>
      <vt:lpstr>Presentazione standard di PowerPoint</vt:lpstr>
      <vt:lpstr>Presentazione standard di PowerPoint</vt:lpstr>
      <vt:lpstr>Farmaci e anziani</vt:lpstr>
      <vt:lpstr>Presentazione standard di PowerPoint</vt:lpstr>
      <vt:lpstr>Criteri di Beers</vt:lpstr>
      <vt:lpstr>Presentazione standard di PowerPoint</vt:lpstr>
      <vt:lpstr>Presentazione standard di PowerPoint</vt:lpstr>
      <vt:lpstr>Presentazione standard di PowerPoint</vt:lpstr>
      <vt:lpstr>Eventi avversi da farmaci nell’anziano (1)</vt:lpstr>
      <vt:lpstr>Eventi avversi da farmaci nell’anziano (2)</vt:lpstr>
      <vt:lpstr>Prescrizione appropriata di farmaci nell’anziano</vt:lpstr>
      <vt:lpstr>Predizione di eventi avversi da farmaco</vt:lpstr>
      <vt:lpstr>Prevenzione degli eventi avversi da farmaci(1)</vt:lpstr>
      <vt:lpstr>Prevenzione degli eventi avversi da farmaci(2)  (Progetto ACOVE:assessing care of vulnerable elders)</vt:lpstr>
      <vt:lpstr>Presentazione standard di PowerPoint</vt:lpstr>
      <vt:lpstr>Presentazione standard di PowerPoint</vt:lpstr>
      <vt:lpstr>Presentazione standard di PowerPoint</vt:lpstr>
      <vt:lpstr>Presentazione standard di PowerPoint</vt:lpstr>
      <vt:lpstr>Presentazione standard di PowerPoint</vt:lpstr>
      <vt:lpstr>Inquadramento clinico generale della Sig.a Martina sulla scorta delle ultime indicazioni degli specialisti.</vt:lpstr>
      <vt:lpstr>MARTINA 83 aa</vt:lpstr>
      <vt:lpstr>MARTINA 83 aa</vt:lpstr>
      <vt:lpstr>Quale modello di intervento? </vt:lpstr>
      <vt:lpstr>PIANO DI CURA: priorità</vt:lpstr>
      <vt:lpstr>PIANO DI CURA: priorità</vt:lpstr>
      <vt:lpstr>PIANO DI CURA: priorità</vt:lpstr>
      <vt:lpstr>PIANO DI CURA: priorità</vt:lpstr>
      <vt:lpstr>PIANO DI CURA: priorità</vt:lpstr>
      <vt:lpstr>PIANO DI CURA: priorità</vt:lpstr>
      <vt:lpstr>PIANO DI CURA: priorità</vt:lpstr>
      <vt:lpstr>PIANO DI CURA: priorità</vt:lpstr>
      <vt:lpstr>PIANO DI CURA: priorità</vt:lpstr>
      <vt:lpstr>Presentazione standard di PowerPoint</vt:lpstr>
      <vt:lpstr>COME POSSO FORMULARE UN APPROPRIATO PIANO DI CURA CHE CONCILI LE DIVERSE VALUTAZIONI DI PRIORITA’ ? </vt:lpstr>
      <vt:lpstr>la valutazione della paziente dal punto di vista funzionale con l’utilizzo di strumenti di valutazione</vt:lpstr>
      <vt:lpstr>Presentazione standard di PowerPoint</vt:lpstr>
      <vt:lpstr>(Katz TF. A.D.L. Activities of Daily Living. JAMA 1963;185:914)</vt:lpstr>
      <vt:lpstr>MARTINA 83 aa</vt:lpstr>
      <vt:lpstr>Presentazione standard di PowerPoint</vt:lpstr>
      <vt:lpstr>Presentazione standard di PowerPoint</vt:lpstr>
      <vt:lpstr>MARTINA 83 aa</vt:lpstr>
      <vt:lpstr>MARTINA 83 aa</vt:lpstr>
      <vt:lpstr>SCALA MORSE (Morse 1997)</vt:lpstr>
      <vt:lpstr>SCALA MORSE (Morse 1997)</vt:lpstr>
      <vt:lpstr>SCALA MORSE (Morse 1997)</vt:lpstr>
      <vt:lpstr>Presentazione standard di PowerPoint</vt:lpstr>
      <vt:lpstr>Presentazione standard di PowerPoint</vt:lpstr>
      <vt:lpstr>Presentazione standard di PowerPoint</vt:lpstr>
      <vt:lpstr>Presentazione standard di PowerPoint</vt:lpstr>
      <vt:lpstr>analisi terapie prescritte in termini si sostenibilità, rischio ADR, interferenze, monitoraggio della continuità terapeutica.  Obiettivo: alleggerimento della terapia.</vt:lpstr>
      <vt:lpstr>MARTINA 83 aa</vt:lpstr>
      <vt:lpstr>MARTINA 83 aa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OBIETTIVI E INTERVENTI COMPLESSIVI</vt:lpstr>
      <vt:lpstr>Obiettivi e interventi 1</vt:lpstr>
      <vt:lpstr>Obiettivi e interventi 2</vt:lpstr>
      <vt:lpstr>Obiettivi e interventi 3</vt:lpstr>
      <vt:lpstr>Obiettivi e interventi 3</vt:lpstr>
      <vt:lpstr>NUOVO PIANO DI CURA PRATICABILE</vt:lpstr>
      <vt:lpstr>Presentazione standard di PowerPoint</vt:lpstr>
      <vt:lpstr>Presentazione standard di PowerPoint</vt:lpstr>
      <vt:lpstr>Presentazione standard di PowerPoint</vt:lpstr>
      <vt:lpstr>Presentazione standard di PowerPoint</vt:lpstr>
      <vt:lpstr>SIETE D’ACCORDO CON IL PIANO DIAGNOSTICO-TERAPEUTICO ATTIVO SULLA PAZIENTE ?</vt:lpstr>
      <vt:lpstr>CONCLUSIONI:  proposta di un modello generale</vt:lpstr>
      <vt:lpstr>Presentazione standard di PowerPoint</vt:lpstr>
      <vt:lpstr>Le possibili conseguenze delle scelte effettuate:  il commento dell’internista</vt:lpstr>
      <vt:lpstr>Presentazione standard di PowerPoint</vt:lpstr>
      <vt:lpstr>E’ corretto (praticabile)?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Multicom</dc:creator>
  <cp:lastModifiedBy>Conferenze</cp:lastModifiedBy>
  <cp:revision>90</cp:revision>
  <dcterms:created xsi:type="dcterms:W3CDTF">2014-02-19T11:14:11Z</dcterms:created>
  <dcterms:modified xsi:type="dcterms:W3CDTF">2014-02-20T22:36:25Z</dcterms:modified>
</cp:coreProperties>
</file>