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800" r:id="rId2"/>
    <p:sldMasterId id="2147483812" r:id="rId3"/>
    <p:sldMasterId id="2147483824" r:id="rId4"/>
  </p:sldMasterIdLst>
  <p:notesMasterIdLst>
    <p:notesMasterId r:id="rId86"/>
  </p:notesMasterIdLst>
  <p:sldIdLst>
    <p:sldId id="257" r:id="rId5"/>
    <p:sldId id="327" r:id="rId6"/>
    <p:sldId id="328" r:id="rId7"/>
    <p:sldId id="318" r:id="rId8"/>
    <p:sldId id="261" r:id="rId9"/>
    <p:sldId id="323" r:id="rId10"/>
    <p:sldId id="320" r:id="rId11"/>
    <p:sldId id="262" r:id="rId12"/>
    <p:sldId id="319" r:id="rId13"/>
    <p:sldId id="324" r:id="rId14"/>
    <p:sldId id="325" r:id="rId15"/>
    <p:sldId id="321" r:id="rId16"/>
    <p:sldId id="322" r:id="rId17"/>
    <p:sldId id="329" r:id="rId18"/>
    <p:sldId id="330" r:id="rId19"/>
    <p:sldId id="331" r:id="rId20"/>
    <p:sldId id="333" r:id="rId21"/>
    <p:sldId id="326" r:id="rId22"/>
    <p:sldId id="336" r:id="rId23"/>
    <p:sldId id="334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49" r:id="rId46"/>
    <p:sldId id="359" r:id="rId47"/>
    <p:sldId id="369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70" r:id="rId57"/>
    <p:sldId id="371" r:id="rId58"/>
    <p:sldId id="372" r:id="rId59"/>
    <p:sldId id="373" r:id="rId60"/>
    <p:sldId id="374" r:id="rId61"/>
    <p:sldId id="375" r:id="rId62"/>
    <p:sldId id="376" r:id="rId63"/>
    <p:sldId id="377" r:id="rId64"/>
    <p:sldId id="378" r:id="rId65"/>
    <p:sldId id="379" r:id="rId66"/>
    <p:sldId id="380" r:id="rId67"/>
    <p:sldId id="381" r:id="rId68"/>
    <p:sldId id="382" r:id="rId69"/>
    <p:sldId id="383" r:id="rId70"/>
    <p:sldId id="384" r:id="rId71"/>
    <p:sldId id="385" r:id="rId72"/>
    <p:sldId id="386" r:id="rId73"/>
    <p:sldId id="387" r:id="rId74"/>
    <p:sldId id="388" r:id="rId75"/>
    <p:sldId id="389" r:id="rId76"/>
    <p:sldId id="390" r:id="rId77"/>
    <p:sldId id="391" r:id="rId78"/>
    <p:sldId id="392" r:id="rId79"/>
    <p:sldId id="393" r:id="rId80"/>
    <p:sldId id="394" r:id="rId81"/>
    <p:sldId id="395" r:id="rId82"/>
    <p:sldId id="396" r:id="rId83"/>
    <p:sldId id="397" r:id="rId84"/>
    <p:sldId id="398" r:id="rId85"/>
  </p:sldIdLst>
  <p:sldSz cx="9144000" cy="6858000" type="screen4x3"/>
  <p:notesSz cx="7559675" cy="106918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54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8" autoAdjust="0"/>
    <p:restoredTop sz="95552" autoAdjust="0"/>
  </p:normalViewPr>
  <p:slideViewPr>
    <p:cSldViewPr>
      <p:cViewPr varScale="1">
        <p:scale>
          <a:sx n="39" d="100"/>
          <a:sy n="39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bleStyles" Target="tableStyle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FFACF-9212-4986-99DD-6C31885901B1}" type="doc">
      <dgm:prSet loTypeId="urn:microsoft.com/office/officeart/2005/8/layout/hList3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it-IT"/>
        </a:p>
      </dgm:t>
    </dgm:pt>
    <dgm:pt modelId="{95FAE9B0-FE30-4DA6-95E3-BED6960A3C37}">
      <dgm:prSet phldrT="[Testo]"/>
      <dgm:spPr/>
      <dgm:t>
        <a:bodyPr/>
        <a:lstStyle/>
        <a:p>
          <a:r>
            <a:rPr lang="it-IT" dirty="0" smtClean="0"/>
            <a:t>FUO: Etiologia </a:t>
          </a:r>
          <a:endParaRPr lang="it-IT" dirty="0"/>
        </a:p>
      </dgm:t>
    </dgm:pt>
    <dgm:pt modelId="{EC73FDEC-71F8-496B-9647-3D25178D713C}" type="parTrans" cxnId="{FA4A03D0-D0D8-439F-AFF2-E093EBCDB753}">
      <dgm:prSet/>
      <dgm:spPr/>
      <dgm:t>
        <a:bodyPr/>
        <a:lstStyle/>
        <a:p>
          <a:endParaRPr lang="it-IT"/>
        </a:p>
      </dgm:t>
    </dgm:pt>
    <dgm:pt modelId="{CE8EBD9B-1D00-435C-8032-8D20D327F1F8}" type="sibTrans" cxnId="{FA4A03D0-D0D8-439F-AFF2-E093EBCDB753}">
      <dgm:prSet/>
      <dgm:spPr/>
      <dgm:t>
        <a:bodyPr/>
        <a:lstStyle/>
        <a:p>
          <a:endParaRPr lang="it-IT"/>
        </a:p>
      </dgm:t>
    </dgm:pt>
    <dgm:pt modelId="{510FB36B-7892-46B1-8812-A0E87244C231}">
      <dgm:prSet phldrT="[Testo]"/>
      <dgm:spPr/>
      <dgm:t>
        <a:bodyPr/>
        <a:lstStyle/>
        <a:p>
          <a:r>
            <a:rPr lang="it-IT" b="1" dirty="0" smtClean="0"/>
            <a:t>Infettiva    30-40%</a:t>
          </a:r>
          <a:endParaRPr lang="it-IT" b="1" dirty="0"/>
        </a:p>
      </dgm:t>
    </dgm:pt>
    <dgm:pt modelId="{D691E5D0-F652-414F-8177-6594E69122E2}" type="parTrans" cxnId="{3CE5EB18-DF8D-46CF-BEF6-8569BA60F5E1}">
      <dgm:prSet/>
      <dgm:spPr/>
      <dgm:t>
        <a:bodyPr/>
        <a:lstStyle/>
        <a:p>
          <a:endParaRPr lang="it-IT"/>
        </a:p>
      </dgm:t>
    </dgm:pt>
    <dgm:pt modelId="{17712201-C083-4969-BF49-5F0E47918338}" type="sibTrans" cxnId="{3CE5EB18-DF8D-46CF-BEF6-8569BA60F5E1}">
      <dgm:prSet/>
      <dgm:spPr/>
      <dgm:t>
        <a:bodyPr/>
        <a:lstStyle/>
        <a:p>
          <a:endParaRPr lang="it-IT"/>
        </a:p>
      </dgm:t>
    </dgm:pt>
    <dgm:pt modelId="{385935B5-63CC-428A-9936-9FACC7384852}">
      <dgm:prSet phldrT="[Testo]"/>
      <dgm:spPr/>
      <dgm:t>
        <a:bodyPr/>
        <a:lstStyle/>
        <a:p>
          <a:r>
            <a:rPr lang="it-IT" b="1" dirty="0" smtClean="0"/>
            <a:t>Autoimmune 10-20%</a:t>
          </a:r>
          <a:endParaRPr lang="it-IT" b="1" dirty="0"/>
        </a:p>
      </dgm:t>
    </dgm:pt>
    <dgm:pt modelId="{DA30A4DA-4593-4CC7-A1B4-2583DF2D80D7}" type="parTrans" cxnId="{68FF1DD6-BE3F-48A8-B4A8-BAC22149819E}">
      <dgm:prSet/>
      <dgm:spPr/>
      <dgm:t>
        <a:bodyPr/>
        <a:lstStyle/>
        <a:p>
          <a:endParaRPr lang="it-IT"/>
        </a:p>
      </dgm:t>
    </dgm:pt>
    <dgm:pt modelId="{D75D967E-2E2C-4BE2-B7B2-198ACEDAD225}" type="sibTrans" cxnId="{68FF1DD6-BE3F-48A8-B4A8-BAC22149819E}">
      <dgm:prSet/>
      <dgm:spPr/>
      <dgm:t>
        <a:bodyPr/>
        <a:lstStyle/>
        <a:p>
          <a:endParaRPr lang="it-IT"/>
        </a:p>
      </dgm:t>
    </dgm:pt>
    <dgm:pt modelId="{3E6E3329-9682-4ACE-A157-CB779CDD6949}">
      <dgm:prSet phldrT="[Testo]"/>
      <dgm:spPr/>
      <dgm:t>
        <a:bodyPr/>
        <a:lstStyle/>
        <a:p>
          <a:r>
            <a:rPr lang="it-IT" b="1" dirty="0" smtClean="0"/>
            <a:t>Altra </a:t>
          </a:r>
          <a:r>
            <a:rPr lang="it-IT" b="1" dirty="0" err="1" smtClean="0"/>
            <a:t>etiologia*</a:t>
          </a:r>
          <a:r>
            <a:rPr lang="it-IT" b="1" dirty="0" smtClean="0"/>
            <a:t>      2-8%</a:t>
          </a:r>
          <a:endParaRPr lang="it-IT" b="1" dirty="0"/>
        </a:p>
      </dgm:t>
    </dgm:pt>
    <dgm:pt modelId="{9D631AF6-8EDB-43C0-98B2-EBF5A82D65C4}" type="parTrans" cxnId="{E849773E-05FE-4CB6-AB32-D119DB30975D}">
      <dgm:prSet/>
      <dgm:spPr/>
      <dgm:t>
        <a:bodyPr/>
        <a:lstStyle/>
        <a:p>
          <a:endParaRPr lang="it-IT"/>
        </a:p>
      </dgm:t>
    </dgm:pt>
    <dgm:pt modelId="{86CBDE79-4F93-4835-82A8-6F8DD45871B3}" type="sibTrans" cxnId="{E849773E-05FE-4CB6-AB32-D119DB30975D}">
      <dgm:prSet/>
      <dgm:spPr/>
      <dgm:t>
        <a:bodyPr/>
        <a:lstStyle/>
        <a:p>
          <a:endParaRPr lang="it-IT"/>
        </a:p>
      </dgm:t>
    </dgm:pt>
    <dgm:pt modelId="{A569190A-3C11-4CBC-92D9-67E575F2C787}">
      <dgm:prSet phldrT="[Testo]"/>
      <dgm:spPr/>
      <dgm:t>
        <a:bodyPr/>
        <a:lstStyle/>
        <a:p>
          <a:r>
            <a:rPr lang="it-IT" b="1" dirty="0" smtClean="0"/>
            <a:t>Neoplastica 20-30%</a:t>
          </a:r>
          <a:endParaRPr lang="it-IT" b="1" dirty="0"/>
        </a:p>
      </dgm:t>
    </dgm:pt>
    <dgm:pt modelId="{187C0C3F-51BD-4E55-97BD-EE7D7F6657AF}" type="parTrans" cxnId="{97FA4A36-4F15-4091-8AAB-47DC29FD7F2A}">
      <dgm:prSet/>
      <dgm:spPr/>
      <dgm:t>
        <a:bodyPr/>
        <a:lstStyle/>
        <a:p>
          <a:endParaRPr lang="it-IT"/>
        </a:p>
      </dgm:t>
    </dgm:pt>
    <dgm:pt modelId="{9CBD4EC7-29D5-435E-AE24-F3B565461011}" type="sibTrans" cxnId="{97FA4A36-4F15-4091-8AAB-47DC29FD7F2A}">
      <dgm:prSet/>
      <dgm:spPr/>
      <dgm:t>
        <a:bodyPr/>
        <a:lstStyle/>
        <a:p>
          <a:endParaRPr lang="it-IT"/>
        </a:p>
      </dgm:t>
    </dgm:pt>
    <dgm:pt modelId="{0D5860DE-4CCE-497A-91A0-CA6870FA97A1}">
      <dgm:prSet phldrT="[Testo]"/>
      <dgm:spPr/>
      <dgm:t>
        <a:bodyPr/>
        <a:lstStyle/>
        <a:p>
          <a:r>
            <a:rPr lang="it-IT" b="1" dirty="0" smtClean="0"/>
            <a:t>Non determinata 5-30%</a:t>
          </a:r>
          <a:endParaRPr lang="it-IT" b="1" dirty="0"/>
        </a:p>
      </dgm:t>
    </dgm:pt>
    <dgm:pt modelId="{DE09EC40-077B-4F42-8244-C7B43014E1BA}" type="sibTrans" cxnId="{A9C44CEA-B5BA-4F80-8C9B-734DF7B57B30}">
      <dgm:prSet/>
      <dgm:spPr/>
      <dgm:t>
        <a:bodyPr/>
        <a:lstStyle/>
        <a:p>
          <a:endParaRPr lang="it-IT"/>
        </a:p>
      </dgm:t>
    </dgm:pt>
    <dgm:pt modelId="{D55F05CC-4436-4A2B-B8E4-643EF41D62A5}" type="parTrans" cxnId="{A9C44CEA-B5BA-4F80-8C9B-734DF7B57B30}">
      <dgm:prSet/>
      <dgm:spPr/>
      <dgm:t>
        <a:bodyPr/>
        <a:lstStyle/>
        <a:p>
          <a:endParaRPr lang="it-IT"/>
        </a:p>
      </dgm:t>
    </dgm:pt>
    <dgm:pt modelId="{6E18E118-F9EE-4682-91DC-54CE8B3A88BB}" type="pres">
      <dgm:prSet presAssocID="{152FFACF-9212-4986-99DD-6C31885901B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31C2B30-2E33-486D-9510-0BEB90E50725}" type="pres">
      <dgm:prSet presAssocID="{95FAE9B0-FE30-4DA6-95E3-BED6960A3C37}" presName="roof" presStyleLbl="dkBgShp" presStyleIdx="0" presStyleCnt="2" custLinFactNeighborX="1905" custLinFactNeighborY="-3601"/>
      <dgm:spPr/>
      <dgm:t>
        <a:bodyPr/>
        <a:lstStyle/>
        <a:p>
          <a:endParaRPr lang="it-IT"/>
        </a:p>
      </dgm:t>
    </dgm:pt>
    <dgm:pt modelId="{4636F5CE-B4C0-41E3-929F-7C1633FE955D}" type="pres">
      <dgm:prSet presAssocID="{95FAE9B0-FE30-4DA6-95E3-BED6960A3C37}" presName="pillars" presStyleCnt="0"/>
      <dgm:spPr/>
    </dgm:pt>
    <dgm:pt modelId="{E4A5C1E7-F246-4E30-A7C7-B7BAF9D3EB43}" type="pres">
      <dgm:prSet presAssocID="{95FAE9B0-FE30-4DA6-95E3-BED6960A3C37}" presName="pillar1" presStyleLbl="node1" presStyleIdx="0" presStyleCnt="5" custScaleY="97471" custLinFactNeighborX="-61" custLinFactNeighborY="3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B2F1EF-00C1-4571-A0D9-7B7C80784ED6}" type="pres">
      <dgm:prSet presAssocID="{A569190A-3C11-4CBC-92D9-67E575F2C787}" presName="pillarX" presStyleLbl="node1" presStyleIdx="1" presStyleCnt="5" custLinFactNeighborX="20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8A9A5A-430A-4E0B-AE75-68426F48AB3C}" type="pres">
      <dgm:prSet presAssocID="{385935B5-63CC-428A-9936-9FACC7384852}" presName="pillarX" presStyleLbl="node1" presStyleIdx="2" presStyleCnt="5" custLinFactNeighborX="20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954258-2398-4369-8065-0A498992A953}" type="pres">
      <dgm:prSet presAssocID="{3E6E3329-9682-4ACE-A157-CB779CDD6949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9E4A4D-F39A-4744-83B0-B0CB7069C123}" type="pres">
      <dgm:prSet presAssocID="{0D5860DE-4CCE-497A-91A0-CA6870FA97A1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D9B9CF6-FC0B-47C7-A483-87E210787398}" type="pres">
      <dgm:prSet presAssocID="{95FAE9B0-FE30-4DA6-95E3-BED6960A3C37}" presName="base" presStyleLbl="dkBgShp" presStyleIdx="1" presStyleCnt="2"/>
      <dgm:spPr/>
    </dgm:pt>
  </dgm:ptLst>
  <dgm:cxnLst>
    <dgm:cxn modelId="{68FF1DD6-BE3F-48A8-B4A8-BAC22149819E}" srcId="{95FAE9B0-FE30-4DA6-95E3-BED6960A3C37}" destId="{385935B5-63CC-428A-9936-9FACC7384852}" srcOrd="2" destOrd="0" parTransId="{DA30A4DA-4593-4CC7-A1B4-2583DF2D80D7}" sibTransId="{D75D967E-2E2C-4BE2-B7B2-198ACEDAD225}"/>
    <dgm:cxn modelId="{FA4A03D0-D0D8-439F-AFF2-E093EBCDB753}" srcId="{152FFACF-9212-4986-99DD-6C31885901B1}" destId="{95FAE9B0-FE30-4DA6-95E3-BED6960A3C37}" srcOrd="0" destOrd="0" parTransId="{EC73FDEC-71F8-496B-9647-3D25178D713C}" sibTransId="{CE8EBD9B-1D00-435C-8032-8D20D327F1F8}"/>
    <dgm:cxn modelId="{DE83A37D-F261-431B-8E23-C9B587772CDA}" type="presOf" srcId="{A569190A-3C11-4CBC-92D9-67E575F2C787}" destId="{FBB2F1EF-00C1-4571-A0D9-7B7C80784ED6}" srcOrd="0" destOrd="0" presId="urn:microsoft.com/office/officeart/2005/8/layout/hList3"/>
    <dgm:cxn modelId="{8E5935FC-0F87-423F-9065-928917B79F73}" type="presOf" srcId="{3E6E3329-9682-4ACE-A157-CB779CDD6949}" destId="{19954258-2398-4369-8065-0A498992A953}" srcOrd="0" destOrd="0" presId="urn:microsoft.com/office/officeart/2005/8/layout/hList3"/>
    <dgm:cxn modelId="{B53C403B-3828-4D18-B624-9640C291643C}" type="presOf" srcId="{95FAE9B0-FE30-4DA6-95E3-BED6960A3C37}" destId="{331C2B30-2E33-486D-9510-0BEB90E50725}" srcOrd="0" destOrd="0" presId="urn:microsoft.com/office/officeart/2005/8/layout/hList3"/>
    <dgm:cxn modelId="{04EA1D1E-D5BA-4ABC-94CC-A10C95B4FB26}" type="presOf" srcId="{385935B5-63CC-428A-9936-9FACC7384852}" destId="{B38A9A5A-430A-4E0B-AE75-68426F48AB3C}" srcOrd="0" destOrd="0" presId="urn:microsoft.com/office/officeart/2005/8/layout/hList3"/>
    <dgm:cxn modelId="{05D9D079-E953-4560-838E-963904297716}" type="presOf" srcId="{152FFACF-9212-4986-99DD-6C31885901B1}" destId="{6E18E118-F9EE-4682-91DC-54CE8B3A88BB}" srcOrd="0" destOrd="0" presId="urn:microsoft.com/office/officeart/2005/8/layout/hList3"/>
    <dgm:cxn modelId="{F012C6F6-0D94-4A13-9106-83C4A26ECCC9}" type="presOf" srcId="{0D5860DE-4CCE-497A-91A0-CA6870FA97A1}" destId="{439E4A4D-F39A-4744-83B0-B0CB7069C123}" srcOrd="0" destOrd="0" presId="urn:microsoft.com/office/officeart/2005/8/layout/hList3"/>
    <dgm:cxn modelId="{E849773E-05FE-4CB6-AB32-D119DB30975D}" srcId="{95FAE9B0-FE30-4DA6-95E3-BED6960A3C37}" destId="{3E6E3329-9682-4ACE-A157-CB779CDD6949}" srcOrd="3" destOrd="0" parTransId="{9D631AF6-8EDB-43C0-98B2-EBF5A82D65C4}" sibTransId="{86CBDE79-4F93-4835-82A8-6F8DD45871B3}"/>
    <dgm:cxn modelId="{5F297F11-F75C-429F-B3E4-AA2422A60F51}" type="presOf" srcId="{510FB36B-7892-46B1-8812-A0E87244C231}" destId="{E4A5C1E7-F246-4E30-A7C7-B7BAF9D3EB43}" srcOrd="0" destOrd="0" presId="urn:microsoft.com/office/officeart/2005/8/layout/hList3"/>
    <dgm:cxn modelId="{A9C44CEA-B5BA-4F80-8C9B-734DF7B57B30}" srcId="{95FAE9B0-FE30-4DA6-95E3-BED6960A3C37}" destId="{0D5860DE-4CCE-497A-91A0-CA6870FA97A1}" srcOrd="4" destOrd="0" parTransId="{D55F05CC-4436-4A2B-B8E4-643EF41D62A5}" sibTransId="{DE09EC40-077B-4F42-8244-C7B43014E1BA}"/>
    <dgm:cxn modelId="{3CE5EB18-DF8D-46CF-BEF6-8569BA60F5E1}" srcId="{95FAE9B0-FE30-4DA6-95E3-BED6960A3C37}" destId="{510FB36B-7892-46B1-8812-A0E87244C231}" srcOrd="0" destOrd="0" parTransId="{D691E5D0-F652-414F-8177-6594E69122E2}" sibTransId="{17712201-C083-4969-BF49-5F0E47918338}"/>
    <dgm:cxn modelId="{97FA4A36-4F15-4091-8AAB-47DC29FD7F2A}" srcId="{95FAE9B0-FE30-4DA6-95E3-BED6960A3C37}" destId="{A569190A-3C11-4CBC-92D9-67E575F2C787}" srcOrd="1" destOrd="0" parTransId="{187C0C3F-51BD-4E55-97BD-EE7D7F6657AF}" sibTransId="{9CBD4EC7-29D5-435E-AE24-F3B565461011}"/>
    <dgm:cxn modelId="{9AA4EA8C-4CDC-45A8-BCA3-227131DEE806}" type="presParOf" srcId="{6E18E118-F9EE-4682-91DC-54CE8B3A88BB}" destId="{331C2B30-2E33-486D-9510-0BEB90E50725}" srcOrd="0" destOrd="0" presId="urn:microsoft.com/office/officeart/2005/8/layout/hList3"/>
    <dgm:cxn modelId="{CAA39D51-DA2E-40B2-9C03-FAE42A916A50}" type="presParOf" srcId="{6E18E118-F9EE-4682-91DC-54CE8B3A88BB}" destId="{4636F5CE-B4C0-41E3-929F-7C1633FE955D}" srcOrd="1" destOrd="0" presId="urn:microsoft.com/office/officeart/2005/8/layout/hList3"/>
    <dgm:cxn modelId="{0533C34D-0C4E-4D92-BB97-84BD50B34162}" type="presParOf" srcId="{4636F5CE-B4C0-41E3-929F-7C1633FE955D}" destId="{E4A5C1E7-F246-4E30-A7C7-B7BAF9D3EB43}" srcOrd="0" destOrd="0" presId="urn:microsoft.com/office/officeart/2005/8/layout/hList3"/>
    <dgm:cxn modelId="{5DE54AA9-86B0-46A3-A632-5523D0BDD900}" type="presParOf" srcId="{4636F5CE-B4C0-41E3-929F-7C1633FE955D}" destId="{FBB2F1EF-00C1-4571-A0D9-7B7C80784ED6}" srcOrd="1" destOrd="0" presId="urn:microsoft.com/office/officeart/2005/8/layout/hList3"/>
    <dgm:cxn modelId="{399ABA73-2CA8-4059-8D5B-7A43DD8BADC7}" type="presParOf" srcId="{4636F5CE-B4C0-41E3-929F-7C1633FE955D}" destId="{B38A9A5A-430A-4E0B-AE75-68426F48AB3C}" srcOrd="2" destOrd="0" presId="urn:microsoft.com/office/officeart/2005/8/layout/hList3"/>
    <dgm:cxn modelId="{DC516A1A-5584-4889-8350-A5E2884153C2}" type="presParOf" srcId="{4636F5CE-B4C0-41E3-929F-7C1633FE955D}" destId="{19954258-2398-4369-8065-0A498992A953}" srcOrd="3" destOrd="0" presId="urn:microsoft.com/office/officeart/2005/8/layout/hList3"/>
    <dgm:cxn modelId="{013E8D45-29EA-4991-991E-9A0FE49CA9C2}" type="presParOf" srcId="{4636F5CE-B4C0-41E3-929F-7C1633FE955D}" destId="{439E4A4D-F39A-4744-83B0-B0CB7069C123}" srcOrd="4" destOrd="0" presId="urn:microsoft.com/office/officeart/2005/8/layout/hList3"/>
    <dgm:cxn modelId="{343D86FB-F719-40A5-B138-DD484AB039C1}" type="presParOf" srcId="{6E18E118-F9EE-4682-91DC-54CE8B3A88BB}" destId="{AD9B9CF6-FC0B-47C7-A483-87E21078739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C2B30-2E33-486D-9510-0BEB90E50725}">
      <dsp:nvSpPr>
        <dsp:cNvPr id="0" name=""/>
        <dsp:cNvSpPr/>
      </dsp:nvSpPr>
      <dsp:spPr>
        <a:xfrm>
          <a:off x="0" y="0"/>
          <a:ext cx="7500990" cy="110252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100" kern="1200" dirty="0" smtClean="0"/>
            <a:t>FUO: Etiologia </a:t>
          </a:r>
          <a:endParaRPr lang="it-IT" sz="5100" kern="1200" dirty="0"/>
        </a:p>
      </dsp:txBody>
      <dsp:txXfrm>
        <a:off x="0" y="0"/>
        <a:ext cx="7500990" cy="1102522"/>
      </dsp:txXfrm>
    </dsp:sp>
    <dsp:sp modelId="{E4A5C1E7-F246-4E30-A7C7-B7BAF9D3EB43}">
      <dsp:nvSpPr>
        <dsp:cNvPr id="0" name=""/>
        <dsp:cNvSpPr/>
      </dsp:nvSpPr>
      <dsp:spPr>
        <a:xfrm>
          <a:off x="0" y="1132586"/>
          <a:ext cx="1499831" cy="225674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Infettiva    30-40%</a:t>
          </a:r>
          <a:endParaRPr lang="it-IT" sz="1900" b="1" kern="1200" dirty="0"/>
        </a:p>
      </dsp:txBody>
      <dsp:txXfrm>
        <a:off x="0" y="1132586"/>
        <a:ext cx="1499831" cy="2256742"/>
      </dsp:txXfrm>
    </dsp:sp>
    <dsp:sp modelId="{FBB2F1EF-00C1-4571-A0D9-7B7C80784ED6}">
      <dsp:nvSpPr>
        <dsp:cNvPr id="0" name=""/>
        <dsp:cNvSpPr/>
      </dsp:nvSpPr>
      <dsp:spPr>
        <a:xfrm>
          <a:off x="1530879" y="1102522"/>
          <a:ext cx="1499831" cy="23152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Neoplastica 20-30%</a:t>
          </a:r>
          <a:endParaRPr lang="it-IT" sz="1900" b="1" kern="1200" dirty="0"/>
        </a:p>
      </dsp:txBody>
      <dsp:txXfrm>
        <a:off x="1530879" y="1102522"/>
        <a:ext cx="1499831" cy="2315296"/>
      </dsp:txXfrm>
    </dsp:sp>
    <dsp:sp modelId="{B38A9A5A-430A-4E0B-AE75-68426F48AB3C}">
      <dsp:nvSpPr>
        <dsp:cNvPr id="0" name=""/>
        <dsp:cNvSpPr/>
      </dsp:nvSpPr>
      <dsp:spPr>
        <a:xfrm>
          <a:off x="3030710" y="1102522"/>
          <a:ext cx="1499831" cy="231529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Autoimmune 10-20%</a:t>
          </a:r>
          <a:endParaRPr lang="it-IT" sz="1900" b="1" kern="1200" dirty="0"/>
        </a:p>
      </dsp:txBody>
      <dsp:txXfrm>
        <a:off x="3030710" y="1102522"/>
        <a:ext cx="1499831" cy="2315296"/>
      </dsp:txXfrm>
    </dsp:sp>
    <dsp:sp modelId="{19954258-2398-4369-8065-0A498992A953}">
      <dsp:nvSpPr>
        <dsp:cNvPr id="0" name=""/>
        <dsp:cNvSpPr/>
      </dsp:nvSpPr>
      <dsp:spPr>
        <a:xfrm>
          <a:off x="4500410" y="1102522"/>
          <a:ext cx="1499831" cy="231529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Altra </a:t>
          </a:r>
          <a:r>
            <a:rPr lang="it-IT" sz="1900" b="1" kern="1200" dirty="0" err="1" smtClean="0"/>
            <a:t>etiologia*</a:t>
          </a:r>
          <a:r>
            <a:rPr lang="it-IT" sz="1900" b="1" kern="1200" dirty="0" smtClean="0"/>
            <a:t>      2-8%</a:t>
          </a:r>
          <a:endParaRPr lang="it-IT" sz="1900" b="1" kern="1200" dirty="0"/>
        </a:p>
      </dsp:txBody>
      <dsp:txXfrm>
        <a:off x="4500410" y="1102522"/>
        <a:ext cx="1499831" cy="2315296"/>
      </dsp:txXfrm>
    </dsp:sp>
    <dsp:sp modelId="{439E4A4D-F39A-4744-83B0-B0CB7069C123}">
      <dsp:nvSpPr>
        <dsp:cNvPr id="0" name=""/>
        <dsp:cNvSpPr/>
      </dsp:nvSpPr>
      <dsp:spPr>
        <a:xfrm>
          <a:off x="6000242" y="1102522"/>
          <a:ext cx="1499831" cy="231529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 smtClean="0"/>
            <a:t>Non determinata 5-30%</a:t>
          </a:r>
          <a:endParaRPr lang="it-IT" sz="1900" b="1" kern="1200" dirty="0"/>
        </a:p>
      </dsp:txBody>
      <dsp:txXfrm>
        <a:off x="6000242" y="1102522"/>
        <a:ext cx="1499831" cy="2315296"/>
      </dsp:txXfrm>
    </dsp:sp>
    <dsp:sp modelId="{AD9B9CF6-FC0B-47C7-A483-87E210787398}">
      <dsp:nvSpPr>
        <dsp:cNvPr id="0" name=""/>
        <dsp:cNvSpPr/>
      </dsp:nvSpPr>
      <dsp:spPr>
        <a:xfrm>
          <a:off x="0" y="3417818"/>
          <a:ext cx="7500990" cy="257255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3F2A5B-31E3-4CDA-BEB7-2F50D94FDB4D}" type="datetimeFigureOut">
              <a:rPr lang="it-IT"/>
              <a:pPr>
                <a:defRPr/>
              </a:pPr>
              <a:t>21/05/2015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E04460E-0EAB-4DC1-91C4-9CDBE3ADE1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348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24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939175-5DBA-447B-8E93-45994857A371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664638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24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939175-5DBA-447B-8E93-45994857A371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76590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45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68F5E-E111-4D14-A1E1-899E2530B25D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24887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24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939175-5DBA-447B-8E93-45994857A371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359518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45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68F5E-E111-4D14-A1E1-899E2530B25D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149274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246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939175-5DBA-447B-8E93-45994857A371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it-IT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721170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8AA40A81-69A5-4F58-9298-BDAA766FCC6B}" type="slidenum">
              <a:rPr lang="it-IT" sz="1200" strike="noStrike">
                <a:latin typeface="Arial"/>
              </a:rPr>
              <a:pPr algn="r">
                <a:lnSpc>
                  <a:spcPct val="100000"/>
                </a:lnSpc>
              </a:pPr>
              <a:t>18</a:t>
            </a:fld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013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64515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68F5E-E111-4D14-A1E1-899E2530B25D}" type="slidenum">
              <a:rPr lang="it-IT">
                <a:ea typeface="DejaVu Sans"/>
                <a:cs typeface="DejaVu San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it-IT"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2938989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44052" y="1069857"/>
            <a:ext cx="4470029" cy="36651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3587" tIns="46794" rIns="93587" bIns="4679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53407" y="5089412"/>
            <a:ext cx="5259038" cy="40668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87739" indent="-87739">
              <a:lnSpc>
                <a:spcPct val="93000"/>
              </a:lnSpc>
              <a:spcBef>
                <a:spcPct val="0"/>
              </a:spcBef>
              <a:buSzPct val="45000"/>
              <a:tabLst>
                <a:tab pos="740901" algn="l"/>
                <a:tab pos="1481801" algn="l"/>
                <a:tab pos="2222702" algn="l"/>
                <a:tab pos="2963602" algn="l"/>
                <a:tab pos="3704503" algn="l"/>
                <a:tab pos="4445403" algn="l"/>
                <a:tab pos="5186304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Algorithm for evaluation of fever of unknown origin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1491BD-BBC8-40ED-956F-6FDB9D5E35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6496E8-4376-49DB-80E2-EEE9572903C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F14A18-18C3-4BDB-8F84-697B29DB7A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9CC4C0-D04B-45B5-BC42-EEFC13A82A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arrotondato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E6DEA-010F-4E67-AF63-136242ECC0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arrotondato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rrotonda singolo angolo rettangolo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21/05/2015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</a:rPr>
              <a:pPr/>
              <a:t>‹N›</a:t>
            </a:fld>
            <a:endParaRPr lang="it-IT">
              <a:solidFill>
                <a:srgbClr val="E3DED1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21DBD5-AB66-40B0-AE4F-02D75F5A3F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8A0C0-9261-4D0E-A0CF-FBA345D1441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0BD8-E64E-4288-8D22-EC8F8654C18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629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133E-0816-49FF-9B1E-9FD68F1F6CF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6B43C-8CA4-4EC7-8790-A5011ABA808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03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2ADA-9990-469E-A3BB-86300083E7D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CDADB-B98E-4099-A381-16F27761148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78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0919-0FC0-405A-B45F-899F58F5AEB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45F7-0E4B-4272-B21A-50B60CDB2F5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988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08F0-E253-4345-BC9B-604575C6E29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A559-7559-4674-84CA-43220E44B27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1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9CC53A-43D0-444B-9D8B-32393B3620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E9B92-51BF-458C-80EC-743650FDDAD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94B87-3213-45EB-954E-A47DCD228FD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75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A6652-351F-4801-A8D3-DE6B8DC8444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6D48A-8A4F-4073-9466-7C237A46221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72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F421-32A9-41F9-9AB9-73137CC1396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87C8-58A2-4B32-A363-D1DB1134449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9A442-1AE3-44ED-A1C5-84C278036F8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7B6A4-EBA3-4AE8-B08A-3E7BD601DCA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54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7E8AB-8618-4CE4-AB9A-305168ED635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11E99-73F3-4A95-9088-07408DF13D9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229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DCE8-153E-45BB-BDB5-982E9958250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848A-166A-40D7-99FA-329FA180BDD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54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8493334-8A3E-41F0-977E-83B840B107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32184AF-F20E-4DC9-96DA-87E156216D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8AD451-34D5-4AF6-9085-6250274EB3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A3B096-2092-4AB8-91D2-C45809FDA2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706882-CB90-4313-8C50-E669FBD164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573E8F-8CEE-424D-9E71-D9FA183711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02AFE1-E941-4DC3-ACC3-BB4FC5D1C825}" type="datetimeFigureOut">
              <a:rPr lang="it-IT" smtClean="0">
                <a:solidFill>
                  <a:srgbClr val="E3DED1">
                    <a:shade val="50000"/>
                  </a:srgbClr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21/05/2015</a:t>
            </a:fld>
            <a:endParaRPr lang="it-IT">
              <a:solidFill>
                <a:srgbClr val="E3DED1">
                  <a:shade val="50000"/>
                </a:srgbClr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srgbClr val="E3DED1">
                  <a:shade val="50000"/>
                </a:srgbClr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7B33E88-9AE8-464D-AC4D-F5EC67B9FB8F}" type="slidenum">
              <a:rPr lang="it-IT" smtClean="0">
                <a:solidFill>
                  <a:srgbClr val="E3DED1">
                    <a:shade val="50000"/>
                  </a:srgbClr>
                </a:solidFill>
                <a:latin typeface="Verdana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srgbClr val="E3DED1">
                  <a:shade val="50000"/>
                </a:srgbClr>
              </a:solidFill>
              <a:latin typeface="Verdan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17200FC-1FD0-4593-A6B0-FF73F30B2785}" type="datetimeFigureOut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BA33E63-D8C4-452F-8D5A-82DF7467482E}" type="slidenum">
              <a:rPr lang="it-IT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50E53F-7E59-451C-AF68-9796A7F5A70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21/05/2015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61768-62C3-4C97-9A95-7277A12AB01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it/url?sa=i&amp;rct=j&amp;q=&amp;esrc=s&amp;source=images&amp;cd=&amp;cad=rja&amp;uact=8&amp;ved=&amp;url=http://stockfresh.com/royalty-free-stock-photos/compass&amp;ei=q6hYVcnWJMi57ga0poL4DQ&amp;bvm=bv.93564037,d.ZGU&amp;psig=AFQjCNFm5LwNLEjsSNqr8Uk1e79jaDPUHQ&amp;ust=1431960107854909" TargetMode="Externa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it/url?sa=i&amp;rct=j&amp;q=&amp;esrc=s&amp;source=images&amp;cd=&amp;cad=rja&amp;uact=8&amp;ved=0CAcQjRw&amp;url=http://www.somatologia.it/terapia/difficolta-scolastiche-apprendimento&amp;ei=lPhYVdCrH8vd7QaT44LoCg&amp;bvm=bv.93564037,d.bGQ&amp;psig=AFQjCNFfwI9kZkhZ7g82hqQE3skc9Zzqaw&amp;ust=1431980533450489" TargetMode="Externa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it/url?sa=i&amp;rct=j&amp;q=&amp;esrc=s&amp;source=images&amp;cd=&amp;cad=rja&amp;uact=8&amp;ved=0CAcQjRw&amp;url=http://cinema.sky.it/cinema/news/2009/09/22/cinema_freud_psicanalisi.html&amp;ei=gPNYVfvyFebX7Qb-sIDYCg&amp;bvm=bv.93564037,d.bGQ&amp;psig=AFQjCNE39ZknWluyInhX_qKR--vBBSoKSw&amp;ust=1431979164537852" TargetMode="Externa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w&amp;url=http://salute.bassanonet.it/iniziative/15489.html&amp;ei=lPRYVdeCHcq57gaN84KoDQ&amp;bvm=bv.93564037,d.bGQ&amp;psig=AFQjCNGZ1PweZIEUp-oPrc9s_NO_uO3JmA&amp;ust=1431979465515736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nferenze\Desktop\FUO%20def\Prima%20visita.m4a" TargetMode="Externa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google.it/url?sa=i&amp;rct=j&amp;q=&amp;esrc=s&amp;source=images&amp;cd=&amp;cad=rja&amp;uact=8&amp;ved=0CAcQjRw&amp;url=http://livinlavidalowcarb.com/blog/take-home-messages-from-the-2011-nutrition-metabolism-symposium-in-baltimore/10509&amp;ei=R-VaVb6rFI2S7Aa2woCoBg&amp;bvm=bv.93564037,d.d24&amp;psig=AFQjCNFArCxprHzmkhL0Qar-VTO5BxCfRQ&amp;ust=1432106693130184" TargetMode="Externa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nferenze\Desktop\FUO%20def\Seconda%20visita.m4a" TargetMode="Externa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7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content.nejm.org/content/vol345/issue18/images/large/08f1.jpeg" TargetMode="Externa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4.wmf"/><Relationship Id="rId4" Type="http://schemas.openxmlformats.org/officeDocument/2006/relationships/oleObject" Target="../embeddings/Microsoft_Word_97_-_2003_Document1.doc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Conferenze\Desktop\FUO%20def\Terza%20visita.m4a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75928" y="1124744"/>
            <a:ext cx="9036496" cy="3809156"/>
            <a:chOff x="0" y="274638"/>
            <a:chExt cx="9144000" cy="3809156"/>
          </a:xfrm>
        </p:grpSpPr>
        <p:sp>
          <p:nvSpPr>
            <p:cNvPr id="57345" name="CustomShape 1"/>
            <p:cNvSpPr>
              <a:spLocks noChangeArrowheads="1"/>
            </p:cNvSpPr>
            <p:nvPr/>
          </p:nvSpPr>
          <p:spPr bwMode="auto">
            <a:xfrm>
              <a:off x="0" y="274638"/>
              <a:ext cx="9142413" cy="99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/>
              <a:endParaRPr lang="it-IT" dirty="0">
                <a:latin typeface="Comic Sans MS" pitchFamily="66" charset="0"/>
                <a:cs typeface="DejaVu Sans"/>
              </a:endParaRPr>
            </a:p>
          </p:txBody>
        </p:sp>
        <p:sp>
          <p:nvSpPr>
            <p:cNvPr id="57346" name="CustomShape 2"/>
            <p:cNvSpPr>
              <a:spLocks noChangeArrowheads="1"/>
            </p:cNvSpPr>
            <p:nvPr/>
          </p:nvSpPr>
          <p:spPr bwMode="auto">
            <a:xfrm>
              <a:off x="153987" y="2388865"/>
              <a:ext cx="8990013" cy="169492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0000" tIns="45000" rIns="90000" bIns="45000"/>
            <a:lstStyle/>
            <a:p>
              <a:pPr algn="ctr"/>
              <a:endParaRPr lang="it-IT" dirty="0">
                <a:latin typeface="Comic Sans MS" pitchFamily="66" charset="0"/>
                <a:cs typeface="DejaVu Sans"/>
              </a:endParaRPr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5016" cy="4480918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834945"/>
              </p:ext>
            </p:extLst>
          </p:nvPr>
        </p:nvGraphicFramePr>
        <p:xfrm>
          <a:off x="1619672" y="3717032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0" y="1143000"/>
            <a:ext cx="4787640" cy="5714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GR                       4,55 x 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GB                       3.81 x 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Hb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                      13.8 g/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dL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*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Hct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                     48%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MCV                   92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fL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PLT                      152 x 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PMN                   2.9 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(70%)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Linfociti              0.6 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(21,8%)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Monociti            0. 18³/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(4.8%)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Eosinofili            0.13 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(3.3%)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Basofili               0 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(0%)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Glicemia            88 mg/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dL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AST                     32 U/L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ALT                     35 U/L </a:t>
            </a:r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4716000" y="1196640"/>
            <a:ext cx="4427640" cy="350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GGT                       43 U/L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Creatinina            0.9 mg/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dL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Sodio	       </a:t>
            </a:r>
            <a:r>
              <a:rPr lang="it-IT" sz="2400" strike="noStrike" dirty="0" smtClean="0">
                <a:solidFill>
                  <a:srgbClr val="000000"/>
                </a:solidFill>
                <a:latin typeface="Calibri"/>
              </a:rPr>
              <a:t>            143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mEq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/L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Potassio	       4.9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mEq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/L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Cloro                     108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mEq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/L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VES                        15 mm/h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PCR                       4.9 mg/100mL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Elettrof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. Sierica   nella norma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0" y="188640"/>
            <a:ext cx="9143640" cy="765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dirty="0">
                <a:solidFill>
                  <a:srgbClr val="FFFFFF"/>
                </a:solidFill>
                <a:latin typeface="Calibri"/>
              </a:rPr>
              <a:t>Esami </a:t>
            </a:r>
            <a:r>
              <a:rPr lang="it-IT" sz="4400" b="1" strike="noStrike" dirty="0" smtClean="0">
                <a:solidFill>
                  <a:srgbClr val="FFFFFF"/>
                </a:solidFill>
                <a:latin typeface="Calibri"/>
              </a:rPr>
              <a:t>Ematochimici</a:t>
            </a:r>
            <a:endParaRPr dirty="0"/>
          </a:p>
        </p:txBody>
      </p:sp>
      <p:pic>
        <p:nvPicPr>
          <p:cNvPr id="136" name="Immagine 6"/>
          <p:cNvPicPr/>
          <p:nvPr/>
        </p:nvPicPr>
        <p:blipFill>
          <a:blip r:embed="rId2" cstate="print"/>
          <a:stretch/>
        </p:blipFill>
        <p:spPr>
          <a:xfrm>
            <a:off x="4860000" y="4509000"/>
            <a:ext cx="4283640" cy="2348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739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0" y="188640"/>
            <a:ext cx="9143640" cy="765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dirty="0">
                <a:solidFill>
                  <a:srgbClr val="FFFFFF"/>
                </a:solidFill>
                <a:latin typeface="Calibri"/>
              </a:rPr>
              <a:t>Esame Urine </a:t>
            </a:r>
            <a:r>
              <a:rPr lang="it-IT" sz="4400" b="1" strike="noStrike" dirty="0" smtClean="0">
                <a:solidFill>
                  <a:srgbClr val="FFFFFF"/>
                </a:solidFill>
                <a:latin typeface="Calibri"/>
              </a:rPr>
              <a:t>completo</a:t>
            </a:r>
            <a:endParaRPr dirty="0"/>
          </a:p>
        </p:txBody>
      </p:sp>
      <p:pic>
        <p:nvPicPr>
          <p:cNvPr id="138" name="Immagine 6"/>
          <p:cNvPicPr/>
          <p:nvPr/>
        </p:nvPicPr>
        <p:blipFill>
          <a:blip r:embed="rId2" cstate="print"/>
          <a:stretch/>
        </p:blipFill>
        <p:spPr>
          <a:xfrm>
            <a:off x="3276000" y="1484640"/>
            <a:ext cx="5867640" cy="5373000"/>
          </a:xfrm>
          <a:prstGeom prst="rect">
            <a:avLst/>
          </a:prstGeom>
          <a:ln>
            <a:noFill/>
          </a:ln>
        </p:spPr>
      </p:pic>
      <p:sp>
        <p:nvSpPr>
          <p:cNvPr id="139" name="TextShape 2"/>
          <p:cNvSpPr txBox="1"/>
          <p:nvPr/>
        </p:nvSpPr>
        <p:spPr>
          <a:xfrm>
            <a:off x="3708000" y="908720"/>
            <a:ext cx="4536000" cy="60483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giallo paglierino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limpido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6.4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1025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assenti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tracce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 err="1">
                <a:solidFill>
                  <a:srgbClr val="000000"/>
                </a:solidFill>
                <a:latin typeface="Calibri"/>
              </a:rPr>
              <a:t>ndp</a:t>
            </a:r>
            <a:endParaRPr sz="2400" dirty="0"/>
          </a:p>
          <a:p>
            <a:pPr>
              <a:lnSpc>
                <a:spcPct val="100000"/>
              </a:lnSpc>
            </a:pPr>
            <a:endParaRPr sz="2400" dirty="0"/>
          </a:p>
        </p:txBody>
      </p:sp>
      <p:pic>
        <p:nvPicPr>
          <p:cNvPr id="140" name="Picture 2"/>
          <p:cNvPicPr/>
          <p:nvPr/>
        </p:nvPicPr>
        <p:blipFill>
          <a:blip r:embed="rId3" cstate="print"/>
          <a:stretch/>
        </p:blipFill>
        <p:spPr>
          <a:xfrm>
            <a:off x="251640" y="1052640"/>
            <a:ext cx="3070800" cy="5805000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13391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ustomShape 1"/>
          <p:cNvSpPr>
            <a:spLocks noChangeArrowheads="1"/>
          </p:cNvSpPr>
          <p:nvPr/>
        </p:nvSpPr>
        <p:spPr bwMode="auto">
          <a:xfrm>
            <a:off x="1075470" y="116632"/>
            <a:ext cx="5148064" cy="5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00AE00"/>
                </a:solidFill>
                <a:latin typeface="Comic Sans MS" pitchFamily="66" charset="0"/>
                <a:cs typeface="DejaVu Sans"/>
              </a:rPr>
              <a:t>Valutazione</a:t>
            </a:r>
            <a:r>
              <a:rPr lang="it-IT" sz="5400" dirty="0">
                <a:solidFill>
                  <a:srgbClr val="1F497D"/>
                </a:solidFill>
                <a:latin typeface="Comic Sans MS" pitchFamily="66" charset="0"/>
                <a:cs typeface="DejaVu Sans"/>
              </a:rPr>
              <a:t> 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61442" name="CustomShape 2"/>
          <p:cNvSpPr>
            <a:spLocks noChangeArrowheads="1"/>
          </p:cNvSpPr>
          <p:nvPr/>
        </p:nvSpPr>
        <p:spPr bwMode="auto">
          <a:xfrm>
            <a:off x="325196" y="874836"/>
            <a:ext cx="7090584" cy="45362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dirty="0" smtClean="0">
                <a:latin typeface="Comic Sans MS" pitchFamily="66" charset="0"/>
                <a:cs typeface="DejaVu Sans"/>
              </a:rPr>
              <a:t>Virosi aspecifica</a:t>
            </a:r>
            <a:endParaRPr lang="it-IT" sz="2400" dirty="0">
              <a:latin typeface="Comic Sans MS" pitchFamily="66" charset="0"/>
              <a:cs typeface="DejaVu Sans"/>
            </a:endParaRPr>
          </a:p>
        </p:txBody>
      </p:sp>
      <p:sp>
        <p:nvSpPr>
          <p:cNvPr id="61443" name="CustomShape 3"/>
          <p:cNvSpPr>
            <a:spLocks noChangeArrowheads="1"/>
          </p:cNvSpPr>
          <p:nvPr/>
        </p:nvSpPr>
        <p:spPr bwMode="auto">
          <a:xfrm>
            <a:off x="2827474" y="4645359"/>
            <a:ext cx="2051720" cy="48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Piano</a:t>
            </a:r>
            <a:r>
              <a:rPr lang="it-IT" sz="5400" dirty="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endParaRPr lang="it-IT" dirty="0">
              <a:cs typeface="DejaVu Sans"/>
            </a:endParaRPr>
          </a:p>
        </p:txBody>
      </p:sp>
      <p:sp>
        <p:nvSpPr>
          <p:cNvPr id="61444" name="CustomShape 4"/>
          <p:cNvSpPr>
            <a:spLocks noChangeArrowheads="1"/>
          </p:cNvSpPr>
          <p:nvPr/>
        </p:nvSpPr>
        <p:spPr bwMode="auto">
          <a:xfrm>
            <a:off x="0" y="3870325"/>
            <a:ext cx="9142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5400">
                <a:solidFill>
                  <a:srgbClr val="1F497D"/>
                </a:solidFill>
                <a:latin typeface="Arial Narrow" pitchFamily="34" charset="0"/>
                <a:cs typeface="DejaVu Sans"/>
              </a:rPr>
              <a:t> </a:t>
            </a:r>
            <a:endParaRPr lang="it-IT">
              <a:cs typeface="DejaVu Sans"/>
            </a:endParaRPr>
          </a:p>
        </p:txBody>
      </p:sp>
      <p:sp>
        <p:nvSpPr>
          <p:cNvPr id="61445" name="CustomShape 5"/>
          <p:cNvSpPr>
            <a:spLocks noChangeArrowheads="1"/>
          </p:cNvSpPr>
          <p:nvPr/>
        </p:nvSpPr>
        <p:spPr bwMode="auto">
          <a:xfrm>
            <a:off x="323528" y="5362351"/>
            <a:ext cx="7059613" cy="128686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dirty="0" smtClean="0">
                <a:latin typeface="Comic Sans MS" pitchFamily="66" charset="0"/>
                <a:cs typeface="DejaVu Sans"/>
              </a:rPr>
              <a:t>Paracetamolo 1000 mg.</a:t>
            </a:r>
          </a:p>
          <a:p>
            <a:r>
              <a:rPr lang="it-IT" sz="2400" dirty="0" err="1" smtClean="0">
                <a:latin typeface="Comic Sans MS" pitchFamily="66" charset="0"/>
                <a:cs typeface="DejaVu Sans"/>
              </a:rPr>
              <a:t>Amoxicillina</a:t>
            </a:r>
            <a:r>
              <a:rPr lang="it-IT" sz="2400" dirty="0" smtClean="0">
                <a:latin typeface="Comic Sans MS" pitchFamily="66" charset="0"/>
                <a:cs typeface="DejaVu Sans"/>
              </a:rPr>
              <a:t>/A. </a:t>
            </a:r>
            <a:r>
              <a:rPr lang="it-IT" sz="2400" dirty="0" err="1" smtClean="0">
                <a:latin typeface="Comic Sans MS" pitchFamily="66" charset="0"/>
                <a:cs typeface="DejaVu Sans"/>
              </a:rPr>
              <a:t>Clavulanico</a:t>
            </a:r>
            <a:r>
              <a:rPr lang="it-IT" sz="2400" dirty="0" smtClean="0">
                <a:latin typeface="Comic Sans MS" pitchFamily="66" charset="0"/>
                <a:cs typeface="DejaVu Sans"/>
              </a:rPr>
              <a:t> 1 gr. X 2 .</a:t>
            </a:r>
          </a:p>
          <a:p>
            <a:r>
              <a:rPr lang="it-IT" sz="2400" dirty="0" smtClean="0">
                <a:latin typeface="Comic Sans MS" pitchFamily="66" charset="0"/>
                <a:cs typeface="DejaVu Sans"/>
              </a:rPr>
              <a:t>Ulteriori esami.</a:t>
            </a:r>
            <a:r>
              <a:rPr lang="it-IT" sz="2400" i="1" dirty="0" smtClean="0">
                <a:solidFill>
                  <a:srgbClr val="FF0000"/>
                </a:solidFill>
                <a:latin typeface="Comic Sans MS" pitchFamily="66" charset="0"/>
                <a:cs typeface="DejaVu Sans"/>
              </a:rPr>
              <a:t>                                        </a:t>
            </a:r>
            <a:endParaRPr lang="it-IT" sz="2400" dirty="0">
              <a:latin typeface="Comic Sans MS" pitchFamily="66" charset="0"/>
              <a:cs typeface="DejaVu Sans"/>
            </a:endParaRPr>
          </a:p>
        </p:txBody>
      </p:sp>
      <p:pic>
        <p:nvPicPr>
          <p:cNvPr id="61446" name="Immagine 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5780" y="0"/>
            <a:ext cx="1708490" cy="15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244204"/>
            <a:ext cx="2625187" cy="1568549"/>
          </a:xfrm>
          <a:prstGeom prst="rect">
            <a:avLst/>
          </a:prstGeo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916214"/>
              </p:ext>
            </p:extLst>
          </p:nvPr>
        </p:nvGraphicFramePr>
        <p:xfrm>
          <a:off x="4499992" y="3219733"/>
          <a:ext cx="576064" cy="368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</a:tblGrid>
              <a:tr h="368181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005064"/>
            <a:ext cx="1622574" cy="121693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5185"/>
            <a:ext cx="3400983" cy="22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6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ustomShape 1"/>
          <p:cNvSpPr>
            <a:spLocks noChangeArrowheads="1"/>
          </p:cNvSpPr>
          <p:nvPr/>
        </p:nvSpPr>
        <p:spPr bwMode="auto">
          <a:xfrm>
            <a:off x="3384550" y="127000"/>
            <a:ext cx="20145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P</a:t>
            </a:r>
            <a:r>
              <a:rPr lang="it-IT" sz="54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iano </a:t>
            </a:r>
            <a:endParaRPr lang="it-IT" b="1">
              <a:latin typeface="Comic Sans MS" pitchFamily="66" charset="0"/>
              <a:cs typeface="DejaVu Sans"/>
            </a:endParaRPr>
          </a:p>
        </p:txBody>
      </p:sp>
      <p:pic>
        <p:nvPicPr>
          <p:cNvPr id="63490" name="Immagin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6500"/>
            <a:ext cx="9142413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ustomShape 2"/>
          <p:cNvSpPr>
            <a:spLocks noChangeArrowheads="1"/>
          </p:cNvSpPr>
          <p:nvPr/>
        </p:nvSpPr>
        <p:spPr bwMode="auto">
          <a:xfrm>
            <a:off x="274638" y="1052513"/>
            <a:ext cx="36496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it-IT" sz="3200" b="1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Mari</a:t>
            </a:r>
            <a:r>
              <a:rPr lang="it-IT" sz="32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a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63492" name="CustomShape 3"/>
          <p:cNvSpPr>
            <a:spLocks noChangeArrowheads="1"/>
          </p:cNvSpPr>
          <p:nvPr/>
        </p:nvSpPr>
        <p:spPr bwMode="auto">
          <a:xfrm>
            <a:off x="407324" y="3063491"/>
            <a:ext cx="5954451" cy="136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it-IT" sz="2200" dirty="0" err="1" smtClean="0">
                <a:latin typeface="Comic Sans MS" pitchFamily="66" charset="0"/>
                <a:cs typeface="DejaVu Sans"/>
              </a:rPr>
              <a:t>HBsAg</a:t>
            </a:r>
            <a:r>
              <a:rPr lang="it-IT" sz="2200" dirty="0" smtClean="0">
                <a:latin typeface="Comic Sans MS" pitchFamily="66" charset="0"/>
                <a:cs typeface="DejaVu Sans"/>
              </a:rPr>
              <a:t>, HBV-Ab, HCV-Ab, CMV, EBV</a:t>
            </a:r>
          </a:p>
          <a:p>
            <a:r>
              <a:rPr lang="it-IT" sz="2200" dirty="0" smtClean="0">
                <a:latin typeface="Comic Sans MS" pitchFamily="66" charset="0"/>
                <a:cs typeface="DejaVu Sans"/>
              </a:rPr>
              <a:t>Emocromo con formula, VES, PCR, </a:t>
            </a:r>
          </a:p>
          <a:p>
            <a:r>
              <a:rPr lang="it-IT" sz="2200" dirty="0">
                <a:latin typeface="Comic Sans MS" pitchFamily="66" charset="0"/>
                <a:cs typeface="DejaVu Sans"/>
              </a:rPr>
              <a:t>E</a:t>
            </a:r>
            <a:r>
              <a:rPr lang="it-IT" sz="2200" dirty="0" smtClean="0">
                <a:latin typeface="Comic Sans MS" pitchFamily="66" charset="0"/>
                <a:cs typeface="DejaVu Sans"/>
              </a:rPr>
              <a:t>same chimico fisico delle urine.</a:t>
            </a:r>
          </a:p>
          <a:p>
            <a:r>
              <a:rPr lang="it-IT" sz="2200" dirty="0" smtClean="0">
                <a:latin typeface="Comic Sans MS" pitchFamily="66" charset="0"/>
                <a:cs typeface="DejaVu Sans"/>
              </a:rPr>
              <a:t>RX Torace</a:t>
            </a:r>
          </a:p>
        </p:txBody>
      </p:sp>
      <p:pic>
        <p:nvPicPr>
          <p:cNvPr id="63493" name="Immagine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71438"/>
            <a:ext cx="2447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CasellaDiTesto 1"/>
          <p:cNvSpPr txBox="1">
            <a:spLocks noChangeArrowheads="1"/>
          </p:cNvSpPr>
          <p:nvPr/>
        </p:nvSpPr>
        <p:spPr bwMode="auto">
          <a:xfrm>
            <a:off x="377825" y="2133600"/>
            <a:ext cx="2538413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SERVIZIO SANITARIO NAZIONALE</a:t>
            </a:r>
          </a:p>
          <a:p>
            <a:r>
              <a:rPr lang="it-IT" sz="1400" b="1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REGIONE LOMBARDIA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6191672" y="3952787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ejaVu Sans"/>
              </a:rPr>
              <a:t>…to be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ejaVu Sans"/>
              </a:rPr>
              <a:t>continued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ejaVu San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58134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spLocks noChangeArrowheads="1"/>
          </p:cNvSpPr>
          <p:nvPr/>
        </p:nvSpPr>
        <p:spPr bwMode="auto">
          <a:xfrm>
            <a:off x="18541" y="260648"/>
            <a:ext cx="9106917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dirty="0" smtClean="0">
                <a:latin typeface="Comic Sans MS" pitchFamily="66" charset="0"/>
                <a:cs typeface="DejaVu Sans"/>
              </a:rPr>
              <a:t>Dopo 15 giorni Maria torna…</a:t>
            </a:r>
          </a:p>
          <a:p>
            <a:endParaRPr lang="it-IT" sz="2400" dirty="0" smtClean="0">
              <a:latin typeface="Comic Sans MS" pitchFamily="66" charset="0"/>
              <a:cs typeface="DejaVu Sans"/>
            </a:endParaRPr>
          </a:p>
          <a:p>
            <a:r>
              <a:rPr lang="it-IT" sz="2400" dirty="0" smtClean="0">
                <a:latin typeface="Comic Sans MS" pitchFamily="66" charset="0"/>
                <a:cs typeface="DejaVu Sans"/>
              </a:rPr>
              <a:t>Parziale beneficio dopo assunzione di terapia Antibiotica al termine della quale si assiste però a ripresa dei segni-sintomi.</a:t>
            </a:r>
          </a:p>
          <a:p>
            <a:endParaRPr lang="it-IT" sz="2400" dirty="0">
              <a:latin typeface="Comic Sans MS" pitchFamily="66" charset="0"/>
              <a:cs typeface="DejaVu Sans"/>
            </a:endParaRPr>
          </a:p>
          <a:p>
            <a:r>
              <a:rPr lang="it-IT" sz="2400" dirty="0" smtClean="0">
                <a:latin typeface="Comic Sans MS" pitchFamily="66" charset="0"/>
                <a:cs typeface="DejaVu Sans"/>
              </a:rPr>
              <a:t>Porta in visione gli esami appena eseguiti…</a:t>
            </a:r>
          </a:p>
          <a:p>
            <a:endParaRPr lang="it-IT" sz="2400" dirty="0">
              <a:latin typeface="Comic Sans MS" pitchFamily="66" charset="0"/>
              <a:cs typeface="DejaVu Sans"/>
            </a:endParaRPr>
          </a:p>
          <a:p>
            <a:endParaRPr lang="it-IT" sz="2400" dirty="0" smtClean="0">
              <a:latin typeface="Comic Sans MS" pitchFamily="66" charset="0"/>
              <a:cs typeface="DejaVu Sans"/>
            </a:endParaRPr>
          </a:p>
          <a:p>
            <a:endParaRPr lang="it-IT" sz="2400" dirty="0" smtClean="0">
              <a:latin typeface="Comic Sans MS" pitchFamily="66" charset="0"/>
              <a:cs typeface="DejaVu Sans"/>
            </a:endParaRPr>
          </a:p>
          <a:p>
            <a:pPr algn="ctr"/>
            <a:r>
              <a:rPr lang="it-IT" sz="6000" dirty="0" smtClean="0">
                <a:solidFill>
                  <a:srgbClr val="FF0000"/>
                </a:solidFill>
                <a:latin typeface="Arial Narrow" pitchFamily="34" charset="0"/>
                <a:cs typeface="DejaVu Sans"/>
              </a:rPr>
              <a:t> </a:t>
            </a:r>
            <a:endParaRPr lang="it-IT" sz="6000" dirty="0">
              <a:solidFill>
                <a:srgbClr val="FF0000"/>
              </a:solidFill>
              <a:cs typeface="DejaVu San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9144000" cy="20002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0" y="1143000"/>
            <a:ext cx="4787640" cy="5714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GR                       4,55 x 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endParaRPr dirty="0"/>
          </a:p>
          <a:p>
            <a:pPr lvl="0">
              <a:buFont typeface="Arial"/>
              <a:buChar char="•"/>
            </a:pPr>
            <a:r>
              <a:rPr lang="it-IT" sz="2400" strike="noStrike" dirty="0">
                <a:solidFill>
                  <a:srgbClr val="FF0000"/>
                </a:solidFill>
                <a:latin typeface="Calibri"/>
              </a:rPr>
              <a:t>GB                       </a:t>
            </a:r>
            <a:r>
              <a:rPr lang="it-IT" sz="2400" strike="noStrike" dirty="0" smtClean="0">
                <a:solidFill>
                  <a:srgbClr val="FF0000"/>
                </a:solidFill>
                <a:latin typeface="Calibri"/>
              </a:rPr>
              <a:t>10,08 </a:t>
            </a:r>
            <a:r>
              <a:rPr lang="it-IT" sz="2400" strike="noStrike" dirty="0">
                <a:solidFill>
                  <a:srgbClr val="FF0000"/>
                </a:solidFill>
                <a:latin typeface="Calibri"/>
              </a:rPr>
              <a:t>x </a:t>
            </a:r>
            <a:r>
              <a:rPr lang="it-IT" sz="2400" strike="noStrike" dirty="0" smtClean="0">
                <a:solidFill>
                  <a:srgbClr val="FF0000"/>
                </a:solidFill>
                <a:latin typeface="Calibri"/>
              </a:rPr>
              <a:t>10³/</a:t>
            </a:r>
            <a:r>
              <a:rPr lang="it-IT" sz="2400" strike="noStrike" dirty="0" err="1" smtClean="0">
                <a:solidFill>
                  <a:srgbClr val="FF0000"/>
                </a:solidFill>
                <a:latin typeface="Calibri"/>
              </a:rPr>
              <a:t>mL</a:t>
            </a:r>
            <a:r>
              <a:rPr lang="it-IT" sz="2400" dirty="0" err="1" smtClean="0">
                <a:solidFill>
                  <a:srgbClr val="FF0000"/>
                </a:solidFill>
                <a:latin typeface="Calibri"/>
              </a:rPr>
              <a:t>*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 err="1">
                <a:solidFill>
                  <a:srgbClr val="FF0000"/>
                </a:solidFill>
                <a:latin typeface="Calibri"/>
              </a:rPr>
              <a:t>Hb</a:t>
            </a:r>
            <a:r>
              <a:rPr lang="it-IT" sz="2400" strike="noStrike" dirty="0">
                <a:solidFill>
                  <a:srgbClr val="FF0000"/>
                </a:solidFill>
                <a:latin typeface="Calibri"/>
              </a:rPr>
              <a:t>                       </a:t>
            </a:r>
            <a:r>
              <a:rPr lang="it-IT" sz="2400" strike="noStrike" dirty="0" smtClean="0">
                <a:solidFill>
                  <a:srgbClr val="FF0000"/>
                </a:solidFill>
                <a:latin typeface="Calibri"/>
              </a:rPr>
              <a:t>11.5 </a:t>
            </a:r>
            <a:r>
              <a:rPr lang="it-IT" sz="2400" strike="noStrike" dirty="0">
                <a:solidFill>
                  <a:srgbClr val="FF0000"/>
                </a:solidFill>
                <a:latin typeface="Calibri"/>
              </a:rPr>
              <a:t>g/</a:t>
            </a:r>
            <a:r>
              <a:rPr lang="it-IT" sz="2400" strike="noStrike" dirty="0" err="1">
                <a:solidFill>
                  <a:srgbClr val="FF0000"/>
                </a:solidFill>
                <a:latin typeface="Calibri"/>
              </a:rPr>
              <a:t>dL</a:t>
            </a:r>
            <a:r>
              <a:rPr lang="it-IT" sz="2400" strike="noStrike" dirty="0">
                <a:solidFill>
                  <a:srgbClr val="FF0000"/>
                </a:solidFill>
                <a:latin typeface="Calibri"/>
              </a:rPr>
              <a:t>*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Hct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                     48%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MCV                   92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fL</a:t>
            </a:r>
            <a:endParaRPr dirty="0"/>
          </a:p>
          <a:p>
            <a:pPr lvl="0">
              <a:buFont typeface="Arial"/>
              <a:buChar char="•"/>
            </a:pPr>
            <a:r>
              <a:rPr lang="it-IT" sz="2400" strike="noStrike" dirty="0">
                <a:solidFill>
                  <a:srgbClr val="FF0000"/>
                </a:solidFill>
                <a:latin typeface="Calibri"/>
              </a:rPr>
              <a:t>PLT                      </a:t>
            </a:r>
            <a:r>
              <a:rPr lang="it-IT" sz="2400" strike="noStrike" dirty="0" smtClean="0">
                <a:solidFill>
                  <a:srgbClr val="FF0000"/>
                </a:solidFill>
                <a:latin typeface="Calibri"/>
              </a:rPr>
              <a:t>110 </a:t>
            </a:r>
            <a:r>
              <a:rPr lang="it-IT" sz="2400" strike="noStrike" dirty="0">
                <a:solidFill>
                  <a:srgbClr val="FF0000"/>
                </a:solidFill>
                <a:latin typeface="Calibri"/>
              </a:rPr>
              <a:t>x </a:t>
            </a:r>
            <a:r>
              <a:rPr lang="it-IT" sz="2400" strike="noStrike" dirty="0" smtClean="0">
                <a:solidFill>
                  <a:srgbClr val="FF0000"/>
                </a:solidFill>
                <a:latin typeface="Calibri"/>
              </a:rPr>
              <a:t>10³/</a:t>
            </a:r>
            <a:r>
              <a:rPr lang="it-IT" sz="2400" strike="noStrike" dirty="0" err="1" smtClean="0">
                <a:solidFill>
                  <a:srgbClr val="FF0000"/>
                </a:solidFill>
                <a:latin typeface="Calibri"/>
              </a:rPr>
              <a:t>mL</a:t>
            </a:r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*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PMN                   </a:t>
            </a:r>
            <a:r>
              <a:rPr lang="it-IT" sz="2400" strike="noStrike" dirty="0" smtClean="0">
                <a:solidFill>
                  <a:srgbClr val="000000"/>
                </a:solidFill>
                <a:latin typeface="Calibri"/>
              </a:rPr>
              <a:t>6.9 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(70%)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Linfociti              </a:t>
            </a:r>
            <a:r>
              <a:rPr lang="it-IT" sz="2400" strike="noStrike" dirty="0" smtClean="0">
                <a:solidFill>
                  <a:srgbClr val="000000"/>
                </a:solidFill>
                <a:latin typeface="Calibri"/>
              </a:rPr>
              <a:t>2.6 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(21,8%)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Monociti            </a:t>
            </a:r>
            <a:r>
              <a:rPr lang="it-IT" sz="2400" strike="noStrike" dirty="0" smtClean="0">
                <a:solidFill>
                  <a:srgbClr val="000000"/>
                </a:solidFill>
                <a:latin typeface="Calibri"/>
              </a:rPr>
              <a:t>4. 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18³/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(4.8%)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Eosinofili            </a:t>
            </a:r>
            <a:r>
              <a:rPr lang="it-IT" sz="2400" strike="noStrike" dirty="0" smtClean="0">
                <a:solidFill>
                  <a:srgbClr val="000000"/>
                </a:solidFill>
                <a:latin typeface="Calibri"/>
              </a:rPr>
              <a:t>1.13 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</a:t>
            </a:r>
            <a:r>
              <a:rPr lang="it-IT" sz="2400" strike="noStrike" dirty="0" smtClean="0">
                <a:solidFill>
                  <a:srgbClr val="000000"/>
                </a:solidFill>
                <a:latin typeface="Calibri"/>
              </a:rPr>
              <a:t>(1.3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Basofili               0 10³/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mL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 (0%)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Glicemia            88 mg/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dL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AST                     32 U/L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ALT                     35 U/L </a:t>
            </a:r>
            <a:endParaRPr dirty="0"/>
          </a:p>
        </p:txBody>
      </p:sp>
      <p:sp>
        <p:nvSpPr>
          <p:cNvPr id="134" name="TextShape 2"/>
          <p:cNvSpPr txBox="1"/>
          <p:nvPr/>
        </p:nvSpPr>
        <p:spPr>
          <a:xfrm>
            <a:off x="4716000" y="1196640"/>
            <a:ext cx="4427640" cy="3509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GGT                       43 U/L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Creatinina            0.9 mg/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dL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Sodio	       </a:t>
            </a:r>
            <a:r>
              <a:rPr lang="it-IT" sz="2400" strike="noStrike" dirty="0" smtClean="0">
                <a:solidFill>
                  <a:srgbClr val="000000"/>
                </a:solidFill>
                <a:latin typeface="Calibri"/>
              </a:rPr>
              <a:t>            143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mEq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/L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Potassio	       4.9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mEq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/L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Cloro                     108 </a:t>
            </a: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mEq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/L</a:t>
            </a:r>
            <a:endParaRPr dirty="0"/>
          </a:p>
          <a:p>
            <a:pPr lvl="0">
              <a:buFont typeface="Arial"/>
              <a:buChar char="•"/>
            </a:pPr>
            <a:r>
              <a:rPr lang="it-IT" sz="2400" strike="noStrike" dirty="0">
                <a:solidFill>
                  <a:srgbClr val="FF0000"/>
                </a:solidFill>
                <a:latin typeface="Calibri"/>
              </a:rPr>
              <a:t>VES                        </a:t>
            </a:r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52</a:t>
            </a:r>
            <a:r>
              <a:rPr lang="it-IT" sz="2400" strike="noStrike" dirty="0" smtClean="0">
                <a:solidFill>
                  <a:srgbClr val="FF0000"/>
                </a:solidFill>
                <a:latin typeface="Calibri"/>
              </a:rPr>
              <a:t> mm/h</a:t>
            </a:r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*</a:t>
            </a:r>
            <a:endParaRPr dirty="0">
              <a:solidFill>
                <a:srgbClr val="FF0000"/>
              </a:solidFill>
            </a:endParaRPr>
          </a:p>
          <a:p>
            <a:pPr lvl="0">
              <a:buFont typeface="Arial"/>
              <a:buChar char="•"/>
            </a:pPr>
            <a:r>
              <a:rPr lang="it-IT" sz="2400" strike="noStrike" dirty="0">
                <a:solidFill>
                  <a:srgbClr val="FF0000"/>
                </a:solidFill>
                <a:latin typeface="Calibri"/>
              </a:rPr>
              <a:t>PCR                       </a:t>
            </a:r>
            <a:r>
              <a:rPr lang="it-IT" sz="2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46 </a:t>
            </a:r>
            <a:r>
              <a:rPr lang="it-IT" sz="2400" strike="noStrike" dirty="0" smtClean="0">
                <a:solidFill>
                  <a:srgbClr val="FF0000"/>
                </a:solidFill>
                <a:latin typeface="Calibri"/>
              </a:rPr>
              <a:t>mg/100mL</a:t>
            </a:r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*</a:t>
            </a:r>
            <a:endParaRPr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 strike="noStrike" dirty="0" err="1">
                <a:solidFill>
                  <a:srgbClr val="000000"/>
                </a:solidFill>
                <a:latin typeface="Calibri"/>
              </a:rPr>
              <a:t>Elettrof</a:t>
            </a:r>
            <a:r>
              <a:rPr lang="it-IT" sz="2400" strike="noStrike" dirty="0">
                <a:solidFill>
                  <a:srgbClr val="000000"/>
                </a:solidFill>
                <a:latin typeface="Calibri"/>
              </a:rPr>
              <a:t>. Sierica   nella norma</a:t>
            </a:r>
            <a:endParaRPr dirty="0"/>
          </a:p>
        </p:txBody>
      </p:sp>
      <p:sp>
        <p:nvSpPr>
          <p:cNvPr id="135" name="TextShape 3"/>
          <p:cNvSpPr txBox="1"/>
          <p:nvPr/>
        </p:nvSpPr>
        <p:spPr>
          <a:xfrm>
            <a:off x="0" y="188640"/>
            <a:ext cx="9143640" cy="765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dirty="0">
                <a:solidFill>
                  <a:srgbClr val="FFFFFF"/>
                </a:solidFill>
                <a:latin typeface="Calibri"/>
              </a:rPr>
              <a:t>Esami </a:t>
            </a:r>
            <a:r>
              <a:rPr lang="it-IT" sz="4400" b="1" strike="noStrike" dirty="0" smtClean="0">
                <a:solidFill>
                  <a:srgbClr val="FFFFFF"/>
                </a:solidFill>
                <a:latin typeface="Calibri"/>
              </a:rPr>
              <a:t>Ematochimici</a:t>
            </a:r>
            <a:endParaRPr dirty="0"/>
          </a:p>
        </p:txBody>
      </p:sp>
      <p:pic>
        <p:nvPicPr>
          <p:cNvPr id="136" name="Immagine 6"/>
          <p:cNvPicPr/>
          <p:nvPr/>
        </p:nvPicPr>
        <p:blipFill>
          <a:blip r:embed="rId2" cstate="print"/>
          <a:stretch/>
        </p:blipFill>
        <p:spPr>
          <a:xfrm>
            <a:off x="4860000" y="4509000"/>
            <a:ext cx="4283640" cy="2348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3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0" y="188640"/>
            <a:ext cx="9143640" cy="765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4400" b="1" strike="noStrike" dirty="0">
                <a:solidFill>
                  <a:srgbClr val="FFFFFF"/>
                </a:solidFill>
                <a:latin typeface="Calibri"/>
              </a:rPr>
              <a:t>Esame Urine </a:t>
            </a:r>
            <a:r>
              <a:rPr lang="it-IT" sz="4400" b="1" strike="noStrike" dirty="0" smtClean="0">
                <a:solidFill>
                  <a:srgbClr val="FFFFFF"/>
                </a:solidFill>
                <a:latin typeface="Calibri"/>
              </a:rPr>
              <a:t>completo</a:t>
            </a:r>
            <a:endParaRPr dirty="0"/>
          </a:p>
        </p:txBody>
      </p:sp>
      <p:pic>
        <p:nvPicPr>
          <p:cNvPr id="138" name="Immagine 6"/>
          <p:cNvPicPr/>
          <p:nvPr/>
        </p:nvPicPr>
        <p:blipFill>
          <a:blip r:embed="rId2" cstate="print"/>
          <a:stretch/>
        </p:blipFill>
        <p:spPr>
          <a:xfrm>
            <a:off x="3131840" y="1340768"/>
            <a:ext cx="5867640" cy="5373000"/>
          </a:xfrm>
          <a:prstGeom prst="rect">
            <a:avLst/>
          </a:prstGeom>
          <a:ln>
            <a:noFill/>
          </a:ln>
        </p:spPr>
      </p:pic>
      <p:sp>
        <p:nvSpPr>
          <p:cNvPr id="139" name="TextShape 2"/>
          <p:cNvSpPr txBox="1"/>
          <p:nvPr/>
        </p:nvSpPr>
        <p:spPr>
          <a:xfrm>
            <a:off x="3635896" y="908720"/>
            <a:ext cx="4536000" cy="576064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giallo paglierino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limpido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dirty="0" smtClean="0">
                <a:solidFill>
                  <a:srgbClr val="000000"/>
                </a:solidFill>
                <a:latin typeface="Calibri"/>
              </a:rPr>
              <a:t>7</a:t>
            </a:r>
            <a:r>
              <a:rPr lang="it-IT" sz="3200" strike="noStrike" dirty="0" smtClean="0">
                <a:solidFill>
                  <a:srgbClr val="000000"/>
                </a:solidFill>
                <a:latin typeface="Calibri"/>
              </a:rPr>
              <a:t>.1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1025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dirty="0" smtClean="0">
                <a:solidFill>
                  <a:srgbClr val="FF0000"/>
                </a:solidFill>
                <a:latin typeface="Calibri"/>
              </a:rPr>
              <a:t>pres</a:t>
            </a:r>
            <a:r>
              <a:rPr lang="it-IT" sz="3200" strike="noStrike" dirty="0" smtClean="0">
                <a:solidFill>
                  <a:srgbClr val="FF0000"/>
                </a:solidFill>
                <a:latin typeface="Calibri"/>
              </a:rPr>
              <a:t>enti</a:t>
            </a:r>
            <a:endParaRPr sz="24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3200" dirty="0" smtClean="0">
                <a:solidFill>
                  <a:srgbClr val="FF0000"/>
                </a:solidFill>
                <a:latin typeface="Calibri"/>
              </a:rPr>
              <a:t>presente</a:t>
            </a:r>
            <a:endParaRPr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tracce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strike="noStrike" dirty="0">
                <a:solidFill>
                  <a:srgbClr val="000000"/>
                </a:solidFill>
                <a:latin typeface="Calibri"/>
              </a:rPr>
              <a:t>assente</a:t>
            </a:r>
            <a:endParaRPr sz="2400" dirty="0"/>
          </a:p>
          <a:p>
            <a:pPr>
              <a:lnSpc>
                <a:spcPct val="100000"/>
              </a:lnSpc>
            </a:pPr>
            <a:r>
              <a:rPr lang="it-IT" sz="3200" dirty="0" smtClean="0">
                <a:solidFill>
                  <a:srgbClr val="FF0000"/>
                </a:solidFill>
                <a:latin typeface="Calibri"/>
              </a:rPr>
              <a:t>Presenti GB + GR</a:t>
            </a:r>
            <a:endParaRPr sz="2400" dirty="0"/>
          </a:p>
        </p:txBody>
      </p:sp>
      <p:pic>
        <p:nvPicPr>
          <p:cNvPr id="140" name="Picture 2"/>
          <p:cNvPicPr/>
          <p:nvPr/>
        </p:nvPicPr>
        <p:blipFill>
          <a:blip r:embed="rId3" cstate="print"/>
          <a:stretch/>
        </p:blipFill>
        <p:spPr>
          <a:xfrm>
            <a:off x="251520" y="1135247"/>
            <a:ext cx="2952208" cy="5660888"/>
          </a:xfrm>
          <a:prstGeom prst="rect">
            <a:avLst/>
          </a:prstGeom>
          <a:ln w="9360">
            <a:noFill/>
          </a:ln>
        </p:spPr>
      </p:pic>
    </p:spTree>
    <p:extLst>
      <p:ext uri="{BB962C8B-B14F-4D97-AF65-F5344CB8AC3E}">
        <p14:creationId xmlns:p14="http://schemas.microsoft.com/office/powerpoint/2010/main" val="11879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ustomShape 1"/>
          <p:cNvSpPr>
            <a:spLocks noChangeArrowheads="1"/>
          </p:cNvSpPr>
          <p:nvPr/>
        </p:nvSpPr>
        <p:spPr bwMode="auto">
          <a:xfrm>
            <a:off x="-900608" y="1768241"/>
            <a:ext cx="9144000" cy="67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00AE00"/>
                </a:solidFill>
                <a:latin typeface="Comic Sans MS" pitchFamily="66" charset="0"/>
                <a:cs typeface="DejaVu Sans"/>
              </a:rPr>
              <a:t>Valutazione</a:t>
            </a:r>
            <a:r>
              <a:rPr lang="it-IT" sz="5400" dirty="0">
                <a:solidFill>
                  <a:srgbClr val="1F497D"/>
                </a:solidFill>
                <a:latin typeface="Comic Sans MS" pitchFamily="66" charset="0"/>
                <a:cs typeface="DejaVu Sans"/>
              </a:rPr>
              <a:t> 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61442" name="CustomShape 2"/>
          <p:cNvSpPr>
            <a:spLocks noChangeArrowheads="1"/>
          </p:cNvSpPr>
          <p:nvPr/>
        </p:nvSpPr>
        <p:spPr bwMode="auto">
          <a:xfrm>
            <a:off x="107950" y="2490402"/>
            <a:ext cx="6480274" cy="920754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dirty="0">
                <a:latin typeface="Comic Sans MS" pitchFamily="66" charset="0"/>
                <a:cs typeface="DejaVu Sans"/>
              </a:rPr>
              <a:t>S</a:t>
            </a:r>
            <a:r>
              <a:rPr lang="it-IT" sz="2400" dirty="0" smtClean="0">
                <a:latin typeface="Comic Sans MS" pitchFamily="66" charset="0"/>
                <a:cs typeface="DejaVu Sans"/>
              </a:rPr>
              <a:t>ospetto endocardite…</a:t>
            </a:r>
            <a:endParaRPr lang="it-IT" sz="2400" dirty="0">
              <a:latin typeface="Comic Sans MS" pitchFamily="66" charset="0"/>
              <a:cs typeface="DejaVu Sans"/>
            </a:endParaRPr>
          </a:p>
        </p:txBody>
      </p:sp>
      <p:sp>
        <p:nvSpPr>
          <p:cNvPr id="61443" name="CustomShape 3"/>
          <p:cNvSpPr>
            <a:spLocks noChangeArrowheads="1"/>
          </p:cNvSpPr>
          <p:nvPr/>
        </p:nvSpPr>
        <p:spPr bwMode="auto">
          <a:xfrm>
            <a:off x="2584017" y="3411156"/>
            <a:ext cx="2174750" cy="6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Piano</a:t>
            </a:r>
            <a:r>
              <a:rPr lang="it-IT" sz="5400" dirty="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endParaRPr lang="it-IT" dirty="0">
              <a:cs typeface="DejaVu Sans"/>
            </a:endParaRPr>
          </a:p>
        </p:txBody>
      </p:sp>
      <p:sp>
        <p:nvSpPr>
          <p:cNvPr id="61444" name="CustomShape 4"/>
          <p:cNvSpPr>
            <a:spLocks noChangeArrowheads="1"/>
          </p:cNvSpPr>
          <p:nvPr/>
        </p:nvSpPr>
        <p:spPr bwMode="auto">
          <a:xfrm>
            <a:off x="0" y="3870325"/>
            <a:ext cx="9142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5400">
                <a:solidFill>
                  <a:srgbClr val="1F497D"/>
                </a:solidFill>
                <a:latin typeface="Arial Narrow" pitchFamily="34" charset="0"/>
                <a:cs typeface="DejaVu Sans"/>
              </a:rPr>
              <a:t> </a:t>
            </a:r>
            <a:endParaRPr lang="it-IT">
              <a:cs typeface="DejaVu Sans"/>
            </a:endParaRPr>
          </a:p>
        </p:txBody>
      </p:sp>
      <p:sp>
        <p:nvSpPr>
          <p:cNvPr id="61445" name="CustomShape 5"/>
          <p:cNvSpPr>
            <a:spLocks noChangeArrowheads="1"/>
          </p:cNvSpPr>
          <p:nvPr/>
        </p:nvSpPr>
        <p:spPr bwMode="auto">
          <a:xfrm>
            <a:off x="90488" y="4107917"/>
            <a:ext cx="6497736" cy="72734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dirty="0" smtClean="0">
                <a:latin typeface="Comic Sans MS" pitchFamily="66" charset="0"/>
                <a:cs typeface="DejaVu Sans"/>
              </a:rPr>
              <a:t>Esami… </a:t>
            </a:r>
            <a:r>
              <a:rPr lang="it-IT" sz="2400" i="1" dirty="0" smtClean="0">
                <a:solidFill>
                  <a:srgbClr val="FF0000"/>
                </a:solidFill>
                <a:latin typeface="Comic Sans MS" pitchFamily="66" charset="0"/>
                <a:cs typeface="DejaVu Sans"/>
              </a:rPr>
              <a:t>                  </a:t>
            </a:r>
            <a:endParaRPr lang="it-IT" sz="2400" dirty="0">
              <a:latin typeface="Comic Sans MS" pitchFamily="66" charset="0"/>
              <a:cs typeface="DejaVu San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9144000" cy="2000250"/>
          </a:xfrm>
          <a:prstGeom prst="rect">
            <a:avLst/>
          </a:prstGeom>
        </p:spPr>
      </p:pic>
      <p:sp>
        <p:nvSpPr>
          <p:cNvPr id="10" name="CustomShape 4"/>
          <p:cNvSpPr>
            <a:spLocks noChangeArrowheads="1"/>
          </p:cNvSpPr>
          <p:nvPr/>
        </p:nvSpPr>
        <p:spPr bwMode="auto">
          <a:xfrm>
            <a:off x="-756592" y="66937"/>
            <a:ext cx="9144000" cy="64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 pitchFamily="66" charset="0"/>
                <a:cs typeface="DejaVu Sans"/>
              </a:rPr>
              <a:t>Es.</a:t>
            </a:r>
            <a:r>
              <a:rPr lang="it-IT" sz="4000" b="1" dirty="0">
                <a:solidFill>
                  <a:srgbClr val="FF0000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4000" dirty="0">
                <a:solidFill>
                  <a:srgbClr val="FF0000"/>
                </a:solidFill>
                <a:latin typeface="Comic Sans MS" pitchFamily="66" charset="0"/>
                <a:cs typeface="DejaVu Sans"/>
              </a:rPr>
              <a:t>Obiettivo</a:t>
            </a:r>
          </a:p>
        </p:txBody>
      </p:sp>
      <p:sp>
        <p:nvSpPr>
          <p:cNvPr id="11" name="CustomShape 6"/>
          <p:cNvSpPr/>
          <p:nvPr/>
        </p:nvSpPr>
        <p:spPr>
          <a:xfrm>
            <a:off x="113092" y="784441"/>
            <a:ext cx="6480720" cy="9086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none" lIns="90000" tIns="45000" rIns="90000" bIns="45000">
            <a:norm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363538" algn="l"/>
              </a:tabLst>
              <a:defRPr/>
            </a:pPr>
            <a:endParaRPr sz="2400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1052" y="822117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Soffio mitralico 2/6</a:t>
            </a:r>
          </a:p>
          <a:p>
            <a:pPr algn="just"/>
            <a:r>
              <a:rPr lang="it-IT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Modesta dolorabilità in FIS</a:t>
            </a:r>
            <a:endParaRPr lang="it-IT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395" y="80327"/>
            <a:ext cx="2286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3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5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2"/>
          <p:cNvSpPr txBox="1"/>
          <p:nvPr/>
        </p:nvSpPr>
        <p:spPr>
          <a:xfrm>
            <a:off x="395536" y="215666"/>
            <a:ext cx="4392488" cy="86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4000" dirty="0" smtClean="0">
                <a:latin typeface="Comic Sans MS" panose="030F0702030302020204" pitchFamily="66" charset="0"/>
              </a:rPr>
              <a:t>Al MMG Senior…</a:t>
            </a:r>
          </a:p>
        </p:txBody>
      </p:sp>
      <p:pic>
        <p:nvPicPr>
          <p:cNvPr id="144" name="Immagine 12"/>
          <p:cNvPicPr/>
          <p:nvPr/>
        </p:nvPicPr>
        <p:blipFill>
          <a:blip r:embed="rId3" cstate="print"/>
          <a:stretch/>
        </p:blipFill>
        <p:spPr>
          <a:xfrm>
            <a:off x="7092280" y="108368"/>
            <a:ext cx="1881547" cy="1942788"/>
          </a:xfrm>
          <a:prstGeom prst="rect">
            <a:avLst/>
          </a:prstGeom>
          <a:ln w="9360">
            <a:noFill/>
          </a:ln>
        </p:spPr>
      </p:pic>
      <p:sp>
        <p:nvSpPr>
          <p:cNvPr id="5" name="TextShape 2"/>
          <p:cNvSpPr txBox="1"/>
          <p:nvPr/>
        </p:nvSpPr>
        <p:spPr>
          <a:xfrm>
            <a:off x="251520" y="2051156"/>
            <a:ext cx="7992888" cy="158417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400" dirty="0" smtClean="0">
                <a:latin typeface="Comic Sans MS" panose="030F0702030302020204" pitchFamily="66" charset="0"/>
              </a:rPr>
              <a:t>Ho avuto un approccio iniziale troppo superficiale ?</a:t>
            </a:r>
          </a:p>
          <a:p>
            <a:pPr>
              <a:lnSpc>
                <a:spcPct val="100000"/>
              </a:lnSpc>
            </a:pPr>
            <a:r>
              <a:rPr lang="it-IT" sz="2400" dirty="0" smtClean="0">
                <a:latin typeface="Comic Sans MS" panose="030F0702030302020204" pitchFamily="66" charset="0"/>
              </a:rPr>
              <a:t>Ho avuto un atteggiamento troppo attendista ?</a:t>
            </a:r>
          </a:p>
          <a:p>
            <a:pPr>
              <a:lnSpc>
                <a:spcPct val="100000"/>
              </a:lnSpc>
            </a:pPr>
            <a:r>
              <a:rPr lang="it-IT" sz="2400" dirty="0" smtClean="0">
                <a:latin typeface="Comic Sans MS" panose="030F0702030302020204" pitchFamily="66" charset="0"/>
              </a:rPr>
              <a:t>Ho sbagliato a prescrivere l’Antibiotico su richiesta ?</a:t>
            </a:r>
          </a:p>
          <a:p>
            <a:pPr>
              <a:lnSpc>
                <a:spcPct val="100000"/>
              </a:lnSpc>
            </a:pPr>
            <a:endParaRPr lang="it-IT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89040"/>
            <a:ext cx="266429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1556792"/>
            <a:ext cx="8604448" cy="1752600"/>
          </a:xfrm>
        </p:spPr>
        <p:txBody>
          <a:bodyPr>
            <a:noAutofit/>
          </a:bodyPr>
          <a:lstStyle/>
          <a:p>
            <a:pPr marL="514350" indent="-514350" algn="just">
              <a:buAutoNum type="arabicParenR"/>
            </a:pPr>
            <a:r>
              <a:rPr lang="it-IT" sz="2000" b="1" dirty="0" smtClean="0">
                <a:solidFill>
                  <a:schemeClr val="tx1"/>
                </a:solidFill>
              </a:rPr>
              <a:t>LA PAZIENTE GIUNGE IN STUDIO PER LE RICETTE E POI…..</a:t>
            </a:r>
          </a:p>
          <a:p>
            <a:pPr marL="514350" indent="-514350" algn="just">
              <a:buAutoNum type="arabicParenR"/>
            </a:pPr>
            <a:r>
              <a:rPr lang="it-IT" sz="2000" b="1" dirty="0" smtClean="0">
                <a:solidFill>
                  <a:schemeClr val="tx1"/>
                </a:solidFill>
              </a:rPr>
              <a:t>LA MG COME MEDICINA DELLA PERSONA: IL TEMPO GIOCA A FAVORE DEL MEDICO DI MG: NEL SETTING DELLA MG SI PUO’ PROCEDERE UN PASSO  PER VOLTA (IN PS TUTTO E SUBITO!!)</a:t>
            </a:r>
          </a:p>
          <a:p>
            <a:pPr marL="514350" indent="-514350" algn="just">
              <a:buAutoNum type="arabicParenR"/>
            </a:pPr>
            <a:r>
              <a:rPr lang="it-IT" sz="2000" b="1" dirty="0" smtClean="0">
                <a:solidFill>
                  <a:schemeClr val="tx1"/>
                </a:solidFill>
              </a:rPr>
              <a:t>IMPORTANTE MONITORARE A DISTANZA SINTOMI ED EO</a:t>
            </a:r>
          </a:p>
          <a:p>
            <a:pPr marL="514350" indent="-514350" algn="just">
              <a:buAutoNum type="arabicParenR"/>
            </a:pPr>
            <a:r>
              <a:rPr lang="it-IT" sz="2000" b="1" dirty="0" smtClean="0">
                <a:solidFill>
                  <a:schemeClr val="tx1"/>
                </a:solidFill>
              </a:rPr>
              <a:t>IL MEDICO GIUNGE SU RICHIESTA DELLA PZ. AD UNA TERAPIA ANTIBIOTICA: TUTTO SOMMATO RIENTRA NELLE POSSIBILI DINAMICHE DEL RAPPORTO MEDICO DI MG-PZ. COSA IMPENSABILE NEL SETTING DELL’OSPEDALE</a:t>
            </a:r>
          </a:p>
          <a:p>
            <a:pPr marL="514350" indent="-514350" algn="just">
              <a:buAutoNum type="arabicParenR"/>
            </a:pPr>
            <a:r>
              <a:rPr lang="it-IT" sz="2000" b="1" dirty="0" smtClean="0">
                <a:solidFill>
                  <a:schemeClr val="tx1"/>
                </a:solidFill>
              </a:rPr>
              <a:t>UTILE DISTINGUERE ESAMI  </a:t>
            </a:r>
            <a:r>
              <a:rPr lang="it-IT" sz="2000" b="1" dirty="0" err="1" smtClean="0">
                <a:solidFill>
                  <a:schemeClr val="tx1"/>
                </a:solidFill>
              </a:rPr>
              <a:t>DI</a:t>
            </a:r>
            <a:r>
              <a:rPr lang="it-IT" sz="2000" b="1" dirty="0" smtClean="0">
                <a:solidFill>
                  <a:schemeClr val="tx1"/>
                </a:solidFill>
              </a:rPr>
              <a:t> LABORATORIO E STRUMENTALI </a:t>
            </a:r>
            <a:r>
              <a:rPr lang="it-IT" sz="2000" b="1" dirty="0" err="1" smtClean="0">
                <a:solidFill>
                  <a:schemeClr val="tx1"/>
                </a:solidFill>
              </a:rPr>
              <a:t>DI</a:t>
            </a:r>
            <a:r>
              <a:rPr lang="it-IT" sz="2000" b="1" dirty="0" smtClean="0">
                <a:solidFill>
                  <a:schemeClr val="tx1"/>
                </a:solidFill>
              </a:rPr>
              <a:t> 1° E 2° LIVELLO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611560" y="40466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Riflessioni sul caso clinico</a:t>
            </a:r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5" name="Immagine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5175406"/>
            <a:ext cx="2592288" cy="167418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5496" y="644404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Dr. Michele Battagliola 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192688" cy="54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21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ustomShape 1"/>
          <p:cNvSpPr>
            <a:spLocks noChangeArrowheads="1"/>
          </p:cNvSpPr>
          <p:nvPr/>
        </p:nvSpPr>
        <p:spPr bwMode="auto">
          <a:xfrm>
            <a:off x="3384550" y="127000"/>
            <a:ext cx="20145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P</a:t>
            </a:r>
            <a:r>
              <a:rPr lang="it-IT" sz="54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iano </a:t>
            </a:r>
            <a:endParaRPr lang="it-IT" b="1">
              <a:latin typeface="Comic Sans MS" pitchFamily="66" charset="0"/>
              <a:cs typeface="DejaVu Sans"/>
            </a:endParaRPr>
          </a:p>
        </p:txBody>
      </p:sp>
      <p:pic>
        <p:nvPicPr>
          <p:cNvPr id="63490" name="Immagin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06500"/>
            <a:ext cx="9142413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ustomShape 2"/>
          <p:cNvSpPr>
            <a:spLocks noChangeArrowheads="1"/>
          </p:cNvSpPr>
          <p:nvPr/>
        </p:nvSpPr>
        <p:spPr bwMode="auto">
          <a:xfrm>
            <a:off x="274638" y="1052513"/>
            <a:ext cx="36496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it-IT" sz="3200" b="1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Mari</a:t>
            </a:r>
            <a:r>
              <a:rPr lang="it-IT" sz="32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a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63492" name="CustomShape 3"/>
          <p:cNvSpPr>
            <a:spLocks noChangeArrowheads="1"/>
          </p:cNvSpPr>
          <p:nvPr/>
        </p:nvSpPr>
        <p:spPr bwMode="auto">
          <a:xfrm>
            <a:off x="407324" y="3173435"/>
            <a:ext cx="5954451" cy="136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it-IT" sz="2200" dirty="0" smtClean="0">
                <a:latin typeface="Comic Sans MS" pitchFamily="66" charset="0"/>
                <a:cs typeface="DejaVu Sans"/>
              </a:rPr>
              <a:t>Ecocardiogramma trans-toracico</a:t>
            </a:r>
          </a:p>
        </p:txBody>
      </p:sp>
      <p:pic>
        <p:nvPicPr>
          <p:cNvPr id="63493" name="Immagine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71438"/>
            <a:ext cx="2447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CasellaDiTesto 1"/>
          <p:cNvSpPr txBox="1">
            <a:spLocks noChangeArrowheads="1"/>
          </p:cNvSpPr>
          <p:nvPr/>
        </p:nvSpPr>
        <p:spPr bwMode="auto">
          <a:xfrm>
            <a:off x="377825" y="2133600"/>
            <a:ext cx="2538413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SERVIZIO SANITARIO NAZIONALE</a:t>
            </a:r>
          </a:p>
          <a:p>
            <a:r>
              <a:rPr lang="it-IT" sz="1400" b="1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REGIONE LOMBARDIA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6597409" y="3966197"/>
            <a:ext cx="1791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ejaVu Sans"/>
              </a:rPr>
              <a:t>…</a:t>
            </a:r>
            <a:r>
              <a:rPr lang="it-IT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ejaVu Sans"/>
              </a:rPr>
              <a:t>the end…</a:t>
            </a:r>
            <a:endParaRPr lang="it-IT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4287216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629816"/>
            <a:ext cx="8229600" cy="1143000"/>
          </a:xfrm>
        </p:spPr>
        <p:txBody>
          <a:bodyPr/>
          <a:lstStyle/>
          <a:p>
            <a:r>
              <a:rPr lang="it-IT" b="1" dirty="0" smtClean="0"/>
              <a:t>L’importanza del confronto tra Specialista e MMG</a:t>
            </a:r>
            <a:endParaRPr lang="it-IT" b="1" dirty="0"/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393949"/>
            <a:ext cx="4059387" cy="4059387"/>
          </a:xfrm>
        </p:spPr>
      </p:pic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702" y="3068960"/>
            <a:ext cx="324022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 err="1" smtClean="0"/>
              <a:t>Problem</a:t>
            </a:r>
            <a:r>
              <a:rPr lang="it-IT" b="1" dirty="0" smtClean="0"/>
              <a:t> </a:t>
            </a:r>
            <a:r>
              <a:rPr lang="it-IT" b="1" dirty="0" err="1" smtClean="0"/>
              <a:t>solving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800" b="1" dirty="0" smtClean="0">
                <a:solidFill>
                  <a:schemeClr val="tx1"/>
                </a:solidFill>
              </a:rPr>
              <a:t>FUO</a:t>
            </a:r>
            <a:endParaRPr lang="it-IT" sz="4800" b="1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928926" y="4643446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FEBBRI </a:t>
            </a:r>
            <a:r>
              <a:rPr lang="it-IT" b="1" dirty="0" err="1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DI</a:t>
            </a:r>
            <a:r>
              <a:rPr lang="it-IT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 ORIGINE SCONOSCIUTA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Dr. Balestrieri – Dr. </a:t>
            </a:r>
            <a:r>
              <a:rPr lang="it-IT" b="1" dirty="0" err="1" smtClean="0">
                <a:solidFill>
                  <a:prstClr val="black"/>
                </a:solidFill>
                <a:latin typeface="Verdana"/>
                <a:ea typeface="+mn-ea"/>
                <a:cs typeface="+mn-cs"/>
              </a:rPr>
              <a:t>Bettoncelli</a:t>
            </a:r>
            <a:endParaRPr lang="it-IT" dirty="0">
              <a:solidFill>
                <a:prstClr val="black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71414"/>
            <a:ext cx="8501090" cy="67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25536"/>
          </a:xfrm>
          <a:solidFill>
            <a:schemeClr val="bg2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it-IT" sz="4000" b="1" dirty="0"/>
              <a:t>FEBBRI </a:t>
            </a:r>
            <a:r>
              <a:rPr lang="it-IT" sz="4000" b="1" dirty="0" err="1"/>
              <a:t>DI</a:t>
            </a:r>
            <a:r>
              <a:rPr lang="it-IT" sz="4000" b="1" dirty="0"/>
              <a:t> ORIGINE </a:t>
            </a:r>
            <a:r>
              <a:rPr lang="it-IT" sz="4000" b="1" dirty="0" smtClean="0"/>
              <a:t>SCONOSCIUTA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2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Febbre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documentata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da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un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operatore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sanitario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2285992"/>
            <a:ext cx="7715304" cy="3614750"/>
          </a:xfrm>
        </p:spPr>
        <p:txBody>
          <a:bodyPr/>
          <a:lstStyle/>
          <a:p>
            <a:r>
              <a:rPr lang="it-IT" b="1" dirty="0"/>
              <a:t>Temperatura orale &gt; 38.3°C</a:t>
            </a:r>
          </a:p>
          <a:p>
            <a:r>
              <a:rPr lang="it-IT" dirty="0"/>
              <a:t> </a:t>
            </a:r>
            <a:r>
              <a:rPr lang="it-IT" b="1" dirty="0"/>
              <a:t>Temperatura ascellare &gt; 37.8°C</a:t>
            </a:r>
          </a:p>
          <a:p>
            <a:r>
              <a:rPr lang="it-IT" b="1" dirty="0"/>
              <a:t>Persistenza da almeno 2-3 settimane</a:t>
            </a:r>
          </a:p>
          <a:p>
            <a:r>
              <a:rPr lang="it-IT" b="1" dirty="0" smtClean="0"/>
              <a:t>Mancata </a:t>
            </a:r>
            <a:r>
              <a:rPr lang="it-IT" b="1" dirty="0"/>
              <a:t>conclusione </a:t>
            </a:r>
            <a:r>
              <a:rPr lang="it-IT" b="1" dirty="0" smtClean="0"/>
              <a:t>diagnostica</a:t>
            </a:r>
          </a:p>
          <a:p>
            <a:pPr>
              <a:buNone/>
            </a:pPr>
            <a:r>
              <a:rPr lang="it-IT" b="1" dirty="0" smtClean="0"/>
              <a:t>    nonostante </a:t>
            </a:r>
            <a:r>
              <a:rPr lang="it-IT" b="1" dirty="0"/>
              <a:t>almeno 1 settimana </a:t>
            </a:r>
            <a:r>
              <a:rPr lang="it-IT" b="1" dirty="0" smtClean="0"/>
              <a:t>di “</a:t>
            </a:r>
            <a:r>
              <a:rPr lang="it-IT" b="1" dirty="0"/>
              <a:t>studio intensivo”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286644" y="6357958"/>
            <a:ext cx="166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Petersdorf</a:t>
            </a:r>
            <a:r>
              <a:rPr lang="it-IT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1961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1472" y="1500174"/>
            <a:ext cx="1868397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Definizione</a:t>
            </a:r>
            <a:endParaRPr lang="it-IT" sz="28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7"/>
            <a:ext cx="9066150" cy="65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0"/>
            <a:ext cx="8572500" cy="590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3357562"/>
            <a:ext cx="8229600" cy="2000264"/>
          </a:xfrm>
          <a:gradFill flip="none" rotWithShape="1">
            <a:gsLst>
              <a:gs pos="0">
                <a:srgbClr val="0B3C77"/>
              </a:gs>
              <a:gs pos="50000">
                <a:schemeClr val="tx2">
                  <a:lumMod val="75000"/>
                  <a:shade val="67500"/>
                  <a:satMod val="115000"/>
                </a:schemeClr>
              </a:gs>
              <a:gs pos="100000">
                <a:schemeClr val="tx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4000" b="1" dirty="0" smtClean="0"/>
              <a:t>Ricerca di una metodologia clinica razionale di approccio al problema applicabile in Medicina Generale</a:t>
            </a:r>
            <a:endParaRPr lang="it-IT" sz="4000" b="1" dirty="0"/>
          </a:p>
        </p:txBody>
      </p:sp>
      <p:sp>
        <p:nvSpPr>
          <p:cNvPr id="13314" name="AutoShape 2" descr="Risultati immagini per bussol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3316" name="Picture 4" descr="http://img2.stockfresh.com/files/f/freesoulproduction/m/89/1672541_754916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14290"/>
            <a:ext cx="2198697" cy="2198697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428596" y="2762904"/>
            <a:ext cx="1578894" cy="52322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Obiettivo</a:t>
            </a:r>
            <a:endParaRPr lang="it-IT" sz="28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639763"/>
            <a:ext cx="7772400" cy="990600"/>
          </a:xfrm>
          <a:prstGeom prst="rect">
            <a:avLst/>
          </a:prstGeom>
          <a:solidFill>
            <a:schemeClr val="bg2"/>
          </a:solidFill>
          <a:ln w="25400">
            <a:solidFill>
              <a:srgbClr val="FFCC00"/>
            </a:solidFill>
          </a:ln>
        </p:spPr>
        <p:txBody>
          <a:bodyPr anchor="ctr" anchorCtr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RAGIONAMENTO DIAGNOSTICO</a:t>
            </a:r>
            <a:endParaRPr lang="it-IT" sz="2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905000"/>
            <a:ext cx="8153400" cy="46482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1° modello	</a:t>
            </a: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PATTERN RECOGNITION</a:t>
            </a:r>
          </a:p>
          <a:p>
            <a:pPr marL="800100" lvl="1" indent="-342900" fontAlgn="auto">
              <a:spcBef>
                <a:spcPct val="20000"/>
              </a:spcBef>
              <a:spcAft>
                <a:spcPct val="30000"/>
              </a:spcAft>
              <a:buFont typeface="Calibri" pitchFamily="34" charset="0"/>
              <a:buChar char="–"/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(Parkinson, cirrosi epatica, </a:t>
            </a:r>
            <a:r>
              <a:rPr lang="it-IT" sz="20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Basedow</a:t>
            </a:r>
            <a:r>
              <a:rPr lang="it-IT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Down, malattie esantematiche infantili, Zoster, …)</a:t>
            </a:r>
          </a:p>
          <a:p>
            <a:pPr marL="342900" indent="-342900" fontAlgn="auto">
              <a:spcBef>
                <a:spcPct val="20000"/>
              </a:spcBef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2° modello	</a:t>
            </a: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RAGIONAMENTO IPOTETICO - DEDUTTIVO</a:t>
            </a:r>
            <a:r>
              <a:rPr lang="it-IT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ct val="30000"/>
              </a:spcAft>
              <a:buFont typeface="Arial" pitchFamily="34" charset="0"/>
              <a:buChar char="•"/>
              <a:defRPr/>
            </a:pPr>
            <a:r>
              <a:rPr lang="it-IT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3° modello	</a:t>
            </a: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STRATEGIA ESAUSTIVA</a:t>
            </a:r>
          </a:p>
          <a:p>
            <a:pPr marL="800100" lvl="1" indent="-342900" fontAlgn="auto">
              <a:spcBef>
                <a:spcPct val="20000"/>
              </a:spcBef>
              <a:spcAft>
                <a:spcPct val="30000"/>
              </a:spcAft>
              <a:buFont typeface="Calibri" pitchFamily="34" charset="0"/>
              <a:buChar char="–"/>
              <a:defRPr/>
            </a:pPr>
            <a:r>
              <a:rPr lang="it-IT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difetti: mancata o ritardata ricerca mirata; alta probabilità di esami inutili e risultati falsi positivi)</a:t>
            </a:r>
            <a:endParaRPr lang="it-IT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152400"/>
            <a:ext cx="8229600" cy="1524000"/>
          </a:xfrm>
          <a:prstGeom prst="rect">
            <a:avLst/>
          </a:prstGeom>
          <a:solidFill>
            <a:schemeClr val="bg2"/>
          </a:solidFill>
          <a:ln w="25400">
            <a:solidFill>
              <a:srgbClr val="FFCC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RAGIONAMENTO DIAGNOSTICO</a:t>
            </a:r>
            <a:br>
              <a:rPr lang="it-IT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it-IT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IPOTETICO-DEDUTTIVO</a:t>
            </a:r>
            <a:br>
              <a:rPr lang="it-IT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it-IT" sz="32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verifica dell’ipotesi diagnostica)</a:t>
            </a:r>
            <a:endParaRPr lang="it-IT" sz="28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2514600"/>
            <a:ext cx="8153400" cy="22860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  <a:defRPr/>
            </a:pPr>
            <a:r>
              <a:rPr lang="it-IT" sz="2400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Probabilità iniziale o pre-test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–"/>
              <a:defRPr/>
            </a:pPr>
            <a:r>
              <a:rPr lang="it-IT" sz="24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Probabilità epidemiologica (prevalenza della malattia)</a:t>
            </a:r>
          </a:p>
          <a:p>
            <a:pPr marL="742950" lvl="1" indent="-285750" fontAlgn="auto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–"/>
              <a:defRPr/>
            </a:pPr>
            <a:r>
              <a:rPr lang="it-IT" sz="24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Probabilità clinica (deriva dai dati clinici: sintomi, segni, esami)</a:t>
            </a:r>
            <a:endParaRPr lang="it-IT" sz="24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5747"/>
            <a:ext cx="9144000" cy="215225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260648"/>
            <a:ext cx="914400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omic Sans MS" panose="030F0702030302020204" pitchFamily="66" charset="0"/>
              </a:rPr>
              <a:t>La Signora Maria presenta da alcuni giorni febbricola serotina, in assenza di altra sintomatologia.</a:t>
            </a:r>
            <a:endParaRPr lang="it-IT" sz="2000" dirty="0">
              <a:latin typeface="Comic Sans MS" panose="030F0702030302020204" pitchFamily="66" charset="0"/>
            </a:endParaRPr>
          </a:p>
          <a:p>
            <a:pPr algn="ctr"/>
            <a:r>
              <a:rPr lang="it-IT" sz="2000" b="1" dirty="0" smtClean="0">
                <a:latin typeface="Comic Sans MS" panose="030F0702030302020204" pitchFamily="66" charset="0"/>
              </a:rPr>
              <a:t>Maria</a:t>
            </a:r>
          </a:p>
          <a:p>
            <a:pPr algn="ctr"/>
            <a:endParaRPr lang="it-IT" sz="2000" dirty="0">
              <a:latin typeface="Comic Sans MS" panose="030F0702030302020204" pitchFamily="66" charset="0"/>
            </a:endParaRPr>
          </a:p>
          <a:p>
            <a:pPr algn="just"/>
            <a:r>
              <a:rPr lang="it-IT" sz="2000" dirty="0" smtClean="0">
                <a:latin typeface="Comic Sans MS" panose="030F0702030302020204" pitchFamily="66" charset="0"/>
              </a:rPr>
              <a:t>62 anni, </a:t>
            </a:r>
            <a:r>
              <a:rPr lang="it-IT" sz="2000" dirty="0">
                <a:latin typeface="Comic Sans MS" panose="030F0702030302020204" pitchFamily="66" charset="0"/>
              </a:rPr>
              <a:t>coniugata con figli in buona salute, commessa nella </a:t>
            </a:r>
            <a:r>
              <a:rPr lang="it-IT" sz="2000" dirty="0" err="1">
                <a:latin typeface="Comic Sans MS" panose="030F0702030302020204" pitchFamily="66" charset="0"/>
              </a:rPr>
              <a:t>forneria</a:t>
            </a:r>
            <a:r>
              <a:rPr lang="it-IT" sz="2000" dirty="0">
                <a:latin typeface="Comic Sans MS" panose="030F0702030302020204" pitchFamily="66" charset="0"/>
              </a:rPr>
              <a:t> dell’attività di famiglia</a:t>
            </a:r>
            <a:r>
              <a:rPr lang="it-IT" sz="2000" dirty="0" smtClean="0">
                <a:latin typeface="Comic Sans MS" panose="030F0702030302020204" pitchFamily="66" charset="0"/>
              </a:rPr>
              <a:t>.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Padre: </a:t>
            </a:r>
            <a:r>
              <a:rPr lang="it-IT" sz="2000" dirty="0">
                <a:latin typeface="Comic Sans MS" panose="030F0702030302020204" pitchFamily="66" charset="0"/>
              </a:rPr>
              <a:t>IMA a 72 anni, ipertensione, deceduto per emorragia di varici esofagee in neoplasia epatica.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it-I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Madre: </a:t>
            </a:r>
            <a:r>
              <a:rPr lang="it-IT" sz="2000" dirty="0">
                <a:latin typeface="Comic Sans MS" panose="030F0702030302020204" pitchFamily="66" charset="0"/>
              </a:rPr>
              <a:t>88 anni, BPCO, cardiopatia ipertensiva, stenosi aortica, scompenso cardiaco congestizio, lieve demenza senile</a:t>
            </a:r>
            <a:r>
              <a:rPr lang="it-IT" sz="2000" dirty="0" smtClean="0">
                <a:latin typeface="Comic Sans MS" panose="030F0702030302020204" pitchFamily="66" charset="0"/>
              </a:rPr>
              <a:t>.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it-IT" sz="2000" dirty="0">
                <a:latin typeface="Comic Sans MS" panose="030F0702030302020204" pitchFamily="66" charset="0"/>
              </a:rPr>
              <a:t>Vita sedentaria, astemia, fuma 5 sigarette al giorno, BMI: 26,8</a:t>
            </a:r>
            <a:r>
              <a:rPr lang="it-IT" sz="2000" dirty="0" smtClean="0">
                <a:latin typeface="Comic Sans MS" panose="030F0702030302020204" pitchFamily="66" charset="0"/>
              </a:rPr>
              <a:t>.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it-IT" sz="2000" dirty="0" smtClean="0">
                <a:latin typeface="Comic Sans MS" panose="030F0702030302020204" pitchFamily="66" charset="0"/>
              </a:rPr>
              <a:t>Affetta da ipertensione </a:t>
            </a:r>
            <a:r>
              <a:rPr lang="it-IT" sz="2000" dirty="0">
                <a:latin typeface="Comic Sans MS" panose="030F0702030302020204" pitchFamily="66" charset="0"/>
              </a:rPr>
              <a:t>arteriosa </a:t>
            </a:r>
            <a:r>
              <a:rPr lang="it-IT" sz="2000" dirty="0" smtClean="0">
                <a:latin typeface="Comic Sans MS" panose="030F0702030302020204" pitchFamily="66" charset="0"/>
              </a:rPr>
              <a:t>sistemica e sindrome ansioso-depressiva di grado lieve.</a:t>
            </a:r>
            <a:endParaRPr lang="it-IT" sz="2000" dirty="0">
              <a:latin typeface="Comic Sans MS" panose="030F0702030302020204" pitchFamily="66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r>
              <a:rPr lang="it-IT" sz="2000" dirty="0">
                <a:latin typeface="Comic Sans MS" panose="030F0702030302020204" pitchFamily="66" charset="0"/>
              </a:rPr>
              <a:t>In terapia </a:t>
            </a:r>
            <a:r>
              <a:rPr lang="it-IT" sz="2000" dirty="0" smtClean="0">
                <a:latin typeface="Comic Sans MS" panose="030F0702030302020204" pitchFamily="66" charset="0"/>
              </a:rPr>
              <a:t>con </a:t>
            </a:r>
            <a:r>
              <a:rPr lang="it-IT" sz="2000" dirty="0" err="1">
                <a:latin typeface="Comic Sans MS" panose="030F0702030302020204" pitchFamily="66" charset="0"/>
              </a:rPr>
              <a:t>Ramipril</a:t>
            </a:r>
            <a:r>
              <a:rPr lang="it-IT" sz="2000" dirty="0">
                <a:latin typeface="Comic Sans MS" panose="030F0702030302020204" pitchFamily="66" charset="0"/>
              </a:rPr>
              <a:t> 2,5 mg mattina e sera, </a:t>
            </a:r>
            <a:r>
              <a:rPr lang="it-IT" sz="2000" dirty="0" err="1" smtClean="0">
                <a:latin typeface="Comic Sans MS" panose="030F0702030302020204" pitchFamily="66" charset="0"/>
              </a:rPr>
              <a:t>Lorazepam</a:t>
            </a:r>
            <a:r>
              <a:rPr lang="it-IT" sz="2000" dirty="0" smtClean="0">
                <a:latin typeface="Comic Sans MS" panose="030F0702030302020204" pitchFamily="66" charset="0"/>
              </a:rPr>
              <a:t> </a:t>
            </a:r>
            <a:r>
              <a:rPr lang="it-IT" sz="2000" dirty="0" err="1">
                <a:latin typeface="Comic Sans MS" panose="030F0702030302020204" pitchFamily="66" charset="0"/>
              </a:rPr>
              <a:t>gtt</a:t>
            </a:r>
            <a:r>
              <a:rPr lang="it-IT" sz="2000" dirty="0">
                <a:latin typeface="Comic Sans MS" panose="030F0702030302020204" pitchFamily="66" charset="0"/>
              </a:rPr>
              <a:t>. al </a:t>
            </a:r>
            <a:r>
              <a:rPr lang="it-IT" sz="2000" dirty="0" smtClean="0">
                <a:latin typeface="Comic Sans MS" panose="030F0702030302020204" pitchFamily="66" charset="0"/>
              </a:rPr>
              <a:t>bisogno.</a:t>
            </a: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it-IT" sz="2000" dirty="0" smtClean="0">
              <a:latin typeface="Comic Sans MS" panose="030F0702030302020204" pitchFamily="66" charset="0"/>
            </a:endParaRPr>
          </a:p>
          <a:p>
            <a:pPr algn="just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20000"/>
              <a:defRPr/>
            </a:pPr>
            <a:endParaRPr lang="it-IT" sz="2000" dirty="0">
              <a:latin typeface="Comic Sans MS" panose="030F0702030302020204" pitchFamily="66" charset="0"/>
            </a:endParaRPr>
          </a:p>
          <a:p>
            <a:endParaRPr lang="it-IT" sz="2000" dirty="0" smtClean="0">
              <a:latin typeface="Comic Sans MS" panose="030F0702030302020204" pitchFamily="66" charset="0"/>
            </a:endParaRPr>
          </a:p>
          <a:p>
            <a:endParaRPr lang="it-IT" sz="2000" dirty="0">
              <a:latin typeface="Comic Sans MS" panose="030F0702030302020204" pitchFamily="66" charset="0"/>
            </a:endParaRPr>
          </a:p>
          <a:p>
            <a:endParaRPr lang="it-IT" sz="2000" dirty="0" smtClean="0">
              <a:latin typeface="Comic Sans MS" panose="030F0702030302020204" pitchFamily="66" charset="0"/>
            </a:endParaRPr>
          </a:p>
          <a:p>
            <a:endParaRPr lang="it-IT" sz="2000" dirty="0">
              <a:latin typeface="Comic Sans MS" panose="030F0702030302020204" pitchFamily="66" charset="0"/>
            </a:endParaRPr>
          </a:p>
          <a:p>
            <a:endParaRPr lang="it-IT" sz="2000" dirty="0" smtClean="0">
              <a:latin typeface="Comic Sans MS" panose="030F0702030302020204" pitchFamily="66" charset="0"/>
            </a:endParaRPr>
          </a:p>
          <a:p>
            <a:endParaRPr lang="it-IT" sz="2000" dirty="0">
              <a:latin typeface="Comic Sans MS" panose="030F0702030302020204" pitchFamily="66" charset="0"/>
            </a:endParaRPr>
          </a:p>
          <a:p>
            <a:endParaRPr lang="it-IT" sz="2000" dirty="0" smtClean="0">
              <a:latin typeface="Comic Sans MS" panose="030F0702030302020204" pitchFamily="66" charset="0"/>
            </a:endParaRPr>
          </a:p>
          <a:p>
            <a:endParaRPr lang="it-IT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61741" y="500042"/>
            <a:ext cx="5735929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Criterio di probabilità epidemiologica</a:t>
            </a:r>
            <a:endParaRPr lang="it-IT" sz="2800" b="1" dirty="0">
              <a:solidFill>
                <a:prstClr val="white"/>
              </a:solidFill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785786" y="1397000"/>
          <a:ext cx="7500990" cy="367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4786314" y="5131370"/>
            <a:ext cx="347550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 </a:t>
            </a: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Factitia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Farmaci, Sarcoidosi, ecc..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390525" y="1352550"/>
            <a:ext cx="41814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28596" y="548326"/>
            <a:ext cx="439742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Criterio di probabilità clinica</a:t>
            </a:r>
            <a:endParaRPr lang="it-IT" sz="28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352550"/>
            <a:ext cx="83629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28596" y="548326"/>
            <a:ext cx="439742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Criterio di probabilità clinica</a:t>
            </a:r>
            <a:endParaRPr lang="it-IT" sz="28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r="50000"/>
          <a:stretch>
            <a:fillRect/>
          </a:stretch>
        </p:blipFill>
        <p:spPr bwMode="auto">
          <a:xfrm>
            <a:off x="400050" y="1309708"/>
            <a:ext cx="41719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28596" y="548326"/>
            <a:ext cx="439742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Criterio di probabilità clinica</a:t>
            </a:r>
            <a:endParaRPr lang="it-IT" sz="28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309708"/>
            <a:ext cx="83439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28596" y="548326"/>
            <a:ext cx="439742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800" b="1" dirty="0" smtClean="0">
                <a:solidFill>
                  <a:prstClr val="white"/>
                </a:solidFill>
              </a:rPr>
              <a:t>Criterio di probabilità clinica</a:t>
            </a:r>
            <a:endParaRPr lang="it-IT" sz="28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somatologia.it/wp-content/uploads/2010/12/superare-gli-ostacoli-a-scuola-300x2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3" y="2357430"/>
            <a:ext cx="4976827" cy="3732621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2756900" y="857232"/>
            <a:ext cx="3601050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sz="6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OSTACOLI</a:t>
            </a:r>
            <a:endParaRPr lang="it-IT" sz="6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48" y="509574"/>
            <a:ext cx="7772400" cy="990600"/>
          </a:xfrm>
          <a:prstGeom prst="rect">
            <a:avLst/>
          </a:prstGeom>
          <a:solidFill>
            <a:schemeClr val="bg2"/>
          </a:solidFill>
          <a:ln w="25400">
            <a:solidFill>
              <a:srgbClr val="FFCC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INCAPACITÀ DEL MEDICO </a:t>
            </a:r>
            <a:r>
              <a:rPr lang="it-IT" sz="28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</a:t>
            </a: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GENERARE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IPOTESI DIAGNOSTICHE</a:t>
            </a:r>
            <a:endParaRPr lang="it-IT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85786" y="1785926"/>
            <a:ext cx="7715304" cy="50006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/>
          <a:p>
            <a:pPr marL="342900" indent="-342900" fontAlgn="auto"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  <a:defRPr/>
            </a:pPr>
            <a:endParaRPr lang="it-IT" sz="2400" b="1" dirty="0" smtClean="0">
              <a:solidFill>
                <a:prstClr val="white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ct val="5000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Il medico non conosce l’esistenza della malattia</a:t>
            </a:r>
            <a:endParaRPr lang="it-IT" sz="2400" dirty="0" smtClean="0">
              <a:solidFill>
                <a:prstClr val="white"/>
              </a:solidFill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ct val="3000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               </a:t>
            </a:r>
            <a:endParaRPr lang="it-IT" sz="2400" b="1" dirty="0">
              <a:solidFill>
                <a:prstClr val="white"/>
              </a:solidFill>
            </a:endParaRPr>
          </a:p>
        </p:txBody>
      </p:sp>
      <p:pic>
        <p:nvPicPr>
          <p:cNvPr id="40962" name="Picture 2" descr="http://cinema.sky.it/content/dam/static/contentimages/original/sezioni/mag/cinema/2013/03/26/sigmund_freu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571744"/>
            <a:ext cx="341170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8676" y="142852"/>
            <a:ext cx="7772400" cy="990600"/>
          </a:xfrm>
          <a:prstGeom prst="rect">
            <a:avLst/>
          </a:prstGeom>
          <a:solidFill>
            <a:schemeClr val="bg2"/>
          </a:solidFill>
          <a:ln w="25400">
            <a:solidFill>
              <a:srgbClr val="FFCC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INCAPACITÀ DEL MEDICO </a:t>
            </a:r>
            <a:r>
              <a:rPr lang="it-IT" sz="28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</a:t>
            </a: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GENERARE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IPOTESI DIAGNOSTICHE</a:t>
            </a:r>
            <a:endParaRPr lang="it-IT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7158" y="1285860"/>
            <a:ext cx="8429684" cy="46166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ct val="5000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Il medico ne conosce l’esistenza ma non la presentazione clinica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885828" y="1928802"/>
            <a:ext cx="2757478" cy="40643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it-IT" sz="2000" dirty="0" smtClean="0"/>
              <a:t>Infezioni 30-40%</a:t>
            </a:r>
            <a:endParaRPr lang="it-IT" sz="2000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885828" y="2335232"/>
            <a:ext cx="2757478" cy="2379652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it-IT" sz="1800" dirty="0" smtClean="0"/>
              <a:t>Ascesso piogeno</a:t>
            </a:r>
          </a:p>
          <a:p>
            <a:r>
              <a:rPr lang="it-IT" sz="1800" dirty="0" smtClean="0"/>
              <a:t>TBC</a:t>
            </a:r>
          </a:p>
          <a:p>
            <a:r>
              <a:rPr lang="it-IT" sz="1800" dirty="0" smtClean="0"/>
              <a:t>Endocardite infettiva</a:t>
            </a:r>
          </a:p>
          <a:p>
            <a:r>
              <a:rPr lang="it-IT" sz="1800" dirty="0" smtClean="0"/>
              <a:t>Toxoplasmosi</a:t>
            </a:r>
          </a:p>
          <a:p>
            <a:r>
              <a:rPr lang="it-IT" sz="1800" dirty="0" smtClean="0"/>
              <a:t>Infezioni virali (EBV, CMV)</a:t>
            </a:r>
          </a:p>
          <a:p>
            <a:r>
              <a:rPr lang="it-IT" sz="1800" dirty="0" smtClean="0"/>
              <a:t>Infezione HIV primaria</a:t>
            </a:r>
          </a:p>
          <a:p>
            <a:r>
              <a:rPr lang="it-IT" sz="1800" dirty="0" smtClean="0"/>
              <a:t>Brucellosi</a:t>
            </a:r>
            <a:endParaRPr lang="it-IT" sz="1800" dirty="0"/>
          </a:p>
        </p:txBody>
      </p:sp>
      <p:sp>
        <p:nvSpPr>
          <p:cNvPr id="11" name="Segnaposto testo 6"/>
          <p:cNvSpPr>
            <a:spLocks noGrp="1"/>
          </p:cNvSpPr>
          <p:nvPr>
            <p:ph type="body" idx="1"/>
          </p:nvPr>
        </p:nvSpPr>
        <p:spPr>
          <a:xfrm>
            <a:off x="1671646" y="4857760"/>
            <a:ext cx="2757478" cy="406430"/>
          </a:xfr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>
            <a:normAutofit fontScale="92500"/>
          </a:bodyPr>
          <a:lstStyle/>
          <a:p>
            <a:pPr algn="ctr"/>
            <a:r>
              <a:rPr lang="it-IT" sz="2000" dirty="0" smtClean="0"/>
              <a:t>Malattie maligne 20-30%</a:t>
            </a:r>
            <a:endParaRPr lang="it-IT" sz="2000" dirty="0"/>
          </a:p>
        </p:txBody>
      </p:sp>
      <p:sp>
        <p:nvSpPr>
          <p:cNvPr id="12" name="Segnaposto contenuto 7"/>
          <p:cNvSpPr>
            <a:spLocks noGrp="1"/>
          </p:cNvSpPr>
          <p:nvPr>
            <p:ph sz="half" idx="2"/>
          </p:nvPr>
        </p:nvSpPr>
        <p:spPr>
          <a:xfrm>
            <a:off x="1671646" y="5264190"/>
            <a:ext cx="2757478" cy="1450958"/>
          </a:xfr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t-IT" sz="1800" dirty="0" smtClean="0"/>
              <a:t>Linfoma</a:t>
            </a:r>
          </a:p>
          <a:p>
            <a:r>
              <a:rPr lang="it-IT" sz="1800" dirty="0" smtClean="0"/>
              <a:t>Leucemie</a:t>
            </a:r>
          </a:p>
          <a:p>
            <a:r>
              <a:rPr lang="it-IT" sz="1800" dirty="0" smtClean="0"/>
              <a:t>Carcinoma </a:t>
            </a:r>
            <a:r>
              <a:rPr lang="it-IT" sz="1800" dirty="0" err="1" smtClean="0"/>
              <a:t>uroteliale</a:t>
            </a:r>
            <a:endParaRPr lang="it-IT" sz="1800" dirty="0" smtClean="0"/>
          </a:p>
          <a:p>
            <a:r>
              <a:rPr lang="it-IT" sz="1800" dirty="0" smtClean="0"/>
              <a:t>Epatocarcinoma </a:t>
            </a:r>
          </a:p>
          <a:p>
            <a:endParaRPr lang="it-IT" sz="1800" dirty="0" smtClean="0"/>
          </a:p>
          <a:p>
            <a:endParaRPr lang="it-IT" sz="1800" dirty="0"/>
          </a:p>
        </p:txBody>
      </p:sp>
      <p:sp>
        <p:nvSpPr>
          <p:cNvPr id="14" name="Segnaposto contenuto 7"/>
          <p:cNvSpPr>
            <a:spLocks noGrp="1"/>
          </p:cNvSpPr>
          <p:nvPr>
            <p:ph sz="half" idx="2"/>
          </p:nvPr>
        </p:nvSpPr>
        <p:spPr>
          <a:xfrm>
            <a:off x="4286248" y="2332082"/>
            <a:ext cx="2757478" cy="17891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800" dirty="0" smtClean="0"/>
              <a:t>Malattia di </a:t>
            </a:r>
            <a:r>
              <a:rPr lang="it-IT" sz="1800" dirty="0" err="1" smtClean="0"/>
              <a:t>Still</a:t>
            </a:r>
            <a:r>
              <a:rPr lang="it-IT" sz="1800" dirty="0" smtClean="0"/>
              <a:t> adulti</a:t>
            </a:r>
          </a:p>
          <a:p>
            <a:r>
              <a:rPr lang="it-IT" sz="1800" dirty="0" smtClean="0"/>
              <a:t>Artrite reumatoide</a:t>
            </a:r>
          </a:p>
          <a:p>
            <a:r>
              <a:rPr lang="it-IT" sz="1800" dirty="0" smtClean="0"/>
              <a:t>LES</a:t>
            </a:r>
          </a:p>
          <a:p>
            <a:r>
              <a:rPr lang="it-IT" sz="1800" dirty="0" err="1" smtClean="0"/>
              <a:t>Granulomtosi</a:t>
            </a:r>
            <a:r>
              <a:rPr lang="it-IT" sz="1800" dirty="0" smtClean="0"/>
              <a:t> </a:t>
            </a:r>
            <a:r>
              <a:rPr lang="it-IT" sz="1800" dirty="0" err="1" smtClean="0"/>
              <a:t>Wegener</a:t>
            </a:r>
            <a:endParaRPr lang="it-IT" sz="1800" dirty="0" smtClean="0"/>
          </a:p>
          <a:p>
            <a:r>
              <a:rPr lang="it-IT" sz="1800" dirty="0" smtClean="0"/>
              <a:t>Arterite a cellule giganti</a:t>
            </a:r>
          </a:p>
          <a:p>
            <a:endParaRPr lang="it-IT" sz="1800" dirty="0"/>
          </a:p>
        </p:txBody>
      </p:sp>
      <p:sp>
        <p:nvSpPr>
          <p:cNvPr id="16" name="Segnaposto testo 6"/>
          <p:cNvSpPr>
            <a:spLocks noGrp="1"/>
          </p:cNvSpPr>
          <p:nvPr>
            <p:ph type="body" idx="1"/>
          </p:nvPr>
        </p:nvSpPr>
        <p:spPr>
          <a:xfrm>
            <a:off x="4286248" y="1928802"/>
            <a:ext cx="2757478" cy="40643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0">
            <a:normAutofit fontScale="77500" lnSpcReduction="20000"/>
          </a:bodyPr>
          <a:lstStyle/>
          <a:p>
            <a:pPr algn="ctr"/>
            <a:r>
              <a:rPr lang="it-IT" sz="2000" dirty="0" smtClean="0"/>
              <a:t>Malattie autoimmuni 10-20%</a:t>
            </a:r>
            <a:endParaRPr lang="it-IT" sz="2000" dirty="0"/>
          </a:p>
        </p:txBody>
      </p:sp>
      <p:sp>
        <p:nvSpPr>
          <p:cNvPr id="17" name="Segnaposto testo 6"/>
          <p:cNvSpPr>
            <a:spLocks noGrp="1"/>
          </p:cNvSpPr>
          <p:nvPr>
            <p:ph type="body" idx="1"/>
          </p:nvPr>
        </p:nvSpPr>
        <p:spPr>
          <a:xfrm>
            <a:off x="5100670" y="4286256"/>
            <a:ext cx="2757478" cy="406430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it-IT" sz="2000" dirty="0" smtClean="0"/>
              <a:t>Varie 5-30%</a:t>
            </a:r>
            <a:endParaRPr lang="it-IT" sz="2000" dirty="0"/>
          </a:p>
        </p:txBody>
      </p:sp>
      <p:sp>
        <p:nvSpPr>
          <p:cNvPr id="18" name="Segnaposto contenuto 7"/>
          <p:cNvSpPr>
            <a:spLocks noGrp="1"/>
          </p:cNvSpPr>
          <p:nvPr>
            <p:ph sz="half" idx="2"/>
          </p:nvPr>
        </p:nvSpPr>
        <p:spPr>
          <a:xfrm>
            <a:off x="5100670" y="4692686"/>
            <a:ext cx="2757478" cy="1808148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t-IT" sz="1800" dirty="0" smtClean="0"/>
              <a:t>Febbri da farmaci</a:t>
            </a:r>
          </a:p>
          <a:p>
            <a:r>
              <a:rPr lang="it-IT" sz="1800" dirty="0" smtClean="0"/>
              <a:t>Tireotossicosi</a:t>
            </a:r>
          </a:p>
          <a:p>
            <a:r>
              <a:rPr lang="it-IT" sz="1800" dirty="0" smtClean="0"/>
              <a:t>MICI</a:t>
            </a:r>
          </a:p>
          <a:p>
            <a:r>
              <a:rPr lang="it-IT" sz="1800" dirty="0" smtClean="0"/>
              <a:t>Sarcoidosi</a:t>
            </a:r>
          </a:p>
          <a:p>
            <a:r>
              <a:rPr lang="it-IT" sz="1800" dirty="0" smtClean="0"/>
              <a:t>Febbre mediterranea famigliare</a:t>
            </a:r>
          </a:p>
          <a:p>
            <a:endParaRPr lang="it-IT" sz="1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7400060" y="2786058"/>
            <a:ext cx="1458220" cy="92333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Febbri non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diagnosticate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white"/>
                </a:solidFill>
              </a:rPr>
              <a:t>5-25%</a:t>
            </a:r>
            <a:endParaRPr lang="it-IT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357166"/>
            <a:ext cx="7772400" cy="990600"/>
          </a:xfrm>
          <a:prstGeom prst="rect">
            <a:avLst/>
          </a:prstGeom>
          <a:solidFill>
            <a:schemeClr val="bg2"/>
          </a:solidFill>
          <a:ln w="25400">
            <a:solidFill>
              <a:srgbClr val="FFCC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INCAPACITÀ DEL MEDICO </a:t>
            </a:r>
            <a:r>
              <a:rPr lang="it-IT" sz="28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</a:t>
            </a: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GENERARE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IPOTESI DIAGNOSTICHE</a:t>
            </a:r>
            <a:endParaRPr lang="it-IT" sz="24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85786" y="1928802"/>
            <a:ext cx="7929618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ct val="50000"/>
              </a:spcAft>
              <a:defRPr/>
            </a:pPr>
            <a:r>
              <a:rPr lang="it-IT" sz="2400" b="1" dirty="0" smtClean="0">
                <a:solidFill>
                  <a:prstClr val="white"/>
                </a:solidFill>
              </a:rPr>
              <a:t>Il medico non ha la capacità cognitiva di collegare i dati clinici del paziente con i modelli centrali della malattia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785786" y="5648343"/>
            <a:ext cx="2133600" cy="4238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blipFill>
            <a:blip r:embed="rId2" cstate="print"/>
            <a:tile tx="0" ty="0" sx="100000" sy="100000" flip="none" algn="tl"/>
          </a:blip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87953" y="4917056"/>
            <a:ext cx="2583849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Strategia esaustiva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11" name="Freccia in giù 10"/>
          <p:cNvSpPr/>
          <p:nvPr/>
        </p:nvSpPr>
        <p:spPr>
          <a:xfrm>
            <a:off x="1357290" y="2857496"/>
            <a:ext cx="785818" cy="2000264"/>
          </a:xfrm>
          <a:prstGeom prst="downArrow">
            <a:avLst/>
          </a:prstGeom>
          <a:blipFill>
            <a:blip r:embed="rId2" cstate="print"/>
            <a:tile tx="0" ty="0" sx="100000" sy="100000" flip="none" algn="tl"/>
          </a:blipFill>
          <a:ln w="50800" cap="sq" cmpd="thinThick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143240" y="5648343"/>
            <a:ext cx="3917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PRESCRIZIONE ESAMI INUTILI</a:t>
            </a:r>
            <a:endParaRPr lang="it-IT" sz="2400" u="sng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3794" name="Picture 2" descr="http://www.bassanonet.it/download/ef4c070_ricettaross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000372"/>
            <a:ext cx="4190984" cy="2342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901014" cy="11430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it-IT" sz="3600" b="1" dirty="0" smtClean="0"/>
              <a:t>Esami di primo livello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495325"/>
            <a:ext cx="8229600" cy="4525963"/>
          </a:xfrm>
        </p:spPr>
        <p:txBody>
          <a:bodyPr>
            <a:noAutofit/>
          </a:bodyPr>
          <a:lstStyle/>
          <a:p>
            <a:r>
              <a:rPr lang="it-IT" sz="2600" b="1" dirty="0"/>
              <a:t>Esame emocromocitometrico, VES, PCR</a:t>
            </a:r>
          </a:p>
          <a:p>
            <a:r>
              <a:rPr lang="it-IT" sz="2600" b="1" dirty="0" smtClean="0"/>
              <a:t>Azotemia</a:t>
            </a:r>
            <a:r>
              <a:rPr lang="it-IT" sz="2600" b="1" dirty="0"/>
              <a:t>, glicemia, </a:t>
            </a:r>
            <a:r>
              <a:rPr lang="it-IT" sz="2600" b="1" dirty="0" err="1"/>
              <a:t>creatininemia</a:t>
            </a:r>
            <a:r>
              <a:rPr lang="it-IT" sz="2600" b="1" dirty="0"/>
              <a:t>, </a:t>
            </a:r>
            <a:r>
              <a:rPr lang="it-IT" sz="2600" b="1" dirty="0" err="1"/>
              <a:t>proteinemia</a:t>
            </a:r>
            <a:r>
              <a:rPr lang="it-IT" sz="2600" b="1" dirty="0"/>
              <a:t> ed elettroforesi,</a:t>
            </a:r>
          </a:p>
          <a:p>
            <a:pPr>
              <a:buNone/>
            </a:pPr>
            <a:r>
              <a:rPr lang="it-IT" sz="2600" b="1" dirty="0" smtClean="0"/>
              <a:t>      transaminasi</a:t>
            </a:r>
            <a:r>
              <a:rPr lang="it-IT" sz="2600" b="1" dirty="0"/>
              <a:t>, LDH, CPK, </a:t>
            </a:r>
            <a:r>
              <a:rPr lang="it-IT" sz="2600" b="1" dirty="0" err="1"/>
              <a:t>gammaGT</a:t>
            </a:r>
            <a:endParaRPr lang="it-IT" sz="2600" b="1" dirty="0"/>
          </a:p>
          <a:p>
            <a:r>
              <a:rPr lang="it-IT" sz="2600" b="1" dirty="0" err="1" smtClean="0"/>
              <a:t>Procalcitonina</a:t>
            </a:r>
            <a:endParaRPr lang="it-IT" sz="2600" b="1" dirty="0"/>
          </a:p>
          <a:p>
            <a:r>
              <a:rPr lang="it-IT" sz="2600" b="1" dirty="0" smtClean="0"/>
              <a:t>Emocoltura</a:t>
            </a:r>
            <a:endParaRPr lang="it-IT" sz="2600" b="1" dirty="0"/>
          </a:p>
          <a:p>
            <a:r>
              <a:rPr lang="it-IT" sz="2600" b="1" dirty="0" smtClean="0"/>
              <a:t>Test </a:t>
            </a:r>
            <a:r>
              <a:rPr lang="it-IT" sz="2600" b="1" dirty="0"/>
              <a:t>alla Tubercolina/</a:t>
            </a:r>
            <a:r>
              <a:rPr lang="it-IT" sz="2600" b="1" dirty="0" err="1"/>
              <a:t>Quantiferon</a:t>
            </a:r>
            <a:endParaRPr lang="it-IT" sz="2600" b="1" dirty="0"/>
          </a:p>
          <a:p>
            <a:r>
              <a:rPr lang="it-IT" sz="2600" b="1" dirty="0" smtClean="0"/>
              <a:t>Esame </a:t>
            </a:r>
            <a:r>
              <a:rPr lang="it-IT" sz="2600" b="1" dirty="0"/>
              <a:t>urine, </a:t>
            </a:r>
            <a:r>
              <a:rPr lang="it-IT" sz="2600" b="1" dirty="0" err="1" smtClean="0"/>
              <a:t>urinocoltura</a:t>
            </a:r>
            <a:endParaRPr lang="it-IT" sz="2600" b="1" dirty="0" smtClean="0"/>
          </a:p>
          <a:p>
            <a:r>
              <a:rPr lang="it-IT" sz="2600" b="1" dirty="0" smtClean="0"/>
              <a:t>Anticorpi Anti CMV, </a:t>
            </a:r>
            <a:r>
              <a:rPr lang="it-IT" sz="2600" b="1" dirty="0" err="1" smtClean="0"/>
              <a:t>Toxo</a:t>
            </a:r>
            <a:r>
              <a:rPr lang="it-IT" sz="2600" b="1" dirty="0" smtClean="0"/>
              <a:t>, EBV, HIV</a:t>
            </a:r>
            <a:endParaRPr lang="it-IT" sz="2600" b="1" dirty="0"/>
          </a:p>
          <a:p>
            <a:r>
              <a:rPr lang="it-IT" sz="2600" b="1" dirty="0" err="1" smtClean="0"/>
              <a:t>Rx</a:t>
            </a:r>
            <a:r>
              <a:rPr lang="it-IT" sz="2600" b="1" dirty="0" smtClean="0"/>
              <a:t> </a:t>
            </a:r>
            <a:r>
              <a:rPr lang="it-IT" sz="2600" b="1" dirty="0"/>
              <a:t>torace</a:t>
            </a:r>
          </a:p>
          <a:p>
            <a:r>
              <a:rPr lang="it-IT" sz="2600" b="1" dirty="0" smtClean="0"/>
              <a:t>Eco </a:t>
            </a:r>
            <a:r>
              <a:rPr lang="it-IT" sz="2600" b="1" dirty="0"/>
              <a:t>addome</a:t>
            </a:r>
            <a:endParaRPr lang="it-IT" sz="2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300203" y="3462099"/>
            <a:ext cx="2872197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Tutti insieme?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Con quale sequenza?</a:t>
            </a:r>
            <a:endParaRPr lang="it-IT" sz="2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spLocks noChangeArrowheads="1"/>
          </p:cNvSpPr>
          <p:nvPr/>
        </p:nvSpPr>
        <p:spPr bwMode="auto">
          <a:xfrm>
            <a:off x="35496" y="-27384"/>
            <a:ext cx="9106917" cy="167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latin typeface="Comic Sans MS" pitchFamily="66" charset="0"/>
                <a:cs typeface="DejaVu Sans"/>
              </a:rPr>
              <a:t>I</a:t>
            </a:r>
            <a:r>
              <a:rPr lang="it-IT" sz="4000" dirty="0" smtClean="0">
                <a:latin typeface="Comic Sans MS" pitchFamily="66" charset="0"/>
                <a:cs typeface="DejaVu Sans"/>
              </a:rPr>
              <a:t>n ambulatorio…</a:t>
            </a:r>
            <a:r>
              <a:rPr lang="it-IT" sz="6000" dirty="0" smtClean="0">
                <a:solidFill>
                  <a:srgbClr val="FF0000"/>
                </a:solidFill>
                <a:latin typeface="Arial Narrow" pitchFamily="34" charset="0"/>
                <a:cs typeface="DejaVu Sans"/>
              </a:rPr>
              <a:t> </a:t>
            </a:r>
            <a:endParaRPr lang="it-IT" sz="6000" dirty="0">
              <a:solidFill>
                <a:srgbClr val="FF0000"/>
              </a:solidFill>
              <a:cs typeface="DejaVu San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9144000" cy="2000250"/>
          </a:xfrm>
          <a:prstGeom prst="rect">
            <a:avLst/>
          </a:prstGeom>
        </p:spPr>
      </p:pic>
      <p:pic>
        <p:nvPicPr>
          <p:cNvPr id="4" name="Prima visita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23584" y="7647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7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 smtClean="0"/>
              <a:t>Esami di secondo livello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400" b="1" dirty="0" smtClean="0"/>
              <a:t>Sierologia </a:t>
            </a:r>
            <a:r>
              <a:rPr lang="it-IT" sz="2400" b="1" dirty="0" err="1" smtClean="0"/>
              <a:t>Bartonella</a:t>
            </a:r>
            <a:r>
              <a:rPr lang="it-IT" sz="2400" b="1" dirty="0"/>
              <a:t>, </a:t>
            </a:r>
            <a:r>
              <a:rPr lang="it-IT" sz="2400" b="1" dirty="0" err="1"/>
              <a:t>Widal</a:t>
            </a:r>
            <a:r>
              <a:rPr lang="it-IT" sz="2400" b="1" dirty="0"/>
              <a:t> Wright</a:t>
            </a:r>
          </a:p>
          <a:p>
            <a:r>
              <a:rPr lang="it-IT" sz="2400" b="1" dirty="0" smtClean="0"/>
              <a:t>Autoimmunità (</a:t>
            </a:r>
            <a:r>
              <a:rPr lang="it-IT" sz="2400" b="1" dirty="0" err="1" smtClean="0"/>
              <a:t>Ra-test</a:t>
            </a:r>
            <a:r>
              <a:rPr lang="it-IT" sz="2400" b="1" dirty="0" smtClean="0"/>
              <a:t>, ANA, ANCA)</a:t>
            </a:r>
            <a:endParaRPr lang="it-IT" sz="2400" b="1" dirty="0"/>
          </a:p>
          <a:p>
            <a:r>
              <a:rPr lang="it-IT" sz="2400" b="1" dirty="0" smtClean="0"/>
              <a:t>Funzione </a:t>
            </a:r>
            <a:r>
              <a:rPr lang="it-IT" sz="2400" b="1" dirty="0"/>
              <a:t>tiroidea, </a:t>
            </a:r>
            <a:r>
              <a:rPr lang="it-IT" sz="2400" b="1" dirty="0" err="1"/>
              <a:t>Ab</a:t>
            </a:r>
            <a:r>
              <a:rPr lang="it-IT" sz="2400" b="1" dirty="0"/>
              <a:t> </a:t>
            </a:r>
            <a:r>
              <a:rPr lang="it-IT" sz="2400" b="1" dirty="0" err="1"/>
              <a:t>antiTG</a:t>
            </a:r>
            <a:r>
              <a:rPr lang="it-IT" sz="2400" b="1" dirty="0"/>
              <a:t>, </a:t>
            </a:r>
            <a:r>
              <a:rPr lang="it-IT" sz="2400" b="1" dirty="0" err="1"/>
              <a:t>antiTPO</a:t>
            </a:r>
            <a:endParaRPr lang="it-IT" sz="2400" b="1" dirty="0"/>
          </a:p>
          <a:p>
            <a:r>
              <a:rPr lang="it-IT" sz="2400" b="1" dirty="0" err="1" smtClean="0"/>
              <a:t>Markers</a:t>
            </a:r>
            <a:r>
              <a:rPr lang="it-IT" sz="2400" b="1" dirty="0" smtClean="0"/>
              <a:t> </a:t>
            </a:r>
            <a:r>
              <a:rPr lang="it-IT" sz="2400" b="1" dirty="0"/>
              <a:t>tumorali, ACE</a:t>
            </a:r>
          </a:p>
          <a:p>
            <a:r>
              <a:rPr lang="it-IT" sz="2400" b="1" dirty="0" smtClean="0"/>
              <a:t>TAC (torace-addome) </a:t>
            </a:r>
            <a:r>
              <a:rPr lang="it-IT" sz="2400" b="1" dirty="0"/>
              <a:t>/ RMN</a:t>
            </a:r>
          </a:p>
          <a:p>
            <a:r>
              <a:rPr lang="it-IT" sz="2400" b="1" dirty="0" smtClean="0"/>
              <a:t>Ecocardiogramma</a:t>
            </a:r>
            <a:endParaRPr lang="it-IT" sz="2400" b="1" dirty="0"/>
          </a:p>
          <a:p>
            <a:r>
              <a:rPr lang="it-IT" sz="2400" b="1" dirty="0" smtClean="0"/>
              <a:t>Visita </a:t>
            </a:r>
            <a:r>
              <a:rPr lang="it-IT" sz="2400" b="1" dirty="0"/>
              <a:t>ORL con </a:t>
            </a:r>
            <a:r>
              <a:rPr lang="it-IT" sz="2400" b="1" dirty="0" smtClean="0"/>
              <a:t>rinoscopia</a:t>
            </a:r>
          </a:p>
          <a:p>
            <a:r>
              <a:rPr lang="it-IT" sz="2400" b="1" dirty="0" err="1" smtClean="0"/>
              <a:t>Ortopantomografia</a:t>
            </a:r>
            <a:endParaRPr lang="it-IT" sz="2400" b="1" dirty="0"/>
          </a:p>
          <a:p>
            <a:r>
              <a:rPr lang="it-IT" sz="2400" b="1" dirty="0" smtClean="0"/>
              <a:t>Scintigrafia</a:t>
            </a:r>
            <a:r>
              <a:rPr lang="it-IT" sz="2400" b="1" dirty="0"/>
              <a:t>:</a:t>
            </a:r>
          </a:p>
          <a:p>
            <a:pPr lvl="1"/>
            <a:r>
              <a:rPr lang="it-IT" sz="2000" b="1" dirty="0"/>
              <a:t>a. Tecnezio (ossea)</a:t>
            </a:r>
          </a:p>
          <a:p>
            <a:pPr lvl="1"/>
            <a:r>
              <a:rPr lang="it-IT" sz="2000" b="1" dirty="0"/>
              <a:t>b. Gallio, Indio ( ascessi, neoplasie profonde, intestino)</a:t>
            </a:r>
          </a:p>
          <a:p>
            <a:pPr lvl="1"/>
            <a:r>
              <a:rPr lang="it-IT" sz="2000" b="1" dirty="0"/>
              <a:t>c. Leucociti marcati (infiammazioni, infezioni)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714876" y="3740839"/>
            <a:ext cx="3893374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Tutti in </a:t>
            </a:r>
            <a:r>
              <a:rPr lang="it-IT" sz="2400" b="1" dirty="0" err="1" smtClean="0">
                <a:solidFill>
                  <a:prstClr val="white"/>
                </a:solidFill>
              </a:rPr>
              <a:t>sieme</a:t>
            </a:r>
            <a:r>
              <a:rPr lang="it-IT" sz="2400" b="1" dirty="0" smtClean="0">
                <a:solidFill>
                  <a:prstClr val="white"/>
                </a:solidFill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Con quale sequenza?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Dopo consulenza specialista?</a:t>
            </a:r>
            <a:endParaRPr lang="it-IT" sz="2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b="1" dirty="0" smtClean="0"/>
              <a:t>Esami di terzo livello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855365"/>
            <a:ext cx="8229600" cy="4525963"/>
          </a:xfrm>
        </p:spPr>
        <p:txBody>
          <a:bodyPr/>
          <a:lstStyle/>
          <a:p>
            <a:r>
              <a:rPr lang="it-IT" b="1" dirty="0"/>
              <a:t>PET / PET-TAC</a:t>
            </a:r>
          </a:p>
          <a:p>
            <a:r>
              <a:rPr lang="it-IT" b="1" dirty="0" smtClean="0"/>
              <a:t>Colonscopia</a:t>
            </a:r>
            <a:endParaRPr lang="it-IT" b="1" dirty="0"/>
          </a:p>
          <a:p>
            <a:r>
              <a:rPr lang="it-IT" b="1" dirty="0" err="1" smtClean="0"/>
              <a:t>Agoaspirato</a:t>
            </a:r>
            <a:r>
              <a:rPr lang="it-IT" b="1" dirty="0" smtClean="0"/>
              <a:t> </a:t>
            </a:r>
            <a:r>
              <a:rPr lang="it-IT" b="1" dirty="0"/>
              <a:t>midollare / BOM</a:t>
            </a:r>
          </a:p>
          <a:p>
            <a:r>
              <a:rPr lang="it-IT" b="1" dirty="0" smtClean="0"/>
              <a:t>Rachicentesi</a:t>
            </a:r>
          </a:p>
          <a:p>
            <a:r>
              <a:rPr lang="it-IT" b="1" dirty="0" smtClean="0"/>
              <a:t>Biopsia Arteria temporale</a:t>
            </a:r>
          </a:p>
          <a:p>
            <a:r>
              <a:rPr lang="it-IT" b="1" dirty="0" smtClean="0"/>
              <a:t>Biopsia epatica</a:t>
            </a:r>
          </a:p>
          <a:p>
            <a:r>
              <a:rPr lang="it-IT" b="1" dirty="0" smtClean="0"/>
              <a:t>Biopsia </a:t>
            </a:r>
            <a:r>
              <a:rPr lang="it-IT" b="1" dirty="0" err="1" smtClean="0"/>
              <a:t>lonfonodale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76056" y="1628800"/>
            <a:ext cx="3893374" cy="1200329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Tutti in </a:t>
            </a:r>
            <a:r>
              <a:rPr lang="it-IT" sz="2400" b="1" dirty="0" err="1" smtClean="0">
                <a:solidFill>
                  <a:prstClr val="white"/>
                </a:solidFill>
              </a:rPr>
              <a:t>sieme</a:t>
            </a:r>
            <a:r>
              <a:rPr lang="it-IT" sz="2400" b="1" dirty="0" smtClean="0">
                <a:solidFill>
                  <a:prstClr val="white"/>
                </a:solidFill>
              </a:rPr>
              <a:t>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Con quale sequenza?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Dopo consulenza specialista?</a:t>
            </a:r>
            <a:endParaRPr lang="it-IT" sz="24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7831256" cy="1065770"/>
          </a:xfrm>
          <a:prstGeom prst="rect">
            <a:avLst/>
          </a:prstGeom>
          <a:solidFill>
            <a:schemeClr val="bg2"/>
          </a:solidFill>
          <a:ln w="25400">
            <a:solidFill>
              <a:srgbClr val="FFCC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CONTRIBUTO DEI TEST DIAGNOSTICI NELLA DIAGNOSI DI F.U.O.</a:t>
            </a:r>
            <a:endParaRPr lang="it-IT" sz="3200" b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600200"/>
            <a:ext cx="8701395" cy="52578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280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2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33400" y="1600200"/>
            <a:ext cx="739618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endParaRPr lang="it-IT" sz="2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5800" y="1676400"/>
            <a:ext cx="7396186" cy="411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endParaRPr lang="it-IT" sz="2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Group 201"/>
          <p:cNvGraphicFramePr>
            <a:graphicFrameLocks noGrp="1"/>
          </p:cNvGraphicFramePr>
          <p:nvPr/>
        </p:nvGraphicFramePr>
        <p:xfrm>
          <a:off x="1295400" y="1828800"/>
          <a:ext cx="6018466" cy="3914363"/>
        </p:xfrm>
        <a:graphic>
          <a:graphicData uri="http://schemas.openxmlformats.org/drawingml/2006/table">
            <a:tbl>
              <a:tblPr/>
              <a:tblGrid>
                <a:gridCol w="1667767"/>
                <a:gridCol w="1450233"/>
                <a:gridCol w="1450233"/>
                <a:gridCol w="1450233"/>
              </a:tblGrid>
              <a:tr h="585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Diagnosi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precoce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Diagnosi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intermedia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Diagnosi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tardiva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Anamnesi e decorso clinico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1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Sierologia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7,5%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1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TC/RM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1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Ecocardiografia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Biopsia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1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Autopsia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" charset="0"/>
                        </a:rPr>
                        <a:t>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71508" y="642926"/>
            <a:ext cx="8229600" cy="1143000"/>
          </a:xfrm>
          <a:prstGeom prst="rect">
            <a:avLst/>
          </a:prstGeom>
          <a:solidFill>
            <a:schemeClr val="bg2"/>
          </a:solidFill>
          <a:ln w="25400">
            <a:solidFill>
              <a:srgbClr val="FFCC00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200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F.U.O.</a:t>
            </a:r>
            <a:br>
              <a:rPr lang="it-IT" sz="3200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it-IT" sz="3200" b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CAUSE DI MANCATA DIAGNOSI</a:t>
            </a:r>
            <a:endParaRPr lang="it-IT" sz="2800" b="1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908" y="1933604"/>
            <a:ext cx="9144000" cy="56388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280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2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4058" y="1809779"/>
            <a:ext cx="777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endParaRPr lang="it-IT" sz="2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28708" y="2009804"/>
            <a:ext cx="7772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</a:pPr>
            <a:endParaRPr lang="it-IT" sz="28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3908" y="2162204"/>
            <a:ext cx="85344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Anamnesi			  24,5%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Esame obiettivo		  22,6%	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      ERRORE</a:t>
            </a: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Errata interpretazione di un test  20,7%	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      CLINICO</a:t>
            </a: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Rarità				  13,3%	     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                              73,6</a:t>
            </a: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%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Peculiarità del quadro clinico	  13,3%	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Tx/>
              <a:buChar char="•"/>
            </a:pP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Mancata valutazione di un	  5,6%</a:t>
            </a:r>
          </a:p>
          <a:p>
            <a:pPr marL="342900" indent="-342900" fontAlgn="auto">
              <a:lnSpc>
                <a:spcPct val="50000"/>
              </a:lnSpc>
              <a:spcBef>
                <a:spcPct val="20000"/>
              </a:spcBef>
              <a:spcAft>
                <a:spcPts val="0"/>
              </a:spcAft>
            </a:pPr>
            <a:r>
              <a:rPr lang="it-IT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sintomo e/o di un test positivo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			Mansueto </a:t>
            </a:r>
            <a:r>
              <a:rPr lang="it-IT" sz="1600" b="1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</a:t>
            </a: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al, </a:t>
            </a:r>
            <a:r>
              <a:rPr lang="it-IT" sz="1600" b="1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Ann</a:t>
            </a: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600" b="1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Ital</a:t>
            </a: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600" b="1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Med</a:t>
            </a: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600" b="1" i="1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</a:t>
            </a:r>
            <a:r>
              <a:rPr lang="it-IT" sz="1600" b="1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2004</a:t>
            </a: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it-IT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					</a:t>
            </a:r>
          </a:p>
        </p:txBody>
      </p:sp>
      <p:sp>
        <p:nvSpPr>
          <p:cNvPr id="11" name="Parentesi graffa chiusa 10"/>
          <p:cNvSpPr/>
          <p:nvPr/>
        </p:nvSpPr>
        <p:spPr>
          <a:xfrm>
            <a:off x="4914936" y="2109806"/>
            <a:ext cx="357190" cy="22145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6572264" y="2214554"/>
            <a:ext cx="1643074" cy="1500198"/>
          </a:xfrm>
          <a:prstGeom prst="ellipse">
            <a:avLst/>
          </a:prstGeom>
          <a:noFill/>
          <a:ln w="50800" cap="rnd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Freccia a destra 13"/>
          <p:cNvSpPr/>
          <p:nvPr/>
        </p:nvSpPr>
        <p:spPr>
          <a:xfrm>
            <a:off x="5500694" y="3000372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596" y="71414"/>
            <a:ext cx="8358246" cy="135421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Il medico di medicina generale (MMG) italiano ed europeo impiega in media dai 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10 ai 15 minuti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per fornire una risposta ai quesiti dei pazienti che quotidianamente si presentano nel suo studio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it-IT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(Tempo medio di consultazione in Italia: 8 min)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Deveugele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M,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Derese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van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den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Brink-Muinen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al.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Consultation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length in general practice: cross sectional study in six European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countries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BMJ 2002;325 472-7.</a:t>
            </a:r>
            <a:endParaRPr lang="it-IT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8596" y="1388614"/>
            <a:ext cx="8358246" cy="175432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L’approccio clinico adottato dal MMG nella risoluzione dei problemi posti dai propri assistiti differisce da quello adottato in contesti specialistici/ospedalieri, dove prevale la centralità dell’atto medico e l’attribuzione dei disturbi lamentati dal paziente a un’entità nosologica nota e il trattamento della stessa, piuttosto che la presa in carico globale della persona, anche con i suoi aspetti extra-clinici.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Satolli R,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Caimi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V,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Tombesi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M. 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Medicina generale. Torino: UTET 2003.</a:t>
            </a:r>
            <a:endParaRPr lang="it-IT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8596" y="3214378"/>
            <a:ext cx="8358246" cy="144655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Alcune ricerche condotte negli anni ’70 hanno evidenziato che il classico procedimento sequenziale generalmente adottato di 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raccolta dell’anamnesi, esecuzione dell’esame obiettivo, formulazione di ipotesi diagnostiche, diagnosi differenziale e diagnosi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finale,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non rappresenta ciò che i medici di famiglia applicano nella pratica quotidiana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Elstein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AS,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Shulman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LS,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Sprafka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SA.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Medical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problem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solving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J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Med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Educ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1981;56:75-6.</a:t>
            </a:r>
            <a:endParaRPr lang="it-IT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8596" y="4714576"/>
            <a:ext cx="8358246" cy="200054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Gli autori anglosassoni hanno osservato che il ragionamento clinico adottato dai medici di famiglia inglesi per configurare una diagnosi prevede fondamentalmente l’utilizzo di 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due strategie cognitive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che si differenziano per i processi logici utilizzati.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Elstein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AS,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Schwarz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A.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Clinical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problem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solving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and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diagnostic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decision making: selective review of the cognitive literature. BMJ 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2002;324:729-32.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Heneghan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C,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Glasziou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P, Thompson M,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al.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Diagnostic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strategies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used in primary care. BMJ 2009;338:1003-6.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Zotti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F. 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Metodi di Medicina Generale. Bari: Levante Editori 1993.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Fassina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R, </a:t>
            </a:r>
            <a:r>
              <a:rPr lang="it-IT" sz="1400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Stefan</a:t>
            </a:r>
            <a:r>
              <a:rPr lang="it-IT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E. 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Strategie diagnostiche nel </a:t>
            </a:r>
            <a:r>
              <a:rPr lang="it-IT" sz="1400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setting</a:t>
            </a:r>
            <a:r>
              <a:rPr lang="it-IT" sz="140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della Medicina Generale. Rivista SIMG 2004;3:41-4.</a:t>
            </a:r>
            <a:endParaRPr lang="it-IT" sz="1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612845"/>
            <a:ext cx="8786874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 prima è veloce, permette la formulazione di ipotesi diagnostiche in tempi estremamente rapidi – spesso nelle prime fasi del consulto medico – e si basa sull’intuizione-abduzione, sull’uso di euristiche e processi cognitivi automatici non analitici che scaturiscono nella mente del medico, innescati dal riconoscimento, spesso inconscio, di un modello paradigmatico di patologia 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pattern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recognition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), 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dal riconoscimento di un caratteristico 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pattern clinico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visivo, uditivo o tattile (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spot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diagnosis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), dal disturbo lamentato dal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paziente (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presenting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complaint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 o dall’etichetta diagnostica che il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paziente si auto-attribuisce (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self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labelling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4282" y="214290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282" y="3629759"/>
            <a:ext cx="8786874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La seconda strategia e </a:t>
            </a: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piu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lenta, ponderata, analitica; la maggior parte delle volte viene utilizzata per problemi complessi e di difficile risoluzione immediata. Gli stessi autori hanno individuato, in questo caso, cinque tipologie di ragionamento clinico, basate sul ricordo-confronto con casi clinici osservati o diagnosticati in precedenza, sull’uso di criteri clinici ben definiti e ampiamente validati quali flow-chart e sistemi diagnostici a punteggio (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clinical</a:t>
            </a:r>
            <a:endParaRPr lang="it-IT" b="1" i="1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prediction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rules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), sull’adozione di un ragionamento probabilistico </a:t>
            </a:r>
            <a:r>
              <a:rPr lang="it-IT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bayesiano</a:t>
            </a:r>
            <a:endParaRPr lang="it-IT" i="1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probabilistic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reasoning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), sul perfezionamento della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diagnosi mediante un percorso logico-temporale di </a:t>
            </a: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affinamentochiarimento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degli elementi clinici per gradi (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stepwise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refinement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 sull’osservazione dell’evoluzione del quadro clinico nel tempo (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test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of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time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3214686"/>
            <a:ext cx="30168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endParaRPr lang="it-IT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285728"/>
            <a:ext cx="8643998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Queste strategie permettono di giungere a una diagnosi finale – che in Medicina Generale non necessariamente corrisponde a una precisa entità nosografica ma </a:t>
            </a: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piu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spesso rappresenta una 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diagnosi “operativa”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– la quale permette al medico di prospettare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una prognosi e consente l’inizio di un trattamento; oppure può essere incerta e richiedere l’esecuzione di ulteriori accertamenti diagnostici, un tentativo di terapia per valutare la risposta (diagnosi 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ex </a:t>
            </a:r>
            <a:r>
              <a:rPr lang="it-IT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adiuvantibus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 o ulteriore tempo per osservare l’evoluzione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naturale della malattia (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wait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and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see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).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57158" y="2887682"/>
            <a:ext cx="8643998" cy="3139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 medici di famiglia, di fronte a un problema clinico, ricorrono a </a:t>
            </a: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modalita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diagnostiche “rapide” in 2 casi su 3. In particolare, tra tutte le strategie “rapide”, utilizzano maggiormente la 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spot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diagnosis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il pattern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recognition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 il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presenting</a:t>
            </a:r>
            <a:r>
              <a:rPr lang="it-IT" b="1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b="1" i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complaint</a:t>
            </a:r>
            <a:r>
              <a:rPr lang="it-IT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mentre quando ricorrono a strategie diagnostiche “lente” raramente si affidano al ragionamento </a:t>
            </a: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probabilistico-bayesiano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o all’uso di regole cliniche validate – percorsi diagnostici evidentemente poco praticabili nel contesto della medicina di famiglia –, ma sembrano prediligere il 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perfezionamento diagnostico per gradi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utilizzando quello che </a:t>
            </a: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Elstein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e </a:t>
            </a: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Schwartz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anni fa definirono 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modello </a:t>
            </a:r>
            <a:r>
              <a:rPr lang="it-IT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ipotetico-deduttivo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 che </a:t>
            </a: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piu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recentemente Norman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et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al. hanno definito </a:t>
            </a:r>
            <a:r>
              <a:rPr lang="it-IT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“diagnosi iterativa”</a:t>
            </a:r>
            <a:r>
              <a:rPr lang="it-IT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un procedimento che prevede una precoce formulazione di ipotesi diagnostiche durante il consulto medico da sottoporre successivamente a verifica.</a:t>
            </a:r>
            <a:endParaRPr lang="it-IT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574.photobucket.com/albums/ss187/livinlowcarbman/wilf-logo.jpg?t=130280545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7128" y="1117214"/>
            <a:ext cx="5662392" cy="452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2143108" y="137734"/>
            <a:ext cx="4786346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Algorithm for evaluation of fever </a:t>
            </a:r>
            <a:r>
              <a:rPr lang="en-GB" sz="15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of  unknown origin </a:t>
            </a:r>
            <a:endParaRPr lang="en-GB" sz="1500" b="1" dirty="0">
              <a:solidFill>
                <a:srgbClr val="000000"/>
              </a:solidFill>
              <a:ea typeface="msgothic" charset="0"/>
              <a:cs typeface="msgothic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1040" y="5878697"/>
            <a:ext cx="1141920" cy="750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401474"/>
            <a:ext cx="4714908" cy="595648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43174" y="6411846"/>
            <a:ext cx="3918240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George M Varghese et al. BMJ 2010;341:bmj.c5470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 fontAlgn="auto">
              <a:spcBef>
                <a:spcPts val="0"/>
              </a:spcBef>
              <a:spcAft>
                <a:spcPts val="0"/>
              </a:spcAft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ea typeface="msgothic" charset="0"/>
                <a:cs typeface="msgothic" charset="0"/>
              </a:rPr>
              <a:t>©2010 by British Medical Journal Publishing Group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85852" y="2000240"/>
            <a:ext cx="6715172" cy="378565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Dolore toracico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Dolore addominale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Dispnea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Pazienti nuovi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Febbre elevata nell’anziano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Terapia </a:t>
            </a:r>
            <a:r>
              <a:rPr lang="it-IT" sz="2000" b="1" dirty="0" err="1" smtClean="0">
                <a:solidFill>
                  <a:prstClr val="black"/>
                </a:solidFill>
              </a:rPr>
              <a:t>immunodepressiva</a:t>
            </a:r>
            <a:endParaRPr lang="it-IT" sz="2000" b="1" dirty="0" smtClean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Immunodepressione, compreso il diabete e la cirrosi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Protesi valvolari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Tossicodipendenza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Ipotensione ed oliguria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Confusione mentale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</a:rPr>
              <a:t>Petecchie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285852" y="428612"/>
            <a:ext cx="6715172" cy="1143000"/>
          </a:xfrm>
          <a:gradFill flip="none" rotWithShape="1">
            <a:gsLst>
              <a:gs pos="0">
                <a:srgbClr val="E5E5E3"/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it-IT" sz="2800" b="1" dirty="0" smtClean="0"/>
              <a:t>CAUSE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FEBBRE CHE IMPONGONO </a:t>
            </a:r>
            <a:br>
              <a:rPr lang="it-IT" sz="2800" b="1" dirty="0" smtClean="0"/>
            </a:br>
            <a:r>
              <a:rPr lang="it-IT" sz="2800" b="1" dirty="0" smtClean="0"/>
              <a:t>UNA IMMEDIATA VALUTAZIONE CLINICA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ustomShape 1"/>
          <p:cNvSpPr>
            <a:spLocks noChangeArrowheads="1"/>
          </p:cNvSpPr>
          <p:nvPr/>
        </p:nvSpPr>
        <p:spPr bwMode="auto">
          <a:xfrm>
            <a:off x="0" y="44450"/>
            <a:ext cx="91440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00AE00"/>
                </a:solidFill>
                <a:latin typeface="Comic Sans MS" pitchFamily="66" charset="0"/>
                <a:cs typeface="DejaVu Sans"/>
              </a:rPr>
              <a:t>Valutazione</a:t>
            </a:r>
            <a:r>
              <a:rPr lang="it-IT" sz="5400" dirty="0">
                <a:solidFill>
                  <a:srgbClr val="1F497D"/>
                </a:solidFill>
                <a:latin typeface="Comic Sans MS" pitchFamily="66" charset="0"/>
                <a:cs typeface="DejaVu Sans"/>
              </a:rPr>
              <a:t> 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61442" name="CustomShape 2"/>
          <p:cNvSpPr>
            <a:spLocks noChangeArrowheads="1"/>
          </p:cNvSpPr>
          <p:nvPr/>
        </p:nvSpPr>
        <p:spPr bwMode="auto">
          <a:xfrm>
            <a:off x="234329" y="1147588"/>
            <a:ext cx="7107927" cy="864096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Somatizzazione in sindrome ansioso-depressiva.</a:t>
            </a:r>
            <a:endParaRPr lang="it-IT" sz="2400" dirty="0">
              <a:latin typeface="Comic Sans MS" pitchFamily="66" charset="0"/>
              <a:cs typeface="DejaVu Sans"/>
            </a:endParaRPr>
          </a:p>
        </p:txBody>
      </p:sp>
      <p:sp>
        <p:nvSpPr>
          <p:cNvPr id="61443" name="CustomShape 3"/>
          <p:cNvSpPr>
            <a:spLocks noChangeArrowheads="1"/>
          </p:cNvSpPr>
          <p:nvPr/>
        </p:nvSpPr>
        <p:spPr bwMode="auto">
          <a:xfrm>
            <a:off x="2771800" y="4895850"/>
            <a:ext cx="3096344" cy="53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Piano</a:t>
            </a:r>
            <a:r>
              <a:rPr lang="it-IT" sz="5400" dirty="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endParaRPr lang="it-IT" dirty="0">
              <a:cs typeface="DejaVu Sans"/>
            </a:endParaRPr>
          </a:p>
        </p:txBody>
      </p:sp>
      <p:sp>
        <p:nvSpPr>
          <p:cNvPr id="61445" name="CustomShape 5"/>
          <p:cNvSpPr>
            <a:spLocks noChangeArrowheads="1"/>
          </p:cNvSpPr>
          <p:nvPr/>
        </p:nvSpPr>
        <p:spPr bwMode="auto">
          <a:xfrm>
            <a:off x="234329" y="5696976"/>
            <a:ext cx="7077075" cy="95165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dirty="0" err="1" smtClean="0">
                <a:latin typeface="Comic Sans MS" pitchFamily="66" charset="0"/>
                <a:cs typeface="DejaVu Sans"/>
              </a:rPr>
              <a:t>Lorazepam</a:t>
            </a:r>
            <a:r>
              <a:rPr lang="it-IT" sz="2400" dirty="0" smtClean="0">
                <a:latin typeface="Comic Sans MS" pitchFamily="66" charset="0"/>
                <a:cs typeface="DejaVu Sans"/>
              </a:rPr>
              <a:t> 15 </a:t>
            </a:r>
            <a:r>
              <a:rPr lang="it-IT" sz="2400" dirty="0" err="1" smtClean="0">
                <a:latin typeface="Comic Sans MS" pitchFamily="66" charset="0"/>
                <a:cs typeface="DejaVu Sans"/>
              </a:rPr>
              <a:t>gtt</a:t>
            </a:r>
            <a:r>
              <a:rPr lang="it-IT" sz="2400" dirty="0" smtClean="0">
                <a:latin typeface="Comic Sans MS" pitchFamily="66" charset="0"/>
                <a:cs typeface="DejaVu Sans"/>
              </a:rPr>
              <a:t>. </a:t>
            </a:r>
            <a:r>
              <a:rPr lang="it-IT" sz="2400" dirty="0">
                <a:latin typeface="Comic Sans MS" pitchFamily="66" charset="0"/>
                <a:cs typeface="DejaVu Sans"/>
              </a:rPr>
              <a:t>m</a:t>
            </a:r>
            <a:r>
              <a:rPr lang="it-IT" sz="2400" dirty="0" smtClean="0">
                <a:latin typeface="Comic Sans MS" pitchFamily="66" charset="0"/>
                <a:cs typeface="DejaVu Sans"/>
              </a:rPr>
              <a:t>attina e sera</a:t>
            </a:r>
          </a:p>
          <a:p>
            <a:r>
              <a:rPr lang="it-IT" sz="2400" dirty="0" smtClean="0">
                <a:latin typeface="Comic Sans MS" pitchFamily="66" charset="0"/>
                <a:cs typeface="DejaVu Sans"/>
              </a:rPr>
              <a:t>Attesa e controllo tra una settimana.</a:t>
            </a:r>
            <a:endParaRPr lang="it-IT" sz="2400" dirty="0">
              <a:latin typeface="Comic Sans MS" pitchFamily="66" charset="0"/>
              <a:cs typeface="DejaVu Sans"/>
            </a:endParaRPr>
          </a:p>
        </p:txBody>
      </p:sp>
      <p:pic>
        <p:nvPicPr>
          <p:cNvPr id="61446" name="Immagine 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842" y="85173"/>
            <a:ext cx="1798572" cy="161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9" y="2278973"/>
            <a:ext cx="3041527" cy="2235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071" y="2300195"/>
            <a:ext cx="2780146" cy="2401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1" grpId="0"/>
      <p:bldP spid="61442" grpId="0" animBg="1"/>
      <p:bldP spid="61443" grpId="0"/>
      <p:bldP spid="614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072362" cy="1143000"/>
          </a:xfrm>
          <a:gradFill flip="none" rotWithShape="1">
            <a:gsLst>
              <a:gs pos="0">
                <a:srgbClr val="ACABA6">
                  <a:tint val="66000"/>
                  <a:satMod val="160000"/>
                </a:srgbClr>
              </a:gs>
              <a:gs pos="50000">
                <a:srgbClr val="ACABA6">
                  <a:tint val="44500"/>
                  <a:satMod val="160000"/>
                </a:srgbClr>
              </a:gs>
              <a:gs pos="100000">
                <a:srgbClr val="ACABA6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it-IT" sz="2800" b="1" dirty="0" smtClean="0"/>
              <a:t>I SEGNI CLINICI </a:t>
            </a:r>
            <a:r>
              <a:rPr lang="it-IT" sz="2800" b="1" dirty="0" err="1" smtClean="0"/>
              <a:t>DI</a:t>
            </a:r>
            <a:r>
              <a:rPr lang="it-IT" sz="2800" b="1" dirty="0" smtClean="0"/>
              <a:t> ALLARME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1142976" y="1664507"/>
            <a:ext cx="7072362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Segni e sintomi di shock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meningismo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provenienza da aree epidemiche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VES &gt; 60° alla 1° ora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febbre intermittente o remittente con puntate &gt; 39°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mancata diagnosi dopo tre settimane di febbre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convulsioni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anemizzazione</a:t>
            </a:r>
            <a:endParaRPr lang="it-IT" sz="2000" b="1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rapido calo ponderale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valvulopatia</a:t>
            </a:r>
            <a:endParaRPr lang="it-IT" sz="2000" b="1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linfoadenopatia</a:t>
            </a: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con caratteri di sospetto clinico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it-IT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segni di cardite.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85786" y="5824855"/>
            <a:ext cx="776308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2400" b="1" dirty="0" smtClean="0">
                <a:solidFill>
                  <a:prstClr val="white"/>
                </a:solidFill>
              </a:rPr>
              <a:t>In questi casi bisogna prendere in considerazione il ricovero</a:t>
            </a:r>
            <a:endParaRPr lang="it-IT" sz="24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57290" y="914400"/>
            <a:ext cx="6858048" cy="1143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fontAlgn="auto">
              <a:spcAft>
                <a:spcPts val="0"/>
              </a:spcAft>
              <a:defRPr/>
            </a:pPr>
            <a:r>
              <a:rPr lang="it-IT" sz="4400" b="1" dirty="0" smtClean="0">
                <a:solidFill>
                  <a:prstClr val="black"/>
                </a:solidFill>
              </a:rPr>
              <a:t>FUO - </a:t>
            </a:r>
            <a:r>
              <a:rPr lang="it-IT" sz="4400" b="1" dirty="0" err="1" smtClean="0">
                <a:solidFill>
                  <a:prstClr val="black"/>
                </a:solidFill>
              </a:rPr>
              <a:t>Outcome</a:t>
            </a:r>
            <a:endParaRPr lang="it-IT" sz="4400" b="1" dirty="0">
              <a:solidFill>
                <a:prstClr val="black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371600" y="2643182"/>
            <a:ext cx="6858000" cy="29956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50% Remissione ancora durante la fase di valutazione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20% Diagnosi entro 2 mesi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3200" dirty="0" smtClean="0">
                <a:solidFill>
                  <a:prstClr val="black"/>
                </a:solidFill>
              </a:rPr>
              <a:t>30% Febbre persistente per mesi o anni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740352" y="603348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it-IT" sz="40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FINE</a:t>
            </a:r>
            <a:endParaRPr lang="it-IT" sz="40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92935"/>
            <a:ext cx="2428875" cy="1876425"/>
          </a:xfrm>
          <a:prstGeom prst="rect">
            <a:avLst/>
          </a:prstGeom>
        </p:spPr>
      </p:pic>
      <p:pic>
        <p:nvPicPr>
          <p:cNvPr id="3" name="Immagine 2" descr="Pronto-soccors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260649"/>
            <a:ext cx="8136903" cy="259228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75856" y="3717032"/>
            <a:ext cx="5652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I tempi d’attesa per l’esecuzione dell’</a:t>
            </a:r>
            <a:r>
              <a:rPr lang="it-IT" sz="2800" b="1" dirty="0" err="1" smtClean="0"/>
              <a:t>ecocardio</a:t>
            </a:r>
            <a:r>
              <a:rPr lang="it-IT" sz="2800" b="1" dirty="0" smtClean="0"/>
              <a:t> e la consueta ansia di Maria la spingono ad accedere direttamente in Pronto Soccorso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0829"/>
          </a:xfrm>
          <a:prstGeom prst="rect">
            <a:avLst/>
          </a:prstGeom>
        </p:spPr>
      </p:pic>
      <p:sp>
        <p:nvSpPr>
          <p:cNvPr id="13313" name="TextBox 3"/>
          <p:cNvSpPr txBox="1">
            <a:spLocks noChangeArrowheads="1"/>
          </p:cNvSpPr>
          <p:nvPr/>
        </p:nvSpPr>
        <p:spPr bwMode="auto">
          <a:xfrm>
            <a:off x="1033463" y="534988"/>
            <a:ext cx="71485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prstClr val="black"/>
                </a:solidFill>
                <a:latin typeface="Trebuchet MS" pitchFamily="34" charset="0"/>
              </a:rPr>
              <a:t>Febbre di origine sconosciuta</a:t>
            </a:r>
          </a:p>
          <a:p>
            <a:pPr algn="ctr"/>
            <a:r>
              <a:rPr lang="it-IT" sz="3200" i="1">
                <a:solidFill>
                  <a:prstClr val="black"/>
                </a:solidFill>
                <a:latin typeface="Trebuchet MS" pitchFamily="34" charset="0"/>
              </a:rPr>
              <a:t>(FUO:fever of unknown origin)</a:t>
            </a:r>
          </a:p>
        </p:txBody>
      </p:sp>
      <p:sp>
        <p:nvSpPr>
          <p:cNvPr id="13314" name="TextBox 4"/>
          <p:cNvSpPr txBox="1">
            <a:spLocks noChangeArrowheads="1"/>
          </p:cNvSpPr>
          <p:nvPr/>
        </p:nvSpPr>
        <p:spPr bwMode="auto">
          <a:xfrm>
            <a:off x="1033463" y="5332578"/>
            <a:ext cx="7802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dirty="0">
                <a:solidFill>
                  <a:prstClr val="black"/>
                </a:solidFill>
                <a:latin typeface="Trebuchet MS" pitchFamily="34" charset="0"/>
              </a:rPr>
              <a:t>                                  </a:t>
            </a:r>
            <a:r>
              <a:rPr lang="it-IT" sz="2400" b="1" dirty="0" smtClean="0">
                <a:solidFill>
                  <a:prstClr val="black"/>
                </a:solidFill>
                <a:latin typeface="Trebuchet MS" pitchFamily="34" charset="0"/>
              </a:rPr>
              <a:t>Oppure</a:t>
            </a:r>
            <a:endParaRPr lang="it-IT" sz="2400" b="1" dirty="0">
              <a:solidFill>
                <a:prstClr val="black"/>
              </a:solidFill>
              <a:latin typeface="Trebuchet MS" pitchFamily="34" charset="0"/>
            </a:endParaRPr>
          </a:p>
          <a:p>
            <a:endParaRPr lang="it-IT" sz="2400" b="1" dirty="0">
              <a:solidFill>
                <a:prstClr val="black"/>
              </a:solidFill>
              <a:latin typeface="Trebuchet MS" pitchFamily="34" charset="0"/>
            </a:endParaRPr>
          </a:p>
          <a:p>
            <a:r>
              <a:rPr lang="it-IT" sz="2400" b="1" dirty="0">
                <a:solidFill>
                  <a:prstClr val="black"/>
                </a:solidFill>
                <a:latin typeface="Trebuchet MS" pitchFamily="34" charset="0"/>
              </a:rPr>
              <a:t> Febbre dalle molte origini ( Mandell &amp; Coauthors) ?</a:t>
            </a:r>
          </a:p>
        </p:txBody>
      </p:sp>
    </p:spTree>
    <p:extLst>
      <p:ext uri="{BB962C8B-B14F-4D97-AF65-F5344CB8AC3E}">
        <p14:creationId xmlns:p14="http://schemas.microsoft.com/office/powerpoint/2010/main" val="10313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43802" y="3429000"/>
            <a:ext cx="765639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</a:rPr>
              <a:t>Sabato h 11.30 </a:t>
            </a:r>
            <a:r>
              <a:rPr lang="it-IT" dirty="0" smtClean="0">
                <a:solidFill>
                  <a:prstClr val="black"/>
                </a:solidFill>
              </a:rPr>
              <a:t>: </a:t>
            </a:r>
            <a:r>
              <a:rPr lang="it-IT" sz="2800" dirty="0" smtClean="0">
                <a:solidFill>
                  <a:prstClr val="black"/>
                </a:solidFill>
              </a:rPr>
              <a:t>La signora Maria si presenta al</a:t>
            </a:r>
            <a:r>
              <a:rPr lang="it-IT" sz="2800" dirty="0">
                <a:solidFill>
                  <a:prstClr val="black"/>
                </a:solidFill>
              </a:rPr>
              <a:t>	</a:t>
            </a:r>
            <a:r>
              <a:rPr lang="it-IT" sz="2800" dirty="0" smtClean="0">
                <a:solidFill>
                  <a:prstClr val="black"/>
                </a:solidFill>
              </a:rPr>
              <a:t>	</a:t>
            </a:r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                      Pronto Soccorso</a:t>
            </a:r>
            <a:endParaRPr lang="it-IT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1269" y="313899"/>
            <a:ext cx="546934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</a:rPr>
              <a:t>MOMENTO DEL TRIAGE</a:t>
            </a:r>
            <a:endParaRPr lang="it-IT" sz="36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310" y="1465998"/>
            <a:ext cx="2545308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it-IT" sz="2400" b="1" dirty="0">
                <a:solidFill>
                  <a:prstClr val="white"/>
                </a:solidFill>
              </a:rPr>
              <a:t>PA 130/90 </a:t>
            </a:r>
            <a:endParaRPr lang="it-IT" sz="2400" b="1" dirty="0" smtClean="0">
              <a:solidFill>
                <a:prstClr val="white"/>
              </a:solidFill>
            </a:endParaRPr>
          </a:p>
          <a:p>
            <a:r>
              <a:rPr lang="it-IT" sz="2400" b="1" dirty="0" smtClean="0">
                <a:solidFill>
                  <a:prstClr val="white"/>
                </a:solidFill>
              </a:rPr>
              <a:t>FC 112</a:t>
            </a:r>
          </a:p>
          <a:p>
            <a:r>
              <a:rPr lang="it-IT" sz="2400" b="1" dirty="0" smtClean="0">
                <a:solidFill>
                  <a:prstClr val="white"/>
                </a:solidFill>
              </a:rPr>
              <a:t>Sat </a:t>
            </a:r>
            <a:r>
              <a:rPr lang="it-IT" sz="2400" b="1" dirty="0">
                <a:solidFill>
                  <a:prstClr val="white"/>
                </a:solidFill>
              </a:rPr>
              <a:t>O2 </a:t>
            </a:r>
            <a:r>
              <a:rPr lang="it-IT" sz="2400" b="1" dirty="0" smtClean="0">
                <a:solidFill>
                  <a:prstClr val="white"/>
                </a:solidFill>
              </a:rPr>
              <a:t>99% </a:t>
            </a:r>
            <a:r>
              <a:rPr lang="it-IT" sz="2400" b="1" dirty="0">
                <a:solidFill>
                  <a:prstClr val="white"/>
                </a:solidFill>
              </a:rPr>
              <a:t>in AA </a:t>
            </a:r>
            <a:endParaRPr lang="it-IT" sz="2400" b="1" dirty="0" smtClean="0">
              <a:solidFill>
                <a:prstClr val="white"/>
              </a:solidFill>
            </a:endParaRPr>
          </a:p>
          <a:p>
            <a:r>
              <a:rPr lang="it-IT" sz="2400" b="1" dirty="0" smtClean="0">
                <a:solidFill>
                  <a:prstClr val="white"/>
                </a:solidFill>
              </a:rPr>
              <a:t>T</a:t>
            </a:r>
            <a:r>
              <a:rPr lang="it-IT" sz="2400" b="1" dirty="0">
                <a:solidFill>
                  <a:prstClr val="white"/>
                </a:solidFill>
              </a:rPr>
              <a:t>° </a:t>
            </a:r>
            <a:r>
              <a:rPr lang="it-IT" sz="2400" b="1" dirty="0" smtClean="0">
                <a:solidFill>
                  <a:prstClr val="white"/>
                </a:solidFill>
              </a:rPr>
              <a:t>38,1</a:t>
            </a:r>
            <a:endParaRPr lang="it-IT" sz="2400" b="1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39937" y="1377371"/>
            <a:ext cx="1869744" cy="174691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prstClr val="white"/>
                </a:solidFill>
              </a:rPr>
              <a:t>CODICE</a:t>
            </a:r>
          </a:p>
          <a:p>
            <a:pPr algn="ctr"/>
            <a:r>
              <a:rPr lang="it-IT" sz="2800" b="1" dirty="0" smtClean="0">
                <a:solidFill>
                  <a:prstClr val="white"/>
                </a:solidFill>
              </a:rPr>
              <a:t>VERDE</a:t>
            </a:r>
            <a:endParaRPr lang="it-IT" sz="2800" b="1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4154" y="4069666"/>
            <a:ext cx="5047966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prstClr val="white"/>
                </a:solidFill>
              </a:rPr>
              <a:t>Diagnosi di ingresso : FEBBRE</a:t>
            </a:r>
            <a:endParaRPr lang="it-IT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0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36978" y="272956"/>
            <a:ext cx="76700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</a:rPr>
              <a:t>h 14.00: Ambulatorio CODICI VERDI</a:t>
            </a:r>
            <a:endParaRPr lang="it-IT" sz="36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363" y="1315453"/>
            <a:ext cx="4572000" cy="4801314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ESAME </a:t>
            </a:r>
            <a:r>
              <a:rPr lang="it-IT" b="1" dirty="0" smtClean="0">
                <a:solidFill>
                  <a:prstClr val="black"/>
                </a:solidFill>
              </a:rPr>
              <a:t>OBIETTIVO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b="1" i="1" dirty="0">
                <a:solidFill>
                  <a:prstClr val="black"/>
                </a:solidFill>
              </a:rPr>
              <a:t>Polmonare</a:t>
            </a:r>
            <a:r>
              <a:rPr lang="it-IT" dirty="0">
                <a:solidFill>
                  <a:prstClr val="black"/>
                </a:solidFill>
              </a:rPr>
              <a:t> : MV normotrasmesso su tutto l’ambito polmonare , non rumori aggiunti , basi mobili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b="1" i="1" dirty="0">
                <a:solidFill>
                  <a:prstClr val="black"/>
                </a:solidFill>
              </a:rPr>
              <a:t>Cardiaco</a:t>
            </a:r>
            <a:r>
              <a:rPr lang="it-IT" dirty="0">
                <a:solidFill>
                  <a:prstClr val="black"/>
                </a:solidFill>
              </a:rPr>
              <a:t> : toni tachifrequenti , ritmici , soffio sistolico 2/6 focolaio mitralico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b="1" i="1" dirty="0">
                <a:solidFill>
                  <a:prstClr val="black"/>
                </a:solidFill>
              </a:rPr>
              <a:t>Addome</a:t>
            </a:r>
            <a:r>
              <a:rPr lang="it-IT" dirty="0">
                <a:solidFill>
                  <a:prstClr val="black"/>
                </a:solidFill>
              </a:rPr>
              <a:t>: non dolente né dolorabile , no peritonismo , giordano negativo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b="1" i="1" dirty="0">
                <a:solidFill>
                  <a:prstClr val="black"/>
                </a:solidFill>
              </a:rPr>
              <a:t>Stazioni linfonodali </a:t>
            </a:r>
            <a:r>
              <a:rPr lang="it-IT" dirty="0">
                <a:solidFill>
                  <a:prstClr val="black"/>
                </a:solidFill>
              </a:rPr>
              <a:t>: non segni di linfoadenomegalia né a livello dei linfonodi del collo né inguinali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b="1" i="1" dirty="0">
                <a:solidFill>
                  <a:prstClr val="black"/>
                </a:solidFill>
              </a:rPr>
              <a:t>Polsi periferici </a:t>
            </a:r>
            <a:r>
              <a:rPr lang="it-IT" dirty="0">
                <a:solidFill>
                  <a:prstClr val="black"/>
                </a:solidFill>
              </a:rPr>
              <a:t>: normosfigmici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45458" y="1315453"/>
            <a:ext cx="3261814" cy="313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RICHIESTI</a:t>
            </a:r>
          </a:p>
          <a:p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-Esami ematochimici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-Esame delle urine +  </a:t>
            </a:r>
          </a:p>
          <a:p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urocoltura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pPr algn="ctr"/>
            <a:r>
              <a:rPr lang="it-IT" b="1" dirty="0" smtClean="0">
                <a:solidFill>
                  <a:prstClr val="black"/>
                </a:solidFill>
              </a:rPr>
              <a:t>SOMMINISTRATI</a:t>
            </a:r>
          </a:p>
          <a:p>
            <a:endParaRPr lang="it-IT" dirty="0" smtClean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-Ceftriaxone 2 gr EV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-Paracetamolo 1 gr EV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-Sol.Fisiologica 0,9 % 500 ml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8726" y="5062341"/>
            <a:ext cx="3985149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prstClr val="black"/>
                </a:solidFill>
              </a:rPr>
              <a:t>NON ESEGUITE EMOCOLTURE</a:t>
            </a:r>
            <a:endParaRPr lang="it-IT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22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36978" y="272956"/>
            <a:ext cx="767004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solidFill>
                  <a:prstClr val="black"/>
                </a:solidFill>
              </a:rPr>
              <a:t>h 14.40</a:t>
            </a:r>
            <a:r>
              <a:rPr lang="it-IT" sz="3600" dirty="0" smtClean="0">
                <a:solidFill>
                  <a:prstClr val="black"/>
                </a:solidFill>
              </a:rPr>
              <a:t>: Ambulatorio CODICI VERDI</a:t>
            </a:r>
            <a:endParaRPr lang="it-IT" sz="36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954" y="968193"/>
            <a:ext cx="4572000" cy="563231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Sangue</a:t>
            </a:r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GR   	4,32 x 1000/ml</a:t>
            </a:r>
          </a:p>
          <a:p>
            <a:r>
              <a:rPr lang="it-IT" dirty="0">
                <a:solidFill>
                  <a:prstClr val="black"/>
                </a:solidFill>
              </a:rPr>
              <a:t>GB   	10,23 x 1000/ml</a:t>
            </a:r>
          </a:p>
          <a:p>
            <a:r>
              <a:rPr lang="it-IT" dirty="0">
                <a:solidFill>
                  <a:prstClr val="black"/>
                </a:solidFill>
              </a:rPr>
              <a:t>Hb    	11,5 g/dL</a:t>
            </a:r>
          </a:p>
          <a:p>
            <a:r>
              <a:rPr lang="it-IT" dirty="0">
                <a:solidFill>
                  <a:prstClr val="black"/>
                </a:solidFill>
              </a:rPr>
              <a:t>Hct    	48%</a:t>
            </a:r>
          </a:p>
          <a:p>
            <a:r>
              <a:rPr lang="it-IT" dirty="0">
                <a:solidFill>
                  <a:prstClr val="black"/>
                </a:solidFill>
              </a:rPr>
              <a:t>MCV  	93 fL</a:t>
            </a:r>
          </a:p>
          <a:p>
            <a:r>
              <a:rPr lang="it-IT" dirty="0">
                <a:solidFill>
                  <a:prstClr val="black"/>
                </a:solidFill>
              </a:rPr>
              <a:t>PLT    	110 x 1000/ml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Glicemia  95 mg/dL</a:t>
            </a:r>
          </a:p>
          <a:p>
            <a:r>
              <a:rPr lang="it-IT" dirty="0">
                <a:solidFill>
                  <a:prstClr val="black"/>
                </a:solidFill>
              </a:rPr>
              <a:t>AST    	34  U/L</a:t>
            </a:r>
          </a:p>
          <a:p>
            <a:r>
              <a:rPr lang="it-IT" dirty="0">
                <a:solidFill>
                  <a:prstClr val="black"/>
                </a:solidFill>
              </a:rPr>
              <a:t>ALT     	35 U/L</a:t>
            </a:r>
          </a:p>
          <a:p>
            <a:r>
              <a:rPr lang="it-IT" dirty="0">
                <a:solidFill>
                  <a:prstClr val="black"/>
                </a:solidFill>
              </a:rPr>
              <a:t>GGT    	43 U/L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Creatinina     1,1 mg/dl</a:t>
            </a:r>
          </a:p>
          <a:p>
            <a:r>
              <a:rPr lang="it-IT" dirty="0">
                <a:solidFill>
                  <a:prstClr val="black"/>
                </a:solidFill>
              </a:rPr>
              <a:t>Sodio 	       142 mEq/L</a:t>
            </a:r>
          </a:p>
          <a:p>
            <a:r>
              <a:rPr lang="it-IT" dirty="0">
                <a:solidFill>
                  <a:prstClr val="black"/>
                </a:solidFill>
              </a:rPr>
              <a:t>Potassio        4,9 mEq/L</a:t>
            </a:r>
          </a:p>
          <a:p>
            <a:r>
              <a:rPr lang="it-IT" dirty="0">
                <a:solidFill>
                  <a:prstClr val="black"/>
                </a:solidFill>
              </a:rPr>
              <a:t>Cloro  	      108 mEq/L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VES 	50 mm/h</a:t>
            </a:r>
          </a:p>
          <a:p>
            <a:r>
              <a:rPr lang="it-IT" dirty="0">
                <a:solidFill>
                  <a:prstClr val="black"/>
                </a:solidFill>
              </a:rPr>
              <a:t>PCR 	52 mg/100ml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17908" y="1443841"/>
            <a:ext cx="3875314" cy="39703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Urine</a:t>
            </a:r>
          </a:p>
          <a:p>
            <a:pPr algn="ctr"/>
            <a:endParaRPr lang="it-IT" b="1" dirty="0">
              <a:solidFill>
                <a:prstClr val="black"/>
              </a:solidFill>
            </a:endParaRPr>
          </a:p>
          <a:p>
            <a:r>
              <a:rPr lang="it-IT" dirty="0" smtClean="0">
                <a:solidFill>
                  <a:prstClr val="black"/>
                </a:solidFill>
              </a:rPr>
              <a:t>Colore           	giallo 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Aspetto          	torbido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Acidità(pH)      	7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PS                 	1025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Proteine              	++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Hb                       	++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Glucosio         	assente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Urobilinogeno 	assente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Chetoni           	assenti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Nitriti                	+</a:t>
            </a:r>
          </a:p>
          <a:p>
            <a:r>
              <a:rPr lang="it-IT" dirty="0" smtClean="0">
                <a:solidFill>
                  <a:prstClr val="black"/>
                </a:solidFill>
              </a:rPr>
              <a:t>Sedimento	emazie frequenti</a:t>
            </a:r>
          </a:p>
          <a:p>
            <a:r>
              <a:rPr lang="it-IT" dirty="0">
                <a:solidFill>
                  <a:prstClr val="black"/>
                </a:solidFill>
              </a:rPr>
              <a:t> </a:t>
            </a:r>
            <a:r>
              <a:rPr lang="it-IT" dirty="0" smtClean="0">
                <a:solidFill>
                  <a:prstClr val="black"/>
                </a:solidFill>
              </a:rPr>
              <a:t>                            alcuni batteri</a:t>
            </a:r>
          </a:p>
        </p:txBody>
      </p:sp>
    </p:spTree>
    <p:extLst>
      <p:ext uri="{BB962C8B-B14F-4D97-AF65-F5344CB8AC3E}">
        <p14:creationId xmlns:p14="http://schemas.microsoft.com/office/powerpoint/2010/main" val="36440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907575" y="272956"/>
            <a:ext cx="732884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h 15.00</a:t>
            </a:r>
            <a:r>
              <a:rPr lang="it-IT" sz="2800" dirty="0" smtClean="0">
                <a:solidFill>
                  <a:prstClr val="black"/>
                </a:solidFill>
              </a:rPr>
              <a:t>: Chiamata al consulente infettivologo</a:t>
            </a:r>
            <a:endParaRPr lang="it-IT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126" y="232012"/>
            <a:ext cx="8871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h 15.15</a:t>
            </a:r>
            <a:r>
              <a:rPr lang="it-IT" sz="2800" dirty="0" smtClean="0">
                <a:solidFill>
                  <a:prstClr val="black"/>
                </a:solidFill>
              </a:rPr>
              <a:t>: Senior&amp;Junior infettivologi si incamminano e   </a:t>
            </a:r>
          </a:p>
          <a:p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             discutono del caso</a:t>
            </a:r>
            <a:endParaRPr lang="it-IT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spLocks noChangeArrowheads="1"/>
          </p:cNvSpPr>
          <p:nvPr/>
        </p:nvSpPr>
        <p:spPr bwMode="auto">
          <a:xfrm>
            <a:off x="0" y="620688"/>
            <a:ext cx="91424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 smtClean="0">
                <a:latin typeface="Comic Sans MS" pitchFamily="66" charset="0"/>
                <a:cs typeface="DejaVu Sans"/>
              </a:rPr>
              <a:t>Dopo una settimana…</a:t>
            </a:r>
            <a:r>
              <a:rPr lang="it-IT" sz="4000" dirty="0" smtClean="0">
                <a:latin typeface="Arial Narrow" pitchFamily="34" charset="0"/>
                <a:cs typeface="DejaVu Sans"/>
              </a:rPr>
              <a:t> </a:t>
            </a:r>
            <a:endParaRPr lang="it-IT" sz="4000" dirty="0">
              <a:cs typeface="DejaVu San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9144000" cy="2000250"/>
          </a:xfrm>
          <a:prstGeom prst="rect">
            <a:avLst/>
          </a:prstGeom>
        </p:spPr>
      </p:pic>
      <p:pic>
        <p:nvPicPr>
          <p:cNvPr id="4" name="Seconda visita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99648" y="9807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0126" y="232012"/>
            <a:ext cx="8871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h 15.30</a:t>
            </a:r>
            <a:r>
              <a:rPr lang="it-IT" sz="2800" dirty="0" smtClean="0">
                <a:solidFill>
                  <a:prstClr val="black"/>
                </a:solidFill>
              </a:rPr>
              <a:t>: Senior&amp;Junior infettivologi incontrano la  </a:t>
            </a:r>
          </a:p>
          <a:p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             paziente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2919" y="1924334"/>
            <a:ext cx="544545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Esame obiettivo polmonare, addominale</a:t>
            </a:r>
          </a:p>
          <a:p>
            <a:pPr algn="ctr"/>
            <a:r>
              <a:rPr lang="it-IT" dirty="0" smtClean="0">
                <a:solidFill>
                  <a:prstClr val="black"/>
                </a:solidFill>
              </a:rPr>
              <a:t> nella norma </a:t>
            </a:r>
          </a:p>
          <a:p>
            <a:pPr algn="ctr"/>
            <a:r>
              <a:rPr lang="it-IT" dirty="0" smtClean="0">
                <a:solidFill>
                  <a:prstClr val="black"/>
                </a:solidFill>
              </a:rPr>
              <a:t>E.O cardiaco: </a:t>
            </a:r>
            <a:r>
              <a:rPr lang="it-IT" b="1" dirty="0" smtClean="0">
                <a:solidFill>
                  <a:prstClr val="black"/>
                </a:solidFill>
              </a:rPr>
              <a:t>SOFFIO SISTOLICO MITRALICO 2/6 e tachicardia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8439" y="4217158"/>
            <a:ext cx="5834417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prstClr val="black"/>
                </a:solidFill>
              </a:rPr>
              <a:t>All’esame di cute e annessi cutaneei:</a:t>
            </a:r>
          </a:p>
          <a:p>
            <a:pPr algn="ctr"/>
            <a:endParaRPr lang="it-IT" dirty="0" smtClean="0">
              <a:solidFill>
                <a:prstClr val="black"/>
              </a:solidFill>
            </a:endParaRPr>
          </a:p>
          <a:p>
            <a:pPr algn="ctr"/>
            <a:r>
              <a:rPr lang="it-IT" b="1" dirty="0" smtClean="0">
                <a:solidFill>
                  <a:prstClr val="black"/>
                </a:solidFill>
              </a:rPr>
              <a:t>LESIONE PETECCHIALE INDICE MANO DESTRA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</a:rPr>
              <a:t>LESIONE PETECCHIALE ALLUCE PIEDE SINISTRO</a:t>
            </a:r>
            <a:endParaRPr lang="it-I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9684"/>
            <a:ext cx="9144000" cy="6148316"/>
          </a:xfrm>
        </p:spPr>
      </p:pic>
      <p:sp>
        <p:nvSpPr>
          <p:cNvPr id="5" name="TextBox 4"/>
          <p:cNvSpPr txBox="1"/>
          <p:nvPr/>
        </p:nvSpPr>
        <p:spPr>
          <a:xfrm>
            <a:off x="136478" y="0"/>
            <a:ext cx="8871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h 16.00</a:t>
            </a:r>
            <a:r>
              <a:rPr lang="it-IT" sz="2800" dirty="0" smtClean="0">
                <a:solidFill>
                  <a:prstClr val="black"/>
                </a:solidFill>
              </a:rPr>
              <a:t>: Senior&amp;Junior si congedano dalla signora e si  </a:t>
            </a:r>
          </a:p>
          <a:p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             confrontano</a:t>
            </a:r>
            <a:endParaRPr lang="it-IT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1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3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6478" y="103515"/>
            <a:ext cx="887104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h 17.00</a:t>
            </a:r>
            <a:r>
              <a:rPr lang="it-IT" sz="2800" dirty="0" smtClean="0">
                <a:solidFill>
                  <a:prstClr val="black"/>
                </a:solidFill>
              </a:rPr>
              <a:t>: Trasferimento in reparto della Sig.ra Maria</a:t>
            </a:r>
            <a:endParaRPr lang="it-IT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6478" y="103515"/>
            <a:ext cx="8871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h 17.30</a:t>
            </a:r>
            <a:r>
              <a:rPr lang="it-IT" sz="2800" dirty="0" smtClean="0">
                <a:solidFill>
                  <a:prstClr val="black"/>
                </a:solidFill>
              </a:rPr>
              <a:t>: Gestione della paziente con sospetta   </a:t>
            </a:r>
          </a:p>
          <a:p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              endocardite</a:t>
            </a:r>
            <a:endParaRPr lang="it-IT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7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56346" y="103515"/>
            <a:ext cx="48313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CONCLUSIONE DEL CASO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370" y="1027906"/>
            <a:ext cx="86868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A distanza di poche ore(9 ore) i due set di emocolture si positivizzano per </a:t>
            </a:r>
            <a:r>
              <a:rPr lang="it-IT" b="1" i="1" dirty="0">
                <a:solidFill>
                  <a:prstClr val="black"/>
                </a:solidFill>
              </a:rPr>
              <a:t>E.Faecalis</a:t>
            </a:r>
            <a:r>
              <a:rPr lang="it-IT" i="1" dirty="0">
                <a:solidFill>
                  <a:prstClr val="black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, in questo caso il ceftriaxone eseguito in PS non ha potuto inficiare l’esito delle colture in quanto non attivo su questo battere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738" y="2483367"/>
            <a:ext cx="8645431" cy="923330"/>
          </a:xfrm>
          <a:prstGeom prst="rect">
            <a:avLst/>
          </a:prstGeom>
          <a:solidFill>
            <a:srgbClr val="FF3300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NB Se dalle emocolture fossero cresciuti </a:t>
            </a:r>
            <a:r>
              <a:rPr lang="it-IT" b="1" i="1" dirty="0" smtClean="0">
                <a:solidFill>
                  <a:prstClr val="black"/>
                </a:solidFill>
              </a:rPr>
              <a:t>Streptococci </a:t>
            </a:r>
            <a:r>
              <a:rPr lang="it-IT" b="1" i="1" dirty="0">
                <a:solidFill>
                  <a:prstClr val="black"/>
                </a:solidFill>
              </a:rPr>
              <a:t>Gallolyticus o Bovis </a:t>
            </a:r>
            <a:r>
              <a:rPr lang="it-IT" dirty="0">
                <a:solidFill>
                  <a:prstClr val="black"/>
                </a:solidFill>
              </a:rPr>
              <a:t>la paziente sarebbe stata invitata caldamente a sottoporsi a </a:t>
            </a:r>
            <a:r>
              <a:rPr lang="it-IT" b="1" dirty="0">
                <a:solidFill>
                  <a:prstClr val="black"/>
                </a:solidFill>
              </a:rPr>
              <a:t>rettocolonscopia</a:t>
            </a:r>
            <a:r>
              <a:rPr lang="it-IT" dirty="0">
                <a:solidFill>
                  <a:prstClr val="black"/>
                </a:solidFill>
              </a:rPr>
              <a:t> dal momento che vi è </a:t>
            </a:r>
            <a:r>
              <a:rPr lang="it-IT" b="1" dirty="0">
                <a:solidFill>
                  <a:prstClr val="black"/>
                </a:solidFill>
              </a:rPr>
              <a:t>associazione tra i suddetti batteri e neoplasie del colon.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370" y="3938828"/>
            <a:ext cx="86868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Il giorno seguente l’ecocardiogramma Transesofageo , dal momento che il Transtoracico non visualizzava bene le camere cardiache , mette in evidenza una </a:t>
            </a:r>
            <a:r>
              <a:rPr lang="it-IT" b="1" u="sng" dirty="0">
                <a:solidFill>
                  <a:prstClr val="black"/>
                </a:solidFill>
              </a:rPr>
              <a:t>vegetazione adesa alla valvola mitrale(5 mm x 12 mm) aggettante in ventricolo sinistro.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21685" y="5490150"/>
            <a:ext cx="695353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prstClr val="black"/>
                </a:solidFill>
              </a:rPr>
              <a:t>La paziente è stata trattata complessivamente per </a:t>
            </a:r>
            <a:r>
              <a:rPr lang="it-IT" b="1" dirty="0">
                <a:solidFill>
                  <a:prstClr val="black"/>
                </a:solidFill>
              </a:rPr>
              <a:t>6 settimane </a:t>
            </a:r>
            <a:r>
              <a:rPr lang="it-IT" dirty="0">
                <a:solidFill>
                  <a:prstClr val="black"/>
                </a:solidFill>
              </a:rPr>
              <a:t>con Ampicillina(12gr/die) e Gentamicina(solo primi 14 gg , 240 mg/die)</a:t>
            </a:r>
          </a:p>
        </p:txBody>
      </p:sp>
    </p:spTree>
    <p:extLst>
      <p:ext uri="{BB962C8B-B14F-4D97-AF65-F5344CB8AC3E}">
        <p14:creationId xmlns:p14="http://schemas.microsoft.com/office/powerpoint/2010/main" val="12252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5018" y="245146"/>
            <a:ext cx="78495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it-IT" sz="4400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ENDOCARDITE BATTERICA</a:t>
            </a:r>
            <a:endParaRPr lang="it-IT" sz="4400" u="sng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873" y="2971014"/>
            <a:ext cx="1821880" cy="2747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60" y="3048531"/>
            <a:ext cx="2870386" cy="2592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7099" y="3621437"/>
            <a:ext cx="777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dirty="0" smtClean="0">
                <a:solidFill>
                  <a:prstClr val="black"/>
                </a:solidFill>
              </a:rPr>
              <a:t>=</a:t>
            </a:r>
            <a:endParaRPr lang="it-IT" sz="88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" y="3266186"/>
            <a:ext cx="2298672" cy="237470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784144" y="3790713"/>
            <a:ext cx="791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solidFill>
                  <a:prstClr val="black"/>
                </a:solidFill>
              </a:rPr>
              <a:t>+</a:t>
            </a:r>
            <a:endParaRPr lang="it-IT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649" y="1362487"/>
            <a:ext cx="7886700" cy="4351338"/>
          </a:xfrm>
        </p:spPr>
        <p:txBody>
          <a:bodyPr>
            <a:normAutofit fontScale="25000" lnSpcReduction="20000"/>
          </a:bodyPr>
          <a:lstStyle/>
          <a:p>
            <a:r>
              <a:rPr lang="it-IT" altLang="it-IT" sz="11200" dirty="0"/>
              <a:t>Mortalità elevata: fino al 70%</a:t>
            </a:r>
          </a:p>
          <a:p>
            <a:pPr>
              <a:buNone/>
            </a:pPr>
            <a:endParaRPr lang="it-IT" altLang="it-IT" sz="11200" dirty="0"/>
          </a:p>
          <a:p>
            <a:r>
              <a:rPr lang="it-IT" altLang="it-IT" sz="11200" dirty="0"/>
              <a:t>Esiti invalidanti</a:t>
            </a:r>
          </a:p>
          <a:p>
            <a:endParaRPr lang="it-IT" altLang="it-IT" sz="11200" dirty="0"/>
          </a:p>
          <a:p>
            <a:r>
              <a:rPr lang="it-IT" altLang="it-IT" sz="11200" dirty="0"/>
              <a:t>Diagnosi  tardiva: 6 – 8 settimane dall’inizio dei sintomi</a:t>
            </a:r>
          </a:p>
          <a:p>
            <a:endParaRPr lang="it-IT" altLang="it-IT" sz="11200" dirty="0"/>
          </a:p>
          <a:p>
            <a:r>
              <a:rPr lang="it-IT" altLang="it-IT" sz="11200" dirty="0"/>
              <a:t>Utilità della terapia chirurgica precoce</a:t>
            </a:r>
          </a:p>
          <a:p>
            <a:pPr marL="0" indent="0">
              <a:buNone/>
            </a:pPr>
            <a:endParaRPr lang="it-IT" altLang="it-IT" sz="11200" dirty="0"/>
          </a:p>
          <a:p>
            <a:r>
              <a:rPr lang="it-IT" altLang="it-IT" sz="11200" dirty="0"/>
              <a:t>Profilassi</a:t>
            </a:r>
          </a:p>
          <a:p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890649" y="332509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si tratta di un «hot topic»?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45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9403" y="190005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Epidemiologia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9704" y="1140031"/>
            <a:ext cx="8241475" cy="557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solidFill>
                  <a:prstClr val="black"/>
                </a:solidFill>
              </a:rPr>
              <a:t>1 caso / 1000 ricoveri (0,16 – 5,4</a:t>
            </a:r>
            <a:r>
              <a:rPr lang="it-IT" altLang="it-IT" sz="3200" dirty="0" smtClean="0">
                <a:solidFill>
                  <a:prstClr val="black"/>
                </a:solidFill>
              </a:rPr>
              <a:t>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3200" dirty="0">
              <a:solidFill>
                <a:prstClr val="black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solidFill>
                  <a:prstClr val="black"/>
                </a:solidFill>
              </a:rPr>
              <a:t>1,7 – 6,2 per  100.000 persone / </a:t>
            </a:r>
            <a:r>
              <a:rPr lang="it-IT" altLang="it-IT" sz="3200" dirty="0" smtClean="0">
                <a:solidFill>
                  <a:prstClr val="black"/>
                </a:solidFill>
              </a:rPr>
              <a:t>anno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3200" dirty="0">
              <a:solidFill>
                <a:prstClr val="black"/>
              </a:solidFill>
            </a:endParaRPr>
          </a:p>
          <a:p>
            <a:pPr lvl="1">
              <a:lnSpc>
                <a:spcPct val="90000"/>
              </a:lnSpc>
            </a:pPr>
            <a:r>
              <a:rPr lang="it-IT" altLang="it-IT" sz="2800" dirty="0">
                <a:solidFill>
                  <a:prstClr val="black"/>
                </a:solidFill>
              </a:rPr>
              <a:t>Tossicodipendenti: 150-2000/100.000</a:t>
            </a:r>
          </a:p>
          <a:p>
            <a:pPr lvl="1">
              <a:lnSpc>
                <a:spcPct val="90000"/>
              </a:lnSpc>
            </a:pPr>
            <a:r>
              <a:rPr lang="it-IT" altLang="it-IT" sz="2800" dirty="0">
                <a:solidFill>
                  <a:prstClr val="black"/>
                </a:solidFill>
              </a:rPr>
              <a:t>Prolasso mitrale: 100/100.000</a:t>
            </a:r>
          </a:p>
          <a:p>
            <a:pPr lvl="1">
              <a:lnSpc>
                <a:spcPct val="90000"/>
              </a:lnSpc>
            </a:pPr>
            <a:r>
              <a:rPr lang="it-IT" altLang="it-IT" sz="2800" dirty="0">
                <a:solidFill>
                  <a:prstClr val="black"/>
                </a:solidFill>
              </a:rPr>
              <a:t>Stabile negli ultimi 30 </a:t>
            </a:r>
            <a:r>
              <a:rPr lang="it-IT" altLang="it-IT" sz="2800" dirty="0" smtClean="0">
                <a:solidFill>
                  <a:prstClr val="black"/>
                </a:solidFill>
              </a:rPr>
              <a:t>anni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800" dirty="0">
              <a:solidFill>
                <a:prstClr val="black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solidFill>
                  <a:prstClr val="black"/>
                </a:solidFill>
              </a:rPr>
              <a:t>Anziani: degenerazione valvolare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solidFill>
                  <a:prstClr val="black"/>
                </a:solidFill>
              </a:rPr>
              <a:t>Nosocomiali: fino al 24</a:t>
            </a:r>
            <a:r>
              <a:rPr lang="it-IT" altLang="it-IT" sz="3200" dirty="0" smtClean="0">
                <a:solidFill>
                  <a:prstClr val="black"/>
                </a:solidFill>
              </a:rPr>
              <a:t>%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3200" dirty="0">
              <a:solidFill>
                <a:prstClr val="black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3200" dirty="0">
                <a:solidFill>
                  <a:prstClr val="black"/>
                </a:solidFill>
              </a:rPr>
              <a:t>Su protesi valvolare: 7 – 25% del totale</a:t>
            </a:r>
          </a:p>
          <a:p>
            <a:pPr lvl="1">
              <a:lnSpc>
                <a:spcPct val="90000"/>
              </a:lnSpc>
            </a:pPr>
            <a:r>
              <a:rPr lang="it-IT" altLang="it-IT" sz="2800" dirty="0">
                <a:solidFill>
                  <a:prstClr val="black"/>
                </a:solidFill>
              </a:rPr>
              <a:t>Incidenza: 1% a 12 mesi, 2-3% a 5 anni</a:t>
            </a:r>
            <a:endParaRPr lang="it-IT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5652" y="130628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Eziologia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148228"/>
              </p:ext>
            </p:extLst>
          </p:nvPr>
        </p:nvGraphicFramePr>
        <p:xfrm>
          <a:off x="1310243" y="907593"/>
          <a:ext cx="6729352" cy="546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676"/>
                <a:gridCol w="3364676"/>
              </a:tblGrid>
              <a:tr h="44693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effectLst/>
                        </a:rPr>
                        <a:t>AGENTE EZIOLOGICO</a:t>
                      </a:r>
                      <a:endParaRPr lang="it-IT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>
                          <a:effectLst/>
                        </a:rPr>
                        <a:t>%</a:t>
                      </a:r>
                      <a:endParaRPr lang="it-IT" sz="2000" dirty="0">
                        <a:effectLst/>
                      </a:endParaRPr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STREPTOCOCCHI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30-70</a:t>
                      </a:r>
                      <a:endParaRPr lang="it-IT" sz="1800" b="1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Viridanti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30-40</a:t>
                      </a:r>
                      <a:endParaRPr lang="it-IT" sz="1600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Enterococchi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5-18</a:t>
                      </a:r>
                      <a:endParaRPr lang="it-IT" sz="1600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Altri streptococchi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15-25</a:t>
                      </a:r>
                      <a:endParaRPr lang="it-IT" sz="1600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STAFILOCOCCHI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20-45</a:t>
                      </a:r>
                      <a:endParaRPr lang="it-IT" sz="1800" b="1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600" i="1" dirty="0" smtClean="0"/>
                        <a:t>Stafilococcus</a:t>
                      </a:r>
                      <a:r>
                        <a:rPr lang="it-IT" sz="1600" i="1" baseline="0" dirty="0" smtClean="0"/>
                        <a:t> aureus</a:t>
                      </a:r>
                      <a:endParaRPr lang="it-IT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10-40</a:t>
                      </a:r>
                      <a:endParaRPr lang="it-IT" sz="1600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Coagulasi</a:t>
                      </a:r>
                      <a:r>
                        <a:rPr lang="it-IT" sz="1600" baseline="0" dirty="0" smtClean="0"/>
                        <a:t> negativi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1-3</a:t>
                      </a:r>
                      <a:endParaRPr lang="it-IT" sz="1600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BACILLI GRAM -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4-15</a:t>
                      </a:r>
                      <a:endParaRPr lang="it-IT" sz="1800" b="1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MICETI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2-4</a:t>
                      </a:r>
                      <a:endParaRPr lang="it-IT" sz="1800" b="1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ALTRI BATTERI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&lt;5</a:t>
                      </a:r>
                      <a:endParaRPr lang="it-IT" sz="1800" b="1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INFEZIONI</a:t>
                      </a:r>
                      <a:r>
                        <a:rPr lang="it-IT" sz="1800" b="1" baseline="0" dirty="0" smtClean="0"/>
                        <a:t> POLIMICROBICHE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1-2</a:t>
                      </a:r>
                      <a:endParaRPr lang="it-IT" sz="1800" b="1" dirty="0"/>
                    </a:p>
                  </a:txBody>
                  <a:tcPr/>
                </a:tc>
              </a:tr>
              <a:tr h="418285">
                <a:tc>
                  <a:txBody>
                    <a:bodyPr/>
                    <a:lstStyle/>
                    <a:p>
                      <a:r>
                        <a:rPr lang="it-IT" sz="1800" b="1" dirty="0" smtClean="0"/>
                        <a:t>EMOCOLTURA</a:t>
                      </a:r>
                      <a:r>
                        <a:rPr lang="it-IT" sz="1800" b="1" baseline="0" dirty="0" smtClean="0"/>
                        <a:t> NEGATIVA</a:t>
                      </a:r>
                      <a:endParaRPr lang="it-IT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/>
                        <a:t>5-24</a:t>
                      </a:r>
                      <a:endParaRPr lang="it-IT" sz="18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5652" y="130628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Fisiopatologia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447" y="106480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altLang="it-IT" sz="2400" dirty="0">
                <a:solidFill>
                  <a:prstClr val="black"/>
                </a:solidFill>
              </a:rPr>
              <a:t>Aderenza batterica mediata da:</a:t>
            </a:r>
          </a:p>
          <a:p>
            <a:pPr>
              <a:buFontTx/>
              <a:buChar char="•"/>
            </a:pPr>
            <a:r>
              <a:rPr lang="it-IT" altLang="it-IT" dirty="0">
                <a:solidFill>
                  <a:prstClr val="black"/>
                </a:solidFill>
              </a:rPr>
              <a:t> produzione di destrano</a:t>
            </a:r>
          </a:p>
          <a:p>
            <a:pPr>
              <a:buFontTx/>
              <a:buChar char="•"/>
            </a:pPr>
            <a:r>
              <a:rPr lang="it-IT" altLang="it-IT" dirty="0">
                <a:solidFill>
                  <a:prstClr val="black"/>
                </a:solidFill>
              </a:rPr>
              <a:t> adesine leganti la fibronectina</a:t>
            </a:r>
          </a:p>
          <a:p>
            <a:pPr>
              <a:buFontTx/>
              <a:buChar char="•"/>
            </a:pPr>
            <a:r>
              <a:rPr lang="it-IT" altLang="it-IT" dirty="0">
                <a:solidFill>
                  <a:prstClr val="black"/>
                </a:solidFill>
              </a:rPr>
              <a:t> altri ligandi alla matrice</a:t>
            </a:r>
          </a:p>
          <a:p>
            <a:pPr>
              <a:buFontTx/>
              <a:buChar char="•"/>
            </a:pPr>
            <a:r>
              <a:rPr lang="it-IT" altLang="it-IT" dirty="0">
                <a:solidFill>
                  <a:prstClr val="black"/>
                </a:solidFill>
              </a:rPr>
              <a:t> fattori di aggregazione piastrinica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093026" y="2922319"/>
            <a:ext cx="685800" cy="990600"/>
          </a:xfrm>
          <a:prstGeom prst="downArrow">
            <a:avLst>
              <a:gd name="adj1" fmla="val 50000"/>
              <a:gd name="adj2" fmla="val 361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30447" y="4200769"/>
            <a:ext cx="417211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prstClr val="black"/>
                </a:solidFill>
              </a:rPr>
              <a:t>Colonizzazione </a:t>
            </a:r>
            <a:r>
              <a:rPr lang="it-IT" altLang="it-IT" dirty="0">
                <a:solidFill>
                  <a:prstClr val="black"/>
                </a:solidFill>
              </a:rPr>
              <a:t>lesioni abatteriche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prstClr val="black"/>
                </a:solidFill>
              </a:rPr>
              <a:t>Crescita </a:t>
            </a:r>
            <a:r>
              <a:rPr lang="it-IT" altLang="it-IT" dirty="0">
                <a:solidFill>
                  <a:prstClr val="black"/>
                </a:solidFill>
              </a:rPr>
              <a:t>dei batteri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dirty="0" smtClean="0">
                <a:solidFill>
                  <a:prstClr val="black"/>
                </a:solidFill>
              </a:rPr>
              <a:t>Crescita </a:t>
            </a:r>
            <a:r>
              <a:rPr lang="it-IT" altLang="it-IT" dirty="0">
                <a:solidFill>
                  <a:prstClr val="black"/>
                </a:solidFill>
              </a:rPr>
              <a:t>della vegetazione per </a:t>
            </a:r>
          </a:p>
          <a:p>
            <a:r>
              <a:rPr lang="it-IT" altLang="it-IT" dirty="0" smtClean="0">
                <a:solidFill>
                  <a:prstClr val="black"/>
                </a:solidFill>
              </a:rPr>
              <a:t>    deposizione </a:t>
            </a:r>
            <a:r>
              <a:rPr lang="it-IT" altLang="it-IT" dirty="0">
                <a:solidFill>
                  <a:prstClr val="black"/>
                </a:solidFill>
              </a:rPr>
              <a:t>di </a:t>
            </a:r>
            <a:r>
              <a:rPr lang="it-IT" altLang="it-IT" dirty="0" smtClean="0">
                <a:solidFill>
                  <a:prstClr val="black"/>
                </a:solidFill>
              </a:rPr>
              <a:t>piastrine e    </a:t>
            </a:r>
          </a:p>
          <a:p>
            <a:r>
              <a:rPr lang="it-IT" altLang="it-IT" dirty="0">
                <a:solidFill>
                  <a:prstClr val="black"/>
                </a:solidFill>
              </a:rPr>
              <a:t> </a:t>
            </a:r>
            <a:r>
              <a:rPr lang="it-IT" altLang="it-IT" dirty="0" smtClean="0">
                <a:solidFill>
                  <a:prstClr val="black"/>
                </a:solidFill>
              </a:rPr>
              <a:t>   proliferazione </a:t>
            </a:r>
            <a:r>
              <a:rPr lang="it-IT" altLang="it-IT" dirty="0">
                <a:solidFill>
                  <a:prstClr val="black"/>
                </a:solidFill>
              </a:rPr>
              <a:t>batterica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462454"/>
              </p:ext>
            </p:extLst>
          </p:nvPr>
        </p:nvGraphicFramePr>
        <p:xfrm>
          <a:off x="5063710" y="877289"/>
          <a:ext cx="3790334" cy="254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Fotografia di Photo Editor " r:id="rId3" imgW="3840813" imgH="2507197" progId="">
                  <p:embed/>
                </p:oleObj>
              </mc:Choice>
              <mc:Fallback>
                <p:oleObj name="Fotografia di Photo Editor " r:id="rId3" imgW="3840813" imgH="25071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710" y="877289"/>
                        <a:ext cx="3790334" cy="2540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74602"/>
              </p:ext>
            </p:extLst>
          </p:nvPr>
        </p:nvGraphicFramePr>
        <p:xfrm>
          <a:off x="5063710" y="4032707"/>
          <a:ext cx="3834371" cy="254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Fotografia di Photo Editor " r:id="rId5" imgW="3840813" imgH="2507197" progId="">
                  <p:embed/>
                </p:oleObj>
              </mc:Choice>
              <mc:Fallback>
                <p:oleObj name="Fotografia di Photo Editor " r:id="rId5" imgW="3840813" imgH="250719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710" y="4032707"/>
                        <a:ext cx="3834371" cy="2540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7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ustomShape 1"/>
          <p:cNvSpPr>
            <a:spLocks noChangeArrowheads="1"/>
          </p:cNvSpPr>
          <p:nvPr/>
        </p:nvSpPr>
        <p:spPr bwMode="auto">
          <a:xfrm>
            <a:off x="-900608" y="1768241"/>
            <a:ext cx="9144000" cy="67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00AE00"/>
                </a:solidFill>
                <a:latin typeface="Comic Sans MS" pitchFamily="66" charset="0"/>
                <a:cs typeface="DejaVu Sans"/>
              </a:rPr>
              <a:t>Valutazione</a:t>
            </a:r>
            <a:r>
              <a:rPr lang="it-IT" sz="5400" dirty="0">
                <a:solidFill>
                  <a:srgbClr val="1F497D"/>
                </a:solidFill>
                <a:latin typeface="Comic Sans MS" pitchFamily="66" charset="0"/>
                <a:cs typeface="DejaVu Sans"/>
              </a:rPr>
              <a:t> 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61442" name="CustomShape 2"/>
          <p:cNvSpPr>
            <a:spLocks noChangeArrowheads="1"/>
          </p:cNvSpPr>
          <p:nvPr/>
        </p:nvSpPr>
        <p:spPr bwMode="auto">
          <a:xfrm>
            <a:off x="107950" y="2490402"/>
            <a:ext cx="6480274" cy="61972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Febbricola serotina e dolori osteoarticolari.</a:t>
            </a:r>
            <a:endParaRPr lang="it-IT" sz="2400" dirty="0">
              <a:latin typeface="Comic Sans MS" pitchFamily="66" charset="0"/>
              <a:cs typeface="DejaVu Sans"/>
            </a:endParaRPr>
          </a:p>
        </p:txBody>
      </p:sp>
      <p:sp>
        <p:nvSpPr>
          <p:cNvPr id="61443" name="CustomShape 3"/>
          <p:cNvSpPr>
            <a:spLocks noChangeArrowheads="1"/>
          </p:cNvSpPr>
          <p:nvPr/>
        </p:nvSpPr>
        <p:spPr bwMode="auto">
          <a:xfrm>
            <a:off x="2584017" y="3411156"/>
            <a:ext cx="2174750" cy="66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Piano</a:t>
            </a:r>
            <a:r>
              <a:rPr lang="it-IT" sz="5400" dirty="0">
                <a:solidFill>
                  <a:srgbClr val="000000"/>
                </a:solidFill>
                <a:latin typeface="Arial Narrow" pitchFamily="34" charset="0"/>
                <a:cs typeface="DejaVu Sans"/>
              </a:rPr>
              <a:t> </a:t>
            </a:r>
            <a:endParaRPr lang="it-IT" dirty="0">
              <a:cs typeface="DejaVu Sans"/>
            </a:endParaRPr>
          </a:p>
        </p:txBody>
      </p:sp>
      <p:sp>
        <p:nvSpPr>
          <p:cNvPr id="61444" name="CustomShape 4"/>
          <p:cNvSpPr>
            <a:spLocks noChangeArrowheads="1"/>
          </p:cNvSpPr>
          <p:nvPr/>
        </p:nvSpPr>
        <p:spPr bwMode="auto">
          <a:xfrm>
            <a:off x="0" y="3870325"/>
            <a:ext cx="9142413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5400">
                <a:solidFill>
                  <a:srgbClr val="1F497D"/>
                </a:solidFill>
                <a:latin typeface="Arial Narrow" pitchFamily="34" charset="0"/>
                <a:cs typeface="DejaVu Sans"/>
              </a:rPr>
              <a:t> </a:t>
            </a:r>
            <a:endParaRPr lang="it-IT">
              <a:cs typeface="DejaVu Sans"/>
            </a:endParaRPr>
          </a:p>
        </p:txBody>
      </p:sp>
      <p:sp>
        <p:nvSpPr>
          <p:cNvPr id="61445" name="CustomShape 5"/>
          <p:cNvSpPr>
            <a:spLocks noChangeArrowheads="1"/>
          </p:cNvSpPr>
          <p:nvPr/>
        </p:nvSpPr>
        <p:spPr bwMode="auto">
          <a:xfrm>
            <a:off x="90488" y="4107917"/>
            <a:ext cx="6497736" cy="727341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r>
              <a:rPr lang="it-IT" sz="2400" dirty="0" smtClean="0">
                <a:latin typeface="Comic Sans MS" pitchFamily="66" charset="0"/>
                <a:cs typeface="DejaVu Sans"/>
              </a:rPr>
              <a:t>Paracetamolo 1000 mg</a:t>
            </a:r>
          </a:p>
          <a:p>
            <a:r>
              <a:rPr lang="it-IT" sz="2400" dirty="0" smtClean="0">
                <a:latin typeface="Comic Sans MS" pitchFamily="66" charset="0"/>
                <a:cs typeface="DejaVu Sans"/>
              </a:rPr>
              <a:t>Esami </a:t>
            </a:r>
            <a:r>
              <a:rPr lang="it-IT" sz="2400" i="1" dirty="0" smtClean="0">
                <a:solidFill>
                  <a:srgbClr val="FF0000"/>
                </a:solidFill>
                <a:latin typeface="Comic Sans MS" pitchFamily="66" charset="0"/>
                <a:cs typeface="DejaVu Sans"/>
              </a:rPr>
              <a:t>                  </a:t>
            </a:r>
            <a:endParaRPr lang="it-IT" sz="2400" dirty="0">
              <a:latin typeface="Comic Sans MS" pitchFamily="66" charset="0"/>
              <a:cs typeface="DejaVu Sans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9144000" cy="2000250"/>
          </a:xfrm>
          <a:prstGeom prst="rect">
            <a:avLst/>
          </a:prstGeom>
        </p:spPr>
      </p:pic>
      <p:sp>
        <p:nvSpPr>
          <p:cNvPr id="10" name="CustomShape 4"/>
          <p:cNvSpPr>
            <a:spLocks noChangeArrowheads="1"/>
          </p:cNvSpPr>
          <p:nvPr/>
        </p:nvSpPr>
        <p:spPr bwMode="auto">
          <a:xfrm>
            <a:off x="-756592" y="66937"/>
            <a:ext cx="9144000" cy="64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omic Sans MS" pitchFamily="66" charset="0"/>
                <a:cs typeface="DejaVu Sans"/>
              </a:rPr>
              <a:t>Es.</a:t>
            </a:r>
            <a:r>
              <a:rPr lang="it-IT" sz="4000" b="1" dirty="0">
                <a:solidFill>
                  <a:srgbClr val="FF0000"/>
                </a:solidFill>
                <a:latin typeface="Comic Sans MS" pitchFamily="66" charset="0"/>
                <a:cs typeface="DejaVu Sans"/>
              </a:rPr>
              <a:t> </a:t>
            </a:r>
            <a:r>
              <a:rPr lang="it-IT" sz="4000" dirty="0">
                <a:solidFill>
                  <a:srgbClr val="FF0000"/>
                </a:solidFill>
                <a:latin typeface="Comic Sans MS" pitchFamily="66" charset="0"/>
                <a:cs typeface="DejaVu Sans"/>
              </a:rPr>
              <a:t>Obiettivo</a:t>
            </a:r>
          </a:p>
        </p:txBody>
      </p:sp>
      <p:sp>
        <p:nvSpPr>
          <p:cNvPr id="11" name="CustomShape 6"/>
          <p:cNvSpPr/>
          <p:nvPr/>
        </p:nvSpPr>
        <p:spPr>
          <a:xfrm>
            <a:off x="113092" y="784442"/>
            <a:ext cx="6480720" cy="58644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none" lIns="90000" tIns="45000" rIns="90000" bIns="45000">
            <a:normAutofit/>
          </a:bodyPr>
          <a:lstStyle/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tabLst>
                <a:tab pos="363538" algn="l"/>
              </a:tabLst>
              <a:defRPr/>
            </a:pPr>
            <a:endParaRPr sz="2400" dirty="0">
              <a:latin typeface="Comic Sans MS" panose="030F0702030302020204" pitchFamily="66" charset="0"/>
              <a:ea typeface="+mn-ea"/>
              <a:cs typeface="+mn-cs"/>
            </a:endParaRPr>
          </a:p>
          <a:p>
            <a:pPr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12" name="Gruppo 11"/>
          <p:cNvGrpSpPr/>
          <p:nvPr/>
        </p:nvGrpSpPr>
        <p:grpSpPr>
          <a:xfrm>
            <a:off x="1979712" y="767469"/>
            <a:ext cx="3978523" cy="584775"/>
            <a:chOff x="1995857" y="4593724"/>
            <a:chExt cx="6294984" cy="508462"/>
          </a:xfrm>
        </p:grpSpPr>
        <p:sp>
          <p:nvSpPr>
            <p:cNvPr id="13" name="Freccia a destra 12"/>
            <p:cNvSpPr/>
            <p:nvPr/>
          </p:nvSpPr>
          <p:spPr>
            <a:xfrm>
              <a:off x="1995857" y="4648009"/>
              <a:ext cx="864095" cy="43204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it-IT" sz="2800" dirty="0"/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178272" y="4593724"/>
              <a:ext cx="5112569" cy="508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32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n</a:t>
              </a:r>
              <a:r>
                <a:rPr lang="it-IT" sz="32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ella norma</a:t>
              </a:r>
              <a:endParaRPr lang="it-IT" sz="32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5" name="Picture 2" descr="C:\Users\alessandro\AppData\Local\Microsoft\Windows\Temporary Internet Files\Content.IE5\9XS01TYY\MC90043393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052" y="193651"/>
            <a:ext cx="1574589" cy="157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244" y="2528443"/>
            <a:ext cx="1892397" cy="220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  <p:bldP spid="61443" grpId="0"/>
      <p:bldP spid="61445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5652" y="130628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Sintomi e Segni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189" y="842420"/>
            <a:ext cx="514795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i="1" dirty="0" smtClean="0">
                <a:solidFill>
                  <a:prstClr val="black"/>
                </a:solidFill>
              </a:rPr>
              <a:t>SINTOMI                                    (%)</a:t>
            </a:r>
          </a:p>
          <a:p>
            <a:endParaRPr lang="it-IT" altLang="it-IT" sz="2000" dirty="0">
              <a:solidFill>
                <a:prstClr val="black"/>
              </a:solidFill>
            </a:endParaRPr>
          </a:p>
          <a:p>
            <a:r>
              <a:rPr lang="it-IT" altLang="it-IT" sz="2000" b="1" dirty="0" smtClean="0">
                <a:solidFill>
                  <a:prstClr val="black"/>
                </a:solidFill>
              </a:rPr>
              <a:t>Febbre</a:t>
            </a:r>
            <a:r>
              <a:rPr lang="it-IT" altLang="it-IT" sz="2000" b="1" dirty="0">
                <a:solidFill>
                  <a:prstClr val="black"/>
                </a:solidFill>
              </a:rPr>
              <a:t>				</a:t>
            </a:r>
            <a:r>
              <a:rPr lang="it-IT" altLang="it-IT" sz="2000" b="1" dirty="0" smtClean="0">
                <a:solidFill>
                  <a:prstClr val="black"/>
                </a:solidFill>
              </a:rPr>
              <a:t>80</a:t>
            </a:r>
          </a:p>
          <a:p>
            <a:r>
              <a:rPr lang="it-IT" altLang="it-IT" sz="2000" b="1" dirty="0" smtClean="0">
                <a:solidFill>
                  <a:prstClr val="black"/>
                </a:solidFill>
              </a:rPr>
              <a:t>Brividi</a:t>
            </a:r>
            <a:r>
              <a:rPr lang="it-IT" altLang="it-IT" sz="2000" b="1" dirty="0">
                <a:solidFill>
                  <a:prstClr val="black"/>
                </a:solidFill>
              </a:rPr>
              <a:t>				40</a:t>
            </a:r>
          </a:p>
          <a:p>
            <a:r>
              <a:rPr lang="it-IT" altLang="it-IT" sz="2000" dirty="0">
                <a:solidFill>
                  <a:prstClr val="black"/>
                </a:solidFill>
              </a:rPr>
              <a:t>Astenia 			40</a:t>
            </a:r>
          </a:p>
          <a:p>
            <a:r>
              <a:rPr lang="it-IT" altLang="it-IT" sz="2000" dirty="0">
                <a:solidFill>
                  <a:prstClr val="black"/>
                </a:solidFill>
              </a:rPr>
              <a:t>Dispnea			</a:t>
            </a:r>
            <a:r>
              <a:rPr lang="it-IT" altLang="it-IT" sz="2000" dirty="0" smtClean="0">
                <a:solidFill>
                  <a:prstClr val="black"/>
                </a:solidFill>
              </a:rPr>
              <a:t>40</a:t>
            </a:r>
            <a:endParaRPr lang="it-IT" altLang="it-IT" sz="2000" dirty="0">
              <a:solidFill>
                <a:prstClr val="black"/>
              </a:solidFill>
            </a:endParaRPr>
          </a:p>
          <a:p>
            <a:r>
              <a:rPr lang="it-IT" altLang="it-IT" sz="2000" dirty="0">
                <a:solidFill>
                  <a:prstClr val="black"/>
                </a:solidFill>
              </a:rPr>
              <a:t>Sudorazioni			25</a:t>
            </a:r>
          </a:p>
          <a:p>
            <a:r>
              <a:rPr lang="it-IT" altLang="it-IT" sz="2000" dirty="0">
                <a:solidFill>
                  <a:prstClr val="black"/>
                </a:solidFill>
              </a:rPr>
              <a:t>Ictus				20</a:t>
            </a:r>
          </a:p>
          <a:p>
            <a:r>
              <a:rPr lang="it-IT" altLang="it-IT" sz="2000" dirty="0">
                <a:solidFill>
                  <a:prstClr val="black"/>
                </a:solidFill>
              </a:rPr>
              <a:t>Dolore toracico		</a:t>
            </a:r>
            <a:r>
              <a:rPr lang="it-IT" altLang="it-IT" sz="2000" dirty="0" smtClean="0">
                <a:solidFill>
                  <a:prstClr val="black"/>
                </a:solidFill>
              </a:rPr>
              <a:t>             15</a:t>
            </a:r>
            <a:endParaRPr lang="it-IT" altLang="it-IT" sz="2000" dirty="0">
              <a:solidFill>
                <a:prstClr val="black"/>
              </a:solidFill>
            </a:endParaRPr>
          </a:p>
          <a:p>
            <a:r>
              <a:rPr lang="it-IT" altLang="it-IT" sz="2000" b="1" dirty="0">
                <a:solidFill>
                  <a:prstClr val="black"/>
                </a:solidFill>
              </a:rPr>
              <a:t>Lombalgie</a:t>
            </a:r>
            <a:r>
              <a:rPr lang="it-IT" altLang="it-IT" sz="2000" dirty="0">
                <a:solidFill>
                  <a:prstClr val="black"/>
                </a:solidFill>
              </a:rPr>
              <a:t>			10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4806" y="4077981"/>
            <a:ext cx="50575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2000" b="1" i="1" dirty="0" smtClean="0">
                <a:solidFill>
                  <a:prstClr val="black"/>
                </a:solidFill>
              </a:rPr>
              <a:t>SEGNI                                        (%)</a:t>
            </a:r>
          </a:p>
          <a:p>
            <a:endParaRPr lang="it-IT" altLang="it-IT" sz="2000" dirty="0">
              <a:solidFill>
                <a:prstClr val="black"/>
              </a:solidFill>
            </a:endParaRPr>
          </a:p>
          <a:p>
            <a:r>
              <a:rPr lang="it-IT" altLang="it-IT" sz="2000" b="1" dirty="0" smtClean="0">
                <a:solidFill>
                  <a:prstClr val="black"/>
                </a:solidFill>
              </a:rPr>
              <a:t>Febbre</a:t>
            </a:r>
            <a:r>
              <a:rPr lang="it-IT" altLang="it-IT" sz="2000" dirty="0">
                <a:solidFill>
                  <a:prstClr val="black"/>
                </a:solidFill>
              </a:rPr>
              <a:t>				</a:t>
            </a:r>
            <a:r>
              <a:rPr lang="it-IT" altLang="it-IT" sz="2000" dirty="0" smtClean="0">
                <a:solidFill>
                  <a:prstClr val="black"/>
                </a:solidFill>
              </a:rPr>
              <a:t>90</a:t>
            </a:r>
          </a:p>
          <a:p>
            <a:r>
              <a:rPr lang="it-IT" altLang="it-IT" sz="2000" b="1" dirty="0" smtClean="0">
                <a:solidFill>
                  <a:prstClr val="black"/>
                </a:solidFill>
              </a:rPr>
              <a:t>Soffio cardiaco</a:t>
            </a:r>
            <a:r>
              <a:rPr lang="it-IT" altLang="it-IT" sz="2000" dirty="0" smtClean="0">
                <a:solidFill>
                  <a:prstClr val="black"/>
                </a:solidFill>
              </a:rPr>
              <a:t>		85</a:t>
            </a:r>
          </a:p>
          <a:p>
            <a:r>
              <a:rPr lang="it-IT" altLang="it-IT" sz="2000" dirty="0" smtClean="0">
                <a:solidFill>
                  <a:prstClr val="black"/>
                </a:solidFill>
              </a:rPr>
              <a:t>Fenomeni </a:t>
            </a:r>
            <a:r>
              <a:rPr lang="it-IT" altLang="it-IT" sz="2000" dirty="0">
                <a:solidFill>
                  <a:prstClr val="black"/>
                </a:solidFill>
              </a:rPr>
              <a:t>embolici		</a:t>
            </a:r>
            <a:r>
              <a:rPr lang="it-IT" altLang="it-IT" sz="2000" dirty="0" smtClean="0">
                <a:solidFill>
                  <a:prstClr val="black"/>
                </a:solidFill>
              </a:rPr>
              <a:t>&gt;50</a:t>
            </a:r>
            <a:endParaRPr lang="it-IT" altLang="it-IT" sz="2000" dirty="0">
              <a:solidFill>
                <a:prstClr val="black"/>
              </a:solidFill>
            </a:endParaRPr>
          </a:p>
          <a:p>
            <a:r>
              <a:rPr lang="it-IT" altLang="it-IT" sz="2000" b="1" dirty="0">
                <a:solidFill>
                  <a:prstClr val="black"/>
                </a:solidFill>
              </a:rPr>
              <a:t>Manifestazioni cute</a:t>
            </a:r>
            <a:r>
              <a:rPr lang="it-IT" altLang="it-IT" sz="2000" dirty="0">
                <a:solidFill>
                  <a:prstClr val="black"/>
                </a:solidFill>
              </a:rPr>
              <a:t>		</a:t>
            </a:r>
            <a:r>
              <a:rPr lang="it-IT" altLang="it-IT" sz="2000" dirty="0" smtClean="0">
                <a:solidFill>
                  <a:prstClr val="black"/>
                </a:solidFill>
              </a:rPr>
              <a:t>20 </a:t>
            </a:r>
            <a:r>
              <a:rPr lang="it-IT" altLang="it-IT" sz="2000" dirty="0">
                <a:solidFill>
                  <a:prstClr val="black"/>
                </a:solidFill>
              </a:rPr>
              <a:t>– 50 </a:t>
            </a:r>
          </a:p>
          <a:p>
            <a:r>
              <a:rPr lang="it-IT" altLang="it-IT" sz="2000" dirty="0">
                <a:solidFill>
                  <a:prstClr val="black"/>
                </a:solidFill>
              </a:rPr>
              <a:t>Splenomegalia			20 – 55</a:t>
            </a:r>
          </a:p>
          <a:p>
            <a:r>
              <a:rPr lang="it-IT" altLang="it-IT" sz="2000" dirty="0">
                <a:solidFill>
                  <a:prstClr val="black"/>
                </a:solidFill>
              </a:rPr>
              <a:t>Dita bacchetta di tamburo	</a:t>
            </a:r>
            <a:r>
              <a:rPr lang="it-IT" altLang="it-IT" sz="2000" dirty="0" smtClean="0">
                <a:solidFill>
                  <a:prstClr val="black"/>
                </a:solidFill>
              </a:rPr>
              <a:t>10 </a:t>
            </a:r>
            <a:r>
              <a:rPr lang="it-IT" altLang="it-IT" sz="2000" dirty="0">
                <a:solidFill>
                  <a:prstClr val="black"/>
                </a:solidFill>
              </a:rPr>
              <a:t>- 50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268" y="1069374"/>
            <a:ext cx="3352284" cy="2659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6" y="4231303"/>
            <a:ext cx="20383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7527" y="498764"/>
            <a:ext cx="7125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prstClr val="black"/>
                </a:solidFill>
              </a:rPr>
              <a:t>Quali manifestazioni cutanee?</a:t>
            </a:r>
            <a:endParaRPr lang="it-IT" sz="2800" b="1" dirty="0">
              <a:solidFill>
                <a:prstClr val="black"/>
              </a:solidFill>
            </a:endParaRPr>
          </a:p>
        </p:txBody>
      </p:sp>
      <p:pic>
        <p:nvPicPr>
          <p:cNvPr id="6" name="Picture 2" descr="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1400797"/>
            <a:ext cx="3621974" cy="409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659906"/>
              </p:ext>
            </p:extLst>
          </p:nvPr>
        </p:nvGraphicFramePr>
        <p:xfrm>
          <a:off x="4773881" y="1400798"/>
          <a:ext cx="4108862" cy="409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Fotografia di Photo Editor " r:id="rId5" imgW="3840813" imgH="2514818" progId="">
                  <p:embed/>
                </p:oleObj>
              </mc:Choice>
              <mc:Fallback>
                <p:oleObj name="Fotografia di Photo Editor " r:id="rId5" imgW="3840813" imgH="251481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881" y="1400798"/>
                        <a:ext cx="4108862" cy="4097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40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6721" y="185219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prstClr val="black"/>
                </a:solidFill>
              </a:rPr>
              <a:t>Diagnosi(1)</a:t>
            </a:r>
            <a:endParaRPr lang="it-IT" sz="3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54" y="831550"/>
            <a:ext cx="3275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u="sng" dirty="0" smtClean="0">
                <a:solidFill>
                  <a:prstClr val="black"/>
                </a:solidFill>
              </a:rPr>
              <a:t>CRITERI DI DUKE</a:t>
            </a:r>
            <a:endParaRPr lang="it-IT" sz="2400" u="sng" dirty="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6368" y="2104029"/>
            <a:ext cx="4691418" cy="45697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fontAlgn="base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altLang="it-IT" sz="2800" dirty="0" smtClean="0">
                <a:solidFill>
                  <a:prstClr val="black"/>
                </a:solidFill>
              </a:rPr>
              <a:t>Emocolture positive</a:t>
            </a:r>
          </a:p>
          <a:p>
            <a:pPr lvl="1"/>
            <a:r>
              <a:rPr lang="it-IT" altLang="it-IT" sz="2400" dirty="0" smtClean="0">
                <a:solidFill>
                  <a:prstClr val="black"/>
                </a:solidFill>
              </a:rPr>
              <a:t>Positività persistente: </a:t>
            </a:r>
          </a:p>
          <a:p>
            <a:pPr lvl="1"/>
            <a:r>
              <a:rPr lang="it-IT" altLang="it-IT" sz="2400" dirty="0" smtClean="0">
                <a:solidFill>
                  <a:prstClr val="black"/>
                </a:solidFill>
              </a:rPr>
              <a:t>Germe caratteristico: 2 emocolture</a:t>
            </a:r>
          </a:p>
          <a:p>
            <a:pPr lvl="1"/>
            <a:r>
              <a:rPr lang="it-IT" altLang="it-IT" sz="2400" dirty="0" smtClean="0">
                <a:solidFill>
                  <a:prstClr val="black"/>
                </a:solidFill>
              </a:rPr>
              <a:t>Sierologia per </a:t>
            </a:r>
            <a:r>
              <a:rPr lang="it-IT" altLang="it-IT" sz="2400" i="1" dirty="0" smtClean="0">
                <a:solidFill>
                  <a:prstClr val="black"/>
                </a:solidFill>
              </a:rPr>
              <a:t>Coxiella burnetti</a:t>
            </a:r>
            <a:r>
              <a:rPr lang="it-IT" altLang="it-IT" sz="2400" dirty="0" smtClean="0">
                <a:solidFill>
                  <a:prstClr val="black"/>
                </a:solidFill>
              </a:rPr>
              <a:t> (febbre Q) &gt; 1/800</a:t>
            </a:r>
          </a:p>
          <a:p>
            <a:pPr lvl="1"/>
            <a:endParaRPr lang="it-IT" altLang="it-IT" sz="2400" dirty="0" smtClean="0">
              <a:solidFill>
                <a:prstClr val="black"/>
              </a:solidFill>
            </a:endParaRPr>
          </a:p>
          <a:p>
            <a:r>
              <a:rPr lang="it-IT" altLang="it-IT" sz="2800" dirty="0" smtClean="0">
                <a:solidFill>
                  <a:prstClr val="black"/>
                </a:solidFill>
              </a:rPr>
              <a:t>Ecocardiografia</a:t>
            </a:r>
          </a:p>
          <a:p>
            <a:pPr lvl="1"/>
            <a:r>
              <a:rPr lang="it-IT" altLang="it-IT" sz="2400" dirty="0" smtClean="0">
                <a:solidFill>
                  <a:prstClr val="black"/>
                </a:solidFill>
              </a:rPr>
              <a:t>Massa mobile</a:t>
            </a:r>
          </a:p>
          <a:p>
            <a:pPr lvl="1"/>
            <a:r>
              <a:rPr lang="it-IT" altLang="it-IT" sz="2400" dirty="0" smtClean="0">
                <a:solidFill>
                  <a:prstClr val="black"/>
                </a:solidFill>
              </a:rPr>
              <a:t>Ascesso periannulare</a:t>
            </a:r>
          </a:p>
          <a:p>
            <a:pPr lvl="1"/>
            <a:r>
              <a:rPr lang="it-IT" altLang="it-IT" sz="2400" dirty="0" smtClean="0">
                <a:solidFill>
                  <a:prstClr val="black"/>
                </a:solidFill>
              </a:rPr>
              <a:t>Nuova deiscenza di valvola protesica</a:t>
            </a:r>
            <a:endParaRPr lang="it-IT" altLang="it-IT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5495" y="1385547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>
                <a:solidFill>
                  <a:prstClr val="black"/>
                </a:solidFill>
              </a:rPr>
              <a:t>MINORI</a:t>
            </a:r>
            <a:endParaRPr lang="it-IT" sz="2400" b="1" i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6653" y="1385547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>
                <a:solidFill>
                  <a:prstClr val="black"/>
                </a:solidFill>
              </a:rPr>
              <a:t>MAGGIORI</a:t>
            </a:r>
            <a:endParaRPr lang="it-IT" sz="2400" b="1" i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7786" y="2104029"/>
            <a:ext cx="4027716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</a:rPr>
              <a:t>Predisposizione cardiaca </a:t>
            </a:r>
            <a:r>
              <a:rPr lang="it-IT" altLang="it-IT" sz="2400" dirty="0" smtClean="0">
                <a:solidFill>
                  <a:prstClr val="black"/>
                </a:solidFill>
              </a:rPr>
              <a:t>TD </a:t>
            </a:r>
            <a:r>
              <a:rPr lang="it-IT" altLang="it-IT" sz="2400" dirty="0">
                <a:solidFill>
                  <a:prstClr val="black"/>
                </a:solidFill>
              </a:rPr>
              <a:t>venosa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</a:rPr>
              <a:t>Febbre &gt; 38°C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</a:rPr>
              <a:t>Fenomeni vascolari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prstClr val="black"/>
                </a:solidFill>
              </a:rPr>
              <a:t>Embolismo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prstClr val="black"/>
                </a:solidFill>
              </a:rPr>
              <a:t>Emorragia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prstClr val="black"/>
                </a:solidFill>
              </a:rPr>
              <a:t>Lesioni di Janeway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</a:rPr>
              <a:t>Fenomeni immunologici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prstClr val="black"/>
                </a:solidFill>
              </a:rPr>
              <a:t>Fattore reumatoide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prstClr val="black"/>
                </a:solidFill>
              </a:rPr>
              <a:t>Glomerulonefrite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</a:rPr>
              <a:t>Emocoltura positiva (escluse le definizioni dei criteri maggiori) o sierologia significativa</a:t>
            </a:r>
          </a:p>
        </p:txBody>
      </p:sp>
    </p:spTree>
    <p:extLst>
      <p:ext uri="{BB962C8B-B14F-4D97-AF65-F5344CB8AC3E}">
        <p14:creationId xmlns:p14="http://schemas.microsoft.com/office/powerpoint/2010/main" val="4729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6538" y="190731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prstClr val="black"/>
                </a:solidFill>
              </a:rPr>
              <a:t>Diagnosi(2)</a:t>
            </a:r>
            <a:endParaRPr lang="it-IT" sz="3600" dirty="0">
              <a:solidFill>
                <a:prstClr val="black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72955" y="959892"/>
            <a:ext cx="8871045" cy="541361"/>
          </a:xfrm>
        </p:spPr>
        <p:txBody>
          <a:bodyPr/>
          <a:lstStyle/>
          <a:p>
            <a:pPr algn="l"/>
            <a:r>
              <a:rPr lang="it-IT" altLang="it-IT" sz="2400" dirty="0">
                <a:latin typeface="+mn-lt"/>
              </a:rPr>
              <a:t>Criteri di Durack revisionati per la diagnosi di </a:t>
            </a:r>
            <a:r>
              <a:rPr lang="it-IT" altLang="it-IT" sz="2400" dirty="0" smtClean="0">
                <a:latin typeface="+mn-lt"/>
              </a:rPr>
              <a:t>endocardite </a:t>
            </a:r>
            <a:r>
              <a:rPr lang="it-IT" altLang="it-IT" sz="2400" dirty="0">
                <a:latin typeface="+mn-lt"/>
              </a:rPr>
              <a:t>infettiva </a:t>
            </a:r>
            <a:r>
              <a:rPr lang="it-IT" altLang="it-IT" sz="2400" dirty="0" smtClean="0">
                <a:latin typeface="+mn-lt"/>
              </a:rPr>
              <a:t>–</a:t>
            </a:r>
            <a:br>
              <a:rPr lang="it-IT" altLang="it-IT" sz="2400" dirty="0" smtClean="0">
                <a:latin typeface="+mn-lt"/>
              </a:rPr>
            </a:br>
            <a:r>
              <a:rPr lang="it-IT" altLang="it-IT" sz="2400" dirty="0" smtClean="0">
                <a:latin typeface="+mn-lt"/>
              </a:rPr>
              <a:t> </a:t>
            </a:r>
            <a:r>
              <a:rPr lang="it-IT" altLang="it-IT" sz="2400" dirty="0">
                <a:latin typeface="+mn-lt"/>
              </a:rPr>
              <a:t>Li et al, CID 2000</a:t>
            </a:r>
            <a:endParaRPr lang="it-IT" altLang="it-IT" dirty="0"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490" y="1746912"/>
            <a:ext cx="8420668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 CERTA</a:t>
            </a:r>
            <a:endParaRPr lang="it-IT" altLang="it-IT" sz="2400" dirty="0">
              <a:solidFill>
                <a:prstClr val="black"/>
              </a:solidFill>
            </a:endParaRPr>
          </a:p>
          <a:p>
            <a:pPr lvl="2">
              <a:lnSpc>
                <a:spcPct val="90000"/>
              </a:lnSpc>
            </a:pPr>
            <a:r>
              <a:rPr lang="it-IT" altLang="it-IT" sz="2400" dirty="0">
                <a:solidFill>
                  <a:prstClr val="black"/>
                </a:solidFill>
              </a:rPr>
              <a:t>2 criteri maggiori</a:t>
            </a:r>
          </a:p>
          <a:p>
            <a:pPr lvl="2">
              <a:lnSpc>
                <a:spcPct val="90000"/>
              </a:lnSpc>
            </a:pPr>
            <a:r>
              <a:rPr lang="it-IT" altLang="it-IT" sz="2400" dirty="0">
                <a:solidFill>
                  <a:prstClr val="black"/>
                </a:solidFill>
              </a:rPr>
              <a:t>1 maggiore e 3 minori</a:t>
            </a:r>
          </a:p>
          <a:p>
            <a:pPr lvl="2">
              <a:lnSpc>
                <a:spcPct val="90000"/>
              </a:lnSpc>
            </a:pPr>
            <a:r>
              <a:rPr lang="it-IT" altLang="it-IT" sz="2400" dirty="0">
                <a:solidFill>
                  <a:prstClr val="black"/>
                </a:solidFill>
              </a:rPr>
              <a:t>5 minori</a:t>
            </a:r>
          </a:p>
          <a:p>
            <a:pPr>
              <a:lnSpc>
                <a:spcPct val="90000"/>
              </a:lnSpc>
            </a:pPr>
            <a:endParaRPr lang="it-IT" altLang="it-IT" sz="2800" u="sng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it-IT" altLang="it-IT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DIAGNOSI POSSIBILE</a:t>
            </a:r>
          </a:p>
          <a:p>
            <a:pPr lvl="2">
              <a:lnSpc>
                <a:spcPct val="90000"/>
              </a:lnSpc>
            </a:pPr>
            <a:r>
              <a:rPr lang="it-IT" altLang="it-IT" sz="2400" dirty="0">
                <a:solidFill>
                  <a:prstClr val="black"/>
                </a:solidFill>
              </a:rPr>
              <a:t>Criteri non sufficienti per la diagnosi certa</a:t>
            </a:r>
          </a:p>
          <a:p>
            <a:pPr>
              <a:lnSpc>
                <a:spcPct val="90000"/>
              </a:lnSpc>
            </a:pPr>
            <a:endParaRPr lang="it-IT" altLang="it-IT" sz="2800" u="sng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it-IT" altLang="it-IT" sz="2400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ESCLUSA</a:t>
            </a:r>
          </a:p>
          <a:p>
            <a:pPr lvl="1">
              <a:lnSpc>
                <a:spcPct val="90000"/>
              </a:lnSpc>
            </a:pPr>
            <a:r>
              <a:rPr lang="it-IT" altLang="it-IT" sz="2400" dirty="0">
                <a:solidFill>
                  <a:prstClr val="black"/>
                </a:solidFill>
              </a:rPr>
              <a:t>Diagnosi alternativa certa</a:t>
            </a:r>
          </a:p>
          <a:p>
            <a:pPr lvl="1">
              <a:lnSpc>
                <a:spcPct val="90000"/>
              </a:lnSpc>
            </a:pPr>
            <a:r>
              <a:rPr lang="it-IT" altLang="it-IT" sz="2400" dirty="0">
                <a:solidFill>
                  <a:prstClr val="black"/>
                </a:solidFill>
              </a:rPr>
              <a:t>Risoluzione dei sintomi dopo 4 giorni o meno di terapia antibiotica</a:t>
            </a:r>
          </a:p>
          <a:p>
            <a:pPr lvl="1">
              <a:lnSpc>
                <a:spcPct val="90000"/>
              </a:lnSpc>
            </a:pPr>
            <a:r>
              <a:rPr lang="it-IT" altLang="it-IT" sz="2400" dirty="0">
                <a:solidFill>
                  <a:prstClr val="black"/>
                </a:solidFill>
              </a:rPr>
              <a:t>Mancata evidenza di endocardite all’esame istologico o autoptico dopo 4 giorni o meno di terapia antibiotica</a:t>
            </a:r>
          </a:p>
        </p:txBody>
      </p:sp>
    </p:spTree>
    <p:extLst>
      <p:ext uri="{BB962C8B-B14F-4D97-AF65-F5344CB8AC3E}">
        <p14:creationId xmlns:p14="http://schemas.microsoft.com/office/powerpoint/2010/main" val="349288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6470" y="185219"/>
            <a:ext cx="718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Terapia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878" y="1320731"/>
            <a:ext cx="73834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i="1" dirty="0" smtClean="0">
                <a:solidFill>
                  <a:prstClr val="black"/>
                </a:solidFill>
              </a:rPr>
              <a:t>Medica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dirty="0">
              <a:solidFill>
                <a:prstClr val="black"/>
              </a:solidFill>
            </a:endParaRPr>
          </a:p>
          <a:p>
            <a:pPr lvl="1"/>
            <a:r>
              <a:rPr lang="it-IT" altLang="it-IT" sz="2400" dirty="0">
                <a:solidFill>
                  <a:prstClr val="black"/>
                </a:solidFill>
              </a:rPr>
              <a:t>Antibiotico per via endovenosa per 6</a:t>
            </a:r>
            <a:r>
              <a:rPr lang="it-IT" altLang="it-IT" sz="2400" dirty="0" smtClean="0">
                <a:solidFill>
                  <a:prstClr val="black"/>
                </a:solidFill>
              </a:rPr>
              <a:t>– </a:t>
            </a:r>
            <a:r>
              <a:rPr lang="it-IT" altLang="it-IT" sz="2400" dirty="0">
                <a:solidFill>
                  <a:prstClr val="black"/>
                </a:solidFill>
              </a:rPr>
              <a:t>8 </a:t>
            </a:r>
            <a:r>
              <a:rPr lang="it-IT" altLang="it-IT" sz="2400" dirty="0" smtClean="0">
                <a:solidFill>
                  <a:prstClr val="black"/>
                </a:solidFill>
              </a:rPr>
              <a:t>settimane in aggiunta a terapia orale(rifampicina per esempio)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altLang="it-IT" sz="2800" i="1" dirty="0" smtClean="0">
                <a:solidFill>
                  <a:prstClr val="black"/>
                </a:solidFill>
              </a:rPr>
              <a:t>Cardiochirurgia precoce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altLang="it-IT" sz="2800" dirty="0">
              <a:solidFill>
                <a:prstClr val="black"/>
              </a:solidFill>
            </a:endParaRPr>
          </a:p>
          <a:p>
            <a:pPr lvl="1"/>
            <a:r>
              <a:rPr lang="it-IT" altLang="it-IT" sz="2400" dirty="0">
                <a:solidFill>
                  <a:prstClr val="black"/>
                </a:solidFill>
              </a:rPr>
              <a:t>Embolizzazione</a:t>
            </a:r>
          </a:p>
          <a:p>
            <a:pPr lvl="1"/>
            <a:r>
              <a:rPr lang="it-IT" altLang="it-IT" sz="2400" dirty="0">
                <a:solidFill>
                  <a:prstClr val="black"/>
                </a:solidFill>
              </a:rPr>
              <a:t>Scompenso cardiaco</a:t>
            </a:r>
          </a:p>
        </p:txBody>
      </p:sp>
    </p:spTree>
    <p:extLst>
      <p:ext uri="{BB962C8B-B14F-4D97-AF65-F5344CB8AC3E}">
        <p14:creationId xmlns:p14="http://schemas.microsoft.com/office/powerpoint/2010/main" val="407594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806778"/>
              </p:ext>
            </p:extLst>
          </p:nvPr>
        </p:nvGraphicFramePr>
        <p:xfrm>
          <a:off x="818866" y="915537"/>
          <a:ext cx="11029578" cy="607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o" r:id="rId4" imgW="6207760" imgH="5765800" progId="Word.Document.8">
                  <p:embed/>
                </p:oleObj>
              </mc:Choice>
              <mc:Fallback>
                <p:oleObj name="Documento" r:id="rId4" imgW="6207760" imgH="57658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66" y="915537"/>
                        <a:ext cx="11029578" cy="60721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23582" y="136478"/>
            <a:ext cx="756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Incidenza di batteriemia dopo procedure diverse</a:t>
            </a:r>
            <a:endParaRPr lang="it-IT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4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2" y="191068"/>
            <a:ext cx="522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Profilassi dell’endocardite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129" y="1651379"/>
            <a:ext cx="69603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solidFill>
                  <a:prstClr val="black"/>
                </a:solidFill>
              </a:rPr>
              <a:t>Per chi……e per cosa ?</a:t>
            </a:r>
            <a:endParaRPr lang="it-IT" sz="8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21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2" y="191068"/>
            <a:ext cx="550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Profilassi dell’endocardite(1)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4770" y="837399"/>
            <a:ext cx="2825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  <a:latin typeface="Calibri"/>
              </a:rPr>
              <a:t>Tipo di PAZIENTE</a:t>
            </a:r>
            <a:endParaRPr lang="it-I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657" y="1483730"/>
            <a:ext cx="3746310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altLang="it-IT" sz="2800" dirty="0">
                <a:solidFill>
                  <a:prstClr val="black"/>
                </a:solidFill>
                <a:latin typeface="Calibri"/>
              </a:rPr>
              <a:t>a rischio </a:t>
            </a:r>
            <a:r>
              <a:rPr lang="it-IT" altLang="it-IT" sz="2800" b="1" dirty="0" smtClean="0">
                <a:solidFill>
                  <a:prstClr val="black"/>
                </a:solidFill>
                <a:latin typeface="Calibri"/>
              </a:rPr>
              <a:t>MINIMO</a:t>
            </a:r>
            <a:endParaRPr lang="it-IT" altLang="it-IT" sz="2800" b="1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Calibri"/>
              </a:rPr>
              <a:t> Pace-maker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Calibri"/>
              </a:rPr>
              <a:t> Prolasso mitralico </a:t>
            </a: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(no insuff)</a:t>
            </a:r>
            <a:endParaRPr lang="it-IT" altLang="it-IT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Calibri"/>
              </a:rPr>
              <a:t> Placche </a:t>
            </a: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 aterosclerotiche</a:t>
            </a:r>
            <a:endParaRPr lang="it-IT" altLang="it-IT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42094" y="1411053"/>
            <a:ext cx="4851779" cy="267765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it-IT" altLang="it-IT" sz="2400" dirty="0">
                <a:solidFill>
                  <a:prstClr val="black"/>
                </a:solidFill>
                <a:latin typeface="Calibri"/>
              </a:rPr>
              <a:t>a </a:t>
            </a: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rischio </a:t>
            </a:r>
            <a:r>
              <a:rPr lang="it-IT" altLang="it-IT" sz="2400" b="1" dirty="0" smtClean="0">
                <a:solidFill>
                  <a:prstClr val="black"/>
                </a:solidFill>
                <a:latin typeface="Calibri"/>
              </a:rPr>
              <a:t>INTERMEDIO</a:t>
            </a:r>
            <a:endParaRPr lang="it-IT" altLang="it-IT" sz="2400" b="1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Calibri"/>
              </a:rPr>
              <a:t> Prolasso della mitrale </a:t>
            </a: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(+  </a:t>
            </a:r>
          </a:p>
          <a:p>
            <a:pPr lvl="1"/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       insuff)</a:t>
            </a:r>
            <a:endParaRPr lang="it-IT" altLang="it-IT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Calibri"/>
              </a:rPr>
              <a:t> Malattia tricuspidale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Calibri"/>
              </a:rPr>
              <a:t> Stenosi polmonare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black"/>
                </a:solidFill>
                <a:latin typeface="Calibri"/>
              </a:rPr>
              <a:t> Degenerazione valvolare </a:t>
            </a: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   </a:t>
            </a:r>
          </a:p>
          <a:p>
            <a:pPr lvl="1"/>
            <a:r>
              <a:rPr lang="it-IT" altLang="it-IT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      senile</a:t>
            </a:r>
            <a:endParaRPr lang="it-IT" altLang="it-IT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6" y="3774079"/>
            <a:ext cx="4572000" cy="3083921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>
                <a:solidFill>
                  <a:prstClr val="white"/>
                </a:solidFill>
                <a:latin typeface="Calibri"/>
              </a:rPr>
              <a:t>a rischio </a:t>
            </a:r>
            <a:r>
              <a:rPr lang="it-IT" altLang="it-IT" sz="2400" dirty="0" smtClean="0">
                <a:solidFill>
                  <a:prstClr val="white"/>
                </a:solidFill>
                <a:latin typeface="Calibri"/>
              </a:rPr>
              <a:t>ELEVATO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olidFill>
                  <a:prstClr val="white"/>
                </a:solidFill>
                <a:latin typeface="Calibri"/>
              </a:rPr>
              <a:t> Valvola protesica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it-IT" altLang="it-IT" sz="2400" dirty="0">
                <a:solidFill>
                  <a:prstClr val="white"/>
                </a:solidFill>
                <a:latin typeface="Calibri"/>
              </a:rPr>
              <a:t>Pregressa endocardite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white"/>
                </a:solidFill>
                <a:latin typeface="Calibri"/>
              </a:rPr>
              <a:t> Stenosi / insufficienza aortica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white"/>
                </a:solidFill>
                <a:latin typeface="Calibri"/>
              </a:rPr>
              <a:t> Steno-insufficienza mitralica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white"/>
                </a:solidFill>
                <a:latin typeface="Calibri"/>
              </a:rPr>
              <a:t> Difetto settale ventricolare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400" dirty="0">
                <a:solidFill>
                  <a:prstClr val="white"/>
                </a:solidFill>
                <a:latin typeface="Calibri"/>
              </a:rPr>
              <a:t> Intervento CCH con esiti emodinamici</a:t>
            </a:r>
          </a:p>
        </p:txBody>
      </p:sp>
    </p:spTree>
    <p:extLst>
      <p:ext uri="{BB962C8B-B14F-4D97-AF65-F5344CB8AC3E}">
        <p14:creationId xmlns:p14="http://schemas.microsoft.com/office/powerpoint/2010/main" val="14008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2" y="191068"/>
            <a:ext cx="550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Profilassi dell’endocardite(2)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4770" y="837399"/>
            <a:ext cx="31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  <a:latin typeface="Calibri"/>
              </a:rPr>
              <a:t>Tipo di PROCEDURA</a:t>
            </a:r>
            <a:endParaRPr lang="it-IT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4262" y="1706507"/>
            <a:ext cx="3930556" cy="236988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it-IT" altLang="it-IT" sz="2800" dirty="0">
                <a:solidFill>
                  <a:prstClr val="black"/>
                </a:solidFill>
                <a:latin typeface="Calibri"/>
              </a:rPr>
              <a:t>a rischio </a:t>
            </a:r>
            <a:r>
              <a:rPr lang="it-IT" altLang="it-IT" sz="2800" b="1" dirty="0" smtClean="0">
                <a:solidFill>
                  <a:prstClr val="black"/>
                </a:solidFill>
                <a:latin typeface="Calibri"/>
              </a:rPr>
              <a:t>MINIMO</a:t>
            </a:r>
            <a:endParaRPr lang="it-IT" altLang="it-IT" sz="2800" b="1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Altre procedure chirurgiche</a:t>
            </a:r>
            <a:endParaRPr lang="it-IT" altLang="it-IT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Iniezione di anestetico</a:t>
            </a:r>
            <a:endParaRPr lang="it-IT" altLang="it-IT" sz="24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Broncoscopia(b.rigido)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altLang="it-IT" sz="2400" dirty="0" smtClean="0">
                <a:solidFill>
                  <a:prstClr val="black"/>
                </a:solidFill>
                <a:latin typeface="Calibri"/>
              </a:rPr>
              <a:t>Tonsillectomia</a:t>
            </a:r>
            <a:endParaRPr lang="it-IT" altLang="it-IT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654" y="1706507"/>
            <a:ext cx="4572000" cy="3527119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sz="2800" dirty="0">
                <a:solidFill>
                  <a:prstClr val="white"/>
                </a:solidFill>
                <a:latin typeface="Calibri"/>
              </a:rPr>
              <a:t>a rischio </a:t>
            </a:r>
            <a:r>
              <a:rPr lang="it-IT" altLang="it-IT" sz="2800" dirty="0" smtClean="0">
                <a:solidFill>
                  <a:prstClr val="white"/>
                </a:solidFill>
                <a:latin typeface="Calibri"/>
              </a:rPr>
              <a:t>ELEVATO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prstClr val="white"/>
                </a:solidFill>
                <a:latin typeface="Calibri"/>
              </a:rPr>
              <a:t>Avulsione dentaria e chirurgia gengivale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prstClr val="white"/>
                </a:solidFill>
                <a:latin typeface="Calibri"/>
              </a:rPr>
              <a:t>Procedure chirurgiche con infezione in atto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prstClr val="white"/>
                </a:solidFill>
                <a:latin typeface="Calibri"/>
              </a:rPr>
              <a:t>Scleroterapia varici esofagee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altLang="it-IT" sz="2800" dirty="0" smtClean="0">
                <a:solidFill>
                  <a:prstClr val="white"/>
                </a:solidFill>
                <a:latin typeface="Calibri"/>
              </a:rPr>
              <a:t>Dilatazione esofagea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5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2" y="191068"/>
            <a:ext cx="550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Profilassi dell’endocardite(3)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6125" y="837399"/>
            <a:ext cx="474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  <a:latin typeface="Calibri"/>
              </a:rPr>
              <a:t>INDICAZIONI ALLA PROFILASSI</a:t>
            </a:r>
            <a:endParaRPr lang="it-IT" sz="28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Group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575293"/>
              </p:ext>
            </p:extLst>
          </p:nvPr>
        </p:nvGraphicFramePr>
        <p:xfrm>
          <a:off x="327298" y="1811419"/>
          <a:ext cx="8458200" cy="4114800"/>
        </p:xfrm>
        <a:graphic>
          <a:graphicData uri="http://schemas.openxmlformats.org/drawingml/2006/table">
            <a:tbl>
              <a:tblPr/>
              <a:tblGrid>
                <a:gridCol w="2114550"/>
                <a:gridCol w="2114550"/>
                <a:gridCol w="2322513"/>
                <a:gridCol w="1906587"/>
              </a:tblGrid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Procedura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Paziente alto rischio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Paziente rischio intermedio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Paziente basso rischio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Alto rischio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Raccomandata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Raccomandata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Non raccomandata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371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Basso rischio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Opzionale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Non raccomandata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Non raccomandata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0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ustomShape 1"/>
          <p:cNvSpPr>
            <a:spLocks noChangeArrowheads="1"/>
          </p:cNvSpPr>
          <p:nvPr/>
        </p:nvSpPr>
        <p:spPr bwMode="auto">
          <a:xfrm>
            <a:off x="3384550" y="127000"/>
            <a:ext cx="2014538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60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P</a:t>
            </a:r>
            <a:r>
              <a:rPr lang="it-IT" sz="5400" b="1">
                <a:solidFill>
                  <a:srgbClr val="003300"/>
                </a:solidFill>
                <a:latin typeface="Comic Sans MS" pitchFamily="66" charset="0"/>
                <a:cs typeface="DejaVu Sans"/>
              </a:rPr>
              <a:t>iano </a:t>
            </a:r>
            <a:endParaRPr lang="it-IT" b="1">
              <a:latin typeface="Comic Sans MS" pitchFamily="66" charset="0"/>
              <a:cs typeface="DejaVu Sans"/>
            </a:endParaRPr>
          </a:p>
        </p:txBody>
      </p:sp>
      <p:pic>
        <p:nvPicPr>
          <p:cNvPr id="63490" name="Immagin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399" y="1268760"/>
            <a:ext cx="9142413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CustomShape 2"/>
          <p:cNvSpPr>
            <a:spLocks noChangeArrowheads="1"/>
          </p:cNvSpPr>
          <p:nvPr/>
        </p:nvSpPr>
        <p:spPr bwMode="auto">
          <a:xfrm>
            <a:off x="274638" y="1052513"/>
            <a:ext cx="36496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/>
            <a:r>
              <a:rPr lang="it-IT" sz="3200" b="1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Mari</a:t>
            </a:r>
            <a:r>
              <a:rPr lang="it-IT" sz="3200" b="1" dirty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a</a:t>
            </a:r>
            <a:endParaRPr lang="it-IT" dirty="0">
              <a:latin typeface="Comic Sans MS" pitchFamily="66" charset="0"/>
              <a:cs typeface="DejaVu Sans"/>
            </a:endParaRPr>
          </a:p>
        </p:txBody>
      </p:sp>
      <p:sp>
        <p:nvSpPr>
          <p:cNvPr id="63492" name="CustomShape 3"/>
          <p:cNvSpPr>
            <a:spLocks noChangeArrowheads="1"/>
          </p:cNvSpPr>
          <p:nvPr/>
        </p:nvSpPr>
        <p:spPr bwMode="auto">
          <a:xfrm>
            <a:off x="252412" y="2961945"/>
            <a:ext cx="626427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5000" rIns="90000" bIns="45000"/>
          <a:lstStyle/>
          <a:p>
            <a:r>
              <a:rPr lang="it-IT" sz="22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Emocromo con formula, AST, ALT, GGT, 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Glicemia, </a:t>
            </a:r>
            <a:r>
              <a:rPr lang="it-IT" sz="2200" dirty="0" err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Sodiemia</a:t>
            </a:r>
            <a:r>
              <a:rPr lang="it-IT" sz="22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, Potassiemia, </a:t>
            </a:r>
            <a:r>
              <a:rPr lang="it-IT" sz="2200" dirty="0" err="1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Creatininemia</a:t>
            </a:r>
            <a:r>
              <a:rPr lang="it-IT" sz="22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,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VES, PCR, elettroforesi proteine plasmatiche.</a:t>
            </a:r>
          </a:p>
          <a:p>
            <a:r>
              <a:rPr lang="it-IT" sz="2200" dirty="0" smtClean="0">
                <a:solidFill>
                  <a:srgbClr val="000000"/>
                </a:solidFill>
                <a:latin typeface="Comic Sans MS" pitchFamily="66" charset="0"/>
                <a:cs typeface="DejaVu Sans"/>
              </a:rPr>
              <a:t>Esame chimico-fisico delle urine.</a:t>
            </a:r>
            <a:endParaRPr lang="it-IT" sz="2200" dirty="0">
              <a:latin typeface="Comic Sans MS" pitchFamily="66" charset="0"/>
              <a:cs typeface="DejaVu Sans"/>
            </a:endParaRPr>
          </a:p>
          <a:p>
            <a:endParaRPr lang="it-IT" sz="2200" dirty="0">
              <a:latin typeface="Comic Sans MS" pitchFamily="66" charset="0"/>
              <a:cs typeface="DejaVu Sans"/>
            </a:endParaRPr>
          </a:p>
        </p:txBody>
      </p:sp>
      <p:pic>
        <p:nvPicPr>
          <p:cNvPr id="63493" name="Immagine 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6075" y="71438"/>
            <a:ext cx="2447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CasellaDiTesto 1"/>
          <p:cNvSpPr txBox="1">
            <a:spLocks noChangeArrowheads="1"/>
          </p:cNvSpPr>
          <p:nvPr/>
        </p:nvSpPr>
        <p:spPr bwMode="auto">
          <a:xfrm>
            <a:off x="377825" y="2133600"/>
            <a:ext cx="2538413" cy="522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SERVIZIO SANITARIO NAZIONALE</a:t>
            </a:r>
          </a:p>
          <a:p>
            <a:r>
              <a:rPr lang="it-IT" sz="1400" b="1" dirty="0">
                <a:solidFill>
                  <a:srgbClr val="E54829"/>
                </a:solidFill>
                <a:latin typeface="BrowalliaUPC" pitchFamily="34" charset="-34"/>
                <a:cs typeface="BrowalliaUPC" pitchFamily="34" charset="-34"/>
              </a:rPr>
              <a:t>REGIONE LOMBARDIA</a:t>
            </a:r>
          </a:p>
        </p:txBody>
      </p:sp>
      <p:sp>
        <p:nvSpPr>
          <p:cNvPr id="2" name="Rettangolo 1"/>
          <p:cNvSpPr/>
          <p:nvPr/>
        </p:nvSpPr>
        <p:spPr>
          <a:xfrm>
            <a:off x="6224865" y="4051267"/>
            <a:ext cx="3189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ejaVu Sans"/>
              </a:rPr>
              <a:t>…to be </a:t>
            </a:r>
            <a:r>
              <a:rPr lang="it-IT" sz="2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ejaVu Sans"/>
              </a:rPr>
              <a:t>continued</a:t>
            </a:r>
            <a:r>
              <a:rPr lang="it-IT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DejaVu Sans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0812" y="191068"/>
            <a:ext cx="5500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Profilassi dell’endocardite(4)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5352" y="842285"/>
            <a:ext cx="2790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  <a:latin typeface="Calibri"/>
              </a:rPr>
              <a:t>Scelta antibiotico</a:t>
            </a:r>
            <a:endParaRPr lang="it-IT" sz="2800" b="1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6" name="Group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004593"/>
              </p:ext>
            </p:extLst>
          </p:nvPr>
        </p:nvGraphicFramePr>
        <p:xfrm>
          <a:off x="464024" y="1815881"/>
          <a:ext cx="8366076" cy="3767328"/>
        </p:xfrm>
        <a:graphic>
          <a:graphicData uri="http://schemas.openxmlformats.org/drawingml/2006/table">
            <a:tbl>
              <a:tblPr/>
              <a:tblGrid>
                <a:gridCol w="4183038"/>
                <a:gridCol w="4183038"/>
              </a:tblGrid>
              <a:tr h="4087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Indicazione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Terapia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7057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i="0" dirty="0" smtClean="0">
                          <a:solidFill>
                            <a:srgbClr val="ECFB2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Procedure odontoiatriche, su cavo orale e alte vie respiratorie, interventi minori su tratto GI o GU </a:t>
                      </a:r>
                      <a:endParaRPr kumimoji="0" lang="it-IT" alt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FB2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400" dirty="0" smtClean="0">
                          <a:solidFill>
                            <a:srgbClr val="ECFB2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AMOXICILLINA, 2</a:t>
                      </a:r>
                      <a:r>
                        <a:rPr lang="it-IT" sz="2400" baseline="0" dirty="0" smtClean="0">
                          <a:solidFill>
                            <a:srgbClr val="ECFB2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it-IT" sz="2400" dirty="0" smtClean="0">
                          <a:solidFill>
                            <a:srgbClr val="ECFB2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 per os 1 hr prima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FB23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FB23"/>
                          </a:solidFill>
                          <a:effectLst/>
                          <a:latin typeface="+mn-lt"/>
                        </a:rPr>
                        <a:t>Se allergia betalattamine: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>
                          <a:solidFill>
                            <a:srgbClr val="ECFB2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Clindamicina 600 mg po 1 hr prima, poi 300 mg 6 hrs o claritromicina</a:t>
                      </a:r>
                      <a:endParaRPr kumimoji="0" lang="it-IT" alt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FB23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CFB23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57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infettivibrescia.it/_Media/infettivi_med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9" y="1283111"/>
            <a:ext cx="7261920" cy="401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9408" y="475013"/>
            <a:ext cx="660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E nel dubbio , non costa niente..</a:t>
            </a:r>
            <a:endParaRPr lang="it-IT" sz="32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9408" y="5712031"/>
            <a:ext cx="712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prstClr val="black"/>
                </a:solidFill>
              </a:rPr>
              <a:t>…Chiamate il Consulente!...</a:t>
            </a:r>
            <a:endParaRPr lang="it-IT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/>
          <p:cNvSpPr>
            <a:spLocks noChangeArrowheads="1"/>
          </p:cNvSpPr>
          <p:nvPr/>
        </p:nvSpPr>
        <p:spPr bwMode="auto">
          <a:xfrm>
            <a:off x="-180528" y="172814"/>
            <a:ext cx="914241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it-IT" sz="4000" dirty="0" smtClean="0">
                <a:latin typeface="Comic Sans MS" pitchFamily="66" charset="0"/>
                <a:cs typeface="DejaVu Sans"/>
              </a:rPr>
              <a:t>Dopo una settimana…</a:t>
            </a:r>
            <a:r>
              <a:rPr lang="it-IT" sz="4000" dirty="0" smtClean="0">
                <a:latin typeface="Arial Narrow" pitchFamily="34" charset="0"/>
                <a:cs typeface="DejaVu Sans"/>
              </a:rPr>
              <a:t> </a:t>
            </a:r>
            <a:endParaRPr lang="it-IT" sz="4000" dirty="0">
              <a:cs typeface="DejaVu San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7750"/>
            <a:ext cx="9144000" cy="2000250"/>
          </a:xfrm>
          <a:prstGeom prst="rect">
            <a:avLst/>
          </a:prstGeom>
        </p:spPr>
      </p:pic>
      <p:pic>
        <p:nvPicPr>
          <p:cNvPr id="4" name="Terza visita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39608" y="5486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3089</Words>
  <Application>Microsoft Office PowerPoint</Application>
  <PresentationFormat>Presentazione su schermo (4:3)</PresentationFormat>
  <Paragraphs>684</Paragraphs>
  <Slides>81</Slides>
  <Notes>9</Notes>
  <HiddenSlides>0</HiddenSlides>
  <MMClips>3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81</vt:i4>
      </vt:variant>
    </vt:vector>
  </HeadingPairs>
  <TitlesOfParts>
    <vt:vector size="87" baseType="lpstr">
      <vt:lpstr>2_Struttura predefinita</vt:lpstr>
      <vt:lpstr>Astro</vt:lpstr>
      <vt:lpstr>Tema di Office</vt:lpstr>
      <vt:lpstr>Office Theme</vt:lpstr>
      <vt:lpstr>Fotografia di Photo Editor </vt:lpstr>
      <vt:lpstr>Documento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L’importanza del confronto tra Specialista e MMG</vt:lpstr>
      <vt:lpstr>Problem solving </vt:lpstr>
      <vt:lpstr>Presentazione standard di PowerPoint</vt:lpstr>
      <vt:lpstr>FEBBRI DI ORIGINE SCONOSCIUTA (Febbre documentata da un operatore sanitario)</vt:lpstr>
      <vt:lpstr>Presentazione standard di PowerPoint</vt:lpstr>
      <vt:lpstr>Presentazione standard di PowerPoint</vt:lpstr>
      <vt:lpstr>Ricerca di una metodologia clinica razionale di approccio al problema applicabile in Medicina Generale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Esami di primo livello</vt:lpstr>
      <vt:lpstr>Esami di secondo livello</vt:lpstr>
      <vt:lpstr>Esami di terzo livello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CAUSE DI FEBBRE CHE IMPONGONO  UNA IMMEDIATA VALUTAZIONE CLINICA</vt:lpstr>
      <vt:lpstr>I SEGNI CLINICI DI ALLARME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Criteri di Durack revisionati per la diagnosi di endocardite infettiva –  Li et al, CID 2000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Nadia</dc:creator>
  <cp:lastModifiedBy>Conferenze</cp:lastModifiedBy>
  <cp:revision>202</cp:revision>
  <dcterms:modified xsi:type="dcterms:W3CDTF">2015-05-21T11:56:48Z</dcterms:modified>
</cp:coreProperties>
</file>