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A58E4-49F2-4E37-A2CC-371F93397CA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012B4-ED45-4A5C-882C-8DFE629778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24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/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Riponete le armi, e grazie per l’attenzione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>
                <a:ea typeface="ＭＳ Ｐゴシック" pitchFamily="34" charset="-128"/>
              </a:rPr>
              <a:t>Non stupisce pertanto il risultato, proprio perché sonbo stati selezionati pazienti a basso rischio e in terapia ottimale.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>
                <a:ea typeface="ＭＳ Ｐゴシック" pitchFamily="34" charset="-128"/>
              </a:rPr>
              <a:t>Non stupisce pertanto il risultato, proprio perché sonbo stati selezionati pazienti a basso rischio e in terapia ottimale.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91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49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1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72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2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84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39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6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8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62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2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E3F5-78E2-4148-9DEC-5B806DABA4A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D101A-04B0-43B9-B86E-9C70BB115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35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3723"/>
            <a:ext cx="9144000" cy="4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7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195" name="CasellaDiTesto 7"/>
          <p:cNvSpPr txBox="1">
            <a:spLocks noChangeArrowheads="1"/>
          </p:cNvSpPr>
          <p:nvPr/>
        </p:nvSpPr>
        <p:spPr bwMode="auto">
          <a:xfrm>
            <a:off x="0" y="2378075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8000" b="1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La parola ai Clinici...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8" name="CasellaDiTesto 10"/>
          <p:cNvSpPr txBox="1">
            <a:spLocks noChangeArrowheads="1"/>
          </p:cNvSpPr>
          <p:nvPr/>
        </p:nvSpPr>
        <p:spPr bwMode="auto">
          <a:xfrm>
            <a:off x="1438275" y="5140325"/>
            <a:ext cx="6141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i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Dr Silvano </a:t>
            </a:r>
            <a:r>
              <a:rPr lang="it-IT" sz="3200" i="1" dirty="0" err="1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Perotti</a:t>
            </a:r>
            <a:r>
              <a:rPr lang="it-IT" sz="3200" i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  – Dr Maurizio Tondini</a:t>
            </a:r>
          </a:p>
        </p:txBody>
      </p:sp>
    </p:spTree>
    <p:extLst>
      <p:ext uri="{BB962C8B-B14F-4D97-AF65-F5344CB8AC3E}">
        <p14:creationId xmlns:p14="http://schemas.microsoft.com/office/powerpoint/2010/main" val="28032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8888" y="2133600"/>
            <a:ext cx="624840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i="1" dirty="0">
                <a:effectLst/>
              </a:rPr>
              <a:t>“La differenza più importante fra un buon clinico e un clinico indifferente è l’ammontare dell’attenzione che prestano all’anamnesi di un paziente”</a:t>
            </a:r>
          </a:p>
          <a:p>
            <a:pPr>
              <a:spcBef>
                <a:spcPct val="50000"/>
              </a:spcBef>
            </a:pPr>
            <a:r>
              <a:rPr lang="it-IT" dirty="0" err="1">
                <a:effectLst/>
              </a:rPr>
              <a:t>Farquhar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Bussard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0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928825"/>
          </a:xfrm>
        </p:spPr>
        <p:txBody>
          <a:bodyPr/>
          <a:lstStyle/>
          <a:p>
            <a:r>
              <a:rPr lang="it-IT" b="1" dirty="0" smtClean="0"/>
              <a:t>DATI ANAMNESTICI IMPORTANTI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21457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chemeClr val="tx1"/>
                </a:solidFill>
              </a:rPr>
              <a:t>1 Anatomia coronarica.</a:t>
            </a:r>
          </a:p>
          <a:p>
            <a:pPr algn="l"/>
            <a:r>
              <a:rPr lang="it-IT" b="1" dirty="0" smtClean="0">
                <a:solidFill>
                  <a:schemeClr val="tx1"/>
                </a:solidFill>
              </a:rPr>
              <a:t>2 Funzione ventricolare sinistra</a:t>
            </a:r>
          </a:p>
          <a:p>
            <a:pPr algn="l"/>
            <a:r>
              <a:rPr lang="it-IT" b="1" dirty="0" smtClean="0">
                <a:solidFill>
                  <a:schemeClr val="tx1"/>
                </a:solidFill>
              </a:rPr>
              <a:t>3 Assetto lipidico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8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971550" y="6019800"/>
            <a:ext cx="755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it-IT" sz="3600">
                <a:solidFill>
                  <a:schemeClr val="bg1"/>
                </a:solidFill>
                <a:latin typeface="Times New Roman" pitchFamily="18" charset="0"/>
              </a:rPr>
              <a:t>Linee guida: indicatori di ‘performance’</a:t>
            </a:r>
          </a:p>
        </p:txBody>
      </p:sp>
      <p:pic>
        <p:nvPicPr>
          <p:cNvPr id="1873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836613"/>
            <a:ext cx="54657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2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973137"/>
          </a:xfrm>
        </p:spPr>
        <p:txBody>
          <a:bodyPr/>
          <a:lstStyle/>
          <a:p>
            <a:pPr eaLnBrk="1" hangingPunct="1"/>
            <a:r>
              <a:rPr lang="it-IT" sz="4800" b="1" smtClean="0">
                <a:solidFill>
                  <a:srgbClr val="00CC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Dispnea in paziente con nota CIC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92125" y="1785925"/>
            <a:ext cx="8174038" cy="4216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3200" b="1" dirty="0" err="1">
                <a:solidFill>
                  <a:srgbClr val="FF0000"/>
                </a:solidFill>
                <a:ea typeface="ＭＳ Ｐゴシック"/>
                <a:cs typeface="ＭＳ Ｐゴシック"/>
              </a:rPr>
              <a:t>Compliance</a:t>
            </a:r>
            <a:r>
              <a:rPr lang="it-IT" sz="3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terapeutica non certa </a:t>
            </a:r>
          </a:p>
          <a:p>
            <a:pPr>
              <a:defRPr/>
            </a:pP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(usa ASA, </a:t>
            </a:r>
            <a:r>
              <a:rPr lang="it-IT" sz="2800" b="1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clopidogrel</a:t>
            </a: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, ACE </a:t>
            </a:r>
            <a:r>
              <a:rPr lang="it-IT" sz="2800" b="1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inib</a:t>
            </a: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./</a:t>
            </a:r>
            <a:r>
              <a:rPr lang="it-IT" sz="2800" b="1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sartani</a:t>
            </a: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, </a:t>
            </a:r>
            <a:r>
              <a:rPr lang="it-IT" sz="2800" b="1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B-bloccanti</a:t>
            </a: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, statine ???)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Dispnea in corso di attività fisica </a:t>
            </a: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(Classe NYHA)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Dispnea da disfunzione ventricolare  o dispnea </a:t>
            </a:r>
            <a:r>
              <a:rPr lang="it-IT" sz="3200" b="1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   come </a:t>
            </a:r>
            <a:r>
              <a:rPr lang="it-IT" sz="3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equivalente ischemico?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sintomi associati:  senso di peso/oppressione al petto, senso di soffocamento.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Es. obiettivo</a:t>
            </a:r>
          </a:p>
        </p:txBody>
      </p:sp>
      <p:pic>
        <p:nvPicPr>
          <p:cNvPr id="9220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8" y="4452938"/>
            <a:ext cx="240506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4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973137"/>
          </a:xfrm>
        </p:spPr>
        <p:txBody>
          <a:bodyPr/>
          <a:lstStyle/>
          <a:p>
            <a:pPr eaLnBrk="1" hangingPunct="1"/>
            <a:r>
              <a:rPr lang="it-IT" sz="4800" b="1" smtClean="0">
                <a:solidFill>
                  <a:srgbClr val="00CC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Come comportarsi?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92125" y="1171575"/>
            <a:ext cx="8174038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Valutazione cardiologica con ECG  urgente: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Bollino verde?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Pronto soccorso?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Quali esami di laboratorio?: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Indici di necrosi miocardica, BNP, emocromo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Indagini strumentali: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Rx</a:t>
            </a: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 torace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Ecocardio</a:t>
            </a:r>
            <a:endParaRPr lang="it-IT" sz="2800" b="1" dirty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ECG da sforzo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ECG-Holter</a:t>
            </a:r>
            <a:endParaRPr lang="it-IT" sz="2800" b="1" dirty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Eco stress e </a:t>
            </a:r>
            <a:r>
              <a:rPr lang="it-IT" sz="2800" b="1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poi…</a:t>
            </a:r>
            <a:r>
              <a:rPr lang="it-IT" sz="2800" b="1" dirty="0">
                <a:solidFill>
                  <a:srgbClr val="003300"/>
                </a:solidFill>
                <a:ea typeface="ＭＳ Ｐゴシック"/>
                <a:cs typeface="ＭＳ Ｐゴシック"/>
              </a:rPr>
              <a:t>..?</a:t>
            </a:r>
          </a:p>
        </p:txBody>
      </p:sp>
      <p:pic>
        <p:nvPicPr>
          <p:cNvPr id="10244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8" y="4452938"/>
            <a:ext cx="240506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2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TEST DIAGNOSTICI </a:t>
            </a:r>
            <a:r>
              <a:rPr lang="it-IT" b="1" dirty="0" err="1" smtClean="0">
                <a:solidFill>
                  <a:srgbClr val="00B0F0"/>
                </a:solidFill>
              </a:rPr>
              <a:t>DI</a:t>
            </a:r>
            <a:r>
              <a:rPr lang="it-IT" b="1" dirty="0" smtClean="0">
                <a:solidFill>
                  <a:srgbClr val="00B0F0"/>
                </a:solidFill>
              </a:rPr>
              <a:t> ISCHEMIA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1 Test da sforzo al cicloergometro</a:t>
            </a:r>
          </a:p>
          <a:p>
            <a:pPr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2 Ecocardiografia da stress  :</a:t>
            </a:r>
          </a:p>
          <a:p>
            <a:pPr>
              <a:buNone/>
            </a:pPr>
            <a:r>
              <a:rPr lang="it-IT" b="1" i="1" dirty="0" smtClean="0"/>
              <a:t>         - Eco da sforzo</a:t>
            </a:r>
          </a:p>
          <a:p>
            <a:pPr>
              <a:buNone/>
            </a:pPr>
            <a:r>
              <a:rPr lang="it-IT" b="1" i="1" dirty="0" smtClean="0"/>
              <a:t>         - Eco da stress farmacologico ( </a:t>
            </a:r>
            <a:r>
              <a:rPr lang="it-IT" sz="2800" b="1" i="1" dirty="0" err="1" smtClean="0"/>
              <a:t>Dipiridamolo</a:t>
            </a:r>
            <a:r>
              <a:rPr lang="it-IT" sz="2800" b="1" i="1" dirty="0" smtClean="0"/>
              <a:t>     </a:t>
            </a:r>
          </a:p>
          <a:p>
            <a:pPr>
              <a:buNone/>
            </a:pPr>
            <a:r>
              <a:rPr lang="it-IT" sz="2800" b="1" i="1" dirty="0" smtClean="0"/>
              <a:t>            </a:t>
            </a:r>
            <a:r>
              <a:rPr lang="it-IT" sz="2800" b="1" i="1" dirty="0" err="1" smtClean="0"/>
              <a:t>Dobutamina</a:t>
            </a:r>
            <a:r>
              <a:rPr lang="it-IT" sz="2800" b="1" i="1" dirty="0" smtClean="0"/>
              <a:t> )</a:t>
            </a:r>
          </a:p>
          <a:p>
            <a:pPr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3 </a:t>
            </a:r>
            <a:r>
              <a:rPr lang="it-IT" b="1" i="1" dirty="0" err="1" smtClean="0">
                <a:solidFill>
                  <a:srgbClr val="FF0000"/>
                </a:solidFill>
              </a:rPr>
              <a:t>Miocardioangioscintigrafia</a:t>
            </a:r>
            <a:r>
              <a:rPr lang="it-IT" b="1" i="1" dirty="0" smtClean="0">
                <a:solidFill>
                  <a:srgbClr val="FF0000"/>
                </a:solidFill>
              </a:rPr>
              <a:t> da sforzo e da </a:t>
            </a:r>
          </a:p>
          <a:p>
            <a:pPr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       stress farmacologico</a:t>
            </a:r>
            <a:endParaRPr lang="it-IT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00B0F0"/>
                </a:solidFill>
              </a:rPr>
              <a:t>TEST DA SFORZO AL  CICLOEGOMETRO</a:t>
            </a:r>
            <a:endParaRPr lang="it-IT" sz="4000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i="1" dirty="0" smtClean="0"/>
              <a:t>Sensibilità                     68%</a:t>
            </a:r>
          </a:p>
          <a:p>
            <a:r>
              <a:rPr lang="it-IT" b="1" i="1" dirty="0" smtClean="0"/>
              <a:t>Specificità                     77%</a:t>
            </a:r>
          </a:p>
          <a:p>
            <a:r>
              <a:rPr lang="it-IT" b="1" i="1" dirty="0" smtClean="0"/>
              <a:t>Fornisce anche informazioni sulla capacità funzionale.</a:t>
            </a:r>
          </a:p>
          <a:p>
            <a:r>
              <a:rPr lang="it-IT" b="1" i="1" dirty="0" smtClean="0"/>
              <a:t>Non indicato quando </a:t>
            </a:r>
            <a:r>
              <a:rPr lang="it-IT" b="1" i="1" dirty="0" err="1" smtClean="0"/>
              <a:t>ecg</a:t>
            </a:r>
            <a:r>
              <a:rPr lang="it-IT" b="1" i="1" dirty="0" smtClean="0"/>
              <a:t> non interpretabile ( </a:t>
            </a:r>
            <a:r>
              <a:rPr lang="it-IT" b="1" i="1" dirty="0" err="1" smtClean="0"/>
              <a:t>BBSx</a:t>
            </a:r>
            <a:r>
              <a:rPr lang="it-IT" b="1" i="1" dirty="0" smtClean="0"/>
              <a:t>, WPW </a:t>
            </a:r>
            <a:r>
              <a:rPr lang="it-IT" b="1" i="1" dirty="0" err="1" smtClean="0"/>
              <a:t>etc</a:t>
            </a:r>
            <a:r>
              <a:rPr lang="it-IT" b="1" i="1" dirty="0" smtClean="0"/>
              <a:t>), incapacità del paziente ad utilizzare il mezzo meccanico, decondizionato </a:t>
            </a:r>
            <a:r>
              <a:rPr lang="it-IT" b="1" i="1" dirty="0" err="1" smtClean="0"/>
              <a:t>muscolarmente</a:t>
            </a:r>
            <a:r>
              <a:rPr lang="it-IT" b="1" i="1" dirty="0" smtClean="0"/>
              <a:t> o quando rivascolarizzazione incompleta</a:t>
            </a:r>
          </a:p>
          <a:p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107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ECOCAROGRAFIA DA STRESS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b="1" i="1" dirty="0" smtClean="0"/>
              <a:t>1 Eco da sforzo : sensibilità       80 - 85%</a:t>
            </a:r>
          </a:p>
          <a:p>
            <a:pPr>
              <a:buNone/>
            </a:pPr>
            <a:r>
              <a:rPr lang="it-IT" b="1" i="1" dirty="0" smtClean="0"/>
              <a:t>                              specificità       84 - 86% </a:t>
            </a:r>
          </a:p>
          <a:p>
            <a:pPr>
              <a:buNone/>
            </a:pPr>
            <a:r>
              <a:rPr lang="it-IT" b="1" i="1" dirty="0" smtClean="0"/>
              <a:t>2 Eco da stress farmacologico :</a:t>
            </a:r>
          </a:p>
          <a:p>
            <a:pPr>
              <a:buNone/>
            </a:pPr>
            <a:r>
              <a:rPr lang="it-IT" b="1" i="1" dirty="0" smtClean="0"/>
              <a:t>     </a:t>
            </a:r>
            <a:r>
              <a:rPr lang="it-IT" b="1" i="1" dirty="0" err="1" smtClean="0"/>
              <a:t>Dobutamina</a:t>
            </a:r>
            <a:r>
              <a:rPr lang="it-IT" b="1" i="1" dirty="0" smtClean="0"/>
              <a:t> : sensibilità       40 - 100% </a:t>
            </a:r>
          </a:p>
          <a:p>
            <a:pPr>
              <a:buNone/>
            </a:pPr>
            <a:r>
              <a:rPr lang="it-IT" b="1" i="1" dirty="0" smtClean="0"/>
              <a:t>                              specificità       60 - 100%</a:t>
            </a:r>
          </a:p>
          <a:p>
            <a:pPr>
              <a:buNone/>
            </a:pPr>
            <a:r>
              <a:rPr lang="it-IT" b="1" i="1" dirty="0" smtClean="0"/>
              <a:t>     </a:t>
            </a:r>
            <a:r>
              <a:rPr lang="it-IT" b="1" i="1" dirty="0" err="1" smtClean="0"/>
              <a:t>Dipiridamolo</a:t>
            </a:r>
            <a:r>
              <a:rPr lang="it-IT" b="1" i="1" dirty="0" smtClean="0"/>
              <a:t>: sensibilità       50 - 92%</a:t>
            </a:r>
          </a:p>
          <a:p>
            <a:pPr>
              <a:buNone/>
            </a:pPr>
            <a:r>
              <a:rPr lang="it-IT" b="1" i="1" dirty="0" smtClean="0"/>
              <a:t>                               specificità       87 - 100%</a:t>
            </a:r>
          </a:p>
          <a:p>
            <a:pPr>
              <a:buNone/>
            </a:pPr>
            <a:r>
              <a:rPr lang="it-IT" b="1" i="1" dirty="0" smtClean="0"/>
              <a:t>Esame di secondo livello da riservare a pazienti non </a:t>
            </a:r>
            <a:r>
              <a:rPr lang="it-IT" b="1" i="1" dirty="0" err="1" smtClean="0"/>
              <a:t>elegibili</a:t>
            </a:r>
            <a:r>
              <a:rPr lang="it-IT" b="1" i="1" dirty="0" smtClean="0"/>
              <a:t>  al test ergometrico ma con adeguata finestra acustica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8069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2124075" y="58769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Mortalità a 6 mesi</a:t>
            </a:r>
            <a:endParaRPr lang="it-IT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315" name="Rectangle 5122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i="1" smtClean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283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557338"/>
            <a:ext cx="5772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689350"/>
            <a:ext cx="79216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2144713" y="5876925"/>
            <a:ext cx="458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Eur Heart J sept 2010</a:t>
            </a:r>
          </a:p>
        </p:txBody>
      </p:sp>
    </p:spTree>
    <p:extLst>
      <p:ext uri="{BB962C8B-B14F-4D97-AF65-F5344CB8AC3E}">
        <p14:creationId xmlns:p14="http://schemas.microsoft.com/office/powerpoint/2010/main" val="21918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 SESSIONE: TORACE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CCFF"/>
                </a:solidFill>
                <a:latin typeface="Arial Narrow"/>
                <a:cs typeface="Arial Narrow"/>
              </a:rPr>
              <a:t>2</a:t>
            </a:r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DISPNEA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48" y="2799471"/>
            <a:ext cx="6766559" cy="31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1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124075" y="58769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Mortalità a 6 mesi</a:t>
            </a:r>
            <a:endParaRPr lang="it-IT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9" name="Rectangle 5122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i="1" smtClean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283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557338"/>
            <a:ext cx="5772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92488"/>
            <a:ext cx="5689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7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5624513"/>
            <a:ext cx="9144000" cy="1524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800" smtClean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1588" y="58674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400" smtClean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23850" y="762000"/>
            <a:ext cx="8351838" cy="8334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4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it-IT" sz="4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ecg</a:t>
            </a:r>
            <a:r>
              <a:rPr lang="it-IT" sz="4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da sforzo a 1*-3°-6^ mesi?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1187450" y="2419350"/>
            <a:ext cx="7018338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* In terapia  ° In wash-out  ^ </a:t>
            </a:r>
            <a:r>
              <a:rPr lang="it-IT" sz="36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In…</a:t>
            </a:r>
            <a:r>
              <a:rPr lang="it-IT" sz="3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? </a:t>
            </a:r>
          </a:p>
        </p:txBody>
      </p:sp>
      <p:pic>
        <p:nvPicPr>
          <p:cNvPr id="321542" name="Picture 6" descr="medico 1 stupi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05200"/>
            <a:ext cx="1581150" cy="17272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2636838" y="5980113"/>
            <a:ext cx="4095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40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Il medico stupido</a:t>
            </a:r>
          </a:p>
        </p:txBody>
      </p:sp>
    </p:spTree>
    <p:extLst>
      <p:ext uri="{BB962C8B-B14F-4D97-AF65-F5344CB8AC3E}">
        <p14:creationId xmlns:p14="http://schemas.microsoft.com/office/powerpoint/2010/main" val="12790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638800"/>
            <a:ext cx="9144000" cy="1524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4926013" cy="449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C’è ischemia certa?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Dov’è?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Quanto è estesa?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Quando compare?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Com’è la funzione?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E la mitrale? 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C’è vitalità?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it-IT" sz="3600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Quando farò l’esame? </a:t>
            </a:r>
          </a:p>
        </p:txBody>
      </p:sp>
      <p:pic>
        <p:nvPicPr>
          <p:cNvPr id="323589" name="Picture 5" descr="dr 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05000"/>
            <a:ext cx="1870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411413" y="5980113"/>
            <a:ext cx="4964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40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Il medico intelligente</a:t>
            </a:r>
          </a:p>
        </p:txBody>
      </p:sp>
    </p:spTree>
    <p:extLst>
      <p:ext uri="{BB962C8B-B14F-4D97-AF65-F5344CB8AC3E}">
        <p14:creationId xmlns:p14="http://schemas.microsoft.com/office/powerpoint/2010/main" val="2562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MIOCARDIOANGIOSCINTIGAFIA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b="1" i="1" dirty="0" smtClean="0"/>
              <a:t>1 </a:t>
            </a:r>
            <a:r>
              <a:rPr lang="it-IT" b="1" i="1" dirty="0" err="1" smtClean="0"/>
              <a:t>Miocardioangiosinigrafia</a:t>
            </a:r>
            <a:r>
              <a:rPr lang="it-IT" b="1" i="1" dirty="0" smtClean="0"/>
              <a:t> da sforzo :</a:t>
            </a:r>
          </a:p>
          <a:p>
            <a:pPr>
              <a:buNone/>
            </a:pPr>
            <a:r>
              <a:rPr lang="it-IT" b="1" i="1" dirty="0" smtClean="0"/>
              <a:t>                sensibilità        85 – 90%</a:t>
            </a:r>
          </a:p>
          <a:p>
            <a:pPr>
              <a:buNone/>
            </a:pPr>
            <a:r>
              <a:rPr lang="it-IT" b="1" i="1" dirty="0" smtClean="0"/>
              <a:t>                specificità        70 – 75%</a:t>
            </a:r>
          </a:p>
          <a:p>
            <a:pPr>
              <a:buNone/>
            </a:pPr>
            <a:r>
              <a:rPr lang="it-IT" b="1" i="1" dirty="0" smtClean="0"/>
              <a:t>2 </a:t>
            </a:r>
            <a:r>
              <a:rPr lang="it-IT" b="1" i="1" dirty="0" err="1" smtClean="0"/>
              <a:t>Miocardioangioscinigrafia</a:t>
            </a:r>
            <a:r>
              <a:rPr lang="it-IT" b="1" i="1" dirty="0" smtClean="0"/>
              <a:t> da stress :</a:t>
            </a:r>
          </a:p>
          <a:p>
            <a:pPr>
              <a:buNone/>
            </a:pPr>
            <a:r>
              <a:rPr lang="it-IT" b="1" i="1" dirty="0" smtClean="0"/>
              <a:t>                </a:t>
            </a:r>
            <a:r>
              <a:rPr lang="it-IT" b="1" i="1" dirty="0" err="1" smtClean="0"/>
              <a:t>sensiilità</a:t>
            </a:r>
            <a:r>
              <a:rPr lang="it-IT" b="1" i="1" dirty="0" smtClean="0"/>
              <a:t>           83 – 90%</a:t>
            </a:r>
          </a:p>
          <a:p>
            <a:pPr>
              <a:buNone/>
            </a:pPr>
            <a:r>
              <a:rPr lang="it-IT" b="1" i="1" dirty="0" smtClean="0"/>
              <a:t>                specificità         64 – 90%</a:t>
            </a:r>
          </a:p>
          <a:p>
            <a:pPr>
              <a:buNone/>
            </a:pPr>
            <a:r>
              <a:rPr lang="it-IT" b="1" i="1" dirty="0" smtClean="0"/>
              <a:t>Esame che per  costi ed accessibilità deve essere considerato di 3 livello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9346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360566"/>
            <a:ext cx="9143999" cy="893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4800" b="1" dirty="0" smtClean="0">
                <a:latin typeface="Arial Narrow"/>
                <a:cs typeface="Arial Narrow"/>
              </a:rPr>
              <a:t>DISPNEA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2586" y="5150227"/>
            <a:ext cx="397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De </a:t>
            </a:r>
            <a:r>
              <a:rPr lang="it-IT" sz="3200" i="1" dirty="0" err="1" smtClean="0">
                <a:latin typeface="Arial Narrow"/>
                <a:cs typeface="Arial Narrow"/>
              </a:rPr>
              <a:t>Santis</a:t>
            </a:r>
            <a:r>
              <a:rPr lang="it-IT" sz="3200" i="1" dirty="0" smtClean="0">
                <a:latin typeface="Arial Narrow"/>
                <a:cs typeface="Arial Narrow"/>
              </a:rPr>
              <a:t> – Dr. </a:t>
            </a:r>
            <a:r>
              <a:rPr lang="it-IT" sz="3200" i="1" dirty="0" err="1" smtClean="0">
                <a:latin typeface="Arial Narrow"/>
                <a:cs typeface="Arial Narrow"/>
              </a:rPr>
              <a:t>Zanini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366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GIOVANNA 37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2" y="2475914"/>
            <a:ext cx="8722025" cy="1840005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r>
              <a:rPr lang="it-IT" sz="28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IMA 6 MESI FA TRATTATO CON STENT SU DA: </a:t>
            </a:r>
            <a:r>
              <a:rPr lang="it-IT" sz="28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da</a:t>
            </a:r>
            <a:r>
              <a:rPr lang="it-IT" sz="28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allora poco attenta alla propria salute, non segue il follow-up da 3 mesi e non si è mai recata dal proprio MMG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51772" y="1684923"/>
            <a:ext cx="2647071" cy="790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wrap="square" rtlCol="0" anchor="ctr">
            <a:sp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7602" y="5205046"/>
            <a:ext cx="8722025" cy="1200329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NELLE ULTIME SETTIMANE  DISPNEA PER SFORZI </a:t>
            </a:r>
            <a:r>
              <a:rPr lang="it-IT" sz="36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DI</a:t>
            </a:r>
            <a:r>
              <a:rPr lang="it-IT" sz="36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SEMPRE MINORE ENTITA’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19764" y="4414055"/>
            <a:ext cx="2647071" cy="790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wrap="square" rtlCol="0" anchor="ctr">
            <a:sp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110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192586"/>
            <a:ext cx="8791435" cy="1511891"/>
          </a:xfrm>
          <a:solidFill>
            <a:schemeClr val="accent1">
              <a:lumMod val="20000"/>
              <a:lumOff val="80000"/>
            </a:schemeClr>
          </a:solidFill>
        </p:spPr>
        <p:txBody>
          <a:bodyPr numCol="2">
            <a:noAutofit/>
          </a:bodyPr>
          <a:lstStyle/>
          <a:p>
            <a:pPr marL="685800" lvl="1">
              <a:buFont typeface="Wingdings" charset="2"/>
              <a:buChar char="ü"/>
            </a:pP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Tipo di sintomatologia </a:t>
            </a:r>
          </a:p>
          <a:p>
            <a:pPr marL="685800" lvl="1">
              <a:buFont typeface="Wingdings" charset="2"/>
              <a:buChar char="ü"/>
            </a:pP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Fattori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di rischio </a:t>
            </a:r>
            <a:endParaRPr lang="it-IT" sz="2000" b="1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685800" lvl="1">
              <a:buFont typeface="Wingdings" charset="2"/>
              <a:buChar char="ü"/>
            </a:pPr>
            <a:r>
              <a:rPr lang="it-IT" sz="2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Comorbidità</a:t>
            </a:r>
            <a:endParaRPr lang="it-IT" sz="2000" b="1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685800" lvl="1">
              <a:buFont typeface="Wingdings" charset="2"/>
              <a:buChar char="ü"/>
            </a:pP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M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omento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e modalità di insorgenza dei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sintomi</a:t>
            </a:r>
          </a:p>
          <a:p>
            <a:pPr marL="685800" lvl="1">
              <a:buFont typeface="Wingdings" charset="2"/>
              <a:buChar char="ü"/>
            </a:pP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urata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dei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sintomi</a:t>
            </a:r>
            <a:endParaRPr lang="it-IT" sz="2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2800928"/>
            <a:ext cx="9144000" cy="1025812"/>
          </a:xfrm>
          <a:prstGeom prst="rect">
            <a:avLst/>
          </a:prstGeo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81437" y="3890152"/>
            <a:ext cx="8791435" cy="2921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Obiettivo:</a:t>
            </a:r>
          </a:p>
          <a:p>
            <a:pPr marL="109728" indent="0">
              <a:buNone/>
            </a:pPr>
            <a:r>
              <a:rPr lang="it-IT" sz="2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Torace: Ispezione Palpazione Percussione Auscultazione</a:t>
            </a:r>
            <a:endParaRPr lang="it-IT" sz="17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Auscultazione Cardiaca</a:t>
            </a:r>
            <a:endParaRPr lang="it-IT" sz="2000" b="1" dirty="0">
              <a:solidFill>
                <a:srgbClr val="C0504D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Polsi periferici</a:t>
            </a:r>
            <a:endParaRPr lang="it-IT" sz="2000" b="1" dirty="0">
              <a:solidFill>
                <a:srgbClr val="C0504D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>
                <a:solidFill>
                  <a:srgbClr val="C0504D"/>
                </a:solidFill>
                <a:latin typeface="Arial Narrow"/>
                <a:cs typeface="Arial Narrow"/>
              </a:rPr>
              <a:t>PA, </a:t>
            </a: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FC</a:t>
            </a: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SatO2</a:t>
            </a:r>
            <a:endParaRPr lang="it-IT" sz="2000" dirty="0">
              <a:solidFill>
                <a:srgbClr val="C0504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534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GIOVANNA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134534"/>
            <a:ext cx="9144000" cy="57234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224676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09728" algn="just">
              <a:defRPr/>
            </a:pP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STORIA FAMILIARE </a:t>
            </a:r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DI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MORTE IMPROVVISA IN GIOVANE ETA’ (MADRE 42 </a:t>
            </a:r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aa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)</a:t>
            </a: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IN TERAPIA CON:</a:t>
            </a:r>
          </a:p>
          <a:p>
            <a:pPr algn="just"/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Carvedilolo</a:t>
            </a:r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6,25 mg X 2,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Ramipril</a:t>
            </a:r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  2,5,  ASA e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Clopidogrel</a:t>
            </a:r>
            <a:endParaRPr lang="it-IT" sz="20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</a:t>
            </a: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NON FUMA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231260"/>
            <a:ext cx="672253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PA 148/94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FC 64 r</a:t>
            </a:r>
          </a:p>
          <a:p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Sat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O2 97% in aria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Esame Obiettivo Cardiopolmonare nella norma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Non edemi declivi ne segni di stasi polmonare</a:t>
            </a:r>
            <a:endParaRPr lang="it-IT" sz="24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15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7675"/>
            <a:ext cx="869247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suggestiva</a:t>
            </a:r>
            <a:r>
              <a:rPr lang="it-IT" sz="2800" dirty="0">
                <a:latin typeface="Arial Narrow"/>
                <a:cs typeface="Arial Narrow"/>
              </a:rPr>
              <a:t>, 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obiettività </a:t>
            </a:r>
            <a:r>
              <a:rPr lang="it-IT" sz="2800" dirty="0">
                <a:latin typeface="Arial Narrow"/>
                <a:cs typeface="Arial Narrow"/>
              </a:rPr>
              <a:t>e 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esclusione </a:t>
            </a:r>
            <a:r>
              <a:rPr lang="it-IT" sz="2800" b="1" dirty="0">
                <a:latin typeface="Arial Narrow"/>
                <a:cs typeface="Arial Narrow"/>
              </a:rPr>
              <a:t>di possibili ipotesi diagnostiche </a:t>
            </a:r>
            <a:r>
              <a:rPr lang="it-IT" sz="2800" b="1" dirty="0" smtClean="0">
                <a:latin typeface="Arial Narrow"/>
                <a:cs typeface="Arial Narrow"/>
              </a:rPr>
              <a:t>alternative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indirizzano </a:t>
            </a:r>
            <a:r>
              <a:rPr lang="it-IT" sz="2800" dirty="0">
                <a:latin typeface="Arial Narrow"/>
                <a:cs typeface="Arial Narrow"/>
              </a:rPr>
              <a:t>verso la diagnosi </a:t>
            </a:r>
            <a:r>
              <a:rPr lang="it-IT" sz="2800" dirty="0" smtClean="0">
                <a:latin typeface="Arial Narrow"/>
                <a:cs typeface="Arial Narrow"/>
              </a:rPr>
              <a:t>di</a:t>
            </a: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 </a:t>
            </a:r>
            <a:r>
              <a:rPr lang="it-IT" sz="28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Dispnea di verosimile origine cardiaca</a:t>
            </a:r>
            <a:endParaRPr lang="it-IT" sz="2800" b="1" u="sng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444"/>
            <a:ext cx="9144000" cy="564114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3908" y="3494444"/>
            <a:ext cx="36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GIOVANNA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5345" y="5325905"/>
            <a:ext cx="449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Visita cardiologica + ECG da sforzo</a:t>
            </a:r>
            <a:r>
              <a:rPr lang="it-IT" sz="2400" b="1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161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Avrò fatto bene?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2369" y="1172259"/>
            <a:ext cx="8173329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Avrei dovuto mettere il bollino verde o addirittura mandarla in PS?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Avrei dovuto aggiungere un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ecocardio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…e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degli esami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ematochimici…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…un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’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omocisteina…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Oppure era una dispnea ‘’respiratoria’’?</a:t>
            </a:r>
            <a:endParaRPr lang="it-IT" sz="3200" dirty="0">
              <a:latin typeface="Arial Narrow"/>
              <a:cs typeface="Arial Narrow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425" y="4452425"/>
            <a:ext cx="2405575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</a:rPr>
              <a:t>PARENTESI </a:t>
            </a:r>
            <a:endParaRPr lang="it-IT" sz="5400" b="1" dirty="0">
              <a:solidFill>
                <a:srgbClr val="00CC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In ambulatorio pensare ad altre cause legate alla storia clinica</a:t>
            </a:r>
            <a:endParaRPr lang="it-IT" dirty="0" smtClean="0"/>
          </a:p>
          <a:p>
            <a:pPr algn="ctr"/>
            <a:r>
              <a:rPr lang="it-IT" dirty="0" smtClean="0"/>
              <a:t>Escludere un’anemia da enterorragia ! (trattamento con doppia antiaggregazione)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9319" y="4698609"/>
            <a:ext cx="3274682" cy="215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3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Presentazione su schermo (4:3)</PresentationFormat>
  <Paragraphs>129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II SESSIONE: TORACE</vt:lpstr>
      <vt:lpstr>Presentazione standard di PowerPoint</vt:lpstr>
      <vt:lpstr>GIOVANNA 37 aa</vt:lpstr>
      <vt:lpstr>Soggettività </vt:lpstr>
      <vt:lpstr>GIOVANNA</vt:lpstr>
      <vt:lpstr>Valutazione</vt:lpstr>
      <vt:lpstr>Avrò fatto bene?</vt:lpstr>
      <vt:lpstr>PARENTESI </vt:lpstr>
      <vt:lpstr>Presentazione standard di PowerPoint</vt:lpstr>
      <vt:lpstr>Presentazione standard di PowerPoint</vt:lpstr>
      <vt:lpstr>DATI ANAMNESTICI IMPORTANTI</vt:lpstr>
      <vt:lpstr>Presentazione standard di PowerPoint</vt:lpstr>
      <vt:lpstr>Dispnea in paziente con nota CIC</vt:lpstr>
      <vt:lpstr>Come comportarsi?</vt:lpstr>
      <vt:lpstr>TEST DIAGNOSTICI DI ISCHEMIA</vt:lpstr>
      <vt:lpstr>TEST DA SFORZO AL  CICLOEGOMETRO</vt:lpstr>
      <vt:lpstr>ECOCAROGRAFIA DA STRESS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MIOCARDIOANGIOSCINTIGAFIA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2013-10-29T07:42:15Z</dcterms:created>
  <dcterms:modified xsi:type="dcterms:W3CDTF">2013-10-29T07:42:46Z</dcterms:modified>
</cp:coreProperties>
</file>