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1"/>
  </p:notesMasterIdLst>
  <p:sldIdLst>
    <p:sldId id="258" r:id="rId3"/>
    <p:sldId id="303" r:id="rId4"/>
    <p:sldId id="304" r:id="rId5"/>
    <p:sldId id="305" r:id="rId6"/>
    <p:sldId id="280" r:id="rId7"/>
    <p:sldId id="530" r:id="rId8"/>
    <p:sldId id="531" r:id="rId9"/>
    <p:sldId id="523" r:id="rId10"/>
    <p:sldId id="522" r:id="rId11"/>
    <p:sldId id="529" r:id="rId12"/>
    <p:sldId id="526" r:id="rId13"/>
    <p:sldId id="527" r:id="rId14"/>
    <p:sldId id="528" r:id="rId15"/>
    <p:sldId id="283" r:id="rId16"/>
    <p:sldId id="306" r:id="rId17"/>
    <p:sldId id="285" r:id="rId18"/>
    <p:sldId id="287" r:id="rId19"/>
    <p:sldId id="476" r:id="rId20"/>
    <p:sldId id="477" r:id="rId21"/>
    <p:sldId id="478" r:id="rId22"/>
    <p:sldId id="475" r:id="rId23"/>
    <p:sldId id="480" r:id="rId24"/>
    <p:sldId id="481" r:id="rId25"/>
    <p:sldId id="482" r:id="rId26"/>
    <p:sldId id="483" r:id="rId27"/>
    <p:sldId id="484" r:id="rId28"/>
    <p:sldId id="485" r:id="rId29"/>
    <p:sldId id="486" r:id="rId30"/>
    <p:sldId id="492" r:id="rId31"/>
    <p:sldId id="519" r:id="rId32"/>
    <p:sldId id="493" r:id="rId33"/>
    <p:sldId id="490" r:id="rId34"/>
    <p:sldId id="495" r:id="rId35"/>
    <p:sldId id="496" r:id="rId36"/>
    <p:sldId id="497" r:id="rId37"/>
    <p:sldId id="498" r:id="rId38"/>
    <p:sldId id="499" r:id="rId39"/>
    <p:sldId id="500" r:id="rId40"/>
    <p:sldId id="501" r:id="rId41"/>
    <p:sldId id="502" r:id="rId42"/>
    <p:sldId id="503" r:id="rId43"/>
    <p:sldId id="504" r:id="rId44"/>
    <p:sldId id="505" r:id="rId45"/>
    <p:sldId id="506" r:id="rId46"/>
    <p:sldId id="507" r:id="rId47"/>
    <p:sldId id="508" r:id="rId48"/>
    <p:sldId id="509" r:id="rId49"/>
    <p:sldId id="510" r:id="rId50"/>
    <p:sldId id="511" r:id="rId51"/>
    <p:sldId id="512" r:id="rId52"/>
    <p:sldId id="513" r:id="rId53"/>
    <p:sldId id="514" r:id="rId54"/>
    <p:sldId id="515" r:id="rId55"/>
    <p:sldId id="516" r:id="rId56"/>
    <p:sldId id="517" r:id="rId57"/>
    <p:sldId id="518" r:id="rId58"/>
    <p:sldId id="532" r:id="rId59"/>
    <p:sldId id="533" r:id="rId60"/>
  </p:sldIdLst>
  <p:sldSz cx="9144000" cy="6858000" type="screen4x3"/>
  <p:notesSz cx="6819900" cy="9931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  <a:srgbClr val="00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56" autoAdjust="0"/>
    <p:restoredTop sz="98925" autoAdjust="0"/>
  </p:normalViewPr>
  <p:slideViewPr>
    <p:cSldViewPr>
      <p:cViewPr varScale="1">
        <p:scale>
          <a:sx n="72" d="100"/>
          <a:sy n="72" d="100"/>
        </p:scale>
        <p:origin x="-39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b="1" dirty="0" smtClean="0"/>
            <a:t>Screening di base: creatinina (per GFR) ed esame urine. Oltre al profilo di RCV definiscono il rischio di progressione della Malattia renale cronica. Se proteinuria (</a:t>
          </a:r>
          <a:r>
            <a:rPr lang="it-IT" b="1" dirty="0" err="1" smtClean="0"/>
            <a:t>stick</a:t>
          </a:r>
          <a:r>
            <a:rPr lang="it-IT" b="1" dirty="0" smtClean="0"/>
            <a:t>) positiva </a:t>
          </a:r>
          <a:r>
            <a:rPr lang="it-IT" b="1" dirty="0" smtClean="0">
              <a:sym typeface="Wingdings" pitchFamily="2" charset="2"/>
            </a:rPr>
            <a:t> esame </a:t>
          </a:r>
          <a:r>
            <a:rPr lang="it-IT" b="1" dirty="0" err="1" smtClean="0">
              <a:sym typeface="Wingdings" pitchFamily="2" charset="2"/>
            </a:rPr>
            <a:t>ch</a:t>
          </a:r>
          <a:r>
            <a:rPr lang="it-IT" b="1" dirty="0" smtClean="0">
              <a:sym typeface="Wingdings" pitchFamily="2" charset="2"/>
            </a:rPr>
            <a:t>. fisico urine e albuminuria su 1° minzione del mattino</a:t>
          </a:r>
          <a:r>
            <a:rPr lang="it-IT" b="1" dirty="0" smtClean="0"/>
            <a:t> </a:t>
          </a:r>
          <a:endParaRPr lang="it-IT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000" b="1" dirty="0" smtClean="0">
              <a:solidFill>
                <a:schemeClr val="tx1"/>
              </a:solidFill>
            </a:rPr>
            <a:t>Monitoraggio sempre nello stesso laboratorio (i limiti di riferimento sono metodica dipendente!)</a:t>
          </a:r>
          <a:endParaRPr lang="it-IT" sz="2000" b="1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/>
            <a:t>  Esami di accompagnamento alla richiesta di prima visita Nefrologica: Cartella clinica +</a:t>
          </a:r>
          <a:endParaRPr lang="it-IT" sz="1800" b="1" dirty="0" smtClean="0"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000" b="1" dirty="0" smtClean="0"/>
            <a:t>In situazioni specifiche in cui GFR è meno accurato (VFG &lt;20 o &gt;60 ml/</a:t>
          </a:r>
          <a:r>
            <a:rPr lang="it-IT" sz="2000" b="1" dirty="0" err="1" smtClean="0"/>
            <a:t>min</a:t>
          </a:r>
          <a:r>
            <a:rPr lang="it-IT" sz="2000" b="1" dirty="0" smtClean="0"/>
            <a:t>/1.73m</a:t>
          </a:r>
          <a:r>
            <a:rPr lang="it-IT" sz="1800" b="1" dirty="0" smtClean="0"/>
            <a:t>2</a:t>
          </a:r>
          <a:r>
            <a:rPr lang="it-IT" sz="2000" b="1" dirty="0" smtClean="0"/>
            <a:t>)</a:t>
          </a:r>
          <a:r>
            <a:rPr lang="it-IT" sz="2000" b="1" dirty="0" smtClean="0">
              <a:sym typeface="Wingdings" pitchFamily="2" charset="2"/>
            </a:rPr>
            <a:t> </a:t>
          </a:r>
          <a:r>
            <a:rPr lang="it-IT" sz="2000" b="1" dirty="0" smtClean="0"/>
            <a:t>Esame di conferma: clearance misurata</a:t>
          </a:r>
          <a:endParaRPr lang="it-IT" sz="20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A985D581-9C42-4169-AFF3-734FA261AEF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/>
            <a:t>Emocromo, Clearance Creatinina, Sodio, Potassio, Bicarbonati, Glicemia, Col tot, HDL, TG, elettroforesi sierica ed urinaria sulle urine delle 24h, esame urine.</a:t>
          </a:r>
          <a:endParaRPr lang="it-IT" sz="1800" b="1" dirty="0" smtClean="0">
            <a:latin typeface="Arial Narrow"/>
            <a:cs typeface="Arial Narrow"/>
          </a:endParaRPr>
        </a:p>
      </dgm:t>
    </dgm:pt>
    <dgm:pt modelId="{7FF3EEE4-BF5E-4DE0-B15F-CC8B1065B70D}" type="parTrans" cxnId="{96115B7C-74EC-4BAE-94F3-E960BFC88830}">
      <dgm:prSet/>
      <dgm:spPr/>
      <dgm:t>
        <a:bodyPr/>
        <a:lstStyle/>
        <a:p>
          <a:endParaRPr lang="it-IT"/>
        </a:p>
      </dgm:t>
    </dgm:pt>
    <dgm:pt modelId="{61AFB21E-E525-4356-AAAC-18EC91C22671}" type="sibTrans" cxnId="{96115B7C-74EC-4BAE-94F3-E960BFC88830}">
      <dgm:prSet/>
      <dgm:spPr/>
      <dgm:t>
        <a:bodyPr/>
        <a:lstStyle/>
        <a:p>
          <a:endParaRPr lang="it-IT"/>
        </a:p>
      </dgm:t>
    </dgm:pt>
    <dgm:pt modelId="{C1DF2E81-E716-45AB-9D4B-008868976AF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800" b="1" dirty="0" smtClean="0">
              <a:latin typeface="Arial Narrow"/>
              <a:cs typeface="Arial Narrow"/>
            </a:rPr>
            <a:t>Ecografia renale</a:t>
          </a:r>
        </a:p>
      </dgm:t>
    </dgm:pt>
    <dgm:pt modelId="{458D44A1-FF76-4B7A-9448-829473122210}" type="parTrans" cxnId="{2D2BBB12-330F-480E-BDEF-976005717C3D}">
      <dgm:prSet/>
      <dgm:spPr/>
      <dgm:t>
        <a:bodyPr/>
        <a:lstStyle/>
        <a:p>
          <a:endParaRPr lang="it-IT"/>
        </a:p>
      </dgm:t>
    </dgm:pt>
    <dgm:pt modelId="{ED9C4483-D2CF-4CB8-9EA3-9B83DA608C27}" type="sibTrans" cxnId="{2D2BBB12-330F-480E-BDEF-976005717C3D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X="100000" custScaleY="131852" custLinFactNeighborX="-635" custLinFactNeighborY="-726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 custScaleX="98246" custLinFactNeighborX="-781" custLinFactNeighborY="383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 custScaleX="98935" custScaleY="12223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6169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 custScaleX="101837" custScaleY="96279" custLinFactNeighborX="103" custLinFactNeighborY="1115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X="98761" custScaleY="78881" custLinFactNeighborX="62" custLinFactNeighborY="946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0D306D5D-87FE-4806-B5E5-0491B765562C}" type="presOf" srcId="{FE7C479A-06AC-4B44-BD18-E837F19107A3}" destId="{8CC556F1-3902-064D-9B1D-7826AE877ED2}" srcOrd="0" destOrd="0" presId="urn:microsoft.com/office/officeart/2005/8/layout/chevron2"/>
    <dgm:cxn modelId="{96115B7C-74EC-4BAE-94F3-E960BFC88830}" srcId="{F9413570-DB32-1B45-9A22-CA8B29443D25}" destId="{A985D581-9C42-4169-AFF3-734FA261AEF2}" srcOrd="1" destOrd="0" parTransId="{7FF3EEE4-BF5E-4DE0-B15F-CC8B1065B70D}" sibTransId="{61AFB21E-E525-4356-AAAC-18EC91C22671}"/>
    <dgm:cxn modelId="{6A708652-206F-4EBC-BB25-36CE09036425}" type="presOf" srcId="{27F7E3F7-462E-0044-A4BD-648C303B9D5B}" destId="{4A056282-9EDA-7D4F-8BC0-5F390C40F4A2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00460ED9-5A54-4B16-9A78-C649075DE276}" type="presOf" srcId="{F9413570-DB32-1B45-9A22-CA8B29443D25}" destId="{30AC3C0B-516D-1643-BEBD-02D6DFD991AA}" srcOrd="0" destOrd="0" presId="urn:microsoft.com/office/officeart/2005/8/layout/chevron2"/>
    <dgm:cxn modelId="{74CEE1A0-8B93-4CB0-B947-7AEED78B70DC}" type="presOf" srcId="{54635D34-9A8F-3040-A6D1-AC1310742952}" destId="{927D0E4D-3F6D-644B-A84D-6BDF82C790D4}" srcOrd="0" destOrd="0" presId="urn:microsoft.com/office/officeart/2005/8/layout/chevron2"/>
    <dgm:cxn modelId="{2D2BBB12-330F-480E-BDEF-976005717C3D}" srcId="{F9413570-DB32-1B45-9A22-CA8B29443D25}" destId="{C1DF2E81-E716-45AB-9D4B-008868976AF2}" srcOrd="2" destOrd="0" parTransId="{458D44A1-FF76-4B7A-9448-829473122210}" sibTransId="{ED9C4483-D2CF-4CB8-9EA3-9B83DA608C27}"/>
    <dgm:cxn modelId="{FF6488CC-8F55-4699-BFFB-E1267CB16576}" type="presOf" srcId="{A985D581-9C42-4169-AFF3-734FA261AEF2}" destId="{C751E40F-0957-E848-9DF7-9FE1A6971CD6}" srcOrd="0" destOrd="1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94ECAD29-CFE9-46D4-9647-0F1BC1910F55}" type="presOf" srcId="{3800E0CD-D18A-6B4E-B56D-EC77A674B61F}" destId="{C751E40F-0957-E848-9DF7-9FE1A6971CD6}" srcOrd="0" destOrd="0" presId="urn:microsoft.com/office/officeart/2005/8/layout/chevron2"/>
    <dgm:cxn modelId="{882D18A0-87DA-4179-95BE-0802AFE05090}" type="presOf" srcId="{922FFC4C-6A2D-9A44-804C-E2E5705726AC}" destId="{350713BD-B27B-E948-80D9-169A97BCC1EF}" srcOrd="0" destOrd="0" presId="urn:microsoft.com/office/officeart/2005/8/layout/chevron2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C0F78D50-3A31-4526-9181-29F998816752}" type="presOf" srcId="{C1DF2E81-E716-45AB-9D4B-008868976AF2}" destId="{C751E40F-0957-E848-9DF7-9FE1A6971CD6}" srcOrd="0" destOrd="2" presId="urn:microsoft.com/office/officeart/2005/8/layout/chevron2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2F6BF076-9958-45A8-BF7F-CE1570566065}" type="presOf" srcId="{CC0C5F87-9E09-F44A-9FE4-783D1ECA91D7}" destId="{A33AEACA-D2B7-DD4F-BC66-D0A9C74BB356}" srcOrd="0" destOrd="0" presId="urn:microsoft.com/office/officeart/2005/8/layout/chevron2"/>
    <dgm:cxn modelId="{04E24508-2F36-4C36-8CD5-39238A13036E}" type="presOf" srcId="{BE5476EB-597E-8D4A-BFDD-06574EBEAD81}" destId="{9552CF6B-B9C0-D54B-A2E7-ADC48274B183}" srcOrd="0" destOrd="0" presId="urn:microsoft.com/office/officeart/2005/8/layout/chevron2"/>
    <dgm:cxn modelId="{003684F2-4028-401C-846B-EFBEB3AF6859}" type="presOf" srcId="{E1BFDECB-B5AA-5B42-B0D9-5495E9F87448}" destId="{F5DAF114-CBF2-6C42-A815-A4131FDC3DFB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352ABC3B-D92E-4DDF-8A35-8A0E12BD0F13}" type="presParOf" srcId="{8CC556F1-3902-064D-9B1D-7826AE877ED2}" destId="{E3E038D3-8E18-EA42-AF72-11DD7CD67EA8}" srcOrd="0" destOrd="0" presId="urn:microsoft.com/office/officeart/2005/8/layout/chevron2"/>
    <dgm:cxn modelId="{28CC0D28-1688-49E4-914F-0BE236CE0AD6}" type="presParOf" srcId="{E3E038D3-8E18-EA42-AF72-11DD7CD67EA8}" destId="{A33AEACA-D2B7-DD4F-BC66-D0A9C74BB356}" srcOrd="0" destOrd="0" presId="urn:microsoft.com/office/officeart/2005/8/layout/chevron2"/>
    <dgm:cxn modelId="{B9B37879-F494-44F4-AA1B-FB8FCDE22CA1}" type="presParOf" srcId="{E3E038D3-8E18-EA42-AF72-11DD7CD67EA8}" destId="{350713BD-B27B-E948-80D9-169A97BCC1EF}" srcOrd="1" destOrd="0" presId="urn:microsoft.com/office/officeart/2005/8/layout/chevron2"/>
    <dgm:cxn modelId="{7745F5D5-AF56-4D60-A07B-A6D145D2D43E}" type="presParOf" srcId="{8CC556F1-3902-064D-9B1D-7826AE877ED2}" destId="{915AC809-38F8-0E4E-BD3E-2767400BDDE8}" srcOrd="1" destOrd="0" presId="urn:microsoft.com/office/officeart/2005/8/layout/chevron2"/>
    <dgm:cxn modelId="{8BA46C68-8CFA-4111-B2F9-B6007E4F023B}" type="presParOf" srcId="{8CC556F1-3902-064D-9B1D-7826AE877ED2}" destId="{5FCBC6E7-0F9B-E942-89F6-B71CFB4DD3F4}" srcOrd="2" destOrd="0" presId="urn:microsoft.com/office/officeart/2005/8/layout/chevron2"/>
    <dgm:cxn modelId="{718C7B62-7116-4C98-B65A-2BFAFD300650}" type="presParOf" srcId="{5FCBC6E7-0F9B-E942-89F6-B71CFB4DD3F4}" destId="{4A056282-9EDA-7D4F-8BC0-5F390C40F4A2}" srcOrd="0" destOrd="0" presId="urn:microsoft.com/office/officeart/2005/8/layout/chevron2"/>
    <dgm:cxn modelId="{73409D09-EEE2-4FBD-B56D-C81771ADC55A}" type="presParOf" srcId="{5FCBC6E7-0F9B-E942-89F6-B71CFB4DD3F4}" destId="{9552CF6B-B9C0-D54B-A2E7-ADC48274B183}" srcOrd="1" destOrd="0" presId="urn:microsoft.com/office/officeart/2005/8/layout/chevron2"/>
    <dgm:cxn modelId="{1635DF20-68FB-4B8C-8283-C692E173F3D3}" type="presParOf" srcId="{8CC556F1-3902-064D-9B1D-7826AE877ED2}" destId="{1EEBA3A7-A87A-2443-BA33-37C0448DE35D}" srcOrd="3" destOrd="0" presId="urn:microsoft.com/office/officeart/2005/8/layout/chevron2"/>
    <dgm:cxn modelId="{195826F4-DDF7-4774-8169-4495D0FC6CFC}" type="presParOf" srcId="{8CC556F1-3902-064D-9B1D-7826AE877ED2}" destId="{4184DB60-AE6F-9F47-A948-5C43243063FB}" srcOrd="4" destOrd="0" presId="urn:microsoft.com/office/officeart/2005/8/layout/chevron2"/>
    <dgm:cxn modelId="{F1326BCE-0AB0-485E-9C01-829F3CDED5EC}" type="presParOf" srcId="{4184DB60-AE6F-9F47-A948-5C43243063FB}" destId="{30AC3C0B-516D-1643-BEBD-02D6DFD991AA}" srcOrd="0" destOrd="0" presId="urn:microsoft.com/office/officeart/2005/8/layout/chevron2"/>
    <dgm:cxn modelId="{CE36B25B-80F2-4E75-952C-06C7F8E7995E}" type="presParOf" srcId="{4184DB60-AE6F-9F47-A948-5C43243063FB}" destId="{C751E40F-0957-E848-9DF7-9FE1A6971CD6}" srcOrd="1" destOrd="0" presId="urn:microsoft.com/office/officeart/2005/8/layout/chevron2"/>
    <dgm:cxn modelId="{DDFAC680-8C4E-4BA5-AE22-0D56CF833D6F}" type="presParOf" srcId="{8CC556F1-3902-064D-9B1D-7826AE877ED2}" destId="{CDEF8557-FD80-944B-AE4F-34681BA6B66E}" srcOrd="5" destOrd="0" presId="urn:microsoft.com/office/officeart/2005/8/layout/chevron2"/>
    <dgm:cxn modelId="{B40D98B2-152B-43E4-AD4F-92E6A95023A9}" type="presParOf" srcId="{8CC556F1-3902-064D-9B1D-7826AE877ED2}" destId="{1979A3C7-6B83-AE48-AD16-A7BE9B28A234}" srcOrd="6" destOrd="0" presId="urn:microsoft.com/office/officeart/2005/8/layout/chevron2"/>
    <dgm:cxn modelId="{FA82743C-837B-4E0C-B081-FD8804EC68B1}" type="presParOf" srcId="{1979A3C7-6B83-AE48-AD16-A7BE9B28A234}" destId="{F5DAF114-CBF2-6C42-A815-A4131FDC3DFB}" srcOrd="0" destOrd="0" presId="urn:microsoft.com/office/officeart/2005/8/layout/chevron2"/>
    <dgm:cxn modelId="{C044D931-F35D-43B5-8B77-0E4F857BAC4F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188190" y="674463"/>
          <a:ext cx="1270385" cy="88926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8190" y="674463"/>
        <a:ext cx="1270385" cy="889269"/>
      </dsp:txXfrm>
    </dsp:sp>
    <dsp:sp modelId="{350713BD-B27B-E948-80D9-169A97BCC1EF}">
      <dsp:nvSpPr>
        <dsp:cNvPr id="0" name=""/>
        <dsp:cNvSpPr/>
      </dsp:nvSpPr>
      <dsp:spPr>
        <a:xfrm rot="5400000">
          <a:off x="3966246" y="-2828722"/>
          <a:ext cx="1088768" cy="733109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b="1" kern="1200" dirty="0" smtClean="0"/>
            <a:t>Screening di base: creatinina (per GFR) ed esame urine. Oltre al profilo di RCV definiscono il rischio di progressione della Malattia renale cronica. Se proteinuria (</a:t>
          </a:r>
          <a:r>
            <a:rPr lang="it-IT" sz="1600" b="1" kern="1200" dirty="0" err="1" smtClean="0"/>
            <a:t>stick</a:t>
          </a:r>
          <a:r>
            <a:rPr lang="it-IT" sz="1600" b="1" kern="1200" dirty="0" smtClean="0"/>
            <a:t>) positiva </a:t>
          </a:r>
          <a:r>
            <a:rPr lang="it-IT" sz="1600" b="1" kern="1200" dirty="0" smtClean="0">
              <a:sym typeface="Wingdings" pitchFamily="2" charset="2"/>
            </a:rPr>
            <a:t> esame </a:t>
          </a:r>
          <a:r>
            <a:rPr lang="it-IT" sz="1600" b="1" kern="1200" dirty="0" err="1" smtClean="0">
              <a:sym typeface="Wingdings" pitchFamily="2" charset="2"/>
            </a:rPr>
            <a:t>ch</a:t>
          </a:r>
          <a:r>
            <a:rPr lang="it-IT" sz="1600" b="1" kern="1200" dirty="0" smtClean="0">
              <a:sym typeface="Wingdings" pitchFamily="2" charset="2"/>
            </a:rPr>
            <a:t>. fisico urine e albuminuria su 1° minzione del mattino</a:t>
          </a:r>
          <a:r>
            <a:rPr lang="it-IT" sz="1600" b="1" kern="1200" dirty="0" smtClean="0"/>
            <a:t> </a:t>
          </a:r>
          <a:endParaRPr lang="it-IT" sz="1600" b="1" kern="1200" dirty="0">
            <a:latin typeface="Arial Narrow"/>
            <a:cs typeface="Arial Narrow"/>
          </a:endParaRPr>
        </a:p>
      </dsp:txBody>
      <dsp:txXfrm rot="5400000">
        <a:off x="3966246" y="-2828722"/>
        <a:ext cx="1088768" cy="7331091"/>
      </dsp:txXfrm>
    </dsp:sp>
    <dsp:sp modelId="{4A056282-9EDA-7D4F-8BC0-5F390C40F4A2}">
      <dsp:nvSpPr>
        <dsp:cNvPr id="0" name=""/>
        <dsp:cNvSpPr/>
      </dsp:nvSpPr>
      <dsp:spPr>
        <a:xfrm rot="5400000">
          <a:off x="-188190" y="1815109"/>
          <a:ext cx="1270385" cy="88926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88190" y="1815109"/>
        <a:ext cx="1270385" cy="889269"/>
      </dsp:txXfrm>
    </dsp:sp>
    <dsp:sp modelId="{9552CF6B-B9C0-D54B-A2E7-ADC48274B183}">
      <dsp:nvSpPr>
        <dsp:cNvPr id="0" name=""/>
        <dsp:cNvSpPr/>
      </dsp:nvSpPr>
      <dsp:spPr>
        <a:xfrm rot="5400000">
          <a:off x="4541657" y="-1985909"/>
          <a:ext cx="825750" cy="810994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In situazioni specifiche in cui GFR è meno accurato (VFG &lt;20 o &gt;60 ml/</a:t>
          </a:r>
          <a:r>
            <a:rPr lang="it-IT" sz="2000" b="1" kern="1200" dirty="0" err="1" smtClean="0"/>
            <a:t>min</a:t>
          </a:r>
          <a:r>
            <a:rPr lang="it-IT" sz="2000" b="1" kern="1200" dirty="0" smtClean="0"/>
            <a:t>/1.73m</a:t>
          </a:r>
          <a:r>
            <a:rPr lang="it-IT" sz="1800" b="1" kern="1200" dirty="0" smtClean="0"/>
            <a:t>2</a:t>
          </a:r>
          <a:r>
            <a:rPr lang="it-IT" sz="2000" b="1" kern="1200" dirty="0" smtClean="0"/>
            <a:t>)</a:t>
          </a:r>
          <a:r>
            <a:rPr lang="it-IT" sz="2000" b="1" kern="1200" dirty="0" smtClean="0">
              <a:sym typeface="Wingdings" pitchFamily="2" charset="2"/>
            </a:rPr>
            <a:t> </a:t>
          </a:r>
          <a:r>
            <a:rPr lang="it-IT" sz="2000" b="1" kern="1200" dirty="0" smtClean="0"/>
            <a:t>Esame di conferma: clearance misurata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541657" y="-1985909"/>
        <a:ext cx="825750" cy="8109942"/>
      </dsp:txXfrm>
    </dsp:sp>
    <dsp:sp modelId="{30AC3C0B-516D-1643-BEBD-02D6DFD991AA}">
      <dsp:nvSpPr>
        <dsp:cNvPr id="0" name=""/>
        <dsp:cNvSpPr/>
      </dsp:nvSpPr>
      <dsp:spPr>
        <a:xfrm rot="5400000">
          <a:off x="-334135" y="3215198"/>
          <a:ext cx="1552804" cy="879799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334135" y="3215198"/>
        <a:ext cx="1552804" cy="879799"/>
      </dsp:txXfrm>
    </dsp:sp>
    <dsp:sp modelId="{C751E40F-0957-E848-9DF7-9FE1A6971CD6}">
      <dsp:nvSpPr>
        <dsp:cNvPr id="0" name=""/>
        <dsp:cNvSpPr/>
      </dsp:nvSpPr>
      <dsp:spPr>
        <a:xfrm rot="5400000">
          <a:off x="4346685" y="-694584"/>
          <a:ext cx="1335164" cy="8254730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/>
            <a:t>  Esami di accompagnamento alla richiesta di prima visita Nefrologica: Cartella clinica +</a:t>
          </a:r>
          <a:endParaRPr lang="it-IT" sz="1800" b="1" kern="1200" dirty="0" smtClean="0">
            <a:latin typeface="Arial Narrow"/>
            <a:cs typeface="Arial Narrow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/>
            <a:t>Emocromo, Clearance Creatinina, Sodio, Potassio, Bicarbonati, Glicemia, Col tot, HDL, TG, elettroforesi sierica ed urinaria sulle urine delle 24h, esame urine.</a:t>
          </a:r>
          <a:endParaRPr lang="it-IT" sz="1800" b="1" kern="1200" dirty="0" smtClean="0">
            <a:latin typeface="Arial Narrow"/>
            <a:cs typeface="Arial Narrow"/>
          </a:endParaRPr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1800" b="1" kern="1200" dirty="0" smtClean="0">
              <a:latin typeface="Arial Narrow"/>
              <a:cs typeface="Arial Narrow"/>
            </a:rPr>
            <a:t>Ecografia renale</a:t>
          </a:r>
        </a:p>
      </dsp:txBody>
      <dsp:txXfrm rot="5400000">
        <a:off x="4346685" y="-694584"/>
        <a:ext cx="1335164" cy="8254730"/>
      </dsp:txXfrm>
    </dsp:sp>
    <dsp:sp modelId="{F5DAF114-CBF2-6C42-A815-A4131FDC3DFB}">
      <dsp:nvSpPr>
        <dsp:cNvPr id="0" name=""/>
        <dsp:cNvSpPr/>
      </dsp:nvSpPr>
      <dsp:spPr>
        <a:xfrm rot="5400000">
          <a:off x="-142954" y="4589735"/>
          <a:ext cx="1223114" cy="93058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142954" y="4589735"/>
        <a:ext cx="1223114" cy="930588"/>
      </dsp:txXfrm>
    </dsp:sp>
    <dsp:sp modelId="{927D0E4D-3F6D-644B-A84D-6BDF82C790D4}">
      <dsp:nvSpPr>
        <dsp:cNvPr id="0" name=""/>
        <dsp:cNvSpPr/>
      </dsp:nvSpPr>
      <dsp:spPr>
        <a:xfrm rot="5400000">
          <a:off x="4719099" y="692922"/>
          <a:ext cx="651360" cy="8152454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solidFill>
                <a:schemeClr val="tx1"/>
              </a:solidFill>
            </a:rPr>
            <a:t>Monitoraggio sempre nello stesso laboratorio (i limiti di riferimento sono metodica dipendente!)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719099" y="692922"/>
        <a:ext cx="651360" cy="81524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EF806-6549-4C2E-8218-5F760C3DC8AC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271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1990" y="4717415"/>
            <a:ext cx="545592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63032" y="9433106"/>
            <a:ext cx="2955290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E8486-FE87-4617-A6C4-FC1B12FFAB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58682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EBCED43-1E72-435C-8824-E7620E22EC93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811399"/>
          </a:xfrm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22932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7B6C9CD-79C7-4F74-9CF8-10E6DE0A704E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28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386146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C293430-350A-446D-9E77-0E06DDA641AA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29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51798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FCD9CF4-EDED-4927-9997-06367F0E81BC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67806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92B5F5-32DA-4F96-BB65-9B3417B4CDF8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47456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3D56F39D-3FC4-46A0-9C0B-2515E6DF9B69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33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024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D759B4E3-0568-4467-901B-F09A1BFA4E0E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33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6112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DA3C2D63-D439-4FCD-AA0B-B94412264A71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34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229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1229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F6231773-2AC7-4B82-B285-F15E8AEEACC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34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4668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CA23ECE3-E594-49B2-A3BA-503F6EED61F2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35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33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434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4A01F3E4-B93C-4A6B-91E7-837B095C365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35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4216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549A7920-357F-4140-9350-E459D27C2FFD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36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38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638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1638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B59687CC-ABB4-4BD7-A119-231A067BF6FB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36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784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759DDB28-3DEC-4DA8-A612-4E692D934E7D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37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843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843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1843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E7A31A67-F492-439C-86C1-505C949AD3B8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37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4611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76C6A2BF-68BC-4BF8-A657-8ADCCDBAC14C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38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48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048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204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652644B9-F011-4941-AC3E-B0544821915E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38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8462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FEA7642-37FB-486C-AAFC-78D60BAE22C1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19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841430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39581F4D-848B-48A4-BD2D-F6EA513E9935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39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253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253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80A681A7-42CE-4E53-A71B-9D5B68D6C95C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39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01620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D43E0114-140F-4DA8-8552-F41AFAC4EBA0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40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57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458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2458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D8240CF5-663E-4BB4-9E00-61FE5ACEDFEC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40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28657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343F8A10-4BD9-4E25-AE27-659A366D9758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41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662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2662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05DA2636-94C8-4B6D-99B3-C6F7BF31063D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41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87524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64DA0B3A-B8DF-47A0-8E68-AAC20D05C3D0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42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867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2867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2973F7EA-29C1-4109-B508-C3D11A1F600A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42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63227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85040D85-0E93-468A-A40B-3A942F7C4C68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43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072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3072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07122413-4B97-4DC0-8524-79D08FB7440E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43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77085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81C99D0A-314D-4245-840A-8605A2AA3703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44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277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3277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A65BE53E-D3CB-46D5-8EC7-62748BD9FE34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44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06720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4A3555BC-DCDC-4A21-B42D-B9F6E8663240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45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482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3482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8D1F40BE-8045-472F-A7E5-C4CD56BC3A8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45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73094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24D1E997-7B25-4F77-A4FD-B4C92EAC9DBD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46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686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3686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F86F6D6D-AA5F-4514-89A8-1FF2D889D2FA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46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4163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92AB5BAD-3C70-467A-8952-C5965CA551BE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47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3891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3891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9FBAF106-3554-4259-9A53-09393D62375C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47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62306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06511C93-F366-40AD-83A0-36A930484DF6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48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096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4096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E0BD8F06-3359-4402-B9E2-1C9C40EEB701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48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3612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F387756-5713-4499-BC5C-434F9D2E604E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20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2930829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610B6863-8737-4DC3-B0F1-3E86EBAF9DE0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49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301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4301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1A4C25F4-D86B-4A8C-9A38-3DF129B408E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49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81411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AD339354-B55A-4250-9CF5-9C85FE19FDCB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50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506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4506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C4A9A939-7928-4B4B-B64B-712EB11A9B3B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50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319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246E05FB-75DE-4CF6-9391-5877C708610B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51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710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4710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228C464A-248F-41A4-8D15-C196D66FF126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51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28130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34C546A0-B920-4A8E-AA9A-B57E4471AE00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52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9156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49157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5EAB53A3-432B-43F5-9F12-46A9B7D4C50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52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71654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52411C22-B892-4DE6-B701-552855A37F15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53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1204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5120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3062FF6C-2E1C-414A-A81C-F5C92544BAE2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53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32351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56D5602F-4F68-44D7-80E3-D9B595DEE40E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54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3252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5325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E90A2C00-B2FA-4324-A039-27B1C2428F63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54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35471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36951C9C-FAA1-4A2A-ABEA-4040F159F089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55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5300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55301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DEB28E87-50E1-4BFE-9DF1-C22894AD2C89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55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28016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Calibri" panose="020F0502020204030204" pitchFamily="34" charset="0"/>
              <a:buNone/>
            </a:pPr>
            <a:fld id="{791D4268-E00F-4E79-A43C-9B022F7341F9}" type="slidenum">
              <a:rPr lang="it-IT" altLang="it-IT">
                <a:solidFill>
                  <a:srgbClr val="000000"/>
                </a:solidFill>
                <a:latin typeface="Calibri" panose="020F0502020204030204" pitchFamily="34" charset="0"/>
              </a:rPr>
              <a:pPr>
                <a:buFont typeface="Calibri" panose="020F0502020204030204" pitchFamily="34" charset="0"/>
                <a:buNone/>
              </a:pPr>
              <a:t>56</a:t>
            </a:fld>
            <a:endParaRPr lang="it-IT" altLang="it-IT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5734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57348" name="Rectangle 2"/>
          <p:cNvSpPr txBox="1"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  <p:sp>
        <p:nvSpPr>
          <p:cNvPr id="5734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buFont typeface="Calibri" panose="020F0502020204030204" pitchFamily="34" charset="0"/>
              <a:buNone/>
            </a:pPr>
            <a:fld id="{EE627F1A-82A3-4C35-9E43-CEF9BB92D889}" type="slidenum">
              <a:rPr lang="it-IT" altLang="it-IT" sz="12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>
                <a:buFont typeface="Calibri" panose="020F0502020204030204" pitchFamily="34" charset="0"/>
                <a:buNone/>
              </a:pPr>
              <a:t>56</a:t>
            </a:fld>
            <a:endParaRPr lang="it-IT" altLang="it-IT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60670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79CA3E-933D-42E6-9075-5C4C910073ED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21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686030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1DA1E34-30AA-4D73-ADDE-D753CB321072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22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3151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6E345F3-F455-49A0-9804-F0F1F6591EB6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23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15278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779EDE7-442F-422B-80CC-919AC2CB7E85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Rectangle 7"/>
          <p:cNvSpPr/>
          <p:nvPr/>
        </p:nvSpPr>
        <p:spPr>
          <a:xfrm>
            <a:off x="4282199" y="10155600"/>
            <a:ext cx="3276002" cy="53460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90004" tIns="46798" rIns="90004" bIns="46798" anchor="b" anchorCtr="0" compatLnSpc="0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7E0AA42-A113-438C-A6B3-4B289BB95ED6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24</a:t>
            </a:fld>
            <a:endParaRPr lang="it-IT" sz="12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MS Gothic" pitchFamily="2"/>
              <a:cs typeface="Tahoma" pitchFamily="2"/>
            </a:endParaRPr>
          </a:p>
        </p:txBody>
      </p:sp>
      <p:sp>
        <p:nvSpPr>
          <p:cNvPr id="4" name="Segnaposto immagine diapositiva 2"/>
          <p:cNvSpPr>
            <a:spLocks noGrp="1" noRot="1" noChangeAspect="1"/>
          </p:cNvSpPr>
          <p:nvPr>
            <p:ph type="sldImg"/>
          </p:nvPr>
        </p:nvSpPr>
        <p:spPr>
          <a:xfrm>
            <a:off x="1108075" y="801688"/>
            <a:ext cx="5345113" cy="4010025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5" name="Segnaposto note 3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80679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2C94F71-809B-4C49-9A88-591219155C76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26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20026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E36A2C5-E03B-4894-8627-DC7A975A9B35}" type="slidenum">
              <a:rPr/>
              <a:pPr marL="0" marR="0" lvl="0" indent="0" algn="r" defTabSz="914400" rtl="0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5B9BD5"/>
          </a:solidFill>
          <a:ln w="25402">
            <a:solidFill>
              <a:srgbClr val="41719C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5998" y="5078522"/>
            <a:ext cx="6047640" cy="4721038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910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9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71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71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97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7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6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12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710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710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244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7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6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61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12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4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19/09/2014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4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4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ottotitolo 7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52600"/>
          </a:xfrm>
        </p:spPr>
        <p:txBody>
          <a:bodyPr>
            <a:normAutofit fontScale="55000" lnSpcReduction="20000"/>
          </a:bodyPr>
          <a:lstStyle/>
          <a:p>
            <a:endParaRPr lang="it-IT" dirty="0" smtClean="0"/>
          </a:p>
          <a:p>
            <a:r>
              <a:rPr lang="it-IT" b="1" i="1" dirty="0" smtClean="0"/>
              <a:t>Corso </a:t>
            </a:r>
            <a:r>
              <a:rPr lang="it-IT" b="1" i="1" dirty="0"/>
              <a:t>di Aggiornamento</a:t>
            </a:r>
          </a:p>
          <a:p>
            <a:r>
              <a:rPr lang="it-IT" b="1" dirty="0"/>
              <a:t>BRESCIA: LA MEDICINA DI LABORATORIO</a:t>
            </a:r>
          </a:p>
          <a:p>
            <a:r>
              <a:rPr lang="it-IT" b="1" i="1" dirty="0"/>
              <a:t>Gestione integrata ed appropriatezza dei percorsi diagnostici</a:t>
            </a:r>
          </a:p>
          <a:p>
            <a:r>
              <a:rPr lang="it-IT" i="1" dirty="0"/>
              <a:t>Aula Magna – Centro di Formazione Aziendale A.O. “</a:t>
            </a:r>
            <a:r>
              <a:rPr lang="it-IT" i="1" dirty="0" err="1"/>
              <a:t>Mellino</a:t>
            </a:r>
            <a:r>
              <a:rPr lang="it-IT" i="1" dirty="0"/>
              <a:t> </a:t>
            </a:r>
            <a:r>
              <a:rPr lang="it-IT" i="1" dirty="0" err="1"/>
              <a:t>Mellini</a:t>
            </a:r>
            <a:r>
              <a:rPr lang="it-IT" i="1" dirty="0"/>
              <a:t>” – Viale Mazzini 8, Chiari</a:t>
            </a:r>
            <a:endParaRPr lang="it-IT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 b="8365"/>
          <a:stretch>
            <a:fillRect/>
          </a:stretch>
        </p:blipFill>
        <p:spPr bwMode="auto">
          <a:xfrm>
            <a:off x="1" y="404664"/>
            <a:ext cx="9144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12259212"/>
              </p:ext>
            </p:extLst>
          </p:nvPr>
        </p:nvGraphicFramePr>
        <p:xfrm>
          <a:off x="457202" y="1417638"/>
          <a:ext cx="8229597" cy="5035701"/>
        </p:xfrm>
        <a:graphic>
          <a:graphicData uri="http://schemas.openxmlformats.org/drawingml/2006/table">
            <a:tbl>
              <a:tblPr/>
              <a:tblGrid>
                <a:gridCol w="2743199"/>
                <a:gridCol w="2743199"/>
                <a:gridCol w="2743199"/>
              </a:tblGrid>
              <a:tr h="457791">
                <a:tc>
                  <a:txBody>
                    <a:bodyPr/>
                    <a:lstStyle/>
                    <a:p>
                      <a:r>
                        <a:rPr lang="it-IT" sz="1700" dirty="0"/>
                        <a:t>Superficie corporea: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b="1"/>
                        <a:t>1,63</a:t>
                      </a:r>
                      <a:endParaRPr lang="it-IT" sz="170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dirty="0"/>
                        <a:t>mq.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01134">
                <a:tc>
                  <a:txBody>
                    <a:bodyPr/>
                    <a:lstStyle/>
                    <a:p>
                      <a:r>
                        <a:rPr lang="it-IT" sz="1700"/>
                        <a:t>VFG secondo Cockcroft-Gault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b="1"/>
                        <a:t>32</a:t>
                      </a:r>
                      <a:endParaRPr lang="it-IT" sz="170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/>
                        <a:t>ml/min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144478">
                <a:tc>
                  <a:txBody>
                    <a:bodyPr/>
                    <a:lstStyle/>
                    <a:p>
                      <a:r>
                        <a:rPr lang="it-IT" sz="1700" dirty="0"/>
                        <a:t>VFG secondo </a:t>
                      </a:r>
                      <a:r>
                        <a:rPr lang="it-IT" sz="1700" dirty="0" err="1"/>
                        <a:t>Cockcroft</a:t>
                      </a:r>
                      <a:r>
                        <a:rPr lang="it-IT" sz="1700" dirty="0"/>
                        <a:t>-Gault normalizzato per la superficie corporea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b="1"/>
                        <a:t>34</a:t>
                      </a:r>
                      <a:endParaRPr lang="it-IT" sz="170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dirty="0"/>
                        <a:t>ml/</a:t>
                      </a:r>
                      <a:r>
                        <a:rPr lang="it-IT" sz="1700" dirty="0" err="1"/>
                        <a:t>min</a:t>
                      </a:r>
                      <a:r>
                        <a:rPr lang="it-IT" sz="1700" dirty="0"/>
                        <a:t>/1,73 mq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801134">
                <a:tc>
                  <a:txBody>
                    <a:bodyPr/>
                    <a:lstStyle/>
                    <a:p>
                      <a:r>
                        <a:rPr lang="it-IT" sz="1700"/>
                        <a:t>VFG secondo MDRD semplificata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b="1"/>
                        <a:t>32</a:t>
                      </a:r>
                      <a:endParaRPr lang="it-IT" sz="170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/>
                        <a:t>ml/min/1,73 mq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791">
                <a:tc>
                  <a:txBody>
                    <a:bodyPr/>
                    <a:lstStyle/>
                    <a:p>
                      <a:r>
                        <a:rPr lang="it-IT" sz="1700"/>
                        <a:t>VFG secondo CKD-EPI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b="1"/>
                        <a:t>31</a:t>
                      </a:r>
                      <a:endParaRPr lang="it-IT" sz="170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/>
                        <a:t>ml/min/1,73 mq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791">
                <a:tc>
                  <a:txBody>
                    <a:bodyPr/>
                    <a:lstStyle/>
                    <a:p>
                      <a:r>
                        <a:rPr lang="it-IT" sz="1700" dirty="0"/>
                        <a:t> 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/>
                        <a:t> 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700" dirty="0"/>
                        <a:t> </a:t>
                      </a:r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7791">
                <a:tc gridSpan="3">
                  <a:txBody>
                    <a:bodyPr/>
                    <a:lstStyle/>
                    <a:p>
                      <a:r>
                        <a:rPr lang="it-IT" sz="1700" b="1" dirty="0" err="1"/>
                        <a:t>Stadiazione</a:t>
                      </a:r>
                      <a:r>
                        <a:rPr lang="it-IT" sz="1700" b="1" dirty="0"/>
                        <a:t> della Malattia Renale Cronica:</a:t>
                      </a:r>
                      <a:endParaRPr lang="it-IT" sz="1700" dirty="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57791">
                <a:tc gridSpan="3">
                  <a:txBody>
                    <a:bodyPr/>
                    <a:lstStyle/>
                    <a:p>
                      <a:r>
                        <a:rPr lang="it-IT" sz="1700" b="1" dirty="0"/>
                        <a:t>Insufficienza Renale Cronica Moderata: Stadio 3 (Riduzione moderata del VFG)</a:t>
                      </a:r>
                      <a:endParaRPr lang="it-IT" sz="1700" dirty="0"/>
                    </a:p>
                  </a:txBody>
                  <a:tcPr marL="88744" marR="88744" marT="44372" marB="4437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/>
              <a:t>Calcolo VFG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75084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85720" y="1142984"/>
            <a:ext cx="4210080" cy="5715016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 4,55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 7.81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/>
              <a:t>Hb</a:t>
            </a:r>
            <a:r>
              <a:rPr lang="it-IT" sz="2400" dirty="0" smtClean="0"/>
              <a:t>                       13.8 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err="1" smtClean="0"/>
              <a:t>Hct</a:t>
            </a:r>
            <a:r>
              <a:rPr lang="it-IT" sz="2400" dirty="0" smtClean="0"/>
              <a:t>                      48%</a:t>
            </a:r>
          </a:p>
          <a:p>
            <a:r>
              <a:rPr lang="it-IT" sz="2400" dirty="0" smtClean="0"/>
              <a:t>MCV                   92 </a:t>
            </a:r>
            <a:r>
              <a:rPr lang="it-IT" sz="2400" dirty="0" err="1" smtClean="0"/>
              <a:t>fL</a:t>
            </a:r>
            <a:endParaRPr lang="it-IT" sz="2400" dirty="0" smtClean="0"/>
          </a:p>
          <a:p>
            <a:r>
              <a:rPr lang="it-IT" sz="2400" dirty="0" smtClean="0"/>
              <a:t>PLT                      212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 88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 194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48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 125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6.1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 9.8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>
                <a:solidFill>
                  <a:srgbClr val="FF0000"/>
                </a:solidFill>
              </a:rPr>
              <a:t>Microalb</a:t>
            </a:r>
            <a:r>
              <a:rPr lang="it-IT" sz="2400" dirty="0" smtClean="0">
                <a:solidFill>
                  <a:srgbClr val="FF0000"/>
                </a:solidFill>
              </a:rPr>
              <a:t> 24h   300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4298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1.2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Cl. </a:t>
            </a:r>
            <a:r>
              <a:rPr lang="it-IT" sz="2400" dirty="0" err="1" smtClean="0">
                <a:solidFill>
                  <a:srgbClr val="FF0000"/>
                </a:solidFill>
              </a:rPr>
              <a:t>Creat</a:t>
            </a:r>
            <a:r>
              <a:rPr lang="it-IT" sz="2400" dirty="0" smtClean="0">
                <a:solidFill>
                  <a:srgbClr val="FF0000"/>
                </a:solidFill>
              </a:rPr>
              <a:t>.	           45 </a:t>
            </a:r>
            <a:r>
              <a:rPr lang="it-IT" sz="2400" dirty="0" err="1" smtClean="0">
                <a:solidFill>
                  <a:srgbClr val="FF0000"/>
                </a:solidFill>
              </a:rPr>
              <a:t>mL</a:t>
            </a:r>
            <a:r>
              <a:rPr lang="it-IT" sz="2400" dirty="0" smtClean="0">
                <a:solidFill>
                  <a:srgbClr val="FF0000"/>
                </a:solidFill>
              </a:rPr>
              <a:t>/min</a:t>
            </a:r>
          </a:p>
          <a:p>
            <a:r>
              <a:rPr lang="it-IT" sz="2400" dirty="0" smtClean="0"/>
              <a:t>Azotemia	           42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/>
              <a:t>Potassio	           4,9 mEq/L</a:t>
            </a:r>
            <a:endParaRPr lang="it-IT" sz="2400" b="1" dirty="0" smtClean="0">
              <a:solidFill>
                <a:srgbClr val="92D050"/>
              </a:solidFill>
            </a:endParaRP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12/01/13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4149080"/>
            <a:ext cx="5076056" cy="27089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096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 12/01/13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583264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t-IT" sz="2700" dirty="0" smtClean="0"/>
              <a:t>giallo paglierino</a:t>
            </a: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5.8</a:t>
            </a:r>
          </a:p>
          <a:p>
            <a:pPr>
              <a:buNone/>
            </a:pPr>
            <a:r>
              <a:rPr lang="it-IT" sz="2700" dirty="0" smtClean="0"/>
              <a:t>1018</a:t>
            </a:r>
          </a:p>
          <a:p>
            <a:pPr>
              <a:buNone/>
            </a:pPr>
            <a:r>
              <a:rPr lang="it-IT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cilindri</a:t>
            </a:r>
            <a:r>
              <a:rPr lang="it-IT" sz="27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+</a:t>
            </a:r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4643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395536" y="1916832"/>
            <a:ext cx="8568952" cy="34778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Un anno fa c’erano:</a:t>
            </a:r>
          </a:p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</a:t>
            </a:r>
            <a:r>
              <a:rPr lang="it-IT" sz="2200" b="1" dirty="0" smtClean="0">
                <a:solidFill>
                  <a:srgbClr val="FF0000"/>
                </a:solidFill>
              </a:rPr>
              <a:t>Creatininemia aumentata </a:t>
            </a:r>
            <a:r>
              <a:rPr lang="it-IT" sz="2200" dirty="0" smtClean="0">
                <a:solidFill>
                  <a:prstClr val="black"/>
                </a:solidFill>
              </a:rPr>
              <a:t>(per sesso ed età)</a:t>
            </a:r>
          </a:p>
          <a:p>
            <a:pPr>
              <a:tabLst>
                <a:tab pos="444500" algn="l"/>
              </a:tabLst>
            </a:pPr>
            <a:r>
              <a:rPr lang="it-IT" sz="2200" i="1" dirty="0" smtClean="0">
                <a:solidFill>
                  <a:prstClr val="black"/>
                </a:solidFill>
              </a:rPr>
              <a:t>	</a:t>
            </a:r>
            <a:r>
              <a:rPr lang="it-IT" sz="2200" b="1" i="1" dirty="0" smtClean="0">
                <a:solidFill>
                  <a:srgbClr val="FF0000"/>
                </a:solidFill>
              </a:rPr>
              <a:t>Clearance creatinina ridotta</a:t>
            </a:r>
          </a:p>
          <a:p>
            <a:pPr>
              <a:tabLst>
                <a:tab pos="444500" algn="l"/>
              </a:tabLst>
            </a:pPr>
            <a:r>
              <a:rPr lang="it-IT" sz="2200" b="1" dirty="0" smtClean="0">
                <a:solidFill>
                  <a:srgbClr val="FF0000"/>
                </a:solidFill>
              </a:rPr>
              <a:t>	Proteinuria e cilindri</a:t>
            </a:r>
          </a:p>
          <a:p>
            <a:pPr>
              <a:tabLst>
                <a:tab pos="444500" algn="l"/>
              </a:tabLst>
            </a:pPr>
            <a:endParaRPr lang="it-IT" sz="2200" dirty="0" smtClean="0">
              <a:solidFill>
                <a:prstClr val="black"/>
              </a:solidFill>
            </a:endParaRPr>
          </a:p>
          <a:p>
            <a:pPr>
              <a:tabLst>
                <a:tab pos="4445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Perché non sono stati valorizzati ?</a:t>
            </a:r>
          </a:p>
          <a:p>
            <a:pPr>
              <a:tabLst>
                <a:tab pos="444500" algn="l"/>
              </a:tabLst>
            </a:pPr>
            <a:endParaRPr lang="it-IT" sz="2200" dirty="0" smtClean="0">
              <a:solidFill>
                <a:prstClr val="black"/>
              </a:solidFill>
            </a:endParaRP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Bisognava:	</a:t>
            </a:r>
            <a:r>
              <a:rPr lang="it-IT" sz="2200" i="1" dirty="0" smtClean="0">
                <a:solidFill>
                  <a:prstClr val="black"/>
                </a:solidFill>
              </a:rPr>
              <a:t>Chiedere le condizioni al momento dell’esame</a:t>
            </a: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i="1" dirty="0" smtClean="0">
                <a:solidFill>
                  <a:prstClr val="black"/>
                </a:solidFill>
              </a:rPr>
              <a:t>		Ripetere esame (</a:t>
            </a:r>
            <a:r>
              <a:rPr lang="it-IT" sz="2200" i="1" dirty="0" err="1" smtClean="0">
                <a:solidFill>
                  <a:prstClr val="black"/>
                </a:solidFill>
              </a:rPr>
              <a:t>Clearance</a:t>
            </a:r>
            <a:r>
              <a:rPr lang="it-IT" sz="2200" i="1" dirty="0" smtClean="0">
                <a:solidFill>
                  <a:prstClr val="black"/>
                </a:solidFill>
              </a:rPr>
              <a:t>) e </a:t>
            </a:r>
            <a:r>
              <a:rPr lang="it-IT" sz="2200" i="1" dirty="0" err="1" smtClean="0">
                <a:solidFill>
                  <a:prstClr val="black"/>
                </a:solidFill>
              </a:rPr>
              <a:t>ridosare</a:t>
            </a:r>
            <a:r>
              <a:rPr lang="it-IT" sz="2200" i="1" dirty="0" smtClean="0">
                <a:solidFill>
                  <a:prstClr val="black"/>
                </a:solidFill>
              </a:rPr>
              <a:t> l’albuminuria</a:t>
            </a:r>
          </a:p>
          <a:p>
            <a:pPr>
              <a:tabLst>
                <a:tab pos="444500" algn="l"/>
                <a:tab pos="1524000" algn="l"/>
              </a:tabLst>
            </a:pPr>
            <a:r>
              <a:rPr lang="it-IT" sz="2200" dirty="0" smtClean="0">
                <a:solidFill>
                  <a:prstClr val="black"/>
                </a:solidFill>
              </a:rPr>
              <a:t>		</a:t>
            </a:r>
            <a:endParaRPr lang="it-IT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754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3200" dirty="0" smtClean="0">
                <a:latin typeface="Arial Narrow"/>
                <a:cs typeface="Arial Narrow"/>
              </a:rPr>
              <a:t>Diagnosi differenziale e sospetto clinico</a:t>
            </a:r>
            <a:endParaRPr lang="it-IT" sz="32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2071678"/>
            <a:ext cx="8692470" cy="36009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Arial Narrow"/>
                <a:cs typeface="Arial Narrow"/>
              </a:rPr>
              <a:t>Sospetta Insufficienza Renale</a:t>
            </a:r>
          </a:p>
          <a:p>
            <a:endParaRPr lang="it-IT" sz="3200" dirty="0">
              <a:latin typeface="Arial Narrow"/>
              <a:cs typeface="Arial Narrow"/>
            </a:endParaRPr>
          </a:p>
          <a:p>
            <a:r>
              <a:rPr lang="it-IT" sz="3200" dirty="0" smtClean="0">
                <a:latin typeface="Arial Narrow"/>
                <a:cs typeface="Arial Narrow"/>
              </a:rPr>
              <a:t>DD: 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Disidratazione </a:t>
            </a:r>
            <a:r>
              <a:rPr lang="it-IT" sz="3200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sz="3200" dirty="0" smtClean="0">
                <a:latin typeface="Arial Narrow"/>
                <a:cs typeface="Arial Narrow"/>
              </a:rPr>
              <a:t>Diarrea / inadeguato apporto ?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IRA / IRC ?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Dieta eccessivamente ricca </a:t>
            </a:r>
            <a:r>
              <a:rPr lang="it-IT" sz="3200" smtClean="0">
                <a:latin typeface="Arial Narrow"/>
                <a:cs typeface="Arial Narrow"/>
              </a:rPr>
              <a:t>di carne?</a:t>
            </a:r>
            <a:endParaRPr lang="it-IT" sz="3200" dirty="0" smtClean="0">
              <a:latin typeface="Arial Narrow"/>
              <a:cs typeface="Arial Narrow"/>
            </a:endParaRPr>
          </a:p>
          <a:p>
            <a:pPr marL="285750" indent="-285750">
              <a:buFont typeface="Wingdings" charset="2"/>
              <a:buChar char="ü"/>
            </a:pPr>
            <a:endParaRPr lang="it-IT" sz="32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Quei valori di </a:t>
            </a:r>
            <a:r>
              <a:rPr lang="it-IT" sz="3600" dirty="0" err="1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creatininemia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e </a:t>
            </a:r>
            <a:r>
              <a:rPr lang="it-IT" sz="3600" dirty="0" err="1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potassiemia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saranno “veri”?</a:t>
            </a:r>
          </a:p>
          <a:p>
            <a:pPr marL="514350" indent="-457200"/>
            <a:r>
              <a:rPr lang="it-IT" sz="3600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 la </a:t>
            </a:r>
            <a:r>
              <a:rPr lang="it-IT" sz="3600" b="1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Clearance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 Meglio la clearance calcolata o misurata?</a:t>
            </a: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Quale ruolo di proteinuria e albuminuria? </a:t>
            </a:r>
            <a:r>
              <a:rPr lang="it-IT" sz="3600" dirty="0" err="1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…quale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chiedo?</a:t>
            </a:r>
          </a:p>
          <a:p>
            <a:pPr marL="514350" indent="-457200"/>
            <a:r>
              <a:rPr lang="it-IT" sz="3600" b="1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Esami ematochimici e urinari urgenti</a:t>
            </a:r>
            <a:r>
              <a:rPr lang="it-IT" sz="3600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? 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o ricontrollo a distanza di 2-4 settimane consigliando alla paziente un adeguata idratazione, evitare fans e eccessivo apporto di carne, quindi </a:t>
            </a:r>
            <a:r>
              <a:rPr lang="it-IT" sz="3600" i="1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vigile attesa 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</a:t>
            </a: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Utile la sostituzione del </a:t>
            </a:r>
            <a:r>
              <a:rPr lang="it-IT" sz="3600" dirty="0" err="1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ramipril</a:t>
            </a:r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?...con cosa lo sostituisco?</a:t>
            </a:r>
          </a:p>
          <a:p>
            <a:pPr marL="514350" indent="-457200"/>
            <a:r>
              <a:rPr lang="it-IT" sz="3600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Utile eseguire un </a:t>
            </a:r>
            <a:r>
              <a:rPr lang="it-IT" sz="3600" b="1" i="1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ecografia</a:t>
            </a:r>
            <a:r>
              <a:rPr lang="it-IT" sz="3600" dirty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 dei reni e apparato urinario?</a:t>
            </a:r>
          </a:p>
          <a:p>
            <a:pPr marL="514350" indent="-457200"/>
            <a:endParaRPr lang="it-IT" sz="3600" dirty="0" smtClean="0">
              <a:latin typeface="Malgun Gothic" panose="020B0503020000020004" pitchFamily="34" charset="-127"/>
              <a:ea typeface="Malgun Gothic" panose="020B0503020000020004" pitchFamily="34" charset="-127"/>
              <a:cs typeface="Arial Narrow"/>
            </a:endParaRP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Come devo seguire la paziente nel tempo: quali esami per la corretta diagnosi e follow-up dell’Insufficienza Renale (primo livello/secondo livello)? </a:t>
            </a:r>
          </a:p>
          <a:p>
            <a:pPr marL="514350" indent="-457200"/>
            <a:endParaRPr lang="it-IT" sz="3600" dirty="0" smtClean="0">
              <a:latin typeface="Malgun Gothic" panose="020B0503020000020004" pitchFamily="34" charset="-127"/>
              <a:ea typeface="Malgun Gothic" panose="020B0503020000020004" pitchFamily="34" charset="-127"/>
              <a:cs typeface="Arial Narrow"/>
            </a:endParaRPr>
          </a:p>
          <a:p>
            <a:pPr marL="514350" indent="-457200"/>
            <a:r>
              <a:rPr lang="it-IT" sz="3600" dirty="0" smtClean="0">
                <a:latin typeface="Malgun Gothic" panose="020B0503020000020004" pitchFamily="34" charset="-127"/>
                <a:ea typeface="Malgun Gothic" panose="020B0503020000020004" pitchFamily="34" charset="-127"/>
                <a:cs typeface="Arial Narrow"/>
              </a:rPr>
              <a:t>Nella popolazione sana è necessario controllare la funzione renale, da quale età? E nelle patologie croniche, ogni quanto tempo devo controllare la funzione renale?</a:t>
            </a:r>
          </a:p>
          <a:p>
            <a:pPr marL="514350" indent="-457200">
              <a:buNone/>
            </a:pPr>
            <a:endParaRPr lang="it-IT" sz="3600" dirty="0" smtClean="0">
              <a:latin typeface="Malgun Gothic" panose="020B0503020000020004" pitchFamily="34" charset="-127"/>
              <a:ea typeface="Malgun Gothic" panose="020B0503020000020004" pitchFamily="34" charset="-127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Invio dal nefrologo 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68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MARIA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6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2276872"/>
            <a:ext cx="59046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/>
              <a:t>EMOCROMO, ESAME URINE, PROTEINURIA URINARIA (24h) Na, K, Cl, Mg, P,  N, Ca, CLEARANCE CREATININA, PTH, Fe, FERRITINA, TRANSFERRINA, VITAMINA D</a:t>
            </a:r>
          </a:p>
          <a:p>
            <a:pPr algn="just"/>
            <a:r>
              <a:rPr lang="it-IT" sz="2000" b="1" dirty="0" smtClean="0"/>
              <a:t>Ecografia renale</a:t>
            </a:r>
          </a:p>
          <a:p>
            <a:pPr algn="just"/>
            <a:r>
              <a:rPr lang="it-IT" sz="2000" b="1" dirty="0" smtClean="0"/>
              <a:t>VISITA NEFROLOGICA</a:t>
            </a:r>
            <a:endParaRPr lang="it-IT" sz="2000" b="1" dirty="0"/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35" y="878237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6" y="1395004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-251519" y="2990156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err="1" smtClean="0">
                <a:latin typeface="Arial Narrow"/>
                <a:cs typeface="Arial Narrow"/>
              </a:rPr>
              <a:t>…COSA</a:t>
            </a:r>
            <a:r>
              <a:rPr lang="it-IT" sz="6600" b="1" dirty="0" smtClean="0">
                <a:latin typeface="Arial Narrow"/>
                <a:cs typeface="Arial Narrow"/>
              </a:rPr>
              <a:t> FARE?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87823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35" y="450191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51520" y="5157264"/>
            <a:ext cx="864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Marina Bracchi</a:t>
            </a:r>
          </a:p>
        </p:txBody>
      </p:sp>
    </p:spTree>
    <p:extLst>
      <p:ext uri="{BB962C8B-B14F-4D97-AF65-F5344CB8AC3E}">
        <p14:creationId xmlns="" xmlns:p14="http://schemas.microsoft.com/office/powerpoint/2010/main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314502"/>
            <a:ext cx="8228766" cy="1063251"/>
          </a:xfrm>
        </p:spPr>
        <p:txBody>
          <a:bodyPr/>
          <a:lstStyle/>
          <a:p>
            <a:pPr lvl="0"/>
            <a:r>
              <a:rPr lang="it-IT"/>
              <a:t>Malattia renale cronica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4294967295"/>
          </p:nvPr>
        </p:nvSpPr>
        <p:spPr>
          <a:xfrm>
            <a:off x="163276" y="1496073"/>
            <a:ext cx="8228766" cy="3729104"/>
          </a:xfrm>
        </p:spPr>
        <p:txBody>
          <a:bodyPr anchor="ctr" anchorCtr="1"/>
          <a:lstStyle/>
          <a:p>
            <a:pPr lvl="0" algn="ctr"/>
            <a:r>
              <a:rPr lang="it-IT"/>
              <a:t>Problema di salute nel mondo occidentale</a:t>
            </a:r>
          </a:p>
          <a:p>
            <a:pPr lvl="0" algn="ctr"/>
            <a:r>
              <a:rPr lang="it-IT"/>
              <a:t>Prevalenza 9%-11% popolazione adulta</a:t>
            </a:r>
          </a:p>
          <a:p>
            <a:pPr lvl="0" algn="ctr"/>
            <a:r>
              <a:rPr lang="it-IT"/>
              <a:t>800.000-1.000.000 persone interessate in Regione Lombardia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3401028" y="5251006"/>
            <a:ext cx="2341045" cy="160663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2123906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123019"/>
            <a:ext cx="8228766" cy="1446550"/>
          </a:xfrm>
        </p:spPr>
        <p:txBody>
          <a:bodyPr>
            <a:spAutoFit/>
          </a:bodyPr>
          <a:lstStyle/>
          <a:p>
            <a:pPr lvl="0"/>
            <a:r>
              <a:rPr lang="it-IT">
                <a:solidFill>
                  <a:srgbClr val="FF0000"/>
                </a:solidFill>
              </a:rPr>
              <a:t>Quali pazienti è opportuno valutare?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24839" y="1469838"/>
            <a:ext cx="8228766" cy="4888793"/>
          </a:xfrm>
        </p:spPr>
        <p:txBody>
          <a:bodyPr/>
          <a:lstStyle/>
          <a:p>
            <a:pPr lvl="0">
              <a:buSzPct val="45000"/>
              <a:buFont typeface="StarSymbol"/>
              <a:buChar char="●"/>
            </a:pPr>
            <a:r>
              <a:rPr lang="it-IT" sz="2540"/>
              <a:t>Diabetici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Ipertesi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Obesi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Con patologie cardiovascolari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Con fattori di rischio cardiovascolare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Anomalie anatomiche dei reni o delle vie urinarie, calcoli IPB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Malattie multisistemiche con interessamento renale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Familiarità per nefropatia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 sz="2540"/>
              <a:t>Anamnesi di problemi nefrologici ed urologici.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6667520" y="1469838"/>
            <a:ext cx="1822811" cy="205596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21378987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210146"/>
          </a:xfrm>
          <a:solidFill>
            <a:srgbClr val="00B0F0"/>
          </a:solidFill>
        </p:spPr>
        <p:txBody>
          <a:bodyPr/>
          <a:lstStyle/>
          <a:p>
            <a:r>
              <a:rPr lang="it-IT" b="1" dirty="0" smtClean="0">
                <a:solidFill>
                  <a:schemeClr val="bg1"/>
                </a:solidFill>
              </a:rPr>
              <a:t>Insufficienza renale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>
          <a:xfrm>
            <a:off x="0" y="2276873"/>
            <a:ext cx="9036496" cy="3024336"/>
          </a:xfrm>
        </p:spPr>
        <p:txBody>
          <a:bodyPr/>
          <a:lstStyle/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MMG senior : Dr. Piergiorgio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Muffolini</a:t>
            </a:r>
            <a:endParaRPr lang="it-I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MMG in formazione: Dr.ssa Ines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Sparapani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Specialista Nefrologo : Dr.ssa Martina Bracchi</a:t>
            </a: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Specialista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. Di laboratorio: Dr Valter Renis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314502"/>
            <a:ext cx="8228766" cy="1063251"/>
          </a:xfrm>
        </p:spPr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Maria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796397"/>
            <a:ext cx="8228766" cy="4252671"/>
          </a:xfrm>
        </p:spPr>
        <p:txBody>
          <a:bodyPr>
            <a:normAutofit fontScale="92500"/>
          </a:bodyPr>
          <a:lstStyle/>
          <a:p>
            <a:pPr lvl="0">
              <a:buSzPct val="45000"/>
              <a:buFont typeface="StarSymbol"/>
              <a:buChar char="●"/>
            </a:pPr>
            <a:r>
              <a:rPr lang="it-IT"/>
              <a:t>Ipertesa in terapia con ace-inibitore (da 8 anni)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Artrosi polidistrettuale uso FANS al bisogno ( 10 gg/mese)</a:t>
            </a:r>
          </a:p>
          <a:p>
            <a:pPr lvl="0">
              <a:buSzPct val="45000"/>
              <a:buFont typeface="StarSymbol"/>
              <a:buChar char="●"/>
            </a:pPr>
            <a:endParaRPr lang="it-IT"/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In occasione di controllo annuale esami ematici riscontro di:</a:t>
            </a:r>
          </a:p>
          <a:p>
            <a:pPr lvl="0">
              <a:buSzPct val="45000"/>
              <a:buFont typeface="StarSymbol"/>
              <a:buChar char="●"/>
            </a:pPr>
            <a:r>
              <a:rPr lang="it-IT"/>
              <a:t> *</a:t>
            </a:r>
            <a:r>
              <a:rPr lang="it-IT" sz="2540" b="1"/>
              <a:t>Creatininemia 1.7 mg/dl, tendenziale iperkaliemia, proteinuria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6367752" y="180946"/>
            <a:ext cx="2323734" cy="161545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3046002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Maria:quale approccio?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26551" y="1633113"/>
            <a:ext cx="8228766" cy="4525673"/>
          </a:xfrm>
        </p:spPr>
        <p:txBody>
          <a:bodyPr/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Stava bene quando ha fatto gli esami?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Aveva assunto farmaci al di fuori della sua terapia abituale ????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Aveva fatto attività fisica intensa????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Aveva una diagnosi di nefropatia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6408544" y="4070497"/>
            <a:ext cx="979651" cy="163275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val f4"/>
              <a:gd name="f10" fmla="val f5"/>
              <a:gd name="f11" fmla="pin 0 f0 21600"/>
              <a:gd name="f12" fmla="pin 0 f1 10800"/>
              <a:gd name="f13" fmla="+- f10 0 f9"/>
              <a:gd name="f14" fmla="val f11"/>
              <a:gd name="f15" fmla="val f12"/>
              <a:gd name="f16" fmla="*/ f11 f7 1"/>
              <a:gd name="f17" fmla="*/ f12 f8 1"/>
              <a:gd name="f18" fmla="*/ f13 1 21600"/>
              <a:gd name="f19" fmla="+- 21600 0 f15"/>
              <a:gd name="f20" fmla="+- 21600 0 f14"/>
              <a:gd name="f21" fmla="*/ f15 f8 1"/>
              <a:gd name="f22" fmla="*/ 0 f18 1"/>
              <a:gd name="f23" fmla="*/ f20 f15 1"/>
              <a:gd name="f24" fmla="*/ f19 f8 1"/>
              <a:gd name="f25" fmla="*/ f23 1 10800"/>
              <a:gd name="f26" fmla="*/ f22 1 f18"/>
              <a:gd name="f27" fmla="+- f14 f25 0"/>
              <a:gd name="f28" fmla="*/ f26 f7 1"/>
              <a:gd name="f29" fmla="*/ f27 f7 1"/>
            </a:gdLst>
            <a:ahLst>
              <a:ahXY gdRefX="f0" minX="f4" maxX="f5" gdRefY="f1" minY="f4" maxY="f6">
                <a:pos x="f16" y="f1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21" r="f29" b="f24"/>
            <a:pathLst>
              <a:path w="21600" h="21600">
                <a:moveTo>
                  <a:pt x="f4" y="f15"/>
                </a:moveTo>
                <a:lnTo>
                  <a:pt x="f14" y="f15"/>
                </a:lnTo>
                <a:lnTo>
                  <a:pt x="f14" y="f4"/>
                </a:lnTo>
                <a:lnTo>
                  <a:pt x="f5" y="f6"/>
                </a:lnTo>
                <a:lnTo>
                  <a:pt x="f14" y="f5"/>
                </a:lnTo>
                <a:lnTo>
                  <a:pt x="f14" y="f19"/>
                </a:lnTo>
                <a:lnTo>
                  <a:pt x="f4" y="f19"/>
                </a:lnTo>
                <a:close/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609407" y="3944969"/>
            <a:ext cx="824869" cy="4034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177" b="1" dirty="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NO ?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142927" y="4572076"/>
            <a:ext cx="6694302" cy="195537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CONFRONTO CON ESAMI PRECEDENTI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2540" b="1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Stabilità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Declino del VFG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540" b="1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Importante o rapido peggioramento</a:t>
            </a:r>
          </a:p>
        </p:txBody>
      </p:sp>
      <p:sp>
        <p:nvSpPr>
          <p:cNvPr id="7" name="Figura a mano libera 6"/>
          <p:cNvSpPr/>
          <p:nvPr/>
        </p:nvSpPr>
        <p:spPr>
          <a:xfrm>
            <a:off x="7097834" y="1764352"/>
            <a:ext cx="739395" cy="26446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val f4"/>
              <a:gd name="f10" fmla="val f5"/>
              <a:gd name="f11" fmla="pin 0 f0 21600"/>
              <a:gd name="f12" fmla="pin 0 f1 10800"/>
              <a:gd name="f13" fmla="+- f10 0 f9"/>
              <a:gd name="f14" fmla="val f11"/>
              <a:gd name="f15" fmla="val f12"/>
              <a:gd name="f16" fmla="*/ f11 f7 1"/>
              <a:gd name="f17" fmla="*/ f12 f8 1"/>
              <a:gd name="f18" fmla="*/ f13 1 21600"/>
              <a:gd name="f19" fmla="+- 21600 0 f15"/>
              <a:gd name="f20" fmla="+- 21600 0 f14"/>
              <a:gd name="f21" fmla="*/ f15 f8 1"/>
              <a:gd name="f22" fmla="*/ 0 f18 1"/>
              <a:gd name="f23" fmla="*/ f20 f15 1"/>
              <a:gd name="f24" fmla="*/ f19 f8 1"/>
              <a:gd name="f25" fmla="*/ f23 1 10800"/>
              <a:gd name="f26" fmla="*/ f22 1 f18"/>
              <a:gd name="f27" fmla="+- f14 f25 0"/>
              <a:gd name="f28" fmla="*/ f26 f7 1"/>
              <a:gd name="f29" fmla="*/ f27 f7 1"/>
            </a:gdLst>
            <a:ahLst>
              <a:ahXY gdRefX="f0" minX="f4" maxX="f5" gdRefY="f1" minY="f4" maxY="f6">
                <a:pos x="f16" y="f1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21" r="f29" b="f24"/>
            <a:pathLst>
              <a:path w="21600" h="21600">
                <a:moveTo>
                  <a:pt x="f4" y="f15"/>
                </a:moveTo>
                <a:lnTo>
                  <a:pt x="f14" y="f15"/>
                </a:lnTo>
                <a:lnTo>
                  <a:pt x="f14" y="f4"/>
                </a:lnTo>
                <a:lnTo>
                  <a:pt x="f5" y="f6"/>
                </a:lnTo>
                <a:lnTo>
                  <a:pt x="f14" y="f5"/>
                </a:lnTo>
                <a:lnTo>
                  <a:pt x="f14" y="f19"/>
                </a:lnTo>
                <a:lnTo>
                  <a:pt x="f4" y="f19"/>
                </a:lnTo>
                <a:close/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837229" y="1412776"/>
            <a:ext cx="1340935" cy="8049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 dirty="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FEBBRE?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 dirty="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VOMITO?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 dirty="0" smtClean="0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DIARREA?</a:t>
            </a:r>
            <a:endParaRPr lang="it-IT" sz="1633" b="1" dirty="0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7510679" y="4572076"/>
            <a:ext cx="1306202" cy="200600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290030088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it-IT">
                <a:solidFill>
                  <a:srgbClr val="FF0000"/>
                </a:solidFill>
              </a:rPr>
              <a:t>Quali esami definiscono se il paziente ha una nefropatia?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24839" y="2495540"/>
            <a:ext cx="8228766" cy="4525673"/>
          </a:xfrm>
        </p:spPr>
        <p:txBody>
          <a:bodyPr/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Valutazione della funzione renale</a:t>
            </a:r>
          </a:p>
          <a:p>
            <a:pPr marL="391866" indent="-293899">
              <a:buSzPct val="45000"/>
              <a:buFont typeface="StarSymbol"/>
              <a:buChar char="●"/>
            </a:pPr>
            <a:endParaRPr lang="it-IT"/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Esame urine</a:t>
            </a:r>
          </a:p>
          <a:p>
            <a:pPr marL="391866" indent="-293899">
              <a:buSzPct val="45000"/>
              <a:buFont typeface="StarSymbol"/>
              <a:buChar char="●"/>
            </a:pPr>
            <a:endParaRPr lang="it-IT"/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/>
              <a:t>Ecografia renale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6056869" y="4082250"/>
            <a:ext cx="1943634" cy="194363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10539294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/>
        <p:txBody>
          <a:bodyPr anchorCtr="1"/>
          <a:lstStyle/>
          <a:p>
            <a:pPr marL="391866" indent="-293899" algn="ctr">
              <a:buSzPct val="45000"/>
              <a:buFont typeface="StarSymbol"/>
              <a:buChar char="●"/>
            </a:pPr>
            <a:r>
              <a:rPr lang="it-IT" b="1"/>
              <a:t>Valutazione della funzione renale</a:t>
            </a:r>
          </a:p>
          <a:p>
            <a:pPr marL="391866" indent="-293899" algn="ctr">
              <a:buSzPct val="45000"/>
              <a:buFont typeface="StarSymbol"/>
              <a:buChar char="●"/>
            </a:pPr>
            <a:r>
              <a:rPr lang="it-IT" b="1"/>
              <a:t>Non basta la creatinina?</a:t>
            </a:r>
          </a:p>
          <a:p>
            <a:pPr marL="391866" indent="-293899" algn="ctr">
              <a:buSzPct val="45000"/>
              <a:buFont typeface="StarSymbol"/>
              <a:buChar char="●"/>
            </a:pPr>
            <a:r>
              <a:rPr lang="it-IT" b="1"/>
              <a:t>LA SOLA CREATININA NON MISURA ADEGUATAMENTE LA FUNZIONE RENALE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3918615" y="3755700"/>
            <a:ext cx="1142926" cy="1142926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1 10800"/>
              <a:gd name="f11" fmla="pin 0 f0 216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2"/>
              <a:gd name="f18" fmla="+- 21600 0 f13"/>
              <a:gd name="f19" fmla="*/ 0 f14 1"/>
              <a:gd name="f20" fmla="*/ f12 f7 1"/>
              <a:gd name="f21" fmla="*/ f18 f12 1"/>
              <a:gd name="f22" fmla="*/ f19 1 f14"/>
              <a:gd name="f23" fmla="*/ f17 f7 1"/>
              <a:gd name="f24" fmla="*/ f21 1 10800"/>
              <a:gd name="f25" fmla="*/ f22 f8 1"/>
              <a:gd name="f26" fmla="+- f13 f24 0"/>
              <a:gd name="f27" fmla="*/ f26 f8 1"/>
            </a:gdLst>
            <a:ahLst>
              <a:ahXY gdRefX="f1" minX="f4" maxX="f6" gdRefY="f0" minY="f4" maxY="f5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5" r="f23" b="f27"/>
            <a:pathLst>
              <a:path w="21600" h="21600">
                <a:moveTo>
                  <a:pt x="f12" y="f4"/>
                </a:moveTo>
                <a:lnTo>
                  <a:pt x="f12" y="f13"/>
                </a:lnTo>
                <a:lnTo>
                  <a:pt x="f4" y="f13"/>
                </a:lnTo>
                <a:lnTo>
                  <a:pt x="f6" y="f5"/>
                </a:lnTo>
                <a:lnTo>
                  <a:pt x="f5" y="f13"/>
                </a:lnTo>
                <a:lnTo>
                  <a:pt x="f17" y="f13"/>
                </a:lnTo>
                <a:lnTo>
                  <a:pt x="f17" y="f4"/>
                </a:lnTo>
                <a:close/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65513" y="5061901"/>
            <a:ext cx="2449137" cy="32326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65513" y="5225177"/>
            <a:ext cx="2938962" cy="5104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1" compatLnSpc="0">
            <a:spAutoFit/>
          </a:bodyPr>
          <a:lstStyle/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903">
                <a:solidFill>
                  <a:srgbClr val="FF0000"/>
                </a:solidFill>
                <a:effectLst>
                  <a:outerShdw dist="17962" dir="2700000">
                    <a:srgbClr val="000000"/>
                  </a:outerShdw>
                </a:effectLst>
                <a:latin typeface="Arial" pitchFamily="18"/>
                <a:ea typeface="MS Gothic" pitchFamily="2"/>
                <a:cs typeface="Tahoma" pitchFamily="2"/>
              </a:rPr>
              <a:t>LABORATORIO</a:t>
            </a:r>
          </a:p>
        </p:txBody>
      </p:sp>
    </p:spTree>
    <p:extLst>
      <p:ext uri="{BB962C8B-B14F-4D97-AF65-F5344CB8AC3E}">
        <p14:creationId xmlns="" xmlns:p14="http://schemas.microsoft.com/office/powerpoint/2010/main" val="14585556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187011" y="260298"/>
            <a:ext cx="7500228" cy="513795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1641" tIns="42450" rIns="81641" bIns="42450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FF0000"/>
                </a:solidFill>
                <a:uFillTx/>
              </a:defRPr>
            </a:pPr>
            <a:r>
              <a:rPr lang="it-IT" sz="2903" b="1">
                <a:solidFill>
                  <a:srgbClr val="FF0000"/>
                </a:solidFill>
                <a:latin typeface="Arial" pitchFamily="18"/>
                <a:ea typeface="MS Gothic" pitchFamily="2"/>
                <a:cs typeface="Tahoma" pitchFamily="2"/>
              </a:rPr>
              <a:t>CREATININEMIA: Valori di riferimento</a:t>
            </a:r>
          </a:p>
        </p:txBody>
      </p:sp>
      <p:sp>
        <p:nvSpPr>
          <p:cNvPr id="3" name="Text Box 4"/>
          <p:cNvSpPr/>
          <p:nvPr/>
        </p:nvSpPr>
        <p:spPr>
          <a:xfrm>
            <a:off x="396431" y="2205236"/>
            <a:ext cx="4529020" cy="2312814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FFFFF"/>
          </a:solidFill>
          <a:ln w="38157" cap="flat">
            <a:solidFill>
              <a:srgbClr val="FF0000"/>
            </a:solidFill>
            <a:prstDash val="solid"/>
            <a:miter/>
          </a:ln>
        </p:spPr>
        <p:txBody>
          <a:bodyPr vert="horz" wrap="none" lIns="81641" tIns="42450" rIns="81641" bIns="42450" anchor="t" anchorCtr="0" compatLnSpc="0">
            <a:spAutoFit/>
          </a:bodyPr>
          <a:lstStyle/>
          <a:p>
            <a:pPr defTabSz="829452" hangingPunct="0">
              <a:tabLst>
                <a:tab pos="0" algn="l"/>
                <a:tab pos="87515" algn="l"/>
                <a:tab pos="2682656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	</a:t>
            </a:r>
            <a:r>
              <a:rPr lang="it-IT" sz="181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Bambini* &lt;4 aa:	0,3 - 0,6 mg/dl</a:t>
            </a:r>
          </a:p>
          <a:p>
            <a:pPr defTabSz="829452" hangingPunct="0">
              <a:tabLst>
                <a:tab pos="0" algn="l"/>
                <a:tab pos="87515" algn="l"/>
                <a:tab pos="2682656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1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	Bambini* 4-10 anni	0,5 - 0,8 mg/dl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14" b="1">
              <a:solidFill>
                <a:srgbClr val="000099"/>
              </a:solidFill>
              <a:latin typeface="Arial" pitchFamily="18"/>
              <a:ea typeface="MS Gothic" pitchFamily="2"/>
              <a:cs typeface="Tahoma" pitchFamily="2"/>
            </a:endParaRPr>
          </a:p>
          <a:p>
            <a:pPr defTabSz="829452" hangingPunct="0">
              <a:tabLst>
                <a:tab pos="0" algn="l"/>
                <a:tab pos="87515" algn="l"/>
                <a:tab pos="2682656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1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	Adolescenti	0,5 – 0,8 mg/dl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14" b="1">
              <a:solidFill>
                <a:srgbClr val="000099"/>
              </a:solidFill>
              <a:latin typeface="Arial" pitchFamily="18"/>
              <a:ea typeface="MS Gothic" pitchFamily="2"/>
              <a:cs typeface="Tahoma" pitchFamily="2"/>
            </a:endParaRPr>
          </a:p>
          <a:p>
            <a:pPr defTabSz="829452" hangingPunct="0">
              <a:tabLst>
                <a:tab pos="0" algn="l"/>
                <a:tab pos="87515" algn="l"/>
                <a:tab pos="2682656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1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	Donne:	0,6 – 0,9  mg/dl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814" b="1">
              <a:solidFill>
                <a:srgbClr val="000099"/>
              </a:solidFill>
              <a:latin typeface="Arial" pitchFamily="18"/>
              <a:ea typeface="MS Gothic" pitchFamily="2"/>
              <a:cs typeface="Tahoma" pitchFamily="2"/>
            </a:endParaRPr>
          </a:p>
          <a:p>
            <a:pPr defTabSz="829452" hangingPunct="0">
              <a:tabLst>
                <a:tab pos="0" algn="l"/>
                <a:tab pos="87515" algn="l"/>
                <a:tab pos="2682656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814" b="1">
                <a:solidFill>
                  <a:srgbClr val="000099"/>
                </a:solidFill>
                <a:latin typeface="Arial" pitchFamily="18"/>
                <a:ea typeface="MS Gothic" pitchFamily="2"/>
                <a:cs typeface="Tahoma" pitchFamily="2"/>
              </a:rPr>
              <a:t>	Uomini	0,8 – 1,3  mg/dl</a:t>
            </a:r>
          </a:p>
        </p:txBody>
      </p:sp>
      <p:sp>
        <p:nvSpPr>
          <p:cNvPr id="4" name="Rectangle 5"/>
          <p:cNvSpPr/>
          <p:nvPr/>
        </p:nvSpPr>
        <p:spPr>
          <a:xfrm>
            <a:off x="610974" y="1341507"/>
            <a:ext cx="8050138" cy="44025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1641" tIns="42450" rIns="81641" bIns="42450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4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Il laboratorio dà, generalmente:  0,7-1,3 mg/dl, </a:t>
            </a:r>
            <a:r>
              <a:rPr lang="it-IT" sz="2404" b="1" u="sng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per tutti</a:t>
            </a:r>
          </a:p>
        </p:txBody>
      </p:sp>
      <p:sp>
        <p:nvSpPr>
          <p:cNvPr id="5" name="AutoShape 6"/>
          <p:cNvSpPr/>
          <p:nvPr/>
        </p:nvSpPr>
        <p:spPr>
          <a:xfrm>
            <a:off x="5892616" y="2349243"/>
            <a:ext cx="144338" cy="720700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0800"/>
              <a:gd name="f11" fmla="val 162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val f7"/>
              <a:gd name="f18" fmla="val f8"/>
              <a:gd name="f19" fmla="+- f8 0 f7"/>
              <a:gd name="f20" fmla="pin 0 f0 5400"/>
              <a:gd name="f21" fmla="pin 0 f1 21600"/>
              <a:gd name="f22" fmla="*/ f14 f2 1"/>
              <a:gd name="f23" fmla="+- f18 0 f17"/>
              <a:gd name="f24" fmla="val f20"/>
              <a:gd name="f25" fmla="val f21"/>
              <a:gd name="f26" fmla="*/ f19 1 21600"/>
              <a:gd name="f27" fmla="*/ f20 f16 1"/>
              <a:gd name="f28" fmla="*/ f21 f16 1"/>
              <a:gd name="f29" fmla="*/ f22 1 f4"/>
              <a:gd name="f30" fmla="*/ f23 1 21600"/>
              <a:gd name="f31" fmla="*/ f24 1 2"/>
              <a:gd name="f32" fmla="+- 21600 0 f24"/>
              <a:gd name="f33" fmla="*/ f24 10000 1"/>
              <a:gd name="f34" fmla="+- f25 0 f24"/>
              <a:gd name="f35" fmla="+- f25 f24 0"/>
              <a:gd name="f36" fmla="*/ 10800 f26 1"/>
              <a:gd name="f37" fmla="*/ 0 f26 1"/>
              <a:gd name="f38" fmla="*/ 7800 f26 1"/>
              <a:gd name="f39" fmla="*/ 21600 f26 1"/>
              <a:gd name="f40" fmla="+- f29 0 f3"/>
              <a:gd name="f41" fmla="*/ 21600 f30 1"/>
              <a:gd name="f42" fmla="+- f25 0 f31"/>
              <a:gd name="f43" fmla="+- f25 f31 0"/>
              <a:gd name="f44" fmla="+- 21600 0 f31"/>
              <a:gd name="f45" fmla="*/ f33 1 31953"/>
              <a:gd name="f46" fmla="*/ f36 1 f26"/>
              <a:gd name="f47" fmla="*/ f37 1 f26"/>
              <a:gd name="f48" fmla="*/ f39 1 f26"/>
              <a:gd name="f49" fmla="*/ f38 1 f26"/>
              <a:gd name="f50" fmla="+- 21600 0 f45"/>
              <a:gd name="f51" fmla="*/ f41 1 f30"/>
              <a:gd name="f52" fmla="*/ f46 f15 1"/>
              <a:gd name="f53" fmla="*/ f47 f15 1"/>
              <a:gd name="f54" fmla="*/ f49 f15 1"/>
              <a:gd name="f55" fmla="*/ f45 f16 1"/>
              <a:gd name="f56" fmla="*/ f47 f16 1"/>
              <a:gd name="f57" fmla="*/ f48 f16 1"/>
              <a:gd name="f58" fmla="*/ f48 f15 1"/>
              <a:gd name="f59" fmla="*/ f46 f16 1"/>
              <a:gd name="f60" fmla="*/ f51 f15 1"/>
              <a:gd name="f61" fmla="*/ f50 f16 1"/>
            </a:gdLst>
            <a:ahLst>
              <a:ahXY gdRefX="" minX="0" maxX="0" gdRefY="f0" minY="f7" maxY="f9">
                <a:pos x="f52" y="f27"/>
              </a:ahXY>
              <a:ahXY gdRefX="" minX="0" maxX="0" gdRefY="f1" minY="f7" maxY="f8">
                <a:pos x="f60" y="f2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3" y="f56"/>
              </a:cxn>
              <a:cxn ang="f40">
                <a:pos x="f53" y="f57"/>
              </a:cxn>
              <a:cxn ang="f40">
                <a:pos x="f58" y="f59"/>
              </a:cxn>
            </a:cxnLst>
            <a:rect l="f53" t="f55" r="f54" b="f61"/>
            <a:pathLst>
              <a:path w="21600" h="21600">
                <a:moveTo>
                  <a:pt x="f7" y="f7"/>
                </a:moveTo>
                <a:cubicBezTo>
                  <a:pt x="f9" y="f7"/>
                  <a:pt x="f10" y="f31"/>
                  <a:pt x="f10" y="f24"/>
                </a:cubicBezTo>
                <a:lnTo>
                  <a:pt x="f10" y="f34"/>
                </a:lnTo>
                <a:cubicBezTo>
                  <a:pt x="f10" y="f42"/>
                  <a:pt x="f11" y="f25"/>
                  <a:pt x="f8" y="f25"/>
                </a:cubicBezTo>
                <a:cubicBezTo>
                  <a:pt x="f11" y="f25"/>
                  <a:pt x="f10" y="f43"/>
                  <a:pt x="f10" y="f35"/>
                </a:cubicBezTo>
                <a:lnTo>
                  <a:pt x="f10" y="f32"/>
                </a:lnTo>
                <a:cubicBezTo>
                  <a:pt x="f10" y="f44"/>
                  <a:pt x="f9" y="f8"/>
                  <a:pt x="f7" y="f8"/>
                </a:cubicBezTo>
              </a:path>
            </a:pathLst>
          </a:custGeom>
          <a:noFill/>
          <a:ln w="38157" cap="flat">
            <a:solidFill>
              <a:srgbClr val="006600"/>
            </a:solidFill>
            <a:prstDash val="solid"/>
            <a:miter/>
          </a:ln>
        </p:spPr>
        <p:txBody>
          <a:bodyPr vert="horz" wrap="square" lIns="81641" tIns="42450" rIns="81641" bIns="42450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6" name="Text Box 7"/>
          <p:cNvSpPr/>
          <p:nvPr/>
        </p:nvSpPr>
        <p:spPr>
          <a:xfrm>
            <a:off x="6157124" y="2278053"/>
            <a:ext cx="3074519" cy="58221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81641" tIns="42450" rIns="81641" bIns="42450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cresce all’aumentare dell’età,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 per </a:t>
            </a:r>
            <a:r>
              <a:rPr lang="it-IT" sz="1633" b="1">
                <a:solidFill>
                  <a:srgbClr val="006600"/>
                </a:solidFill>
                <a:ea typeface="Symbol" pitchFamily="18"/>
                <a:cs typeface="Symbol" pitchFamily="18"/>
              </a:rPr>
              <a:t></a:t>
            </a:r>
            <a:r>
              <a:rPr lang="it-IT" sz="1633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 masse muscolari</a:t>
            </a:r>
          </a:p>
        </p:txBody>
      </p:sp>
      <p:sp>
        <p:nvSpPr>
          <p:cNvPr id="7" name="AutoShape 8"/>
          <p:cNvSpPr/>
          <p:nvPr/>
        </p:nvSpPr>
        <p:spPr>
          <a:xfrm>
            <a:off x="5868454" y="3367107"/>
            <a:ext cx="289001" cy="1366619"/>
          </a:xfrm>
          <a:custGeom>
            <a:avLst>
              <a:gd name="f0" fmla="val 1800"/>
              <a:gd name="f1" fmla="val 108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5400"/>
              <a:gd name="f10" fmla="val 10800"/>
              <a:gd name="f11" fmla="val 16200"/>
              <a:gd name="f12" fmla="val -2147483647"/>
              <a:gd name="f13" fmla="val 2147483647"/>
              <a:gd name="f14" fmla="+- 0 0 0"/>
              <a:gd name="f15" fmla="*/ f5 1 21600"/>
              <a:gd name="f16" fmla="*/ f6 1 21600"/>
              <a:gd name="f17" fmla="val f7"/>
              <a:gd name="f18" fmla="val f8"/>
              <a:gd name="f19" fmla="+- f8 0 f7"/>
              <a:gd name="f20" fmla="pin 0 f0 5400"/>
              <a:gd name="f21" fmla="pin 0 f1 21600"/>
              <a:gd name="f22" fmla="*/ f14 f2 1"/>
              <a:gd name="f23" fmla="+- f18 0 f17"/>
              <a:gd name="f24" fmla="val f20"/>
              <a:gd name="f25" fmla="val f21"/>
              <a:gd name="f26" fmla="*/ f19 1 21600"/>
              <a:gd name="f27" fmla="*/ f20 f16 1"/>
              <a:gd name="f28" fmla="*/ f21 f16 1"/>
              <a:gd name="f29" fmla="*/ f22 1 f4"/>
              <a:gd name="f30" fmla="*/ f23 1 21600"/>
              <a:gd name="f31" fmla="*/ f24 1 2"/>
              <a:gd name="f32" fmla="+- 21600 0 f24"/>
              <a:gd name="f33" fmla="*/ f24 10000 1"/>
              <a:gd name="f34" fmla="+- f25 0 f24"/>
              <a:gd name="f35" fmla="+- f25 f24 0"/>
              <a:gd name="f36" fmla="*/ 10800 f26 1"/>
              <a:gd name="f37" fmla="*/ 0 f26 1"/>
              <a:gd name="f38" fmla="*/ 7800 f26 1"/>
              <a:gd name="f39" fmla="*/ 21600 f26 1"/>
              <a:gd name="f40" fmla="+- f29 0 f3"/>
              <a:gd name="f41" fmla="*/ 21600 f30 1"/>
              <a:gd name="f42" fmla="+- f25 0 f31"/>
              <a:gd name="f43" fmla="+- f25 f31 0"/>
              <a:gd name="f44" fmla="+- 21600 0 f31"/>
              <a:gd name="f45" fmla="*/ f33 1 31953"/>
              <a:gd name="f46" fmla="*/ f36 1 f26"/>
              <a:gd name="f47" fmla="*/ f37 1 f26"/>
              <a:gd name="f48" fmla="*/ f39 1 f26"/>
              <a:gd name="f49" fmla="*/ f38 1 f26"/>
              <a:gd name="f50" fmla="+- 21600 0 f45"/>
              <a:gd name="f51" fmla="*/ f41 1 f30"/>
              <a:gd name="f52" fmla="*/ f46 f15 1"/>
              <a:gd name="f53" fmla="*/ f47 f15 1"/>
              <a:gd name="f54" fmla="*/ f49 f15 1"/>
              <a:gd name="f55" fmla="*/ f45 f16 1"/>
              <a:gd name="f56" fmla="*/ f47 f16 1"/>
              <a:gd name="f57" fmla="*/ f48 f16 1"/>
              <a:gd name="f58" fmla="*/ f48 f15 1"/>
              <a:gd name="f59" fmla="*/ f46 f16 1"/>
              <a:gd name="f60" fmla="*/ f51 f15 1"/>
              <a:gd name="f61" fmla="*/ f50 f16 1"/>
            </a:gdLst>
            <a:ahLst>
              <a:ahXY gdRefX="" minX="0" maxX="0" gdRefY="f0" minY="f7" maxY="f9">
                <a:pos x="f52" y="f27"/>
              </a:ahXY>
              <a:ahXY gdRefX="" minX="0" maxX="0" gdRefY="f1" minY="f7" maxY="f8">
                <a:pos x="f60" y="f28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3" y="f56"/>
              </a:cxn>
              <a:cxn ang="f40">
                <a:pos x="f53" y="f57"/>
              </a:cxn>
              <a:cxn ang="f40">
                <a:pos x="f58" y="f59"/>
              </a:cxn>
            </a:cxnLst>
            <a:rect l="f53" t="f55" r="f54" b="f61"/>
            <a:pathLst>
              <a:path w="21600" h="21600">
                <a:moveTo>
                  <a:pt x="f7" y="f7"/>
                </a:moveTo>
                <a:cubicBezTo>
                  <a:pt x="f9" y="f7"/>
                  <a:pt x="f10" y="f31"/>
                  <a:pt x="f10" y="f24"/>
                </a:cubicBezTo>
                <a:lnTo>
                  <a:pt x="f10" y="f34"/>
                </a:lnTo>
                <a:cubicBezTo>
                  <a:pt x="f10" y="f42"/>
                  <a:pt x="f11" y="f25"/>
                  <a:pt x="f8" y="f25"/>
                </a:cubicBezTo>
                <a:cubicBezTo>
                  <a:pt x="f11" y="f25"/>
                  <a:pt x="f10" y="f43"/>
                  <a:pt x="f10" y="f35"/>
                </a:cubicBezTo>
                <a:lnTo>
                  <a:pt x="f10" y="f32"/>
                </a:lnTo>
                <a:cubicBezTo>
                  <a:pt x="f10" y="f44"/>
                  <a:pt x="f9" y="f8"/>
                  <a:pt x="f7" y="f8"/>
                </a:cubicBezTo>
              </a:path>
            </a:pathLst>
          </a:custGeom>
          <a:noFill/>
          <a:ln w="38157" cap="flat">
            <a:solidFill>
              <a:srgbClr val="006600"/>
            </a:solidFill>
            <a:prstDash val="solid"/>
            <a:miter/>
          </a:ln>
        </p:spPr>
        <p:txBody>
          <a:bodyPr vert="horz" wrap="square" lIns="81641" tIns="42450" rIns="81641" bIns="42450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8" name="Text Box 9"/>
          <p:cNvSpPr/>
          <p:nvPr/>
        </p:nvSpPr>
        <p:spPr>
          <a:xfrm>
            <a:off x="6157124" y="3719453"/>
            <a:ext cx="2516418" cy="567399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none" lIns="81641" tIns="42450" rIns="81641" bIns="42450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cresce al crescere delle</a:t>
            </a:r>
          </a:p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6600"/>
                </a:solidFill>
                <a:latin typeface="Arial" pitchFamily="18"/>
                <a:ea typeface="MS Gothic" pitchFamily="2"/>
                <a:cs typeface="Tahoma" pitchFamily="2"/>
              </a:rPr>
              <a:t>masse muscolari</a:t>
            </a:r>
          </a:p>
        </p:txBody>
      </p:sp>
      <p:sp>
        <p:nvSpPr>
          <p:cNvPr id="9" name="Text Box 10"/>
          <p:cNvSpPr/>
          <p:nvPr/>
        </p:nvSpPr>
        <p:spPr>
          <a:xfrm>
            <a:off x="178952" y="5300614"/>
            <a:ext cx="4104749" cy="59702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vert="horz" wrap="square" lIns="81641" tIns="42450" rIns="81641" bIns="42450" anchor="t" anchorCtr="0" compatLnSpc="0">
            <a:spAutoFit/>
          </a:bodyPr>
          <a:lstStyle/>
          <a:p>
            <a:pPr defTabSz="829452" hangingPunct="0">
              <a:tabLst>
                <a:tab pos="0" algn="l"/>
                <a:tab pos="829452" algn="l"/>
                <a:tab pos="1658904" algn="l"/>
                <a:tab pos="2488357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0066"/>
                </a:solidFill>
                <a:latin typeface="Arial" pitchFamily="18"/>
                <a:ea typeface="MS Gothic" pitchFamily="2"/>
                <a:cs typeface="Tahoma" pitchFamily="2"/>
              </a:rPr>
              <a:t>* = bambini:	 0.35 </a:t>
            </a:r>
            <a:r>
              <a:rPr lang="it-IT" sz="1633" b="1">
                <a:solidFill>
                  <a:srgbClr val="000066"/>
                </a:solidFill>
                <a:ea typeface="Symbol" pitchFamily="18"/>
                <a:cs typeface="Symbol" pitchFamily="18"/>
              </a:rPr>
              <a:t></a:t>
            </a:r>
            <a:r>
              <a:rPr lang="it-IT" sz="1633" b="1">
                <a:solidFill>
                  <a:srgbClr val="000066"/>
                </a:solidFill>
                <a:latin typeface="Arial" pitchFamily="18"/>
                <a:ea typeface="MS Gothic" pitchFamily="2"/>
                <a:cs typeface="Tahoma" pitchFamily="2"/>
              </a:rPr>
              <a:t> età (anni)/40</a:t>
            </a:r>
          </a:p>
          <a:p>
            <a:pPr defTabSz="829452" hangingPunct="0">
              <a:tabLst>
                <a:tab pos="0" algn="l"/>
                <a:tab pos="829452" algn="l"/>
                <a:tab pos="1658904" algn="l"/>
                <a:tab pos="2488357" algn="l"/>
                <a:tab pos="3317809" algn="l"/>
                <a:tab pos="4147261" algn="l"/>
                <a:tab pos="4976713" algn="l"/>
                <a:tab pos="5806166" algn="l"/>
                <a:tab pos="6635618" algn="l"/>
                <a:tab pos="7465070" algn="l"/>
                <a:tab pos="8294522" algn="l"/>
                <a:tab pos="9123975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solidFill>
                  <a:srgbClr val="000066"/>
                </a:solidFill>
                <a:latin typeface="Arial" pitchFamily="18"/>
                <a:ea typeface="MS Gothic" pitchFamily="2"/>
                <a:cs typeface="Tahoma" pitchFamily="2"/>
              </a:rPr>
              <a:t>* = bambine: 	 0.35 </a:t>
            </a:r>
            <a:r>
              <a:rPr lang="it-IT" sz="1633" b="1">
                <a:solidFill>
                  <a:srgbClr val="000066"/>
                </a:solidFill>
                <a:ea typeface="Symbol" pitchFamily="18"/>
                <a:cs typeface="Symbol" pitchFamily="18"/>
              </a:rPr>
              <a:t></a:t>
            </a:r>
            <a:r>
              <a:rPr lang="it-IT" sz="1633" b="1">
                <a:solidFill>
                  <a:srgbClr val="000066"/>
                </a:solidFill>
                <a:latin typeface="Arial" pitchFamily="18"/>
                <a:ea typeface="MS Gothic" pitchFamily="2"/>
                <a:cs typeface="Tahoma" pitchFamily="2"/>
              </a:rPr>
              <a:t> età (anni)/55</a:t>
            </a:r>
          </a:p>
        </p:txBody>
      </p:sp>
    </p:spTree>
    <p:extLst>
      <p:ext uri="{BB962C8B-B14F-4D97-AF65-F5344CB8AC3E}">
        <p14:creationId xmlns="" xmlns:p14="http://schemas.microsoft.com/office/powerpoint/2010/main" val="146715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5179"/>
            <a:ext cx="9144004" cy="6847640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15712306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123019"/>
            <a:ext cx="8228766" cy="1446550"/>
          </a:xfrm>
        </p:spPr>
        <p:txBody>
          <a:bodyPr>
            <a:spAutoFit/>
          </a:bodyPr>
          <a:lstStyle/>
          <a:p>
            <a:pPr lvl="0"/>
            <a:r>
              <a:rPr lang="it-IT">
                <a:solidFill>
                  <a:srgbClr val="FF0000"/>
                </a:solidFill>
              </a:rPr>
              <a:t>Quale clearance creatinina? ....Misurata o Calcolata?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605036"/>
            <a:ext cx="8228766" cy="4444031"/>
          </a:xfrm>
        </p:spPr>
        <p:txBody>
          <a:bodyPr>
            <a:normAutofit/>
          </a:bodyPr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>
                <a:solidFill>
                  <a:srgbClr val="FF0000"/>
                </a:solidFill>
              </a:rPr>
              <a:t>VFG&gt; 60 ml/</a:t>
            </a:r>
            <a:r>
              <a:rPr lang="it-IT" sz="2400" dirty="0" err="1">
                <a:solidFill>
                  <a:srgbClr val="FF0000"/>
                </a:solidFill>
              </a:rPr>
              <a:t>min</a:t>
            </a:r>
            <a:r>
              <a:rPr lang="it-IT" sz="2400" dirty="0">
                <a:solidFill>
                  <a:srgbClr val="FF0000"/>
                </a:solidFill>
              </a:rPr>
              <a:t>: misurare la clearance creatinina (</a:t>
            </a:r>
            <a:r>
              <a:rPr lang="it-IT" sz="2400" dirty="0" smtClean="0">
                <a:solidFill>
                  <a:srgbClr val="FF0000"/>
                </a:solidFill>
              </a:rPr>
              <a:t>normalizzata </a:t>
            </a:r>
            <a:r>
              <a:rPr lang="it-IT" sz="2400" dirty="0">
                <a:solidFill>
                  <a:srgbClr val="FF0000"/>
                </a:solidFill>
              </a:rPr>
              <a:t>a 1,73 mq </a:t>
            </a:r>
            <a:r>
              <a:rPr lang="it-IT" sz="2400" dirty="0" err="1">
                <a:solidFill>
                  <a:srgbClr val="FF0000"/>
                </a:solidFill>
              </a:rPr>
              <a:t>sup</a:t>
            </a:r>
            <a:r>
              <a:rPr lang="it-IT" sz="2400" dirty="0">
                <a:solidFill>
                  <a:srgbClr val="FF0000"/>
                </a:solidFill>
              </a:rPr>
              <a:t>. </a:t>
            </a:r>
            <a:r>
              <a:rPr lang="it-IT" sz="2400" dirty="0" err="1">
                <a:solidFill>
                  <a:srgbClr val="FF0000"/>
                </a:solidFill>
              </a:rPr>
              <a:t>corp.</a:t>
            </a:r>
            <a:r>
              <a:rPr lang="it-IT" sz="2400" dirty="0">
                <a:solidFill>
                  <a:srgbClr val="FF0000"/>
                </a:solidFill>
              </a:rPr>
              <a:t>) Le formule non sono validate per valori di VFG &gt; 60 ml/min.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>
                <a:solidFill>
                  <a:srgbClr val="0000FF"/>
                </a:solidFill>
              </a:rPr>
              <a:t>Il </a:t>
            </a:r>
            <a:r>
              <a:rPr lang="it-IT" sz="2400" dirty="0" err="1">
                <a:solidFill>
                  <a:srgbClr val="0000FF"/>
                </a:solidFill>
              </a:rPr>
              <a:t>p.te</a:t>
            </a:r>
            <a:r>
              <a:rPr lang="it-IT" sz="2400" dirty="0">
                <a:solidFill>
                  <a:srgbClr val="0000FF"/>
                </a:solidFill>
              </a:rPr>
              <a:t> va ben istruito per la raccolta delle urine delle 24 ore (evita errori)...se è impossibile raccogliere le urine delle 24 ore  VFG stimata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Per ridurre rischio di errata interpretazione è preferibile usare sempre lo stesso laboratorio.</a:t>
            </a:r>
          </a:p>
          <a:p>
            <a:pPr marL="391866" indent="-293899">
              <a:buSzPct val="45000"/>
              <a:buFont typeface="StarSymbol"/>
              <a:buChar char="●"/>
            </a:pPr>
            <a:endParaRPr lang="it-IT" sz="2400" dirty="0"/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....... il valore di VFG va confermato in due test successivi..........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3131840" y="5691882"/>
            <a:ext cx="3239718" cy="1166118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42711507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314502"/>
            <a:ext cx="8228766" cy="1063251"/>
          </a:xfrm>
        </p:spPr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Microalbuminuria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605036"/>
            <a:ext cx="8228766" cy="4444031"/>
          </a:xfrm>
        </p:spPr>
        <p:txBody>
          <a:bodyPr/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 sz="2540"/>
              <a:t>Microalbuminuria: anormale escrezione urinaria di albumina, in assenza di proteinuria clinica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/>
              <a:t>Compresa fra 20-200 mcrogr/min o 30-300 mg/die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 b="1">
                <a:solidFill>
                  <a:srgbClr val="FF0000"/>
                </a:solidFill>
              </a:rPr>
              <a:t>1) indice precoce di danno renale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 b="1">
                <a:solidFill>
                  <a:srgbClr val="FF0000"/>
                </a:solidFill>
              </a:rPr>
              <a:t>2) associata ad una aumento del rischio cardiovascolare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 b="1">
                <a:solidFill>
                  <a:srgbClr val="FF0000"/>
                </a:solidFill>
              </a:rPr>
              <a:t>3)marcatore di efficacia  degli interventi sui fattori di rischio CV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 b="1">
                <a:solidFill>
                  <a:srgbClr val="FF0000"/>
                </a:solidFill>
              </a:rPr>
              <a:t>4)va dosata in: Diabetici, ipertesi, obesi pazienti con aumentato  rischio CV ..... quando?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6365131" y="5087050"/>
            <a:ext cx="2125191" cy="177088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31420677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314502"/>
            <a:ext cx="8228766" cy="1063251"/>
          </a:xfrm>
        </p:spPr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PROTEINURIA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605036"/>
            <a:ext cx="8228766" cy="4444031"/>
          </a:xfrm>
        </p:spPr>
        <p:txBody>
          <a:bodyPr/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 sz="2358">
                <a:solidFill>
                  <a:srgbClr val="FF0000"/>
                </a:solidFill>
              </a:rPr>
              <a:t>Marcatore di danno renale</a:t>
            </a:r>
            <a:r>
              <a:rPr lang="it-IT" sz="2358"/>
              <a:t>: &gt;300 mg/24 ore per più di 3 mesi definisce la MRC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>
                <a:solidFill>
                  <a:srgbClr val="FF0000"/>
                </a:solidFill>
              </a:rPr>
              <a:t>Il grado di proteinuria </a:t>
            </a:r>
            <a:r>
              <a:rPr lang="it-IT" sz="2358"/>
              <a:t>correla con la progressione della MRC e MCV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>
                <a:solidFill>
                  <a:srgbClr val="FF0000"/>
                </a:solidFill>
              </a:rPr>
              <a:t>Target di intervento terapeutico</a:t>
            </a:r>
            <a:r>
              <a:rPr lang="it-IT" sz="2358"/>
              <a:t>.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/>
              <a:t>Il dosaggio va fatto per: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/>
              <a:t>Verificare modifica del dato di base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358"/>
              <a:t>Risposta alla terapia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lum bright="-50000"/>
            <a:alphaModFix/>
          </a:blip>
          <a:stretch>
            <a:fillRect/>
          </a:stretch>
        </p:blipFill>
        <p:spPr>
          <a:xfrm>
            <a:off x="6365131" y="3944115"/>
            <a:ext cx="2125191" cy="177088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="" xmlns:p14="http://schemas.microsoft.com/office/powerpoint/2010/main" val="8642405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314502"/>
            <a:ext cx="8228766" cy="1063251"/>
          </a:xfrm>
        </p:spPr>
        <p:txBody>
          <a:bodyPr/>
          <a:lstStyle/>
          <a:p>
            <a:pPr lvl="0"/>
            <a:r>
              <a:rPr lang="it-IT">
                <a:solidFill>
                  <a:srgbClr val="FF0000"/>
                </a:solidFill>
              </a:rPr>
              <a:t>Potassio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605036"/>
            <a:ext cx="8228766" cy="4444031"/>
          </a:xfrm>
        </p:spPr>
        <p:txBody>
          <a:bodyPr>
            <a:normAutofit/>
          </a:bodyPr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Livello di attenzione 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Farmaci assunti (prescritti o assunti spontaneamente)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Dieta a contenuto di potassio eccessivo rispetto alla funzione renale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Uso di sale a base di cloruro di potassio.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Acidosi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400" dirty="0"/>
              <a:t>Valori falsamente positivi (</a:t>
            </a:r>
            <a:r>
              <a:rPr lang="it-IT" sz="2400" dirty="0" err="1"/>
              <a:t>piastrinosi</a:t>
            </a:r>
            <a:r>
              <a:rPr lang="it-IT" sz="2400" dirty="0"/>
              <a:t>, stasi venosa)</a:t>
            </a:r>
          </a:p>
        </p:txBody>
      </p:sp>
    </p:spTree>
    <p:extLst>
      <p:ext uri="{BB962C8B-B14F-4D97-AF65-F5344CB8AC3E}">
        <p14:creationId xmlns="" xmlns:p14="http://schemas.microsoft.com/office/powerpoint/2010/main" val="309442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36" y="1395004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6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Insufficienza Renale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5013176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4" y="5610541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 Piergiorgio </a:t>
            </a:r>
            <a:r>
              <a:rPr lang="it-IT" sz="2400" dirty="0" err="1" smtClean="0"/>
              <a:t>Muffolini</a:t>
            </a:r>
            <a:r>
              <a:rPr lang="it-IT" sz="2400" dirty="0" smtClean="0"/>
              <a:t>- Dr.ssa Ines </a:t>
            </a:r>
            <a:r>
              <a:rPr lang="it-IT" sz="2400" dirty="0" err="1"/>
              <a:t>S</a:t>
            </a:r>
            <a:r>
              <a:rPr lang="it-IT" sz="2400" dirty="0" err="1" smtClean="0"/>
              <a:t>parapani</a:t>
            </a:r>
            <a:r>
              <a:rPr lang="it-IT" sz="2400" dirty="0" smtClean="0"/>
              <a:t> </a:t>
            </a:r>
            <a:endParaRPr lang="it-IT" sz="2400" b="1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260648"/>
            <a:ext cx="8784976" cy="5811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4400" kern="1400" spc="-5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ECOGRAFIA RENALE	</a:t>
            </a: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Dimensioni di entrambi i reni in cm </a:t>
            </a:r>
            <a:endParaRPr lang="it-IT" dirty="0">
              <a:noFill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(“nella norma per sesso ed età” non basta: non dà elementi per valutare l’evoluzione delle dimensioni nel tempo)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Contorni renali: regolari o no </a:t>
            </a:r>
            <a:endParaRPr lang="it-IT" dirty="0">
              <a:noFill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L’irregolarità del contorno: segno di cicatrice spesso dovuta a pielonefrite acuta o cronica (ex. Reflusso vescico-ureterale) od a fatti ischemici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Spessore parenchimale e differenziazione </a:t>
            </a:r>
            <a:r>
              <a:rPr lang="it-IT" sz="2000" i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parenchimo</a:t>
            </a: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-centrale</a:t>
            </a:r>
            <a:r>
              <a:rPr lang="it-IT" dirty="0">
                <a:noFill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riduzione della differenziazione di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ecogenicità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è segno di nefropatia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presenza di cisti fare una descrizione ed interpretazione</a:t>
            </a:r>
            <a:endParaRPr lang="it-IT" dirty="0">
              <a:noFill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Posizione, numero, dimensioni.</a:t>
            </a: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Contenuto liquido omogeneo ? Cisti complicata?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it-IT" sz="2000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presenza di calcoli</a:t>
            </a:r>
            <a:r>
              <a:rPr lang="it-IT" dirty="0">
                <a:noFill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Sede: parenchimale, polare, pielica, con/senza dilatazione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Dimensioni dei calcoli, quando misurabili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it-IT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23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171" y="279234"/>
            <a:ext cx="8228766" cy="1134110"/>
          </a:xfrm>
        </p:spPr>
        <p:txBody>
          <a:bodyPr>
            <a:normAutofit fontScale="90000"/>
          </a:bodyPr>
          <a:lstStyle/>
          <a:p>
            <a:pPr lvl="0"/>
            <a:r>
              <a:rPr lang="it-IT">
                <a:solidFill>
                  <a:srgbClr val="FF0000"/>
                </a:solidFill>
              </a:rPr>
              <a:t>Consulenza Nefrologica.......quando?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171" y="1605036"/>
            <a:ext cx="8228766" cy="4856138"/>
          </a:xfrm>
        </p:spPr>
        <p:txBody>
          <a:bodyPr/>
          <a:lstStyle/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E' indicata in tutti gli stadi ed in tutti i pazienti con:  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a)albuminuria patologica od in aumento in ipertesi, diabetici obesi con buon controllo rischio CV.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b) proteinuria di nuova comparsa o in incremento rispetto ai valori anamnestici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c) ematuria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d) peggioramento della funzione renale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e) primo riscontro di IRC in stadi CKD 3a, CKD 3b,CKD 4 (età &lt;65 aa)</a:t>
            </a:r>
          </a:p>
          <a:p>
            <a:pPr marL="391866" indent="-293899">
              <a:buSzPct val="45000"/>
              <a:buFont typeface="StarSymbol"/>
              <a:buChar char="●"/>
            </a:pPr>
            <a:r>
              <a:rPr lang="it-IT" sz="2177"/>
              <a:t>.............. e il p.te anziano?...............</a:t>
            </a:r>
          </a:p>
          <a:p>
            <a:pPr marL="391866" indent="-293899" algn="ctr">
              <a:buSzPct val="45000"/>
              <a:buFont typeface="StarSymbol"/>
              <a:buChar char="●"/>
            </a:pPr>
            <a:r>
              <a:rPr lang="it-IT" sz="2177" b="1">
                <a:solidFill>
                  <a:srgbClr val="0000FF"/>
                </a:solidFill>
              </a:rPr>
              <a:t>STORIA CLINICA E TERAPIA IN ATTO esami di accompagnamento.........</a:t>
            </a:r>
          </a:p>
        </p:txBody>
      </p:sp>
    </p:spTree>
    <p:extLst>
      <p:ext uri="{BB962C8B-B14F-4D97-AF65-F5344CB8AC3E}">
        <p14:creationId xmlns="" xmlns:p14="http://schemas.microsoft.com/office/powerpoint/2010/main" val="1458111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9652" y="490185"/>
            <a:ext cx="7510678" cy="1796028"/>
          </a:xfrm>
          <a:prstGeom prst="rect">
            <a:avLst/>
          </a:pr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1" compatLnSpc="0">
            <a:noAutofit/>
          </a:bodyPr>
          <a:lstStyle/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Sindrome nefritica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oliguria/anuria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sovraccarico idrosalino grave (IRC Sindrome nefrosica)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Iperpotassiemia (&gt; 6mEq/l)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iposodiemia grave (&lt;130 meq/l)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Sospetta pericardite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4081891" y="2449498"/>
            <a:ext cx="1306202" cy="1142926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1 10800"/>
              <a:gd name="f11" fmla="pin 0 f0 216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2"/>
              <a:gd name="f18" fmla="+- 21600 0 f13"/>
              <a:gd name="f19" fmla="*/ 0 f14 1"/>
              <a:gd name="f20" fmla="*/ f12 f7 1"/>
              <a:gd name="f21" fmla="*/ f18 f12 1"/>
              <a:gd name="f22" fmla="*/ f19 1 f14"/>
              <a:gd name="f23" fmla="*/ f17 f7 1"/>
              <a:gd name="f24" fmla="*/ f21 1 10800"/>
              <a:gd name="f25" fmla="*/ f22 f8 1"/>
              <a:gd name="f26" fmla="+- f13 f24 0"/>
              <a:gd name="f27" fmla="*/ f26 f8 1"/>
            </a:gdLst>
            <a:ahLst>
              <a:ahXY gdRefX="f1" minX="f4" maxX="f6" gdRefY="f0" minY="f4" maxY="f5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" t="f25" r="f23" b="f27"/>
            <a:pathLst>
              <a:path w="21600" h="21600">
                <a:moveTo>
                  <a:pt x="f12" y="f4"/>
                </a:moveTo>
                <a:lnTo>
                  <a:pt x="f12" y="f13"/>
                </a:lnTo>
                <a:lnTo>
                  <a:pt x="f4" y="f13"/>
                </a:lnTo>
                <a:lnTo>
                  <a:pt x="f6" y="f5"/>
                </a:lnTo>
                <a:lnTo>
                  <a:pt x="f5" y="f13"/>
                </a:lnTo>
                <a:lnTo>
                  <a:pt x="f17" y="f13"/>
                </a:lnTo>
                <a:lnTo>
                  <a:pt x="f17" y="f4"/>
                </a:lnTo>
                <a:close/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918615" y="3711291"/>
            <a:ext cx="1583774" cy="6711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41" tIns="40816" rIns="81641" bIns="40816" anchor="t" anchorCtr="0" compatLnSpc="0">
            <a:sp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996" b="1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INVIO IN PS</a:t>
            </a:r>
          </a:p>
        </p:txBody>
      </p:sp>
      <p:sp>
        <p:nvSpPr>
          <p:cNvPr id="5" name="Rettangolo 4"/>
          <p:cNvSpPr/>
          <p:nvPr/>
        </p:nvSpPr>
        <p:spPr>
          <a:xfrm>
            <a:off x="489826" y="4408801"/>
            <a:ext cx="5388092" cy="1959303"/>
          </a:xfrm>
          <a:prstGeom prst="rect">
            <a:avLst/>
          </a:pr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1" compatLnSpc="0">
            <a:noAutofit/>
          </a:bodyPr>
          <a:lstStyle/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Aumento creatinina del 50% in meno di 3 mesi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edemi importanti (s. nefrosica)</a:t>
            </a:r>
          </a:p>
          <a:p>
            <a:pPr algn="ctr"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solidFill>
                  <a:srgbClr val="000000"/>
                </a:solidFill>
                <a:latin typeface="Arial" pitchFamily="18"/>
                <a:ea typeface="MS Gothic" pitchFamily="2"/>
                <a:cs typeface="Tahoma" pitchFamily="2"/>
              </a:rPr>
              <a:t>riscontro di VFG &lt; 30 ml/min in assenza di dati precedenti</a:t>
            </a:r>
          </a:p>
        </p:txBody>
      </p:sp>
      <p:sp>
        <p:nvSpPr>
          <p:cNvPr id="6" name="Figura a mano libera 5"/>
          <p:cNvSpPr/>
          <p:nvPr/>
        </p:nvSpPr>
        <p:spPr>
          <a:xfrm>
            <a:off x="6041193" y="5061901"/>
            <a:ext cx="1796028" cy="979651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+- f5 0 f4"/>
              <a:gd name="f10" fmla="pin 0 f0 21600"/>
              <a:gd name="f11" fmla="pin 0 f1 10800"/>
              <a:gd name="f12" fmla="val f10"/>
              <a:gd name="f13" fmla="val f11"/>
              <a:gd name="f14" fmla="*/ f9 1 21600"/>
              <a:gd name="f15" fmla="*/ f10 f7 1"/>
              <a:gd name="f16" fmla="*/ f11 f8 1"/>
              <a:gd name="f17" fmla="+- 21600 0 f13"/>
              <a:gd name="f18" fmla="+- 21600 0 f12"/>
              <a:gd name="f19" fmla="*/ 0 f14 1"/>
              <a:gd name="f20" fmla="*/ f13 f8 1"/>
              <a:gd name="f21" fmla="*/ f18 f13 1"/>
              <a:gd name="f22" fmla="*/ f19 1 f14"/>
              <a:gd name="f23" fmla="*/ f17 f8 1"/>
              <a:gd name="f24" fmla="*/ f21 1 10800"/>
              <a:gd name="f25" fmla="*/ f22 f7 1"/>
              <a:gd name="f26" fmla="+- f12 f24 0"/>
              <a:gd name="f27" fmla="*/ f26 f7 1"/>
            </a:gdLst>
            <a:ahLst>
              <a:ahXY gdRefX="f0" minX="f4" maxX="f5" gdRefY="f1" minY="f4" maxY="f6">
                <a:pos x="f15" y="f1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5" t="f20" r="f27" b="f23"/>
            <a:pathLst>
              <a:path w="21600" h="21600">
                <a:moveTo>
                  <a:pt x="f4" y="f13"/>
                </a:moveTo>
                <a:lnTo>
                  <a:pt x="f12" y="f13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7"/>
                </a:lnTo>
                <a:lnTo>
                  <a:pt x="f4" y="f17"/>
                </a:lnTo>
                <a:close/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7" name="Figura a mano libera 6"/>
          <p:cNvSpPr/>
          <p:nvPr/>
        </p:nvSpPr>
        <p:spPr>
          <a:xfrm>
            <a:off x="8000505" y="5061901"/>
            <a:ext cx="979651" cy="816376"/>
          </a:xfrm>
          <a:custGeom>
            <a:avLst>
              <a:gd name="f0" fmla="val 1752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*/ 5419351 1 1725033"/>
              <a:gd name="f9" fmla="val 15510"/>
              <a:gd name="f10" fmla="val 17520"/>
              <a:gd name="f11" fmla="*/ 10800 10800 1"/>
              <a:gd name="f12" fmla="+- 0 0 23592960"/>
              <a:gd name="f13" fmla="val 10800"/>
              <a:gd name="f14" fmla="*/ 1165 1165 1"/>
              <a:gd name="f15" fmla="val 1165"/>
              <a:gd name="f16" fmla="val 4870"/>
              <a:gd name="f17" fmla="val 8680"/>
              <a:gd name="f18" fmla="val 12920"/>
              <a:gd name="f19" fmla="val 16730"/>
              <a:gd name="f20" fmla="val -2147483647"/>
              <a:gd name="f21" fmla="val 2147483647"/>
              <a:gd name="f22" fmla="+- 0 0 0"/>
              <a:gd name="f23" fmla="*/ f4 1 21600"/>
              <a:gd name="f24" fmla="*/ f5 1 21600"/>
              <a:gd name="f25" fmla="*/ 0 f8 1"/>
              <a:gd name="f26" fmla="*/ f6 f1 1"/>
              <a:gd name="f27" fmla="*/ f12 f1 1"/>
              <a:gd name="f28" fmla="+- f7 0 f6"/>
              <a:gd name="f29" fmla="pin 15510 f0 17520"/>
              <a:gd name="f30" fmla="*/ f22 f1 1"/>
              <a:gd name="f31" fmla="val f29"/>
              <a:gd name="f32" fmla="*/ f25 1 f3"/>
              <a:gd name="f33" fmla="*/ f26 1 f3"/>
              <a:gd name="f34" fmla="*/ f27 1 f3"/>
              <a:gd name="f35" fmla="*/ f28 1 21600"/>
              <a:gd name="f36" fmla="*/ f29 f24 1"/>
              <a:gd name="f37" fmla="*/ f30 1 f3"/>
              <a:gd name="f38" fmla="+- f31 0 15510"/>
              <a:gd name="f39" fmla="+- 0 0 f32"/>
              <a:gd name="f40" fmla="+- f33 0 f2"/>
              <a:gd name="f41" fmla="+- f34 0 f2"/>
              <a:gd name="f42" fmla="*/ 10800 f35 1"/>
              <a:gd name="f43" fmla="*/ 3200 f35 1"/>
              <a:gd name="f44" fmla="*/ 18400 f35 1"/>
              <a:gd name="f45" fmla="*/ 0 f35 1"/>
              <a:gd name="f46" fmla="*/ 3160 f35 1"/>
              <a:gd name="f47" fmla="*/ 18440 f35 1"/>
              <a:gd name="f48" fmla="*/ 21600 f35 1"/>
              <a:gd name="f49" fmla="+- f37 0 f2"/>
              <a:gd name="f50" fmla="+- 17520 0 f38"/>
              <a:gd name="f51" fmla="+- 15510 f38 0"/>
              <a:gd name="f52" fmla="*/ f39 f1 1"/>
              <a:gd name="f53" fmla="+- f41 0 f40"/>
              <a:gd name="f54" fmla="*/ f42 1 f35"/>
              <a:gd name="f55" fmla="*/ f45 1 f35"/>
              <a:gd name="f56" fmla="*/ f46 1 f35"/>
              <a:gd name="f57" fmla="*/ f47 1 f35"/>
              <a:gd name="f58" fmla="*/ f48 1 f35"/>
              <a:gd name="f59" fmla="*/ f43 1 f35"/>
              <a:gd name="f60" fmla="*/ f44 1 f35"/>
              <a:gd name="f61" fmla="*/ f52 1 f8"/>
              <a:gd name="f62" fmla="*/ f54 f23 1"/>
              <a:gd name="f63" fmla="*/ f59 f23 1"/>
              <a:gd name="f64" fmla="*/ f60 f23 1"/>
              <a:gd name="f65" fmla="*/ f60 f24 1"/>
              <a:gd name="f66" fmla="*/ f59 f24 1"/>
              <a:gd name="f67" fmla="*/ f55 f24 1"/>
              <a:gd name="f68" fmla="*/ f56 f23 1"/>
              <a:gd name="f69" fmla="*/ f56 f24 1"/>
              <a:gd name="f70" fmla="*/ f55 f23 1"/>
              <a:gd name="f71" fmla="*/ f54 f24 1"/>
              <a:gd name="f72" fmla="*/ f57 f24 1"/>
              <a:gd name="f73" fmla="*/ f58 f24 1"/>
              <a:gd name="f74" fmla="*/ f57 f23 1"/>
              <a:gd name="f75" fmla="*/ f58 f23 1"/>
              <a:gd name="f76" fmla="+- f61 0 f2"/>
              <a:gd name="f77" fmla="+- f76 f2 0"/>
              <a:gd name="f78" fmla="*/ f77 f8 1"/>
              <a:gd name="f79" fmla="*/ f78 1 f1"/>
              <a:gd name="f80" fmla="+- 0 0 f79"/>
              <a:gd name="f81" fmla="+- 0 0 f80"/>
              <a:gd name="f82" fmla="*/ f81 f1 1"/>
              <a:gd name="f83" fmla="*/ f82 1 f8"/>
              <a:gd name="f84" fmla="+- f83 0 f2"/>
              <a:gd name="f85" fmla="cos 1 f84"/>
              <a:gd name="f86" fmla="sin 1 f84"/>
              <a:gd name="f87" fmla="+- 0 0 f85"/>
              <a:gd name="f88" fmla="+- 0 0 f86"/>
              <a:gd name="f89" fmla="+- 0 0 f87"/>
              <a:gd name="f90" fmla="+- 0 0 f88"/>
              <a:gd name="f91" fmla="val f89"/>
              <a:gd name="f92" fmla="val f90"/>
              <a:gd name="f93" fmla="+- 0 0 f91"/>
              <a:gd name="f94" fmla="+- 0 0 f92"/>
              <a:gd name="f95" fmla="*/ 10800 f93 1"/>
              <a:gd name="f96" fmla="*/ 10800 f94 1"/>
              <a:gd name="f97" fmla="*/ 1165 f93 1"/>
              <a:gd name="f98" fmla="*/ 1165 f94 1"/>
              <a:gd name="f99" fmla="*/ f95 f95 1"/>
              <a:gd name="f100" fmla="*/ f96 f96 1"/>
              <a:gd name="f101" fmla="*/ f97 f97 1"/>
              <a:gd name="f102" fmla="*/ f98 f98 1"/>
              <a:gd name="f103" fmla="+- f99 f100 0"/>
              <a:gd name="f104" fmla="+- f101 f102 0"/>
              <a:gd name="f105" fmla="sqrt f103"/>
              <a:gd name="f106" fmla="sqrt f104"/>
              <a:gd name="f107" fmla="*/ f11 1 f105"/>
              <a:gd name="f108" fmla="*/ f14 1 f106"/>
              <a:gd name="f109" fmla="*/ f93 f107 1"/>
              <a:gd name="f110" fmla="*/ f94 f107 1"/>
              <a:gd name="f111" fmla="*/ f93 f108 1"/>
              <a:gd name="f112" fmla="*/ f94 f108 1"/>
              <a:gd name="f113" fmla="+- 10800 0 f109"/>
              <a:gd name="f114" fmla="+- 10800 0 f110"/>
              <a:gd name="f115" fmla="+- 7305 0 f111"/>
              <a:gd name="f116" fmla="+- 7515 0 f112"/>
              <a:gd name="f117" fmla="+- 14295 0 f111"/>
            </a:gdLst>
            <a:ahLst>
              <a:ahXY gdRefX="" minX="0" maxX="0" gdRefY="f0" minY="f9" maxY="f10">
                <a:pos x="f62" y="f3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2" y="f67"/>
              </a:cxn>
              <a:cxn ang="f49">
                <a:pos x="f68" y="f69"/>
              </a:cxn>
              <a:cxn ang="f49">
                <a:pos x="f70" y="f71"/>
              </a:cxn>
              <a:cxn ang="f49">
                <a:pos x="f68" y="f72"/>
              </a:cxn>
              <a:cxn ang="f49">
                <a:pos x="f62" y="f73"/>
              </a:cxn>
              <a:cxn ang="f49">
                <a:pos x="f74" y="f72"/>
              </a:cxn>
              <a:cxn ang="f49">
                <a:pos x="f75" y="f71"/>
              </a:cxn>
              <a:cxn ang="f49">
                <a:pos x="f74" y="f69"/>
              </a:cxn>
            </a:cxnLst>
            <a:rect l="f63" t="f66" r="f64" b="f65"/>
            <a:pathLst>
              <a:path w="21600" h="21600">
                <a:moveTo>
                  <a:pt x="f113" y="f114"/>
                </a:moveTo>
                <a:arcTo wR="f13" hR="f13" stAng="f40" swAng="f53"/>
                <a:close/>
              </a:path>
              <a:path w="21600" h="21600">
                <a:moveTo>
                  <a:pt x="f115" y="f116"/>
                </a:moveTo>
                <a:arcTo wR="f15" hR="f15" stAng="f40" swAng="f53"/>
                <a:close/>
              </a:path>
              <a:path w="21600" h="21600">
                <a:moveTo>
                  <a:pt x="f117" y="f116"/>
                </a:moveTo>
                <a:arcTo wR="f15" hR="f15" stAng="f40" swAng="f53"/>
                <a:close/>
              </a:path>
              <a:path w="21600" h="21600" fill="none">
                <a:moveTo>
                  <a:pt x="f16" y="f50"/>
                </a:moveTo>
                <a:cubicBezTo>
                  <a:pt x="f17" y="f51"/>
                  <a:pt x="f18" y="f51"/>
                  <a:pt x="f19" y="f50"/>
                </a:cubicBezTo>
              </a:path>
            </a:pathLst>
          </a:custGeom>
          <a:solidFill>
            <a:srgbClr val="33A3A3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  <p:sp>
        <p:nvSpPr>
          <p:cNvPr id="8" name="Figura a mano libera 7"/>
          <p:cNvSpPr/>
          <p:nvPr/>
        </p:nvSpPr>
        <p:spPr>
          <a:xfrm>
            <a:off x="7673954" y="8001224"/>
            <a:ext cx="163275" cy="323"/>
          </a:xfrm>
          <a:custGeom>
            <a:avLst>
              <a:gd name="f0" fmla="val 17520"/>
            </a:avLst>
            <a:gdLst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0"/>
              <a:gd name="f7" fmla="val 21600"/>
              <a:gd name="f8" fmla="*/ 5419351 1 1725033"/>
              <a:gd name="f9" fmla="val 15510"/>
              <a:gd name="f10" fmla="val 17520"/>
              <a:gd name="f11" fmla="*/ 10800 10800 1"/>
              <a:gd name="f12" fmla="+- 0 0 23592960"/>
              <a:gd name="f13" fmla="val 10800"/>
              <a:gd name="f14" fmla="*/ 1165 1165 1"/>
              <a:gd name="f15" fmla="val 1165"/>
              <a:gd name="f16" fmla="val 4870"/>
              <a:gd name="f17" fmla="val 8680"/>
              <a:gd name="f18" fmla="val 12920"/>
              <a:gd name="f19" fmla="val 16730"/>
              <a:gd name="f20" fmla="val -2147483647"/>
              <a:gd name="f21" fmla="val 2147483647"/>
              <a:gd name="f22" fmla="+- 0 0 0"/>
              <a:gd name="f23" fmla="*/ f4 1 21600"/>
              <a:gd name="f24" fmla="*/ f5 1 21600"/>
              <a:gd name="f25" fmla="*/ 0 f8 1"/>
              <a:gd name="f26" fmla="*/ f6 f1 1"/>
              <a:gd name="f27" fmla="*/ f12 f1 1"/>
              <a:gd name="f28" fmla="+- f7 0 f6"/>
              <a:gd name="f29" fmla="pin 15510 f0 17520"/>
              <a:gd name="f30" fmla="*/ f22 f1 1"/>
              <a:gd name="f31" fmla="val f29"/>
              <a:gd name="f32" fmla="*/ f25 1 f3"/>
              <a:gd name="f33" fmla="*/ f26 1 f3"/>
              <a:gd name="f34" fmla="*/ f27 1 f3"/>
              <a:gd name="f35" fmla="*/ f28 1 21600"/>
              <a:gd name="f36" fmla="*/ f29 f24 1"/>
              <a:gd name="f37" fmla="*/ f30 1 f3"/>
              <a:gd name="f38" fmla="+- f31 0 15510"/>
              <a:gd name="f39" fmla="+- 0 0 f32"/>
              <a:gd name="f40" fmla="+- f33 0 f2"/>
              <a:gd name="f41" fmla="+- f34 0 f2"/>
              <a:gd name="f42" fmla="*/ 10800 f35 1"/>
              <a:gd name="f43" fmla="*/ 3200 f35 1"/>
              <a:gd name="f44" fmla="*/ 18400 f35 1"/>
              <a:gd name="f45" fmla="*/ 0 f35 1"/>
              <a:gd name="f46" fmla="*/ 3160 f35 1"/>
              <a:gd name="f47" fmla="*/ 18440 f35 1"/>
              <a:gd name="f48" fmla="*/ 21600 f35 1"/>
              <a:gd name="f49" fmla="+- f37 0 f2"/>
              <a:gd name="f50" fmla="+- 17520 0 f38"/>
              <a:gd name="f51" fmla="+- 15510 f38 0"/>
              <a:gd name="f52" fmla="*/ f39 f1 1"/>
              <a:gd name="f53" fmla="+- f41 0 f40"/>
              <a:gd name="f54" fmla="*/ f42 1 f35"/>
              <a:gd name="f55" fmla="*/ f45 1 f35"/>
              <a:gd name="f56" fmla="*/ f46 1 f35"/>
              <a:gd name="f57" fmla="*/ f47 1 f35"/>
              <a:gd name="f58" fmla="*/ f48 1 f35"/>
              <a:gd name="f59" fmla="*/ f43 1 f35"/>
              <a:gd name="f60" fmla="*/ f44 1 f35"/>
              <a:gd name="f61" fmla="*/ f52 1 f8"/>
              <a:gd name="f62" fmla="*/ f54 f23 1"/>
              <a:gd name="f63" fmla="*/ f59 f23 1"/>
              <a:gd name="f64" fmla="*/ f60 f23 1"/>
              <a:gd name="f65" fmla="*/ f60 f24 1"/>
              <a:gd name="f66" fmla="*/ f59 f24 1"/>
              <a:gd name="f67" fmla="*/ f55 f24 1"/>
              <a:gd name="f68" fmla="*/ f56 f23 1"/>
              <a:gd name="f69" fmla="*/ f56 f24 1"/>
              <a:gd name="f70" fmla="*/ f55 f23 1"/>
              <a:gd name="f71" fmla="*/ f54 f24 1"/>
              <a:gd name="f72" fmla="*/ f57 f24 1"/>
              <a:gd name="f73" fmla="*/ f58 f24 1"/>
              <a:gd name="f74" fmla="*/ f57 f23 1"/>
              <a:gd name="f75" fmla="*/ f58 f23 1"/>
              <a:gd name="f76" fmla="+- f61 0 f2"/>
              <a:gd name="f77" fmla="+- f76 f2 0"/>
              <a:gd name="f78" fmla="*/ f77 f8 1"/>
              <a:gd name="f79" fmla="*/ f78 1 f1"/>
              <a:gd name="f80" fmla="+- 0 0 f79"/>
              <a:gd name="f81" fmla="+- 0 0 f80"/>
              <a:gd name="f82" fmla="*/ f81 f1 1"/>
              <a:gd name="f83" fmla="*/ f82 1 f8"/>
              <a:gd name="f84" fmla="+- f83 0 f2"/>
              <a:gd name="f85" fmla="cos 1 f84"/>
              <a:gd name="f86" fmla="sin 1 f84"/>
              <a:gd name="f87" fmla="+- 0 0 f85"/>
              <a:gd name="f88" fmla="+- 0 0 f86"/>
              <a:gd name="f89" fmla="+- 0 0 f87"/>
              <a:gd name="f90" fmla="+- 0 0 f88"/>
              <a:gd name="f91" fmla="val f89"/>
              <a:gd name="f92" fmla="val f90"/>
              <a:gd name="f93" fmla="+- 0 0 f91"/>
              <a:gd name="f94" fmla="+- 0 0 f92"/>
              <a:gd name="f95" fmla="*/ 10800 f93 1"/>
              <a:gd name="f96" fmla="*/ 10800 f94 1"/>
              <a:gd name="f97" fmla="*/ 1165 f93 1"/>
              <a:gd name="f98" fmla="*/ 1165 f94 1"/>
              <a:gd name="f99" fmla="*/ f95 f95 1"/>
              <a:gd name="f100" fmla="*/ f96 f96 1"/>
              <a:gd name="f101" fmla="*/ f97 f97 1"/>
              <a:gd name="f102" fmla="*/ f98 f98 1"/>
              <a:gd name="f103" fmla="+- f99 f100 0"/>
              <a:gd name="f104" fmla="+- f101 f102 0"/>
              <a:gd name="f105" fmla="sqrt f103"/>
              <a:gd name="f106" fmla="sqrt f104"/>
              <a:gd name="f107" fmla="*/ f11 1 f105"/>
              <a:gd name="f108" fmla="*/ f14 1 f106"/>
              <a:gd name="f109" fmla="*/ f93 f107 1"/>
              <a:gd name="f110" fmla="*/ f94 f107 1"/>
              <a:gd name="f111" fmla="*/ f93 f108 1"/>
              <a:gd name="f112" fmla="*/ f94 f108 1"/>
              <a:gd name="f113" fmla="+- 10800 0 f109"/>
              <a:gd name="f114" fmla="+- 10800 0 f110"/>
              <a:gd name="f115" fmla="+- 7305 0 f111"/>
              <a:gd name="f116" fmla="+- 7515 0 f112"/>
              <a:gd name="f117" fmla="+- 14295 0 f111"/>
            </a:gdLst>
            <a:ahLst>
              <a:ahXY gdRefX="" minX="0" maxX="0" gdRefY="f0" minY="f9" maxY="f10">
                <a:pos x="f62" y="f3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9">
                <a:pos x="f62" y="f67"/>
              </a:cxn>
              <a:cxn ang="f49">
                <a:pos x="f68" y="f69"/>
              </a:cxn>
              <a:cxn ang="f49">
                <a:pos x="f70" y="f71"/>
              </a:cxn>
              <a:cxn ang="f49">
                <a:pos x="f68" y="f72"/>
              </a:cxn>
              <a:cxn ang="f49">
                <a:pos x="f62" y="f73"/>
              </a:cxn>
              <a:cxn ang="f49">
                <a:pos x="f74" y="f72"/>
              </a:cxn>
              <a:cxn ang="f49">
                <a:pos x="f75" y="f71"/>
              </a:cxn>
              <a:cxn ang="f49">
                <a:pos x="f74" y="f69"/>
              </a:cxn>
            </a:cxnLst>
            <a:rect l="f63" t="f66" r="f64" b="f65"/>
            <a:pathLst>
              <a:path w="21600" h="21600">
                <a:moveTo>
                  <a:pt x="f113" y="f114"/>
                </a:moveTo>
                <a:arcTo wR="f13" hR="f13" stAng="f40" swAng="f53"/>
                <a:close/>
              </a:path>
              <a:path w="21600" h="21600">
                <a:moveTo>
                  <a:pt x="f115" y="f116"/>
                </a:moveTo>
                <a:arcTo wR="f15" hR="f15" stAng="f40" swAng="f53"/>
                <a:close/>
              </a:path>
              <a:path w="21600" h="21600">
                <a:moveTo>
                  <a:pt x="f117" y="f116"/>
                </a:moveTo>
                <a:arcTo wR="f15" hR="f15" stAng="f40" swAng="f53"/>
                <a:close/>
              </a:path>
              <a:path w="21600" h="21600" fill="none">
                <a:moveTo>
                  <a:pt x="f16" y="f50"/>
                </a:moveTo>
                <a:cubicBezTo>
                  <a:pt x="f17" y="f51"/>
                  <a:pt x="f18" y="f51"/>
                  <a:pt x="f19" y="f50"/>
                </a:cubicBezTo>
              </a:path>
            </a:pathLst>
          </a:custGeom>
          <a:solidFill>
            <a:srgbClr val="99CCFF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square" lIns="81641" tIns="40816" rIns="81641" bIns="40816" anchor="ctr" anchorCtr="0" compatLnSpc="0">
            <a:noAutofit/>
          </a:bodyPr>
          <a:lstStyle/>
          <a:p>
            <a:pPr defTabSz="829452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it-IT" sz="1633">
              <a:solidFill>
                <a:srgbClr val="000000"/>
              </a:solidFill>
              <a:latin typeface="Arial" pitchFamily="18"/>
              <a:ea typeface="MS Gothic" pitchFamily="2"/>
              <a:cs typeface="Tahoma" pitchFamily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51166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ext Box 1"/>
          <p:cNvSpPr txBox="1">
            <a:spLocks noChangeArrowheads="1"/>
          </p:cNvSpPr>
          <p:nvPr/>
        </p:nvSpPr>
        <p:spPr bwMode="auto">
          <a:xfrm>
            <a:off x="1431925" y="360363"/>
            <a:ext cx="7407275" cy="147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1431925" y="1849438"/>
            <a:ext cx="7407275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tIns="0"/>
          <a:lstStyle>
            <a:lvl1pPr marL="254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25400" algn="l"/>
                <a:tab pos="855663" algn="l"/>
                <a:tab pos="1770063" algn="l"/>
                <a:tab pos="2684463" algn="l"/>
                <a:tab pos="3598863" algn="l"/>
                <a:tab pos="4513263" algn="l"/>
                <a:tab pos="5427663" algn="l"/>
                <a:tab pos="6342063" algn="l"/>
                <a:tab pos="7256463" algn="l"/>
                <a:tab pos="8170863" algn="l"/>
                <a:tab pos="9085263" algn="l"/>
                <a:tab pos="9999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600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600" b="1">
                <a:solidFill>
                  <a:srgbClr val="320E04"/>
                </a:solidFill>
                <a:latin typeface="Gill Sans MT" charset="0"/>
                <a:ea typeface="MS Gothic" panose="020B0609070205080204" pitchFamily="49" charset="-128"/>
              </a:rPr>
              <a:t>Il ruolo del Servizio di Medicina di Laboratorio (SMeL)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600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600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320E04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320E04"/>
                </a:solidFill>
                <a:latin typeface="Gill Sans MT" charset="0"/>
                <a:ea typeface="MS Gothic" panose="020B0609070205080204" pitchFamily="49" charset="-128"/>
              </a:rPr>
              <a:t>Dr. Valter Renis – UO SMeL  A. O. Mellino Mellini di Chiari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320E04"/>
                </a:solidFill>
                <a:latin typeface="Gill Sans MT" charset="0"/>
                <a:ea typeface="MS Gothic" panose="020B0609070205080204" pitchFamily="49" charset="-128"/>
              </a:rPr>
              <a:t>Direttore Dr. Giuseppe Maurizio Catanoso</a:t>
            </a: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3068638"/>
            <a:ext cx="3132138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03968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435100" y="158750"/>
            <a:ext cx="749935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36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36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400" b="1" dirty="0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Valutazione di laboratorio della funzione renale1 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LO  SPIRITO GUIDA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funzione renale è correlata al numero di nefroni funzionanti, il cui ruolo principale è la filtrazione glomerulare. 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Per valutarla il laboratorio: a) dosa parametri che appaiono patologici quando si altera la filtrazione glomerulare; b) misura la velocità della filtrazione glomerulare. </a:t>
            </a:r>
          </a:p>
        </p:txBody>
      </p:sp>
      <p:sp>
        <p:nvSpPr>
          <p:cNvPr id="11268" name="Rectangle 3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1271" name="Rectangle 6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1127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4941888"/>
            <a:ext cx="2438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110764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1435100" y="158750"/>
            <a:ext cx="7499350" cy="137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36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36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4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Valutazione di laboratorio della funzione renale 2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due marcatori precoci di danno renale (proteinuria totale e albuminuria);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un marcatore plasmatico utile ma imperfetto (la creatinina);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vera chiave di volta (la velocità di filtrazione glomerulare).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5076825"/>
            <a:ext cx="1828800" cy="153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992731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1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PROTEINURIA FISIOLOGICA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Fino a 150 mg/24 h (albumina e globuline di p.m. fino a 67 kDa).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PROTEINURIA PATOLOGICA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Differisce qualitativamente 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quantitativamente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Pre-renale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Glomerulare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Tubulare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592388"/>
            <a:ext cx="3636963" cy="410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536103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2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Il laboratorio riconosce e distingue tutte le proteinurie patologiche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PROTEINURIE  PATOLOGICHE  RENALI: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QUALI  ESAMI ?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Proteinuria totale 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Albuminuria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Elettroforesi delle proteine urinarie HR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Elettroforesi su gel SDS agarosio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1741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708275"/>
            <a:ext cx="2016125" cy="186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897623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3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PROTEINURIA  TOTALE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È il dosaggio di tutte le proteine urinarie.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I  LIMITI  DI  RIFERIMENTO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patologica se &gt;150 mg/24 h 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VA  INTEGRATA  CON  ALTRI  ESAMI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89363"/>
            <a:ext cx="1871663" cy="217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903515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4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9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ALBUMINURIA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È il dosaggio della sola albumina urinaria.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Consente il riconoscimento precoce delle glomerulopatie.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I  LIMITI  DI  RIFERIMENTO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Di norma &lt;30 mg/24 h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30-300 mg/24 h (microalbuminuria, danno iniziale)</a:t>
            </a:r>
            <a:r>
              <a:rPr lang="ar-SA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&gt;300 mg/24 h (danno conclamato)</a:t>
            </a:r>
            <a:r>
              <a:rPr lang="ar-SA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21510" name="Rectangle 5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941888"/>
            <a:ext cx="2233612" cy="170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97188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MARIA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2391578"/>
            <a:ext cx="9143999" cy="1488313"/>
          </a:xfrm>
          <a:ln>
            <a:solidFill>
              <a:schemeClr val="tx2"/>
            </a:solidFill>
          </a:ln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Ipertensione arteriosa 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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Ramipril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2,5 mg h 8-20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Artrosi </a:t>
            </a:r>
            <a:r>
              <a:rPr lang="it-IT" dirty="0" err="1" smtClean="0">
                <a:latin typeface="Arial Narrow"/>
                <a:cs typeface="Arial Narrow"/>
                <a:sym typeface="Wingdings" pitchFamily="2" charset="2"/>
              </a:rPr>
              <a:t>polidistrettuale</a:t>
            </a:r>
            <a:r>
              <a:rPr lang="it-IT" dirty="0" smtClean="0">
                <a:latin typeface="Arial Narrow"/>
                <a:cs typeface="Arial Narrow"/>
                <a:sym typeface="Wingdings" pitchFamily="2" charset="2"/>
              </a:rPr>
              <a:t>  FANS al bisogno (circa 10 gg/mese)</a:t>
            </a:r>
            <a:endParaRPr lang="it-IT" dirty="0" smtClean="0"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8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4043622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38466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latin typeface="Arial Narrow"/>
                <a:cs typeface="Arial Narrow"/>
              </a:rPr>
              <a:t>Esegue il controllo annuale degli esami ematici: riscontro valori di Creatinina 1,7 mg/</a:t>
            </a:r>
            <a:r>
              <a:rPr lang="it-IT" dirty="0" err="1" smtClean="0">
                <a:latin typeface="Arial Narrow"/>
                <a:cs typeface="Arial Narrow"/>
              </a:rPr>
              <a:t>dL</a:t>
            </a:r>
            <a:r>
              <a:rPr lang="it-IT" dirty="0" smtClean="0">
                <a:latin typeface="Arial Narrow"/>
                <a:cs typeface="Arial Narrow"/>
              </a:rPr>
              <a:t> e </a:t>
            </a:r>
            <a:r>
              <a:rPr lang="it-IT" dirty="0" err="1" smtClean="0">
                <a:latin typeface="Arial Narrow"/>
                <a:cs typeface="Arial Narrow"/>
              </a:rPr>
              <a:t>Potassiemia</a:t>
            </a:r>
            <a:r>
              <a:rPr lang="it-IT" dirty="0" smtClean="0">
                <a:latin typeface="Arial Narrow"/>
                <a:cs typeface="Arial Narrow"/>
              </a:rPr>
              <a:t> 5,5 </a:t>
            </a:r>
            <a:r>
              <a:rPr lang="it-IT" dirty="0" err="1" smtClean="0">
                <a:latin typeface="Arial Narrow"/>
                <a:cs typeface="Arial Narrow"/>
              </a:rPr>
              <a:t>mEq</a:t>
            </a:r>
            <a:r>
              <a:rPr lang="it-IT" dirty="0" smtClean="0">
                <a:latin typeface="Arial Narrow"/>
                <a:cs typeface="Arial Narrow"/>
              </a:rPr>
              <a:t>/L 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5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ELETTROFORESI  DELLE  PROTEINE  URINARIE  HR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2355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2160588"/>
            <a:ext cx="7281863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076729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 marcatori precoci 6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ELETTROFORESI  SU  GEL  SDS  AGAROSIO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349500"/>
            <a:ext cx="5472112" cy="426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725614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Il marcatore utile ma imperfetto 1</a:t>
            </a: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CREATININA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Si forma nel muscolo dalla creatina che vi ha portato gruppi fosfato per i processi metabolici muscolari.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È filtrata dal glomerulo, riassorbita in quantità trascurabile e secreta in quantità piccola ma significativa dal tubulo  renale.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868863"/>
            <a:ext cx="2286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89731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Il marcatore utile ma imperfetto 2</a:t>
            </a: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DOSAGGIO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Metodo colorimetrico (cinetica Jaffè)</a:t>
            </a:r>
            <a:r>
              <a:rPr lang="ar-SA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Metodi enzimatici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2970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933825"/>
            <a:ext cx="2951163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780124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Il marcatore utile ma imperfetto 3</a:t>
            </a:r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632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PERCHE’  UTILE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A patologia conclamata è ben correlata all’ipofunzione renale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Impiego consolidato nella comune pratica clinica 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Facile da eseguire (alla portata di tutti i laboratori)</a:t>
            </a:r>
            <a:r>
              <a:rPr lang="ar-SA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Basso costo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229225"/>
            <a:ext cx="1524000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0239112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Il marcatore utile ma imperfetto 4</a:t>
            </a:r>
          </a:p>
        </p:txBody>
      </p:sp>
      <p:sp>
        <p:nvSpPr>
          <p:cNvPr id="33795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6475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PERCHE’  IMPERFETTO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 u="sng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Limiti legati al dosaggio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Reazioni aspecifiche nel metodo colorimetrico (cefalosporine, piruvato, acido ascorbico, chetoni …)</a:t>
            </a:r>
            <a:r>
              <a:rPr lang="ar-SA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Variabilità tra i metodi (limiti di riferimento metodo dipendenti, monitoraggio presso lo stesso laboratorio).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3379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557338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54952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Il marcatore utile ma imperfetto 5</a:t>
            </a: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586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PERCHE’  IMPERFETTO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 u="sng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Limiti legati alla molecola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Aumenta in circolo quando già molti nefroni non funzionano.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Il livello ematico dipende anche dalla massa muscolare.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557338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830456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1</a:t>
            </a:r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400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VELOCITA’  DI  FILTRAZIONE  GLOMERULARE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velocità di filtrazione glomerulare (</a:t>
            </a:r>
            <a:r>
              <a:rPr lang="it-IT" altLang="it-IT" sz="2000" b="1" i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glomerular filtration rate</a:t>
            </a: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, GFR) è il volume di plasma filtrato dal glomerulo nell’unità di tempo (espresso in mL/min).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067175"/>
            <a:ext cx="3097213" cy="224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214265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2</a:t>
            </a:r>
          </a:p>
        </p:txBody>
      </p:sp>
      <p:sp>
        <p:nvSpPr>
          <p:cNvPr id="39939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581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MISURATA:  IL  CONCETTO  DI  </a:t>
            </a:r>
            <a:r>
              <a:rPr lang="it-IT" altLang="it-IT" sz="2000" b="1" i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CLEARANCE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GFR viene misurata mediante la </a:t>
            </a:r>
            <a:r>
              <a:rPr lang="it-IT" altLang="it-IT" sz="2000" b="1" i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clearance </a:t>
            </a: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di una sostanza completamente filtrata dal glomerulo e non riassorbita, né secreta dal tubulo. 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Vale l’equazione:</a:t>
            </a:r>
          </a:p>
          <a:p>
            <a:pPr algn="ctr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 x GFR = U x V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da cui si ricava che :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                                             U x V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                            GFR=-------------------------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                                                P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4437063"/>
            <a:ext cx="152400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399210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3</a:t>
            </a:r>
          </a:p>
        </p:txBody>
      </p:sp>
      <p:sp>
        <p:nvSpPr>
          <p:cNvPr id="41987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670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MISURATA:  IL  CONCETTO  DI  STANDARDIZZAZIONE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6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Il numero dei nefroni è proporzionale alla massa renale che è a sua volta correlata alla superficie corporea (SC). 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Pertanto la GFR misurata va standardizzata rapportando la superficie corporea (SC) del paziente (pz) alla SC standard (1,73 m</a:t>
            </a:r>
            <a:r>
              <a:rPr lang="it-IT" altLang="it-IT" sz="16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2</a:t>
            </a: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). Viene espressa in mL/min/1,73 m</a:t>
            </a:r>
            <a:r>
              <a:rPr lang="it-IT" altLang="it-IT" sz="16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2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6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Vale l’equazione:</a:t>
            </a: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GFR pz : SC pz = GFR </a:t>
            </a:r>
            <a:r>
              <a:rPr lang="it-IT" altLang="it-IT" sz="1600" b="1" baseline="-25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standardizzata</a:t>
            </a: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: 1,73 m</a:t>
            </a:r>
            <a:r>
              <a:rPr lang="it-IT" altLang="it-IT" sz="16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2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da cui si ricava che :</a:t>
            </a: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                                               1,73 m</a:t>
            </a:r>
            <a:r>
              <a:rPr lang="it-IT" altLang="it-IT" sz="16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2</a:t>
            </a: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GFR </a:t>
            </a:r>
            <a:r>
              <a:rPr lang="it-IT" altLang="it-IT" sz="1600" b="1" baseline="-25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standardizzata </a:t>
            </a: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= GFR pz x ----------</a:t>
            </a: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                                                SC pz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6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 SC pz si calcola come radice quadrata del prodotto:</a:t>
            </a: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Altezza (cm) x Peso (kg/3600)</a:t>
            </a:r>
            <a:r>
              <a:rPr lang="ar-SA" altLang="it-IT" sz="16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‏</a:t>
            </a:r>
            <a:endParaRPr lang="it-IT" altLang="it-IT" sz="16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7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4198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724400"/>
            <a:ext cx="1524000" cy="143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255324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 rilevanti da indagare:</a:t>
            </a:r>
            <a:r>
              <a:rPr lang="it-IT" sz="3600" dirty="0" smtClean="0">
                <a:latin typeface="Arial Narrow"/>
                <a:cs typeface="Arial Narrow"/>
              </a:rPr>
              <a:t> vomito? Febbre? (disidratazione?) Stanchezza? Nausea e scarso appetito? Calo ponderale? Crampi muscolari? Prurito? (IRC avanzata uremia)</a:t>
            </a:r>
          </a:p>
          <a:p>
            <a:pPr marL="457200" lvl="1" indent="0">
              <a:buNone/>
            </a:pPr>
            <a:r>
              <a:rPr lang="it-IT" sz="3600" dirty="0" smtClean="0">
                <a:latin typeface="Arial Narrow"/>
                <a:cs typeface="Arial Narrow"/>
              </a:rPr>
              <a:t>Abitudini alimentari (es. vegetariana/ eccessivo apporto di carne)?</a:t>
            </a:r>
          </a:p>
          <a:p>
            <a:pPr marL="457200" lvl="1" indent="0">
              <a:buNone/>
            </a:pPr>
            <a:r>
              <a:rPr lang="it-IT" sz="3600" dirty="0" smtClean="0">
                <a:solidFill>
                  <a:schemeClr val="tx2"/>
                </a:solidFill>
                <a:latin typeface="Arial Narrow"/>
                <a:cs typeface="Arial Narrow"/>
              </a:rPr>
              <a:t>La paziente risulta asintomatica, pesa 62 Kg, h 158 cm (BMI 24), ha perso 4 kg dall’anno scorso (BMI 25.6) 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Familiarità: 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nessuna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Ramipril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 2,5 mg X 2, </a:t>
            </a:r>
            <a:r>
              <a:rPr lang="it-IT" sz="34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Ibuprofene</a:t>
            </a:r>
            <a:r>
              <a:rPr lang="it-IT" sz="3400" dirty="0" smtClean="0">
                <a:solidFill>
                  <a:srgbClr val="1F497D"/>
                </a:solidFill>
                <a:latin typeface="Arial Narrow"/>
                <a:cs typeface="Arial Narrow"/>
              </a:rPr>
              <a:t> 400 mg x 2 negli ultimi 10 giorni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4</a:t>
            </a: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763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MISURATA:  IL  </a:t>
            </a:r>
            <a:r>
              <a:rPr lang="it-IT" altLang="it-IT" sz="2000" b="1" i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GOLD  STANDARD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misura più accurata e affidabile della GFR avviene tramite la </a:t>
            </a:r>
            <a:r>
              <a:rPr lang="it-IT" altLang="it-IT" sz="2000" b="1" i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clearance</a:t>
            </a: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di una sostanza esogena (es. inulina), in quanto non esistono sostanze endogene che abbiano i tre requisiti fondamentali.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Tuttavia essa comporta alcune difficoltà: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Infusione  endovenosa della sostanza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sostanza esogena è difficile da dosare in plasma e urine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Diuresi accurata con cateterismo vescicale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3716338"/>
            <a:ext cx="1957387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044983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5</a:t>
            </a:r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700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9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MISURATA:  UNA  VALIDA  ALTERNATIVA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La misura della GFR avviene comunemente tramite la </a:t>
            </a:r>
            <a:r>
              <a:rPr lang="it-IT" altLang="it-IT" sz="1900" b="1" i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clearance</a:t>
            </a: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della creatinina.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I vantaggi: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Endogena, non necessaria l’infusione  endovenosa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Facile da dosare in plasma e urine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Tuttavia 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Mancano i tre requisiti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Sussistono i limiti visti prima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Char char=""/>
            </a:pPr>
            <a:r>
              <a:rPr lang="it-IT" altLang="it-IT" sz="19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Diuresi difficilmente accurata</a:t>
            </a: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9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4221163"/>
            <a:ext cx="191452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1146846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6</a:t>
            </a:r>
          </a:p>
        </p:txBody>
      </p:sp>
      <p:sp>
        <p:nvSpPr>
          <p:cNvPr id="48131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6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MISURATA:  LA  RACCOLTA  DELLE  URINE  DEVE  ESSERE  ACCURATA</a:t>
            </a:r>
          </a:p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4813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989138"/>
            <a:ext cx="6624638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293976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7</a:t>
            </a:r>
          </a:p>
        </p:txBody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692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  STIMATA</a:t>
            </a: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Visti i limiti della GFR misurata varie società scientifiche hanno suggerito numerose formule per la GFR stimata che tengono conto anche di età, genere, razza, superficie corporea …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 u="sng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Cockroft e Gault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GFR = 140-età (anni) x peso (kg)/Cr (mg/dL) x 72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 u="sng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 u="sng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MDRD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GFR = 186 x Cr (mg/dL)</a:t>
            </a:r>
            <a:r>
              <a:rPr lang="it-IT" altLang="it-IT" sz="11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-1.154 </a:t>
            </a: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età (anni)</a:t>
            </a:r>
            <a:r>
              <a:rPr lang="it-IT" altLang="it-IT" sz="11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-0.203 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0.742 se femmina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1.21 se razza nera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 u="sng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CKD-EPI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GFR=141 x min(Cr/k,1)</a:t>
            </a:r>
            <a:r>
              <a:rPr lang="it-IT" altLang="it-IT" sz="1100" b="1" baseline="30000">
                <a:solidFill>
                  <a:srgbClr val="000000"/>
                </a:solidFill>
                <a:latin typeface="Symbol" panose="05050102010706020507" pitchFamily="18" charset="2"/>
                <a:ea typeface="MS Gothic" panose="020B0609070205080204" pitchFamily="49" charset="-128"/>
              </a:rPr>
              <a:t></a:t>
            </a:r>
            <a:r>
              <a:rPr lang="it-IT" altLang="it-IT" sz="11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 </a:t>
            </a: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max(Cr/k,1)</a:t>
            </a:r>
            <a:r>
              <a:rPr lang="it-IT" altLang="it-IT" sz="11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-1.209 </a:t>
            </a: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0.993</a:t>
            </a:r>
            <a:r>
              <a:rPr lang="it-IT" altLang="it-IT" sz="1100" b="1" baseline="30000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età</a:t>
            </a:r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1.018 se femmina</a:t>
            </a:r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X 1.159 se razza nera</a:t>
            </a:r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K=0.9 se maschio, 0.7 se femmina</a:t>
            </a:r>
          </a:p>
          <a:p>
            <a:pPr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Symbol" panose="05050102010706020507" pitchFamily="18" charset="2"/>
                <a:ea typeface="MS Gothic" panose="020B0609070205080204" pitchFamily="49" charset="-128"/>
              </a:rPr>
              <a:t></a:t>
            </a: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=-0.411 se maschio, -0.329 se femmina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11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Negli studi di comparazione, la GFR stimata con la formula MDRD si è dimostrata meglio correlata alla GFR misurata con sostanza esogena ma appare inaccurata per valori &gt;60 mL/min per la quale sembra più idonea la formula CKD-EPI.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11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2876550"/>
            <a:ext cx="289401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094247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8</a:t>
            </a:r>
          </a:p>
        </p:txBody>
      </p:sp>
      <p:sp>
        <p:nvSpPr>
          <p:cNvPr id="52227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847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FF0000"/>
                </a:solidFill>
                <a:latin typeface="Gill Sans MT" charset="0"/>
                <a:ea typeface="MS Gothic" panose="020B0609070205080204" pitchFamily="49" charset="-128"/>
              </a:rPr>
              <a:t>GFR:  UNA  CONSIDERAZIONE  IMPORTANTE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 i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Le GFR comunemente impiegate nella pratica clinica, misurate o stimate che siano, nascono con un limite importante: l’imperfezione del marcatore su cui si fondano (la creatinina). 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r>
              <a:rPr lang="it-IT" altLang="it-IT" sz="2000" b="1">
                <a:solidFill>
                  <a:srgbClr val="000000"/>
                </a:solidFill>
                <a:latin typeface="Gill Sans MT" charset="0"/>
                <a:ea typeface="MS Gothic" panose="020B0609070205080204" pitchFamily="49" charset="-128"/>
              </a:rPr>
              <a:t>Al momento, rappresentano un buon compromesso in attesa di marcatori migliori.</a:t>
            </a: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 i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79742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27140094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9</a:t>
            </a:r>
          </a:p>
        </p:txBody>
      </p:sp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852738"/>
            <a:ext cx="7561262" cy="356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4276" name="Rectangle 3"/>
          <p:cNvSpPr>
            <a:spLocks noChangeArrowheads="1"/>
          </p:cNvSpPr>
          <p:nvPr/>
        </p:nvSpPr>
        <p:spPr bwMode="auto">
          <a:xfrm>
            <a:off x="1547813" y="1412875"/>
            <a:ext cx="7345362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buClr>
                <a:srgbClr val="FF0000"/>
              </a:buClr>
              <a:buFont typeface="Gill Sans MT" charset="0"/>
              <a:buNone/>
            </a:pPr>
            <a:r>
              <a:rPr lang="it-IT" altLang="it-IT" b="1">
                <a:solidFill>
                  <a:srgbClr val="FF0000"/>
                </a:solidFill>
                <a:latin typeface="Gill Sans MT" charset="0"/>
              </a:rPr>
              <a:t>USO  DELLA  GFR</a:t>
            </a:r>
          </a:p>
          <a:p>
            <a:pPr algn="just" eaLnBrk="1" hangingPunct="1">
              <a:buFont typeface="Gill Sans MT" charset="0"/>
              <a:buNone/>
            </a:pPr>
            <a:r>
              <a:rPr lang="it-IT" altLang="it-IT" b="1">
                <a:solidFill>
                  <a:srgbClr val="000000"/>
                </a:solidFill>
                <a:latin typeface="Gill Sans MT" charset="0"/>
              </a:rPr>
              <a:t>Il monitoraggio della GFR consente di: a) valutare nel tempo la funzione renale e b) decidere quali altri parametri dosare e gli aggiustamenti terapeutici, compreso l’inizio della dialisi. </a:t>
            </a:r>
          </a:p>
        </p:txBody>
      </p:sp>
    </p:spTree>
    <p:extLst>
      <p:ext uri="{BB962C8B-B14F-4D97-AF65-F5344CB8AC3E}">
        <p14:creationId xmlns="" xmlns:p14="http://schemas.microsoft.com/office/powerpoint/2010/main" val="7382512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1435100" y="-15875"/>
            <a:ext cx="749935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572314"/>
              </a:buClr>
              <a:buSzPct val="100000"/>
              <a:buFont typeface="Gill Sans MT" charset="0"/>
              <a:buNone/>
              <a:defRPr/>
            </a:pPr>
            <a: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Insufficienza renale cronica</a:t>
            </a:r>
            <a:br>
              <a:rPr lang="it-IT" altLang="it-IT" sz="40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</a:br>
            <a:r>
              <a:rPr lang="it-IT" altLang="it-IT" sz="2700" b="1" smtClean="0">
                <a:solidFill>
                  <a:srgbClr val="57231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ill Sans MT" charset="0"/>
                <a:ea typeface="MS Gothic" panose="020B0609070205080204" pitchFamily="49" charset="-128"/>
              </a:rPr>
              <a:t>La chiave di volta 10</a:t>
            </a:r>
          </a:p>
        </p:txBody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1435100" y="1447800"/>
            <a:ext cx="7499350" cy="7253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63538" indent="-282575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 i="1">
              <a:solidFill>
                <a:srgbClr val="FF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ctr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  <a:p>
            <a:pPr algn="just" eaLnBrk="1" hangingPunct="1">
              <a:spcBef>
                <a:spcPts val="600"/>
              </a:spcBef>
              <a:buClr>
                <a:srgbClr val="3891A7"/>
              </a:buClr>
              <a:buSzPct val="80000"/>
              <a:buFont typeface="Wingdings 2" panose="05020102010507070707" pitchFamily="18" charset="2"/>
              <a:buNone/>
            </a:pPr>
            <a:endParaRPr lang="it-IT" altLang="it-IT" sz="2000" b="1">
              <a:solidFill>
                <a:srgbClr val="000000"/>
              </a:solidFill>
              <a:latin typeface="Gill Sans MT" charset="0"/>
              <a:ea typeface="MS Gothic" panose="020B0609070205080204" pitchFamily="49" charset="-128"/>
            </a:endParaRPr>
          </a:p>
        </p:txBody>
      </p:sp>
      <p:pic>
        <p:nvPicPr>
          <p:cNvPr id="5632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319851" cy="5189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92376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446858"/>
            <a:ext cx="5886654" cy="580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332656"/>
            <a:ext cx="162018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6516216" y="4643857"/>
            <a:ext cx="810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22/2/14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652120" y="4077085"/>
            <a:ext cx="810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12/1/13</a:t>
            </a:r>
          </a:p>
        </p:txBody>
      </p:sp>
    </p:spTree>
    <p:extLst>
      <p:ext uri="{BB962C8B-B14F-4D97-AF65-F5344CB8AC3E}">
        <p14:creationId xmlns="" xmlns:p14="http://schemas.microsoft.com/office/powerpoint/2010/main" val="42618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3"/>
            <a:ext cx="8229600" cy="908719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/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71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biettività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73" y="1208666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FC  72r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PA   142/88</a:t>
            </a:r>
          </a:p>
          <a:p>
            <a:pPr marL="457200" lvl="1" indent="0">
              <a:buNone/>
            </a:pPr>
            <a:r>
              <a:rPr lang="it-IT" sz="2400" dirty="0" smtClean="0">
                <a:latin typeface="Arial Narrow"/>
                <a:cs typeface="Arial Narrow"/>
              </a:rPr>
              <a:t>T 36.2°C</a:t>
            </a:r>
          </a:p>
          <a:p>
            <a:pPr marL="457200" lvl="1" indent="0">
              <a:buNone/>
            </a:pPr>
            <a:r>
              <a:rPr lang="it-IT" dirty="0" smtClean="0">
                <a:latin typeface="Arial Narrow"/>
                <a:cs typeface="Arial Narrow"/>
              </a:rPr>
              <a:t>Valutazione mucose (idratazione / pallore): </a:t>
            </a:r>
            <a:r>
              <a:rPr lang="it-IT" dirty="0" smtClean="0">
                <a:solidFill>
                  <a:srgbClr val="7030A0"/>
                </a:solidFill>
                <a:latin typeface="Arial Narrow"/>
                <a:cs typeface="Arial Narrow"/>
              </a:rPr>
              <a:t>cute apparentemente </a:t>
            </a:r>
            <a:r>
              <a:rPr lang="it-IT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normoidratata</a:t>
            </a:r>
            <a:r>
              <a:rPr lang="it-IT" dirty="0" smtClean="0">
                <a:solidFill>
                  <a:srgbClr val="7030A0"/>
                </a:solidFill>
                <a:latin typeface="Arial Narrow"/>
                <a:cs typeface="Arial Narrow"/>
              </a:rPr>
              <a:t>, lieve pallore</a:t>
            </a:r>
          </a:p>
          <a:p>
            <a:pPr marL="457200" lvl="1" indent="0" algn="just">
              <a:buNone/>
            </a:pPr>
            <a:endParaRPr lang="it-IT" dirty="0" smtClean="0">
              <a:solidFill>
                <a:srgbClr val="C00000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Obiettività cardiopolmonare nella norma, addome trattabile non dolente ne dolorabile alla palpazione superficiale e profonda in tutti i quadranti. Polsi validi, simmetrici bilateralmente. </a:t>
            </a:r>
          </a:p>
          <a:p>
            <a:pPr marL="457200" lvl="1" indent="0">
              <a:buNone/>
            </a:pP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Non masse palpabili in addome. Non soffi periombelicali. Peristalsi valida. Giordano, </a:t>
            </a:r>
            <a:r>
              <a:rPr lang="it-IT" i="1" dirty="0" err="1" smtClean="0">
                <a:solidFill>
                  <a:srgbClr val="7030A0"/>
                </a:solidFill>
                <a:latin typeface="Arial Narrow"/>
                <a:cs typeface="Arial Narrow"/>
              </a:rPr>
              <a:t>Blumberg</a:t>
            </a:r>
            <a:r>
              <a:rPr lang="it-IT" i="1" dirty="0" smtClean="0">
                <a:solidFill>
                  <a:srgbClr val="7030A0"/>
                </a:solidFill>
                <a:latin typeface="Arial Narrow"/>
                <a:cs typeface="Arial Narrow"/>
              </a:rPr>
              <a:t> e Murphy negativi. Non Edemi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7030A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8693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/>
          <p:cNvSpPr txBox="1"/>
          <p:nvPr/>
        </p:nvSpPr>
        <p:spPr>
          <a:xfrm>
            <a:off x="467544" y="1556792"/>
            <a:ext cx="8219256" cy="43396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Valuto quindi gli esami ematochimici del paziente 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calcolo il VFG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Confronto gli esami ematochimici attuali con i controlli precedenti   </a:t>
            </a:r>
          </a:p>
          <a:p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Il paziente non ha una diagnosi pregressa di nefropatia ma…. </a:t>
            </a:r>
          </a:p>
          <a:p>
            <a:endParaRPr lang="it-IT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 quanto era la </a:t>
            </a:r>
            <a:r>
              <a:rPr lang="it-IT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creatininemia</a:t>
            </a:r>
            <a:r>
              <a:rPr lang="it-IT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nei controlli precedenti ? Quando sono stati eseguiti?</a:t>
            </a:r>
          </a:p>
          <a:p>
            <a:endParaRPr lang="it-IT" dirty="0" smtClean="0">
              <a:solidFill>
                <a:prstClr val="black"/>
              </a:solidFill>
            </a:endParaRPr>
          </a:p>
          <a:p>
            <a:endParaRPr lang="it-IT" dirty="0" smtClean="0">
              <a:solidFill>
                <a:prstClr val="black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dirty="0" smtClean="0"/>
              <a:t>Piano d’intervento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3548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79512" y="1169368"/>
            <a:ext cx="4210080" cy="5688632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/>
              <a:t>GR                      3,98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GB                      6.08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err="1" smtClean="0">
                <a:solidFill>
                  <a:srgbClr val="FF0000"/>
                </a:solidFill>
              </a:rPr>
              <a:t>Hb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 12.1 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err="1" smtClean="0">
                <a:solidFill>
                  <a:srgbClr val="FF0000"/>
                </a:solidFill>
              </a:rPr>
              <a:t>Hct</a:t>
            </a:r>
            <a:r>
              <a:rPr lang="it-IT" sz="2400" dirty="0" smtClean="0">
                <a:solidFill>
                  <a:srgbClr val="FF0000"/>
                </a:solidFill>
              </a:rPr>
              <a:t>                     35%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MCV                  88 </a:t>
            </a:r>
            <a:r>
              <a:rPr lang="it-IT" sz="2400" dirty="0" err="1" smtClean="0">
                <a:solidFill>
                  <a:srgbClr val="FF0000"/>
                </a:solidFill>
              </a:rPr>
              <a:t>fL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PLT                     200 x 10³/</a:t>
            </a:r>
            <a:r>
              <a:rPr lang="it-IT" sz="2400" dirty="0" err="1" smtClean="0"/>
              <a:t>mL</a:t>
            </a:r>
            <a:endParaRPr lang="it-IT" sz="2400" dirty="0" smtClean="0"/>
          </a:p>
          <a:p>
            <a:r>
              <a:rPr lang="it-IT" sz="2400" dirty="0" smtClean="0"/>
              <a:t>Glicemia           92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TOT             189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 HDL             38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TG                      105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Col. LDL              98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Uricemia           5.1 mg/</a:t>
            </a:r>
            <a:r>
              <a:rPr lang="it-IT" sz="2400" dirty="0" err="1" smtClean="0"/>
              <a:t>dL</a:t>
            </a:r>
            <a:endParaRPr lang="it-IT" sz="2400" dirty="0" smtClean="0"/>
          </a:p>
          <a:p>
            <a:r>
              <a:rPr lang="it-IT" sz="2400" dirty="0" smtClean="0"/>
              <a:t>Calcio                9.5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Proteinuria       600 mg/</a:t>
            </a:r>
            <a:r>
              <a:rPr lang="it-IT" sz="2400" dirty="0" err="1" smtClean="0">
                <a:solidFill>
                  <a:srgbClr val="FF0000"/>
                </a:solidFill>
              </a:rPr>
              <a:t>die</a:t>
            </a:r>
            <a:endParaRPr lang="it-IT" sz="2400" dirty="0" smtClean="0">
              <a:solidFill>
                <a:srgbClr val="FF0000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99992" y="1124744"/>
            <a:ext cx="4644008" cy="5429288"/>
          </a:xfrm>
        </p:spPr>
        <p:txBody>
          <a:bodyPr>
            <a:normAutofit lnSpcReduction="10000"/>
          </a:bodyPr>
          <a:lstStyle/>
          <a:p>
            <a:r>
              <a:rPr lang="it-IT" sz="2400" dirty="0" smtClean="0">
                <a:solidFill>
                  <a:srgbClr val="FF0000"/>
                </a:solidFill>
              </a:rPr>
              <a:t>Creatinina              1.7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>
                <a:solidFill>
                  <a:srgbClr val="FF0000"/>
                </a:solidFill>
              </a:rPr>
              <a:t>Azotemia	           58 mg/</a:t>
            </a:r>
            <a:r>
              <a:rPr lang="it-IT" sz="2400" dirty="0" err="1" smtClean="0">
                <a:solidFill>
                  <a:srgbClr val="FF0000"/>
                </a:solidFill>
              </a:rPr>
              <a:t>dL</a:t>
            </a:r>
            <a:endParaRPr lang="it-IT" sz="2400" dirty="0" smtClean="0">
              <a:solidFill>
                <a:srgbClr val="FF0000"/>
              </a:solidFill>
            </a:endParaRPr>
          </a:p>
          <a:p>
            <a:r>
              <a:rPr lang="it-IT" sz="2400" dirty="0" smtClean="0"/>
              <a:t>Sodio	           143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smtClean="0">
                <a:solidFill>
                  <a:srgbClr val="FF0000"/>
                </a:solidFill>
              </a:rPr>
              <a:t>Potassio	           5.5 </a:t>
            </a:r>
            <a:r>
              <a:rPr lang="it-IT" sz="2400" dirty="0" err="1" smtClean="0">
                <a:solidFill>
                  <a:srgbClr val="FF0000"/>
                </a:solidFill>
              </a:rPr>
              <a:t>mEq</a:t>
            </a:r>
            <a:r>
              <a:rPr lang="it-IT" sz="2400" dirty="0" smtClean="0">
                <a:solidFill>
                  <a:srgbClr val="FF0000"/>
                </a:solidFill>
              </a:rPr>
              <a:t>/L</a:t>
            </a:r>
          </a:p>
          <a:p>
            <a:r>
              <a:rPr lang="it-IT" sz="2400" dirty="0" smtClean="0"/>
              <a:t>Cloro                       108 </a:t>
            </a:r>
            <a:r>
              <a:rPr lang="it-IT" sz="2400" dirty="0" err="1" smtClean="0"/>
              <a:t>mEq</a:t>
            </a:r>
            <a:r>
              <a:rPr lang="it-IT" sz="2400" dirty="0" smtClean="0"/>
              <a:t>/L</a:t>
            </a:r>
          </a:p>
          <a:p>
            <a:r>
              <a:rPr lang="it-IT" sz="2400" dirty="0" err="1" smtClean="0"/>
              <a:t>Elettrof</a:t>
            </a:r>
            <a:r>
              <a:rPr lang="it-IT" sz="2400" dirty="0" smtClean="0"/>
              <a:t>. </a:t>
            </a:r>
            <a:r>
              <a:rPr lang="it-IT" sz="2400" dirty="0" err="1" smtClean="0"/>
              <a:t>Sierica</a:t>
            </a:r>
            <a:r>
              <a:rPr lang="it-IT" sz="2400" dirty="0" smtClean="0"/>
              <a:t>     nella norma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Esami </a:t>
            </a:r>
            <a:r>
              <a:rPr lang="it-IT" b="1" dirty="0" err="1" smtClean="0">
                <a:solidFill>
                  <a:schemeClr val="bg1"/>
                </a:solidFill>
              </a:rPr>
              <a:t>Ematochimici</a:t>
            </a:r>
            <a:r>
              <a:rPr lang="it-IT" b="1" dirty="0" smtClean="0">
                <a:solidFill>
                  <a:schemeClr val="bg1"/>
                </a:solidFill>
              </a:rPr>
              <a:t>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6" name="Immagine 5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5" y="3933056"/>
            <a:ext cx="5076056" cy="29249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8674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65720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bg1"/>
                </a:solidFill>
              </a:rPr>
              <a:t>Esame Urine completo 22/02/14</a:t>
            </a:r>
            <a:endParaRPr lang="it-IT" b="1" dirty="0">
              <a:solidFill>
                <a:schemeClr val="bg1"/>
              </a:solidFill>
            </a:endParaRPr>
          </a:p>
        </p:txBody>
      </p:sp>
      <p:pic>
        <p:nvPicPr>
          <p:cNvPr id="7" name="Immagine 6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1484784"/>
            <a:ext cx="5868144" cy="5373216"/>
          </a:xfrm>
          <a:prstGeom prst="rect">
            <a:avLst/>
          </a:prstGeom>
        </p:spPr>
      </p:pic>
      <p:sp>
        <p:nvSpPr>
          <p:cNvPr id="9" name="Segnaposto contenuto 8"/>
          <p:cNvSpPr>
            <a:spLocks noGrp="1"/>
          </p:cNvSpPr>
          <p:nvPr>
            <p:ph sz="half" idx="2"/>
          </p:nvPr>
        </p:nvSpPr>
        <p:spPr>
          <a:xfrm>
            <a:off x="3707904" y="980728"/>
            <a:ext cx="4536504" cy="6048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2700" dirty="0" smtClean="0"/>
              <a:t>giallo carico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limpido</a:t>
            </a:r>
          </a:p>
          <a:p>
            <a:pPr>
              <a:buNone/>
            </a:pPr>
            <a:r>
              <a:rPr lang="it-IT" sz="2700" dirty="0" smtClean="0"/>
              <a:t>6.1</a:t>
            </a:r>
          </a:p>
          <a:p>
            <a:pPr>
              <a:buNone/>
            </a:pPr>
            <a:r>
              <a:rPr lang="it-IT" sz="2700" dirty="0" smtClean="0"/>
              <a:t>1034</a:t>
            </a:r>
            <a:endParaRPr lang="it-IT" sz="2700" b="1" dirty="0" smtClean="0">
              <a:solidFill>
                <a:srgbClr val="92D050"/>
              </a:solidFill>
            </a:endParaRPr>
          </a:p>
          <a:p>
            <a:pPr>
              <a:buNone/>
            </a:pPr>
            <a:r>
              <a:rPr lang="it-IT" sz="2700" dirty="0" smtClean="0"/>
              <a:t>+++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assente</a:t>
            </a:r>
          </a:p>
          <a:p>
            <a:pPr>
              <a:buNone/>
            </a:pPr>
            <a:r>
              <a:rPr lang="it-IT" sz="2700" dirty="0" smtClean="0"/>
              <a:t>tracce</a:t>
            </a:r>
          </a:p>
          <a:p>
            <a:pPr>
              <a:buNone/>
            </a:pPr>
            <a:r>
              <a:rPr lang="it-IT" sz="2700" dirty="0" smtClean="0"/>
              <a:t>+</a:t>
            </a:r>
          </a:p>
          <a:p>
            <a:pPr>
              <a:buNone/>
            </a:pPr>
            <a:r>
              <a:rPr lang="it-IT" sz="2700" dirty="0" smtClean="0"/>
              <a:t>Cilindri ialini ++, 5 gr/campo</a:t>
            </a:r>
          </a:p>
          <a:p>
            <a:pPr>
              <a:buNone/>
            </a:pPr>
            <a:endParaRPr lang="it-IT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052736"/>
            <a:ext cx="3071103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8345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1683</TotalTime>
  <Words>2658</Words>
  <Application>Microsoft Office PowerPoint</Application>
  <PresentationFormat>Presentazione su schermo (4:3)</PresentationFormat>
  <Paragraphs>660</Paragraphs>
  <Slides>58</Slides>
  <Notes>37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58</vt:i4>
      </vt:variant>
    </vt:vector>
  </HeadingPairs>
  <TitlesOfParts>
    <vt:vector size="60" baseType="lpstr">
      <vt:lpstr>Tema di Office</vt:lpstr>
      <vt:lpstr>1_Tema di Office</vt:lpstr>
      <vt:lpstr>Diapositiva 1</vt:lpstr>
      <vt:lpstr>Insufficienza renale</vt:lpstr>
      <vt:lpstr>Diapositiva 3</vt:lpstr>
      <vt:lpstr>MARIA 65 aa</vt:lpstr>
      <vt:lpstr>Soggettività </vt:lpstr>
      <vt:lpstr>Obiettività</vt:lpstr>
      <vt:lpstr>Piano d’intervento</vt:lpstr>
      <vt:lpstr>Esami Ematochimici 22/02/14</vt:lpstr>
      <vt:lpstr>Esame Urine completo 22/02/14</vt:lpstr>
      <vt:lpstr>Calcolo VFG</vt:lpstr>
      <vt:lpstr>Esami Ematochimici 12/01/13</vt:lpstr>
      <vt:lpstr>Esame Urine completo 12/01/13</vt:lpstr>
      <vt:lpstr>Diapositiva 13</vt:lpstr>
      <vt:lpstr>Diagnosi differenziale e sospetto clinico</vt:lpstr>
      <vt:lpstr>Piano </vt:lpstr>
      <vt:lpstr>Diapositiva 16</vt:lpstr>
      <vt:lpstr>Diapositiva 17</vt:lpstr>
      <vt:lpstr>Malattia renale cronica</vt:lpstr>
      <vt:lpstr>Quali pazienti è opportuno valutare?</vt:lpstr>
      <vt:lpstr>Maria</vt:lpstr>
      <vt:lpstr>Maria:quale approccio?</vt:lpstr>
      <vt:lpstr>Quali esami definiscono se il paziente ha una nefropatia?</vt:lpstr>
      <vt:lpstr>Diapositiva 23</vt:lpstr>
      <vt:lpstr>Diapositiva 24</vt:lpstr>
      <vt:lpstr>Diapositiva 25</vt:lpstr>
      <vt:lpstr>Quale clearance creatinina? ....Misurata o Calcolata?</vt:lpstr>
      <vt:lpstr>Microalbuminuria</vt:lpstr>
      <vt:lpstr>PROTEINURIA</vt:lpstr>
      <vt:lpstr>Potassio</vt:lpstr>
      <vt:lpstr>Diapositiva 30</vt:lpstr>
      <vt:lpstr>Consulenza Nefrologica.......quando?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lorenzo zanini</cp:lastModifiedBy>
  <cp:revision>206</cp:revision>
  <cp:lastPrinted>2014-04-01T17:14:44Z</cp:lastPrinted>
  <dcterms:created xsi:type="dcterms:W3CDTF">2014-03-05T19:41:39Z</dcterms:created>
  <dcterms:modified xsi:type="dcterms:W3CDTF">2014-09-19T12:13:09Z</dcterms:modified>
</cp:coreProperties>
</file>