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27" autoAdjust="0"/>
  </p:normalViewPr>
  <p:slideViewPr>
    <p:cSldViewPr snapToGrid="0" snapToObjects="1"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953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474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1053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0682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48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54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951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975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94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509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940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>
                <a:lumMod val="75000"/>
                <a:alpha val="87000"/>
              </a:schemeClr>
            </a:gs>
            <a:gs pos="100000">
              <a:srgbClr val="FFFFFF">
                <a:alpha val="87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87C23-F3D8-0243-BC44-5522056D3EED}" type="datetimeFigureOut">
              <a:rPr lang="it-IT" smtClean="0"/>
              <a:t>27/10/2017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C8EE4-7892-2348-8B5A-3AAB22F773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709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35925" cy="3567112"/>
          </a:xfrm>
        </p:spPr>
        <p:txBody>
          <a:bodyPr>
            <a:normAutofit/>
          </a:bodyPr>
          <a:lstStyle/>
          <a:p>
            <a:r>
              <a:rPr lang="it-IT" dirty="0" smtClean="0"/>
              <a:t>Sindrome di </a:t>
            </a:r>
            <a:r>
              <a:rPr lang="it-IT" dirty="0" err="1" smtClean="0"/>
              <a:t>Parsonage</a:t>
            </a:r>
            <a:r>
              <a:rPr lang="it-IT" dirty="0" smtClean="0"/>
              <a:t> Turner </a:t>
            </a:r>
            <a:br>
              <a:rPr lang="it-IT" dirty="0" smtClean="0"/>
            </a:br>
            <a:r>
              <a:rPr lang="it-IT" dirty="0" smtClean="0"/>
              <a:t>o</a:t>
            </a:r>
            <a:br>
              <a:rPr lang="it-IT" dirty="0" smtClean="0"/>
            </a:br>
            <a:r>
              <a:rPr lang="it-IT" dirty="0" err="1" smtClean="0"/>
              <a:t>amiotrofia</a:t>
            </a:r>
            <a:r>
              <a:rPr lang="it-IT" dirty="0" smtClean="0"/>
              <a:t> nevralgica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873624" y="4476750"/>
            <a:ext cx="3190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Dr.ssa Marta Maria Tentorio</a:t>
            </a:r>
          </a:p>
          <a:p>
            <a:r>
              <a:rPr lang="it-IT" dirty="0" smtClean="0"/>
              <a:t>UOS Neurologia</a:t>
            </a:r>
          </a:p>
          <a:p>
            <a:r>
              <a:rPr lang="it-IT" dirty="0" smtClean="0"/>
              <a:t>ASST Garda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06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sindrome di </a:t>
            </a:r>
            <a:r>
              <a:rPr lang="it-IT" dirty="0" err="1" smtClean="0"/>
              <a:t>Parsonage</a:t>
            </a:r>
            <a:r>
              <a:rPr lang="it-IT" dirty="0" smtClean="0"/>
              <a:t>-Turner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2044700"/>
            <a:ext cx="2946400" cy="2768600"/>
          </a:xfrm>
          <a:prstGeom prst="rect">
            <a:avLst/>
          </a:prstGeom>
          <a:ln w="38100" cmpd="sng">
            <a:solidFill>
              <a:srgbClr val="000000"/>
            </a:solidFill>
          </a:ln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6982" y="2044700"/>
            <a:ext cx="2847018" cy="2768600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sp>
        <p:nvSpPr>
          <p:cNvPr id="5" name="CasellaDiTesto 4"/>
          <p:cNvSpPr txBox="1"/>
          <p:nvPr/>
        </p:nvSpPr>
        <p:spPr>
          <a:xfrm>
            <a:off x="987424" y="5476875"/>
            <a:ext cx="688657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err="1" smtClean="0"/>
              <a:t>Parsonage</a:t>
            </a:r>
            <a:r>
              <a:rPr lang="it-IT" dirty="0" smtClean="0"/>
              <a:t> MJ, Turner JW: </a:t>
            </a:r>
            <a:r>
              <a:rPr lang="it-IT" dirty="0" err="1" smtClean="0"/>
              <a:t>Neuralgic</a:t>
            </a:r>
            <a:r>
              <a:rPr lang="it-IT" dirty="0" smtClean="0"/>
              <a:t> </a:t>
            </a:r>
            <a:r>
              <a:rPr lang="it-IT" dirty="0" err="1" smtClean="0"/>
              <a:t>amyotrophy</a:t>
            </a:r>
            <a:r>
              <a:rPr lang="it-IT" dirty="0" smtClean="0"/>
              <a:t>: The </a:t>
            </a:r>
            <a:r>
              <a:rPr lang="it-IT" dirty="0" err="1" smtClean="0"/>
              <a:t>shoulder-girlde</a:t>
            </a:r>
            <a:r>
              <a:rPr lang="it-IT" dirty="0" smtClean="0"/>
              <a:t> </a:t>
            </a:r>
            <a:r>
              <a:rPr lang="it-IT" dirty="0" err="1" smtClean="0"/>
              <a:t>syndrome</a:t>
            </a:r>
            <a:r>
              <a:rPr lang="it-IT" dirty="0" smtClean="0"/>
              <a:t>. </a:t>
            </a:r>
            <a:r>
              <a:rPr lang="it-IT" i="1" dirty="0" smtClean="0"/>
              <a:t>Lancet</a:t>
            </a:r>
            <a:r>
              <a:rPr lang="it-IT" dirty="0" smtClean="0"/>
              <a:t> 1948;1(6513):973-978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7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Epidemiologia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1.6-3 casi/100000 all’anno</a:t>
            </a:r>
          </a:p>
          <a:p>
            <a:r>
              <a:rPr lang="it-IT" dirty="0" smtClean="0"/>
              <a:t>Rari casi genetici HNA (200 famiglie nel mondo)</a:t>
            </a:r>
          </a:p>
          <a:p>
            <a:r>
              <a:rPr lang="it-IT" dirty="0" smtClean="0"/>
              <a:t>Età molto variabile ma più frequente dalla 3° alla 7° decade</a:t>
            </a:r>
          </a:p>
          <a:p>
            <a:r>
              <a:rPr lang="it-IT" dirty="0" smtClean="0"/>
              <a:t>Predominanza maschile M/</a:t>
            </a:r>
            <a:r>
              <a:rPr lang="it-IT" dirty="0" err="1" smtClean="0"/>
              <a:t>F</a:t>
            </a:r>
            <a:r>
              <a:rPr lang="it-IT" dirty="0" smtClean="0"/>
              <a:t> 1,5-3:1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3545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Eziologia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25"/>
          </a:xfrm>
        </p:spPr>
        <p:txBody>
          <a:bodyPr/>
          <a:lstStyle/>
          <a:p>
            <a:pPr marL="0" indent="0">
              <a:buNone/>
            </a:pPr>
            <a:r>
              <a:rPr lang="it-IT" sz="1800" dirty="0" smtClean="0"/>
              <a:t>AMIOTROFIA NEVRALGICA IDIOPATICA (INA) </a:t>
            </a:r>
          </a:p>
          <a:p>
            <a:pPr marL="0" indent="0">
              <a:buNone/>
            </a:pPr>
            <a:r>
              <a:rPr lang="it-IT" sz="1800" dirty="0" smtClean="0"/>
              <a:t>Nel 30-80% rilevati questi eventi da &lt;1 giorno a &gt;2 settimane prima</a:t>
            </a:r>
          </a:p>
          <a:p>
            <a:r>
              <a:rPr lang="it-IT" sz="1800" dirty="0" smtClean="0"/>
              <a:t>Autoimmuni (AR, GBS, arterite a cellule giganti)</a:t>
            </a:r>
          </a:p>
          <a:p>
            <a:r>
              <a:rPr lang="it-IT" sz="1800" dirty="0" smtClean="0"/>
              <a:t>Immunizzazione 15%:</a:t>
            </a:r>
            <a:r>
              <a:rPr lang="it-IT" sz="1800" dirty="0" err="1" smtClean="0"/>
              <a:t>Tetano,HBV</a:t>
            </a:r>
            <a:endParaRPr lang="it-IT" sz="1800" dirty="0" smtClean="0"/>
          </a:p>
          <a:p>
            <a:r>
              <a:rPr lang="it-IT" sz="1800" dirty="0" smtClean="0"/>
              <a:t>Infettivi 25-55%: EBV,VZV, </a:t>
            </a:r>
            <a:r>
              <a:rPr lang="it-IT" sz="1800" dirty="0" err="1" smtClean="0"/>
              <a:t>Coxsackie</a:t>
            </a:r>
            <a:r>
              <a:rPr lang="it-IT" sz="1800" dirty="0" smtClean="0"/>
              <a:t> B, CMV, HIV, Leptospira, </a:t>
            </a:r>
            <a:r>
              <a:rPr lang="it-IT" sz="1800" dirty="0" err="1" smtClean="0"/>
              <a:t>Mycobacterium</a:t>
            </a:r>
            <a:r>
              <a:rPr lang="it-IT" sz="1800" dirty="0" smtClean="0"/>
              <a:t> </a:t>
            </a:r>
            <a:r>
              <a:rPr lang="it-IT" sz="1800" dirty="0" err="1" smtClean="0"/>
              <a:t>tubercolosis</a:t>
            </a:r>
            <a:r>
              <a:rPr lang="it-IT" sz="1800" dirty="0" smtClean="0"/>
              <a:t>, </a:t>
            </a:r>
            <a:r>
              <a:rPr lang="it-IT" sz="1800" dirty="0" err="1" smtClean="0"/>
              <a:t>Borrelia</a:t>
            </a:r>
            <a:r>
              <a:rPr lang="it-IT" sz="1800" dirty="0" smtClean="0"/>
              <a:t> </a:t>
            </a:r>
            <a:r>
              <a:rPr lang="it-IT" sz="1800" dirty="0" err="1" smtClean="0"/>
              <a:t>burgdoferi</a:t>
            </a:r>
            <a:endParaRPr lang="it-IT" sz="1800" dirty="0" smtClean="0"/>
          </a:p>
          <a:p>
            <a:r>
              <a:rPr lang="it-IT" sz="1800" dirty="0" smtClean="0"/>
              <a:t>Stress 14%: </a:t>
            </a:r>
            <a:r>
              <a:rPr lang="it-IT" sz="1800" dirty="0" err="1" smtClean="0"/>
              <a:t>perioperatorio,peripartum</a:t>
            </a:r>
            <a:r>
              <a:rPr lang="it-IT" sz="1800" dirty="0" smtClean="0"/>
              <a:t>, ustioni, esercizio intenso</a:t>
            </a:r>
          </a:p>
          <a:p>
            <a:r>
              <a:rPr lang="it-IT" sz="1800" dirty="0" smtClean="0"/>
              <a:t>Tossica: </a:t>
            </a:r>
            <a:r>
              <a:rPr lang="it-IT" sz="1800" dirty="0" err="1" smtClean="0"/>
              <a:t>abacavir</a:t>
            </a:r>
            <a:r>
              <a:rPr lang="it-IT" sz="1800" dirty="0" smtClean="0"/>
              <a:t>, </a:t>
            </a:r>
            <a:r>
              <a:rPr lang="it-IT" sz="1800" dirty="0" err="1" smtClean="0"/>
              <a:t>streptokinasi</a:t>
            </a:r>
            <a:r>
              <a:rPr lang="it-IT" sz="1800" dirty="0" smtClean="0"/>
              <a:t>, eroina</a:t>
            </a:r>
          </a:p>
          <a:p>
            <a:r>
              <a:rPr lang="it-IT" sz="1800" dirty="0" smtClean="0"/>
              <a:t>Iatrogena: blocco </a:t>
            </a:r>
            <a:r>
              <a:rPr lang="it-IT" sz="1800" dirty="0" err="1" smtClean="0"/>
              <a:t>interscalenico</a:t>
            </a:r>
            <a:r>
              <a:rPr lang="it-IT" sz="1800" dirty="0" smtClean="0"/>
              <a:t>, chirurgia, irradiazione</a:t>
            </a:r>
          </a:p>
          <a:p>
            <a:r>
              <a:rPr lang="it-IT" sz="1800" dirty="0" smtClean="0"/>
              <a:t>Altro: diabete, linfoma</a:t>
            </a:r>
          </a:p>
          <a:p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AMIOTROFIA NEVRALGICA EREDITARIA (HNA)</a:t>
            </a:r>
          </a:p>
          <a:p>
            <a:r>
              <a:rPr lang="it-IT" sz="1800" dirty="0" smtClean="0"/>
              <a:t>Autosomica dominante</a:t>
            </a:r>
          </a:p>
          <a:p>
            <a:r>
              <a:rPr lang="it-IT" sz="1800" dirty="0" smtClean="0"/>
              <a:t>Mutazione gene </a:t>
            </a:r>
            <a:r>
              <a:rPr lang="it-IT" sz="1800" dirty="0" err="1" smtClean="0"/>
              <a:t>septina</a:t>
            </a:r>
            <a:r>
              <a:rPr lang="it-IT" sz="1800" dirty="0" smtClean="0"/>
              <a:t> 9 sul cromosoma 17q23</a:t>
            </a:r>
          </a:p>
          <a:p>
            <a:endParaRPr lang="it-IT" sz="1800" dirty="0"/>
          </a:p>
        </p:txBody>
      </p:sp>
      <p:sp>
        <p:nvSpPr>
          <p:cNvPr id="4" name="Rettangolo 3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785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Clinica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000" dirty="0" smtClean="0"/>
              <a:t>Dolore ad insorgenza acuta localizzato alla spalla e arto superiore</a:t>
            </a:r>
          </a:p>
          <a:p>
            <a:r>
              <a:rPr lang="it-IT" sz="2000" dirty="0" smtClean="0"/>
              <a:t>Dolore molto intenso (VAS 9/10)</a:t>
            </a:r>
          </a:p>
          <a:p>
            <a:r>
              <a:rPr lang="it-IT" sz="2000" dirty="0" smtClean="0"/>
              <a:t>Dolore costante ma peggiorato dal movimento</a:t>
            </a:r>
          </a:p>
          <a:p>
            <a:r>
              <a:rPr lang="it-IT" sz="2000" dirty="0" smtClean="0"/>
              <a:t>Dopo 1-2 settimane il dolore recede ma compare ipostenia ed ipotrofia dei muscoli del cingolo scapolare</a:t>
            </a:r>
          </a:p>
          <a:p>
            <a:r>
              <a:rPr lang="it-IT" sz="2000" dirty="0" smtClean="0"/>
              <a:t>Nel 25% dei casi si associano parestesie/ipoestesia</a:t>
            </a:r>
          </a:p>
          <a:p>
            <a:r>
              <a:rPr lang="it-IT" sz="2000" dirty="0" smtClean="0"/>
              <a:t>Bilaterale nel 10-30% (16% simultaneamente)</a:t>
            </a:r>
          </a:p>
          <a:p>
            <a:r>
              <a:rPr lang="it-IT" sz="2000" dirty="0" smtClean="0"/>
              <a:t>Nervi più interessanti: soprascapolare, ascellare, muscolocutaneo, toracico lungo, radiale</a:t>
            </a:r>
          </a:p>
          <a:p>
            <a:r>
              <a:rPr lang="it-IT" sz="2000" dirty="0" smtClean="0"/>
              <a:t>Interessamento del sistema nervoso </a:t>
            </a:r>
            <a:r>
              <a:rPr lang="it-IT" sz="2000" dirty="0" err="1" smtClean="0"/>
              <a:t>autonomico</a:t>
            </a:r>
            <a:r>
              <a:rPr lang="it-IT" sz="2000" dirty="0" smtClean="0"/>
              <a:t> nel 16% (alterazioni trofiche della cute, edema, alterazione termoregolazione, sudorazione aumentata</a:t>
            </a:r>
          </a:p>
          <a:p>
            <a:endParaRPr lang="it-IT" sz="2000" dirty="0" smtClean="0"/>
          </a:p>
          <a:p>
            <a:endParaRPr lang="it-IT" sz="2000" dirty="0"/>
          </a:p>
        </p:txBody>
      </p:sp>
      <p:sp>
        <p:nvSpPr>
          <p:cNvPr id="4" name="Rettangolo 3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0449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Diagnosi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Raccolta anamnestica</a:t>
            </a:r>
          </a:p>
          <a:p>
            <a:r>
              <a:rPr lang="it-IT" dirty="0" smtClean="0"/>
              <a:t>Deficit di forza</a:t>
            </a:r>
          </a:p>
          <a:p>
            <a:r>
              <a:rPr lang="it-IT" dirty="0" err="1"/>
              <a:t>I</a:t>
            </a:r>
            <a:r>
              <a:rPr lang="it-IT" dirty="0" err="1" smtClean="0"/>
              <a:t>po</a:t>
            </a:r>
            <a:r>
              <a:rPr lang="it-IT" dirty="0" smtClean="0"/>
              <a:t>/atrofia del cingolo</a:t>
            </a:r>
          </a:p>
          <a:p>
            <a:r>
              <a:rPr lang="it-IT" dirty="0" smtClean="0"/>
              <a:t>ROT ridotti o assenti</a:t>
            </a:r>
          </a:p>
          <a:p>
            <a:r>
              <a:rPr lang="it-IT" dirty="0" smtClean="0"/>
              <a:t>Deficit sensitivo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5408" y="1769523"/>
            <a:ext cx="2723935" cy="2326280"/>
          </a:xfrm>
          <a:prstGeom prst="rect">
            <a:avLst/>
          </a:prstGeom>
          <a:ln w="38100" cmpd="sng">
            <a:solidFill>
              <a:srgbClr val="000000"/>
            </a:solidFill>
          </a:ln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408" y="4274493"/>
            <a:ext cx="2723935" cy="2190283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sp>
        <p:nvSpPr>
          <p:cNvPr id="10" name="Rettangolo 9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60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Diagnosi differenziale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Radicolopatia</a:t>
            </a:r>
            <a:r>
              <a:rPr lang="it-IT" dirty="0" smtClean="0"/>
              <a:t> cervicale</a:t>
            </a:r>
          </a:p>
          <a:p>
            <a:r>
              <a:rPr lang="it-IT" dirty="0" err="1" smtClean="0"/>
              <a:t>Capsulite</a:t>
            </a:r>
            <a:r>
              <a:rPr lang="it-IT" dirty="0" smtClean="0"/>
              <a:t> adesiva, tendinite calcifica</a:t>
            </a:r>
          </a:p>
          <a:p>
            <a:r>
              <a:rPr lang="it-IT" dirty="0" err="1" smtClean="0"/>
              <a:t>Plessopatia</a:t>
            </a:r>
            <a:r>
              <a:rPr lang="it-IT" dirty="0" smtClean="0"/>
              <a:t>, </a:t>
            </a:r>
            <a:r>
              <a:rPr lang="it-IT" dirty="0" err="1" smtClean="0"/>
              <a:t>multineuropatia</a:t>
            </a:r>
            <a:endParaRPr lang="it-IT" dirty="0" smtClean="0"/>
          </a:p>
          <a:p>
            <a:r>
              <a:rPr lang="it-IT" dirty="0" smtClean="0"/>
              <a:t>Sindrome di </a:t>
            </a:r>
            <a:r>
              <a:rPr lang="it-IT" dirty="0" err="1" smtClean="0"/>
              <a:t>Pancoast</a:t>
            </a:r>
            <a:endParaRPr lang="it-IT" dirty="0" smtClean="0"/>
          </a:p>
          <a:p>
            <a:r>
              <a:rPr lang="it-IT" dirty="0" smtClean="0"/>
              <a:t>Sindrome dell’egresso toracico</a:t>
            </a:r>
          </a:p>
          <a:p>
            <a:r>
              <a:rPr lang="it-IT" dirty="0" smtClean="0"/>
              <a:t>Nevralgia post-erpetica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877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Esami strumentali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RM cervicale</a:t>
            </a:r>
          </a:p>
          <a:p>
            <a:r>
              <a:rPr lang="it-IT" sz="2400" dirty="0" smtClean="0"/>
              <a:t>RM plesso brachiale</a:t>
            </a:r>
          </a:p>
          <a:p>
            <a:r>
              <a:rPr lang="it-IT" sz="2400" dirty="0" smtClean="0"/>
              <a:t>ENG-EMG (non prima di 3 settimane)</a:t>
            </a:r>
          </a:p>
          <a:p>
            <a:r>
              <a:rPr lang="it-IT" sz="1600" dirty="0" smtClean="0"/>
              <a:t>Segni di </a:t>
            </a:r>
            <a:r>
              <a:rPr lang="it-IT" sz="1600" dirty="0" err="1" smtClean="0"/>
              <a:t>denervazione</a:t>
            </a:r>
            <a:r>
              <a:rPr lang="it-IT" sz="1600" dirty="0" smtClean="0"/>
              <a:t> in atto (controlaterale)</a:t>
            </a:r>
          </a:p>
          <a:p>
            <a:r>
              <a:rPr lang="it-IT" sz="1600" dirty="0" smtClean="0"/>
              <a:t>Sofferenza assonale dei tronchi nervosi prossimali (nervi distali indenni)</a:t>
            </a:r>
          </a:p>
          <a:p>
            <a:r>
              <a:rPr lang="it-IT" sz="1600" dirty="0" smtClean="0"/>
              <a:t>SAP del n. cutaneo laterale antibrachiale ridotto in ampiezza</a:t>
            </a:r>
            <a:endParaRPr lang="it-IT" sz="160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2244" y="4170357"/>
            <a:ext cx="4319542" cy="2277222"/>
          </a:xfrm>
          <a:prstGeom prst="rect">
            <a:avLst/>
          </a:prstGeom>
          <a:ln w="38100" cmpd="sng">
            <a:solidFill>
              <a:schemeClr val="tx1"/>
            </a:solidFill>
          </a:ln>
        </p:spPr>
      </p:pic>
      <p:sp>
        <p:nvSpPr>
          <p:cNvPr id="6" name="Rettangolo 5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598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Terapia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smtClean="0"/>
              <a:t>Analgesici (FANS e oppioidi)</a:t>
            </a:r>
          </a:p>
          <a:p>
            <a:r>
              <a:rPr lang="it-IT" sz="2800" dirty="0" smtClean="0"/>
              <a:t>Corticosteroidi</a:t>
            </a:r>
          </a:p>
          <a:p>
            <a:r>
              <a:rPr lang="it-IT" sz="2800" dirty="0" smtClean="0"/>
              <a:t>Terapia fisica</a:t>
            </a:r>
            <a:endParaRPr lang="it-IT" sz="2800" dirty="0"/>
          </a:p>
          <a:p>
            <a:pPr marL="0" indent="0" algn="ctr">
              <a:buNone/>
            </a:pPr>
            <a:r>
              <a:rPr lang="it-IT" sz="4400" dirty="0" smtClean="0"/>
              <a:t>Prognosi</a:t>
            </a:r>
          </a:p>
          <a:p>
            <a:r>
              <a:rPr lang="it-IT" sz="2800" dirty="0" smtClean="0"/>
              <a:t>36% recupero completo a 1 anno</a:t>
            </a:r>
          </a:p>
          <a:p>
            <a:r>
              <a:rPr lang="it-IT" sz="2800" dirty="0" smtClean="0"/>
              <a:t>80% recupero completo a 2 anni</a:t>
            </a:r>
          </a:p>
          <a:p>
            <a:r>
              <a:rPr lang="it-IT" sz="2800" dirty="0" smtClean="0"/>
              <a:t>90% recupero completo a 3 anni</a:t>
            </a:r>
          </a:p>
          <a:p>
            <a:r>
              <a:rPr lang="it-IT" sz="2800" dirty="0" smtClean="0"/>
              <a:t>Recidiva 26% a 6 anni, 12% nel 1° anno</a:t>
            </a:r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17487" y="274638"/>
            <a:ext cx="8557730" cy="6320009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>
            <a:glow rad="101600">
              <a:schemeClr val="bg1">
                <a:lumMod val="65000"/>
                <a:alpha val="75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56832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380</Words>
  <Application>Microsoft Office PowerPoint</Application>
  <PresentationFormat>Presentazione su schermo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Sindrome di Parsonage Turner  o amiotrofia nevralgica</vt:lpstr>
      <vt:lpstr>La sindrome di Parsonage-Turner</vt:lpstr>
      <vt:lpstr>Epidemiologia</vt:lpstr>
      <vt:lpstr>Eziologia</vt:lpstr>
      <vt:lpstr>Clinica</vt:lpstr>
      <vt:lpstr>Diagnosi </vt:lpstr>
      <vt:lpstr>Diagnosi differenziale</vt:lpstr>
      <vt:lpstr>Esami strumentali</vt:lpstr>
      <vt:lpstr>Terapia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Sindrome di Parsonage Turner  o amiotrofia nevralgica</dc:title>
  <dc:creator>Stefano</dc:creator>
  <cp:lastModifiedBy>Ospiti</cp:lastModifiedBy>
  <cp:revision>15</cp:revision>
  <dcterms:created xsi:type="dcterms:W3CDTF">2017-10-24T13:09:44Z</dcterms:created>
  <dcterms:modified xsi:type="dcterms:W3CDTF">2017-10-27T06:59:24Z</dcterms:modified>
</cp:coreProperties>
</file>