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6"/>
  </p:notesMasterIdLst>
  <p:sldIdLst>
    <p:sldId id="258" r:id="rId4"/>
    <p:sldId id="303" r:id="rId5"/>
    <p:sldId id="304" r:id="rId6"/>
    <p:sldId id="305" r:id="rId7"/>
    <p:sldId id="280" r:id="rId8"/>
    <p:sldId id="281" r:id="rId9"/>
    <p:sldId id="283" r:id="rId10"/>
    <p:sldId id="306" r:id="rId11"/>
    <p:sldId id="285" r:id="rId12"/>
    <p:sldId id="287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9" r:id="rId22"/>
    <p:sldId id="321" r:id="rId23"/>
    <p:sldId id="322" r:id="rId24"/>
    <p:sldId id="323" r:id="rId25"/>
    <p:sldId id="324" r:id="rId26"/>
    <p:sldId id="325" r:id="rId27"/>
    <p:sldId id="327" r:id="rId28"/>
    <p:sldId id="330" r:id="rId29"/>
    <p:sldId id="370" r:id="rId30"/>
    <p:sldId id="371" r:id="rId31"/>
    <p:sldId id="372" r:id="rId32"/>
    <p:sldId id="373" r:id="rId33"/>
    <p:sldId id="369" r:id="rId34"/>
    <p:sldId id="331" r:id="rId35"/>
    <p:sldId id="332" r:id="rId36"/>
    <p:sldId id="374" r:id="rId37"/>
    <p:sldId id="333" r:id="rId38"/>
    <p:sldId id="288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436" r:id="rId51"/>
    <p:sldId id="437" r:id="rId52"/>
    <p:sldId id="438" r:id="rId53"/>
    <p:sldId id="439" r:id="rId54"/>
    <p:sldId id="440" r:id="rId55"/>
    <p:sldId id="441" r:id="rId56"/>
    <p:sldId id="442" r:id="rId57"/>
    <p:sldId id="443" r:id="rId58"/>
    <p:sldId id="444" r:id="rId59"/>
    <p:sldId id="445" r:id="rId60"/>
    <p:sldId id="446" r:id="rId61"/>
    <p:sldId id="447" r:id="rId62"/>
    <p:sldId id="448" r:id="rId63"/>
    <p:sldId id="449" r:id="rId64"/>
    <p:sldId id="289" r:id="rId65"/>
  </p:sldIdLst>
  <p:sldSz cx="9144000" cy="6858000" type="screen4x3"/>
  <p:notesSz cx="68199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37" autoAdjust="0"/>
    <p:restoredTop sz="98925" autoAdjust="0"/>
  </p:normalViewPr>
  <p:slideViewPr>
    <p:cSldViewPr>
      <p:cViewPr>
        <p:scale>
          <a:sx n="75" d="100"/>
          <a:sy n="75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/>
      <dgm:spPr/>
      <dgm:t>
        <a:bodyPr/>
        <a:lstStyle/>
        <a:p>
          <a:r>
            <a:rPr lang="it-IT" b="1" dirty="0" smtClean="0"/>
            <a:t>Screening di base: creatinina (per </a:t>
          </a:r>
          <a:r>
            <a:rPr lang="it-IT" b="1" dirty="0" err="1" smtClean="0"/>
            <a:t>eGFR</a:t>
          </a:r>
          <a:r>
            <a:rPr lang="it-IT" b="1" dirty="0" smtClean="0"/>
            <a:t>) ed esame urine. Oltre al profilo di RCV definiscono il rischio di progressione della Malattia renale cronica. Se proteinuria (</a:t>
          </a:r>
          <a:r>
            <a:rPr lang="it-IT" b="1" dirty="0" err="1" smtClean="0"/>
            <a:t>stick</a:t>
          </a:r>
          <a:r>
            <a:rPr lang="it-IT" b="1" dirty="0" smtClean="0"/>
            <a:t>) positiva </a:t>
          </a:r>
          <a:r>
            <a:rPr lang="it-IT" b="1" dirty="0" smtClean="0">
              <a:sym typeface="Wingdings" pitchFamily="2" charset="2"/>
            </a:rPr>
            <a:t> ACR su 1° minzione del mattino</a:t>
          </a:r>
          <a:r>
            <a:rPr lang="it-IT" b="1" dirty="0" smtClean="0"/>
            <a:t> </a:t>
          </a:r>
          <a:endParaRPr lang="it-IT" b="1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Sempre nello stesso laboratorio ! (metodo di routine riferibile al metodo di riferimento internazionale)</a:t>
          </a:r>
          <a:endParaRPr lang="it-IT" sz="2000" b="1" dirty="0"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dirty="0" smtClean="0"/>
            <a:t>  Esami di accompagnamento alla richiesta di prima visita Nefrologica: (Cartella clinica!) Emocromo, </a:t>
          </a:r>
          <a:r>
            <a:rPr lang="it-IT" b="1" dirty="0" err="1" smtClean="0"/>
            <a:t>Clearance</a:t>
          </a:r>
          <a:r>
            <a:rPr lang="it-IT" b="1" dirty="0" smtClean="0"/>
            <a:t> Creatinina, Sodio, Potassio, </a:t>
          </a:r>
          <a:r>
            <a:rPr lang="it-IT" b="1" dirty="0" err="1" smtClean="0"/>
            <a:t>Bicarbonati</a:t>
          </a:r>
          <a:r>
            <a:rPr lang="it-IT" b="1" dirty="0" smtClean="0"/>
            <a:t>, Glicemia, Col tot, HDL, TG, elettroforesi </a:t>
          </a:r>
          <a:r>
            <a:rPr lang="it-IT" b="1" dirty="0" err="1" smtClean="0"/>
            <a:t>sierica</a:t>
          </a:r>
          <a:r>
            <a:rPr lang="it-IT" b="1" dirty="0" smtClean="0"/>
            <a:t> ed urinaria sule urine delle 24h, esame urine.</a:t>
          </a:r>
          <a:endParaRPr lang="it-IT" b="1" dirty="0" smtClean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9413570-DB32-1B45-9A22-CA8B29443D25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50B562BA-952C-0147-A589-C9E4F5D4CB60}" type="parTrans" cxnId="{82FD1096-7268-9F43-B909-1A76BC13D657}">
      <dgm:prSet/>
      <dgm:spPr/>
      <dgm:t>
        <a:bodyPr/>
        <a:lstStyle/>
        <a:p>
          <a:endParaRPr lang="it-IT"/>
        </a:p>
      </dgm:t>
    </dgm:pt>
    <dgm:pt modelId="{963AB2A7-CA36-5E48-9D33-16ABADF7E708}" type="sibTrans" cxnId="{82FD1096-7268-9F43-B909-1A76BC13D657}">
      <dgm:prSet/>
      <dgm:spPr/>
      <dgm:t>
        <a:bodyPr/>
        <a:lstStyle/>
        <a:p>
          <a:endParaRPr lang="it-IT"/>
        </a:p>
      </dgm:t>
    </dgm:pt>
    <dgm:pt modelId="{BE5476EB-597E-8D4A-BFDD-06574EBEAD81}">
      <dgm:prSet custT="1"/>
      <dgm:spPr/>
      <dgm:t>
        <a:bodyPr/>
        <a:lstStyle/>
        <a:p>
          <a:r>
            <a:rPr lang="it-IT" sz="2000" b="1" dirty="0" smtClean="0"/>
            <a:t>In situazioni specifiche in cui </a:t>
          </a:r>
          <a:r>
            <a:rPr lang="it-IT" sz="2000" b="1" dirty="0" err="1" smtClean="0"/>
            <a:t>eGFR</a:t>
          </a:r>
          <a:r>
            <a:rPr lang="it-IT" sz="2000" b="1" dirty="0" smtClean="0"/>
            <a:t> è meno accurato </a:t>
          </a:r>
          <a:r>
            <a:rPr lang="it-IT" sz="2000" b="1" dirty="0" smtClean="0">
              <a:sym typeface="Wingdings" pitchFamily="2" charset="2"/>
            </a:rPr>
            <a:t> </a:t>
          </a:r>
          <a:r>
            <a:rPr lang="it-IT" sz="2000" b="1" dirty="0" smtClean="0"/>
            <a:t>Esame di conferma: </a:t>
          </a:r>
          <a:r>
            <a:rPr lang="it-IT" sz="2000" b="1" dirty="0" err="1" smtClean="0"/>
            <a:t>clearance</a:t>
          </a:r>
          <a:r>
            <a:rPr lang="it-IT" sz="2000" b="1" dirty="0" smtClean="0"/>
            <a:t> misurata</a:t>
          </a:r>
          <a:endParaRPr lang="it-IT" sz="2000" b="1" dirty="0">
            <a:latin typeface="Arial Narrow"/>
            <a:cs typeface="Arial Narrow"/>
          </a:endParaRPr>
        </a:p>
      </dgm:t>
    </dgm:pt>
    <dgm:pt modelId="{DBD8F366-6792-9445-9ED4-A485B992A58F}" type="parTrans" cxnId="{345E1405-61FA-E447-9CF8-986999EF4DC5}">
      <dgm:prSet/>
      <dgm:spPr/>
      <dgm:t>
        <a:bodyPr/>
        <a:lstStyle/>
        <a:p>
          <a:endParaRPr lang="it-IT"/>
        </a:p>
      </dgm:t>
    </dgm:pt>
    <dgm:pt modelId="{5E6AB347-5C4C-2E4B-9768-6B672A5ACBD1}" type="sibTrans" cxnId="{345E1405-61FA-E447-9CF8-986999EF4DC5}">
      <dgm:prSet/>
      <dgm:spPr/>
      <dgm:t>
        <a:bodyPr/>
        <a:lstStyle/>
        <a:p>
          <a:endParaRPr lang="it-IT"/>
        </a:p>
      </dgm:t>
    </dgm:pt>
    <dgm:pt modelId="{27F7E3F7-462E-0044-A4BD-648C303B9D5B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33663945-062B-FD4F-A296-59471C3F4197}" type="parTrans" cxnId="{C02D7309-D7DE-6142-AC70-FD7D07615B28}">
      <dgm:prSet/>
      <dgm:spPr/>
      <dgm:t>
        <a:bodyPr/>
        <a:lstStyle/>
        <a:p>
          <a:endParaRPr lang="it-IT"/>
        </a:p>
      </dgm:t>
    </dgm:pt>
    <dgm:pt modelId="{035BC956-37AB-4F43-95BE-61E102834F2C}" type="sibTrans" cxnId="{C02D7309-D7DE-6142-AC70-FD7D07615B28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5FCBC6E7-0F9B-E942-89F6-B71CFB4DD3F4}" type="pres">
      <dgm:prSet presAssocID="{27F7E3F7-462E-0044-A4BD-648C303B9D5B}" presName="composite" presStyleCnt="0"/>
      <dgm:spPr/>
    </dgm:pt>
    <dgm:pt modelId="{4A056282-9EDA-7D4F-8BC0-5F390C40F4A2}" type="pres">
      <dgm:prSet presAssocID="{27F7E3F7-462E-0044-A4BD-648C303B9D5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52CF6B-B9C0-D54B-A2E7-ADC48274B183}" type="pres">
      <dgm:prSet presAssocID="{27F7E3F7-462E-0044-A4BD-648C303B9D5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EBA3A7-A87A-2443-BA33-37C0448DE35D}" type="pres">
      <dgm:prSet presAssocID="{035BC956-37AB-4F43-95BE-61E102834F2C}" presName="sp" presStyleCnt="0"/>
      <dgm:spPr/>
    </dgm:pt>
    <dgm:pt modelId="{4184DB60-AE6F-9F47-A948-5C43243063FB}" type="pres">
      <dgm:prSet presAssocID="{F9413570-DB32-1B45-9A22-CA8B29443D25}" presName="composite" presStyleCnt="0"/>
      <dgm:spPr/>
    </dgm:pt>
    <dgm:pt modelId="{30AC3C0B-516D-1643-BEBD-02D6DFD991AA}" type="pres">
      <dgm:prSet presAssocID="{F9413570-DB32-1B45-9A22-CA8B29443D2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51E40F-0957-E848-9DF7-9FE1A6971CD6}" type="pres">
      <dgm:prSet presAssocID="{F9413570-DB32-1B45-9A22-CA8B29443D2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EF8557-FD80-944B-AE4F-34681BA6B66E}" type="pres">
      <dgm:prSet presAssocID="{963AB2A7-CA36-5E48-9D33-16ABADF7E708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E474EC-608A-40A6-9CEC-E599C8D3689A}" type="presOf" srcId="{27F7E3F7-462E-0044-A4BD-648C303B9D5B}" destId="{4A056282-9EDA-7D4F-8BC0-5F390C40F4A2}" srcOrd="0" destOrd="0" presId="urn:microsoft.com/office/officeart/2005/8/layout/chevron2"/>
    <dgm:cxn modelId="{82FD1096-7268-9F43-B909-1A76BC13D657}" srcId="{FE7C479A-06AC-4B44-BD18-E837F19107A3}" destId="{F9413570-DB32-1B45-9A22-CA8B29443D25}" srcOrd="2" destOrd="0" parTransId="{50B562BA-952C-0147-A589-C9E4F5D4CB60}" sibTransId="{963AB2A7-CA36-5E48-9D33-16ABADF7E708}"/>
    <dgm:cxn modelId="{A107217E-04DE-4685-922B-0343C44787B7}" type="presOf" srcId="{BE5476EB-597E-8D4A-BFDD-06574EBEAD81}" destId="{9552CF6B-B9C0-D54B-A2E7-ADC48274B183}" srcOrd="0" destOrd="0" presId="urn:microsoft.com/office/officeart/2005/8/layout/chevron2"/>
    <dgm:cxn modelId="{9C367190-D9CA-410D-8C95-E77008C88B65}" type="presOf" srcId="{54635D34-9A8F-3040-A6D1-AC1310742952}" destId="{927D0E4D-3F6D-644B-A84D-6BDF82C790D4}" srcOrd="0" destOrd="0" presId="urn:microsoft.com/office/officeart/2005/8/layout/chevron2"/>
    <dgm:cxn modelId="{345E1405-61FA-E447-9CF8-986999EF4DC5}" srcId="{27F7E3F7-462E-0044-A4BD-648C303B9D5B}" destId="{BE5476EB-597E-8D4A-BFDD-06574EBEAD81}" srcOrd="0" destOrd="0" parTransId="{DBD8F366-6792-9445-9ED4-A485B992A58F}" sibTransId="{5E6AB347-5C4C-2E4B-9768-6B672A5ACBD1}"/>
    <dgm:cxn modelId="{3CC73A70-4F6A-40FC-BB34-D0B4BCA3CD76}" type="presOf" srcId="{FE7C479A-06AC-4B44-BD18-E837F19107A3}" destId="{8CC556F1-3902-064D-9B1D-7826AE877ED2}" srcOrd="0" destOrd="0" presId="urn:microsoft.com/office/officeart/2005/8/layout/chevron2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C02D7309-D7DE-6142-AC70-FD7D07615B28}" srcId="{FE7C479A-06AC-4B44-BD18-E837F19107A3}" destId="{27F7E3F7-462E-0044-A4BD-648C303B9D5B}" srcOrd="1" destOrd="0" parTransId="{33663945-062B-FD4F-A296-59471C3F4197}" sibTransId="{035BC956-37AB-4F43-95BE-61E102834F2C}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3E4DEDD4-69CF-45EF-8FA0-BBE4F0CFFB43}" type="presOf" srcId="{CC0C5F87-9E09-F44A-9FE4-783D1ECA91D7}" destId="{A33AEACA-D2B7-DD4F-BC66-D0A9C74BB356}" srcOrd="0" destOrd="0" presId="urn:microsoft.com/office/officeart/2005/8/layout/chevron2"/>
    <dgm:cxn modelId="{815E2399-3A1A-4197-BAA4-503DA34F48A4}" type="presOf" srcId="{922FFC4C-6A2D-9A44-804C-E2E5705726AC}" destId="{350713BD-B27B-E948-80D9-169A97BCC1EF}" srcOrd="0" destOrd="0" presId="urn:microsoft.com/office/officeart/2005/8/layout/chevron2"/>
    <dgm:cxn modelId="{B7815F8B-CE6B-C44D-8726-F52F027A438E}" srcId="{F9413570-DB32-1B45-9A22-CA8B29443D25}" destId="{3800E0CD-D18A-6B4E-B56D-EC77A674B61F}" srcOrd="0" destOrd="0" parTransId="{3C83A840-A429-9140-B6C5-2BD15E5E8C13}" sibTransId="{FC492137-1D8A-4246-AB17-ADD4450B27EF}"/>
    <dgm:cxn modelId="{B956749E-67A5-4C4A-9C23-2F08C8D59CDB}" type="presOf" srcId="{3800E0CD-D18A-6B4E-B56D-EC77A674B61F}" destId="{C751E40F-0957-E848-9DF7-9FE1A6971CD6}" srcOrd="0" destOrd="0" presId="urn:microsoft.com/office/officeart/2005/8/layout/chevron2"/>
    <dgm:cxn modelId="{5A396A8C-CA89-4794-9679-25487678D3CC}" type="presOf" srcId="{E1BFDECB-B5AA-5B42-B0D9-5495E9F87448}" destId="{F5DAF114-CBF2-6C42-A815-A4131FDC3DFB}" srcOrd="0" destOrd="0" presId="urn:microsoft.com/office/officeart/2005/8/layout/chevron2"/>
    <dgm:cxn modelId="{B55E4150-1492-411A-B3E1-7EB59CADE0CB}" type="presOf" srcId="{F9413570-DB32-1B45-9A22-CA8B29443D25}" destId="{30AC3C0B-516D-1643-BEBD-02D6DFD991AA}" srcOrd="0" destOrd="0" presId="urn:microsoft.com/office/officeart/2005/8/layout/chevron2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9B5EC728-B187-4F64-8325-CC2510D18B27}" type="presParOf" srcId="{8CC556F1-3902-064D-9B1D-7826AE877ED2}" destId="{E3E038D3-8E18-EA42-AF72-11DD7CD67EA8}" srcOrd="0" destOrd="0" presId="urn:microsoft.com/office/officeart/2005/8/layout/chevron2"/>
    <dgm:cxn modelId="{67E3E80B-AB4E-4799-AD00-CDD9D47B0E1E}" type="presParOf" srcId="{E3E038D3-8E18-EA42-AF72-11DD7CD67EA8}" destId="{A33AEACA-D2B7-DD4F-BC66-D0A9C74BB356}" srcOrd="0" destOrd="0" presId="urn:microsoft.com/office/officeart/2005/8/layout/chevron2"/>
    <dgm:cxn modelId="{0803078F-F041-44C7-8DA8-F8A2BA11F432}" type="presParOf" srcId="{E3E038D3-8E18-EA42-AF72-11DD7CD67EA8}" destId="{350713BD-B27B-E948-80D9-169A97BCC1EF}" srcOrd="1" destOrd="0" presId="urn:microsoft.com/office/officeart/2005/8/layout/chevron2"/>
    <dgm:cxn modelId="{9180498A-9782-4AFA-AEF0-08B123AAE31D}" type="presParOf" srcId="{8CC556F1-3902-064D-9B1D-7826AE877ED2}" destId="{915AC809-38F8-0E4E-BD3E-2767400BDDE8}" srcOrd="1" destOrd="0" presId="urn:microsoft.com/office/officeart/2005/8/layout/chevron2"/>
    <dgm:cxn modelId="{7E8CD2EB-F069-423B-9191-B706846FBAD1}" type="presParOf" srcId="{8CC556F1-3902-064D-9B1D-7826AE877ED2}" destId="{5FCBC6E7-0F9B-E942-89F6-B71CFB4DD3F4}" srcOrd="2" destOrd="0" presId="urn:microsoft.com/office/officeart/2005/8/layout/chevron2"/>
    <dgm:cxn modelId="{750D5EF2-EC9D-431D-BEB7-F13B2A4C0D03}" type="presParOf" srcId="{5FCBC6E7-0F9B-E942-89F6-B71CFB4DD3F4}" destId="{4A056282-9EDA-7D4F-8BC0-5F390C40F4A2}" srcOrd="0" destOrd="0" presId="urn:microsoft.com/office/officeart/2005/8/layout/chevron2"/>
    <dgm:cxn modelId="{1428BC0C-EC97-49AF-B580-F80BB4AE889F}" type="presParOf" srcId="{5FCBC6E7-0F9B-E942-89F6-B71CFB4DD3F4}" destId="{9552CF6B-B9C0-D54B-A2E7-ADC48274B183}" srcOrd="1" destOrd="0" presId="urn:microsoft.com/office/officeart/2005/8/layout/chevron2"/>
    <dgm:cxn modelId="{5E2F7DD4-B3B7-4B37-8865-CFF5F9CAAF1A}" type="presParOf" srcId="{8CC556F1-3902-064D-9B1D-7826AE877ED2}" destId="{1EEBA3A7-A87A-2443-BA33-37C0448DE35D}" srcOrd="3" destOrd="0" presId="urn:microsoft.com/office/officeart/2005/8/layout/chevron2"/>
    <dgm:cxn modelId="{EAACCC0F-5E56-4F00-9BFF-72C244DEE88B}" type="presParOf" srcId="{8CC556F1-3902-064D-9B1D-7826AE877ED2}" destId="{4184DB60-AE6F-9F47-A948-5C43243063FB}" srcOrd="4" destOrd="0" presId="urn:microsoft.com/office/officeart/2005/8/layout/chevron2"/>
    <dgm:cxn modelId="{3ACA8D22-3942-453D-9C60-3E8861755428}" type="presParOf" srcId="{4184DB60-AE6F-9F47-A948-5C43243063FB}" destId="{30AC3C0B-516D-1643-BEBD-02D6DFD991AA}" srcOrd="0" destOrd="0" presId="urn:microsoft.com/office/officeart/2005/8/layout/chevron2"/>
    <dgm:cxn modelId="{96CEB297-9748-4186-8793-1E4B6C1EB3E2}" type="presParOf" srcId="{4184DB60-AE6F-9F47-A948-5C43243063FB}" destId="{C751E40F-0957-E848-9DF7-9FE1A6971CD6}" srcOrd="1" destOrd="0" presId="urn:microsoft.com/office/officeart/2005/8/layout/chevron2"/>
    <dgm:cxn modelId="{16345656-14DF-4F3E-81A3-404732345CAA}" type="presParOf" srcId="{8CC556F1-3902-064D-9B1D-7826AE877ED2}" destId="{CDEF8557-FD80-944B-AE4F-34681BA6B66E}" srcOrd="5" destOrd="0" presId="urn:microsoft.com/office/officeart/2005/8/layout/chevron2"/>
    <dgm:cxn modelId="{51E8D162-54A7-45AF-A21B-B44F54283F38}" type="presParOf" srcId="{8CC556F1-3902-064D-9B1D-7826AE877ED2}" destId="{1979A3C7-6B83-AE48-AD16-A7BE9B28A234}" srcOrd="6" destOrd="0" presId="urn:microsoft.com/office/officeart/2005/8/layout/chevron2"/>
    <dgm:cxn modelId="{277AA4E7-E3A0-4715-B5D7-70D8341D29F6}" type="presParOf" srcId="{1979A3C7-6B83-AE48-AD16-A7BE9B28A234}" destId="{F5DAF114-CBF2-6C42-A815-A4131FDC3DFB}" srcOrd="0" destOrd="0" presId="urn:microsoft.com/office/officeart/2005/8/layout/chevron2"/>
    <dgm:cxn modelId="{73BAF5B4-6AB4-466A-9388-7FAEBE2739F9}" type="presParOf" srcId="{1979A3C7-6B83-AE48-AD16-A7BE9B28A234}" destId="{927D0E4D-3F6D-644B-A84D-6BDF82C790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236094" y="241995"/>
          <a:ext cx="1573960" cy="1101772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0" y="556787"/>
        <a:ext cx="1101772" cy="472188"/>
      </dsp:txXfrm>
    </dsp:sp>
    <dsp:sp modelId="{350713BD-B27B-E948-80D9-169A97BCC1EF}">
      <dsp:nvSpPr>
        <dsp:cNvPr id="0" name=""/>
        <dsp:cNvSpPr/>
      </dsp:nvSpPr>
      <dsp:spPr>
        <a:xfrm rot="5400000">
          <a:off x="4611080" y="-3503406"/>
          <a:ext cx="1023612" cy="804222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Screening di base: creatinina (per </a:t>
          </a:r>
          <a:r>
            <a:rPr lang="it-IT" sz="1800" b="1" kern="1200" dirty="0" err="1" smtClean="0"/>
            <a:t>eGFR</a:t>
          </a:r>
          <a:r>
            <a:rPr lang="it-IT" sz="1800" b="1" kern="1200" dirty="0" smtClean="0"/>
            <a:t>) ed esame urine. Oltre al profilo di RCV definiscono il rischio di progressione della Malattia renale cronica. Se proteinuria (</a:t>
          </a:r>
          <a:r>
            <a:rPr lang="it-IT" sz="1800" b="1" kern="1200" dirty="0" err="1" smtClean="0"/>
            <a:t>stick</a:t>
          </a:r>
          <a:r>
            <a:rPr lang="it-IT" sz="1800" b="1" kern="1200" dirty="0" smtClean="0"/>
            <a:t>) positiva </a:t>
          </a:r>
          <a:r>
            <a:rPr lang="it-IT" sz="1800" b="1" kern="1200" dirty="0" smtClean="0">
              <a:sym typeface="Wingdings" pitchFamily="2" charset="2"/>
            </a:rPr>
            <a:t> ACR su 1° minzione del mattino</a:t>
          </a:r>
          <a:r>
            <a:rPr lang="it-IT" sz="1800" b="1" kern="1200" dirty="0" smtClean="0"/>
            <a:t> </a:t>
          </a:r>
          <a:endParaRPr lang="it-IT" sz="1800" b="1" kern="1200" dirty="0">
            <a:latin typeface="Arial Narrow"/>
            <a:cs typeface="Arial Narrow"/>
          </a:endParaRPr>
        </a:p>
      </dsp:txBody>
      <dsp:txXfrm rot="-5400000">
        <a:off x="1101773" y="55870"/>
        <a:ext cx="7992258" cy="923674"/>
      </dsp:txXfrm>
    </dsp:sp>
    <dsp:sp modelId="{4A056282-9EDA-7D4F-8BC0-5F390C40F4A2}">
      <dsp:nvSpPr>
        <dsp:cNvPr id="0" name=""/>
        <dsp:cNvSpPr/>
      </dsp:nvSpPr>
      <dsp:spPr>
        <a:xfrm rot="5400000">
          <a:off x="-236094" y="1672498"/>
          <a:ext cx="1573960" cy="1101772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0" y="1987290"/>
        <a:ext cx="1101772" cy="472188"/>
      </dsp:txXfrm>
    </dsp:sp>
    <dsp:sp modelId="{9552CF6B-B9C0-D54B-A2E7-ADC48274B183}">
      <dsp:nvSpPr>
        <dsp:cNvPr id="0" name=""/>
        <dsp:cNvSpPr/>
      </dsp:nvSpPr>
      <dsp:spPr>
        <a:xfrm rot="5400000">
          <a:off x="4611349" y="-2073172"/>
          <a:ext cx="1023074" cy="804222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In situazioni specifiche in cui </a:t>
          </a:r>
          <a:r>
            <a:rPr lang="it-IT" sz="2000" b="1" kern="1200" dirty="0" err="1" smtClean="0"/>
            <a:t>eGFR</a:t>
          </a:r>
          <a:r>
            <a:rPr lang="it-IT" sz="2000" b="1" kern="1200" dirty="0" smtClean="0"/>
            <a:t> è meno accurato </a:t>
          </a:r>
          <a:r>
            <a:rPr lang="it-IT" sz="2000" b="1" kern="1200" dirty="0" smtClean="0">
              <a:sym typeface="Wingdings" pitchFamily="2" charset="2"/>
            </a:rPr>
            <a:t> </a:t>
          </a:r>
          <a:r>
            <a:rPr lang="it-IT" sz="2000" b="1" kern="1200" dirty="0" smtClean="0"/>
            <a:t>Esame di conferma: </a:t>
          </a:r>
          <a:r>
            <a:rPr lang="it-IT" sz="2000" b="1" kern="1200" dirty="0" err="1" smtClean="0"/>
            <a:t>clearance</a:t>
          </a:r>
          <a:r>
            <a:rPr lang="it-IT" sz="2000" b="1" kern="1200" dirty="0" smtClean="0"/>
            <a:t> misurata</a:t>
          </a:r>
          <a:endParaRPr lang="it-IT" sz="2000" b="1" kern="1200" dirty="0">
            <a:latin typeface="Arial Narrow"/>
            <a:cs typeface="Arial Narrow"/>
          </a:endParaRPr>
        </a:p>
      </dsp:txBody>
      <dsp:txXfrm rot="-5400000">
        <a:off x="1101773" y="1486346"/>
        <a:ext cx="7992285" cy="923190"/>
      </dsp:txXfrm>
    </dsp:sp>
    <dsp:sp modelId="{30AC3C0B-516D-1643-BEBD-02D6DFD991AA}">
      <dsp:nvSpPr>
        <dsp:cNvPr id="0" name=""/>
        <dsp:cNvSpPr/>
      </dsp:nvSpPr>
      <dsp:spPr>
        <a:xfrm rot="5400000">
          <a:off x="-236094" y="3103001"/>
          <a:ext cx="1573960" cy="1101772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0" y="3417793"/>
        <a:ext cx="1101772" cy="472188"/>
      </dsp:txXfrm>
    </dsp:sp>
    <dsp:sp modelId="{C751E40F-0957-E848-9DF7-9FE1A6971CD6}">
      <dsp:nvSpPr>
        <dsp:cNvPr id="0" name=""/>
        <dsp:cNvSpPr/>
      </dsp:nvSpPr>
      <dsp:spPr>
        <a:xfrm rot="5400000">
          <a:off x="4611349" y="-642669"/>
          <a:ext cx="1023074" cy="804222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800" b="1" kern="1200" dirty="0" smtClean="0"/>
            <a:t>  Esami di accompagnamento alla richiesta di prima visita Nefrologica: (Cartella clinica!) Emocromo, </a:t>
          </a:r>
          <a:r>
            <a:rPr lang="it-IT" sz="1800" b="1" kern="1200" dirty="0" err="1" smtClean="0"/>
            <a:t>Clearance</a:t>
          </a:r>
          <a:r>
            <a:rPr lang="it-IT" sz="1800" b="1" kern="1200" dirty="0" smtClean="0"/>
            <a:t> Creatinina, Sodio, Potassio, </a:t>
          </a:r>
          <a:r>
            <a:rPr lang="it-IT" sz="1800" b="1" kern="1200" dirty="0" err="1" smtClean="0"/>
            <a:t>Bicarbonati</a:t>
          </a:r>
          <a:r>
            <a:rPr lang="it-IT" sz="1800" b="1" kern="1200" dirty="0" smtClean="0"/>
            <a:t>, Glicemia, Col tot, HDL, TG, elettroforesi </a:t>
          </a:r>
          <a:r>
            <a:rPr lang="it-IT" sz="1800" b="1" kern="1200" dirty="0" err="1" smtClean="0"/>
            <a:t>sierica</a:t>
          </a:r>
          <a:r>
            <a:rPr lang="it-IT" sz="1800" b="1" kern="1200" dirty="0" smtClean="0"/>
            <a:t> ed urinaria sule urine delle 24h, esame urine.</a:t>
          </a:r>
          <a:endParaRPr lang="it-IT" sz="1800" b="1" kern="1200" dirty="0" smtClean="0">
            <a:latin typeface="Arial Narrow"/>
            <a:cs typeface="Arial Narrow"/>
          </a:endParaRPr>
        </a:p>
      </dsp:txBody>
      <dsp:txXfrm rot="-5400000">
        <a:off x="1101773" y="2916849"/>
        <a:ext cx="7992285" cy="923190"/>
      </dsp:txXfrm>
    </dsp:sp>
    <dsp:sp modelId="{F5DAF114-CBF2-6C42-A815-A4131FDC3DFB}">
      <dsp:nvSpPr>
        <dsp:cNvPr id="0" name=""/>
        <dsp:cNvSpPr/>
      </dsp:nvSpPr>
      <dsp:spPr>
        <a:xfrm rot="5400000">
          <a:off x="-236094" y="4533504"/>
          <a:ext cx="1573960" cy="1101772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0" y="4848296"/>
        <a:ext cx="1101772" cy="472188"/>
      </dsp:txXfrm>
    </dsp:sp>
    <dsp:sp modelId="{927D0E4D-3F6D-644B-A84D-6BDF82C790D4}">
      <dsp:nvSpPr>
        <dsp:cNvPr id="0" name=""/>
        <dsp:cNvSpPr/>
      </dsp:nvSpPr>
      <dsp:spPr>
        <a:xfrm rot="5400000">
          <a:off x="4611349" y="787833"/>
          <a:ext cx="1023074" cy="804222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>
              <a:solidFill>
                <a:schemeClr val="tx1"/>
              </a:solidFill>
            </a:rPr>
            <a:t>Sempre nello stesso laboratorio ! (metodo di routine riferibile al metodo di riferimento internazionale)</a:t>
          </a:r>
          <a:endParaRPr lang="it-IT" sz="2000" b="1" kern="1200" dirty="0">
            <a:latin typeface="Arial Narrow"/>
            <a:cs typeface="Arial Narrow"/>
          </a:endParaRPr>
        </a:p>
      </dsp:txBody>
      <dsp:txXfrm rot="-5400000">
        <a:off x="1101773" y="4347351"/>
        <a:ext cx="7992285" cy="923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F806-6549-4C2E-8218-5F760C3DC8AC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E8486-FE87-4617-A6C4-FC1B12FFAB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68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7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3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5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3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74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48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2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8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0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81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49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17/04/2014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9A2D-1E2E-4052-9398-AB5C71A3884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0F15-9FDC-49DD-84D0-FF2E0DE0A5E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4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err="1" smtClean="0">
                <a:latin typeface="Arial Narrow"/>
                <a:cs typeface="Arial Narrow"/>
              </a:rPr>
              <a:t>…COSA</a:t>
            </a:r>
            <a:r>
              <a:rPr lang="it-IT" sz="6600" b="1" dirty="0" smtClean="0">
                <a:latin typeface="Arial Narrow"/>
                <a:cs typeface="Arial Narrow"/>
              </a:rPr>
              <a:t> FARE?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51520" y="515719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Prof. Giovanni </a:t>
            </a:r>
            <a:r>
              <a:rPr lang="it-IT" sz="2400" dirty="0" err="1" smtClean="0"/>
              <a:t>Cancarini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4956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MARIA 65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03" y="2391506"/>
            <a:ext cx="8722026" cy="1488313"/>
          </a:xfrm>
          <a:ln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</a:rPr>
              <a:t>Ipertensione arteriosa 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 </a:t>
            </a:r>
            <a:r>
              <a:rPr lang="it-IT" dirty="0" err="1" smtClean="0">
                <a:latin typeface="Arial Narrow"/>
                <a:cs typeface="Arial Narrow"/>
                <a:sym typeface="Wingdings" pitchFamily="2" charset="2"/>
              </a:rPr>
              <a:t>Ramipril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 2,5 mg h 8-20</a:t>
            </a:r>
          </a:p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Artrosi </a:t>
            </a:r>
            <a:r>
              <a:rPr lang="it-IT" dirty="0" err="1" smtClean="0">
                <a:latin typeface="Arial Narrow"/>
                <a:cs typeface="Arial Narrow"/>
                <a:sym typeface="Wingdings" pitchFamily="2" charset="2"/>
              </a:rPr>
              <a:t>polidistrettuale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  FANS al bisogno (10 </a:t>
            </a:r>
            <a:r>
              <a:rPr lang="it-IT" dirty="0" err="1" smtClean="0">
                <a:latin typeface="Arial Narrow"/>
                <a:cs typeface="Arial Narrow"/>
                <a:sym typeface="Wingdings" pitchFamily="2" charset="2"/>
              </a:rPr>
              <a:t>gg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/mese)</a:t>
            </a:r>
            <a:endParaRPr lang="it-IT" dirty="0" smtClean="0"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554826"/>
            <a:ext cx="820891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Anamnesi Patologica Remota</a:t>
            </a:r>
            <a:endParaRPr lang="it-IT" sz="6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043550"/>
            <a:ext cx="8208912" cy="830997"/>
          </a:xfrm>
          <a:prstGeom prst="rect">
            <a:avLst/>
          </a:prstGeom>
          <a:solidFill>
            <a:srgbClr val="D9D9D9"/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Anamnesi Patologica Prossima</a:t>
            </a:r>
            <a:endParaRPr lang="it-IT" sz="48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7603" y="4838466"/>
            <a:ext cx="8712378" cy="163267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dirty="0" smtClean="0">
                <a:solidFill>
                  <a:prstClr val="black"/>
                </a:solidFill>
                <a:latin typeface="Arial Narrow"/>
                <a:cs typeface="Arial Narrow"/>
              </a:rPr>
              <a:t>Esegue il controllo annuale degli esami ematici: riscontro valori di Creatinina 1,7 mg/</a:t>
            </a:r>
            <a:r>
              <a:rPr lang="it-IT" dirty="0" err="1" smtClean="0">
                <a:solidFill>
                  <a:prstClr val="black"/>
                </a:solidFill>
                <a:latin typeface="Arial Narrow"/>
                <a:cs typeface="Arial Narrow"/>
              </a:rPr>
              <a:t>dL</a:t>
            </a:r>
            <a:r>
              <a:rPr lang="it-IT" dirty="0" smtClean="0">
                <a:solidFill>
                  <a:prstClr val="black"/>
                </a:solidFill>
                <a:latin typeface="Arial Narrow"/>
                <a:cs typeface="Arial Narrow"/>
              </a:rPr>
              <a:t> e </a:t>
            </a:r>
            <a:r>
              <a:rPr lang="it-IT" dirty="0" err="1" smtClean="0">
                <a:solidFill>
                  <a:prstClr val="black"/>
                </a:solidFill>
                <a:latin typeface="Arial Narrow"/>
                <a:cs typeface="Arial Narrow"/>
              </a:rPr>
              <a:t>Potassiemia</a:t>
            </a:r>
            <a:r>
              <a:rPr lang="it-IT" dirty="0" smtClean="0">
                <a:solidFill>
                  <a:prstClr val="black"/>
                </a:solidFill>
                <a:latin typeface="Arial Narrow"/>
                <a:cs typeface="Arial Narrow"/>
              </a:rPr>
              <a:t> 5,5 </a:t>
            </a:r>
            <a:r>
              <a:rPr lang="it-IT" dirty="0" err="1" smtClean="0">
                <a:solidFill>
                  <a:prstClr val="black"/>
                </a:solidFill>
                <a:latin typeface="Arial Narrow"/>
                <a:cs typeface="Arial Narrow"/>
              </a:rPr>
              <a:t>mEq</a:t>
            </a:r>
            <a:r>
              <a:rPr lang="it-IT" dirty="0" smtClean="0">
                <a:solidFill>
                  <a:prstClr val="black"/>
                </a:solidFill>
                <a:latin typeface="Arial Narrow"/>
                <a:cs typeface="Arial Narrow"/>
              </a:rPr>
              <a:t>/L </a:t>
            </a:r>
            <a:endParaRPr lang="it-IT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37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1"/>
          <p:cNvGrpSpPr/>
          <p:nvPr/>
        </p:nvGrpSpPr>
        <p:grpSpPr>
          <a:xfrm>
            <a:off x="16913" y="84778"/>
            <a:ext cx="2440236" cy="2839498"/>
            <a:chOff x="0" y="533400"/>
            <a:chExt cx="5181600" cy="59436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3400"/>
              <a:ext cx="5181600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19"/>
            <p:cNvSpPr>
              <a:spLocks noChangeArrowheads="1"/>
            </p:cNvSpPr>
            <p:nvPr/>
          </p:nvSpPr>
          <p:spPr bwMode="auto">
            <a:xfrm>
              <a:off x="247650" y="1176338"/>
              <a:ext cx="4632822" cy="452437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666749" y="2019300"/>
              <a:ext cx="3817115" cy="36480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grpSp>
          <p:nvGrpSpPr>
            <p:cNvPr id="4" name="Gruppo 20"/>
            <p:cNvGrpSpPr/>
            <p:nvPr/>
          </p:nvGrpSpPr>
          <p:grpSpPr>
            <a:xfrm>
              <a:off x="2308802" y="3244788"/>
              <a:ext cx="535880" cy="256220"/>
              <a:chOff x="6383337" y="4653136"/>
              <a:chExt cx="1482725" cy="909638"/>
            </a:xfrm>
            <a:solidFill>
              <a:srgbClr val="C00000"/>
            </a:solidFill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6383337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 flipH="1">
                <a:off x="7332281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3" name="CasellaDiTesto 22"/>
          <p:cNvSpPr txBox="1"/>
          <p:nvPr/>
        </p:nvSpPr>
        <p:spPr>
          <a:xfrm>
            <a:off x="2489057" y="1565442"/>
            <a:ext cx="66549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Da quanto assume il </a:t>
            </a:r>
            <a:r>
              <a:rPr lang="it-IT" dirty="0" err="1" smtClean="0">
                <a:solidFill>
                  <a:prstClr val="black"/>
                </a:solidFill>
              </a:rPr>
              <a:t>Ramipril</a:t>
            </a:r>
            <a:r>
              <a:rPr lang="it-IT" dirty="0" smtClean="0">
                <a:solidFill>
                  <a:prstClr val="black"/>
                </a:solidFill>
              </a:rPr>
              <a:t> ? </a:t>
            </a:r>
            <a:endParaRPr lang="it-IT" b="1" dirty="0" smtClean="0">
              <a:solidFill>
                <a:srgbClr val="92D050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	è tollerato ?  (tosse)</a:t>
            </a:r>
            <a:endParaRPr lang="it-IT" b="1" dirty="0" smtClean="0">
              <a:solidFill>
                <a:srgbClr val="92D050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La P.A.:	ogni quanto è misurata ? </a:t>
            </a:r>
            <a:endParaRPr lang="it-IT" b="1" dirty="0" smtClean="0">
              <a:solidFill>
                <a:srgbClr val="92D050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è ben controllata ?  </a:t>
            </a:r>
            <a:endParaRPr lang="it-IT" b="1" dirty="0" smtClean="0">
              <a:solidFill>
                <a:srgbClr val="92D050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		in tutte le ore della giornata ? </a:t>
            </a:r>
            <a:endParaRPr lang="it-IT" b="1" dirty="0" smtClean="0">
              <a:solidFill>
                <a:srgbClr val="92D050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Quanti e quali FANS fa ? </a:t>
            </a:r>
            <a:endParaRPr lang="it-IT" b="1" dirty="0" smtClean="0">
              <a:solidFill>
                <a:srgbClr val="92D050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E’ possibile ridurli grazie a altre terapie/farmaci ? </a:t>
            </a:r>
            <a:endParaRPr lang="it-IT" b="1" dirty="0" smtClean="0">
              <a:solidFill>
                <a:srgbClr val="92D050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Ha valutato che incremento di peso e P.A. danno ? </a:t>
            </a:r>
            <a:endParaRPr lang="it-IT" b="1" dirty="0">
              <a:solidFill>
                <a:srgbClr val="92D05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65722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2627784" y="563820"/>
            <a:ext cx="6403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cap="all" dirty="0" smtClean="0">
                <a:solidFill>
                  <a:srgbClr val="FF0000"/>
                </a:solidFill>
              </a:rPr>
              <a:t>	pressione arteriosa, </a:t>
            </a:r>
            <a:r>
              <a:rPr lang="it-IT" sz="2400" b="1" cap="all" dirty="0" err="1" smtClean="0">
                <a:solidFill>
                  <a:srgbClr val="FF0000"/>
                </a:solidFill>
              </a:rPr>
              <a:t>ramipril</a:t>
            </a:r>
            <a:r>
              <a:rPr lang="it-IT" sz="2400" b="1" cap="all" dirty="0" smtClean="0">
                <a:solidFill>
                  <a:srgbClr val="FF0000"/>
                </a:solidFill>
              </a:rPr>
              <a:t> e FANS</a:t>
            </a:r>
            <a:endParaRPr lang="it-IT" sz="2400" b="1" cap="all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508104" y="15567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 8 anni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08104" y="1844824"/>
            <a:ext cx="292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 ben tollerato, non </a:t>
            </a:r>
            <a:r>
              <a:rPr lang="it-IT" b="1" dirty="0" err="1" smtClean="0">
                <a:solidFill>
                  <a:srgbClr val="92D050"/>
                </a:solidFill>
                <a:sym typeface="Wingdings" pitchFamily="2" charset="2"/>
              </a:rPr>
              <a:t>eff</a:t>
            </a:r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. </a:t>
            </a:r>
            <a:r>
              <a:rPr lang="it-IT" b="1" dirty="0" err="1" smtClean="0">
                <a:solidFill>
                  <a:srgbClr val="92D050"/>
                </a:solidFill>
                <a:sym typeface="Wingdings" pitchFamily="2" charset="2"/>
              </a:rPr>
              <a:t>coll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796136" y="24208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 2 </a:t>
            </a:r>
            <a:r>
              <a:rPr lang="it-IT" b="1" dirty="0" err="1" smtClean="0">
                <a:solidFill>
                  <a:srgbClr val="92D050"/>
                </a:solidFill>
                <a:sym typeface="Wingdings" pitchFamily="2" charset="2"/>
              </a:rPr>
              <a:t>vv</a:t>
            </a:r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/</a:t>
            </a:r>
            <a:r>
              <a:rPr lang="it-IT" b="1" dirty="0" err="1" smtClean="0">
                <a:solidFill>
                  <a:srgbClr val="92D050"/>
                </a:solidFill>
                <a:sym typeface="Wingdings" pitchFamily="2" charset="2"/>
              </a:rPr>
              <a:t>sett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220072" y="263691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92D050"/>
                </a:solidFill>
                <a:sym typeface="Wingdings" pitchFamily="2" charset="2"/>
              </a:rPr>
              <a:t> si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199784" y="29249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 non sappiamo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860032" y="5373216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it-IT" b="1" dirty="0" err="1" smtClean="0">
                <a:solidFill>
                  <a:srgbClr val="92D050"/>
                </a:solidFill>
                <a:sym typeface="Wingdings" pitchFamily="2" charset="2"/>
              </a:rPr>
              <a:t>ibuprofene</a:t>
            </a:r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 400 mg X 2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092280" y="5661248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 </a:t>
            </a:r>
            <a:r>
              <a:rPr lang="it-IT" b="1" dirty="0" smtClean="0">
                <a:solidFill>
                  <a:srgbClr val="92D050"/>
                </a:solidFill>
              </a:rPr>
              <a:t>Tachipirina AB (?)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236296" y="59492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 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3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169368"/>
            <a:ext cx="4210080" cy="5688632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GR                      3,98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GB                      6.08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err="1" smtClean="0"/>
              <a:t>Hb</a:t>
            </a:r>
            <a:r>
              <a:rPr lang="it-IT" sz="2400" dirty="0" smtClean="0"/>
              <a:t>                      12.1 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err="1" smtClean="0"/>
              <a:t>Hct</a:t>
            </a:r>
            <a:r>
              <a:rPr lang="it-IT" sz="2400" dirty="0" smtClean="0"/>
              <a:t>                    35%</a:t>
            </a:r>
          </a:p>
          <a:p>
            <a:r>
              <a:rPr lang="it-IT" sz="2400" dirty="0" smtClean="0"/>
              <a:t>MCV                  88 </a:t>
            </a:r>
            <a:r>
              <a:rPr lang="it-IT" sz="2400" dirty="0" err="1" smtClean="0"/>
              <a:t>fL</a:t>
            </a:r>
            <a:endParaRPr lang="it-IT" sz="2400" dirty="0" smtClean="0"/>
          </a:p>
          <a:p>
            <a:r>
              <a:rPr lang="it-IT" sz="2400" dirty="0" smtClean="0"/>
              <a:t>PLT                     200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Glicemia           92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TOT             189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HDL             38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TG                      105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Col. LDL              98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Uricemia           5.1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Calcio                9.5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/>
              <a:t>Proteinuria       600 mg/</a:t>
            </a:r>
            <a:r>
              <a:rPr lang="it-IT" sz="2400" dirty="0" err="1" smtClean="0"/>
              <a:t>die</a:t>
            </a:r>
            <a:endParaRPr lang="it-IT" sz="2400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644008" cy="5429288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Creatinina              1.7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Azotemia	           58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Sodio	           143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/>
              <a:t>Potassio	           5.5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/>
              <a:t>Cloro                       108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err="1" smtClean="0"/>
              <a:t>Elettrof</a:t>
            </a:r>
            <a:r>
              <a:rPr lang="it-IT" sz="2400" dirty="0" smtClean="0"/>
              <a:t>. </a:t>
            </a:r>
            <a:r>
              <a:rPr lang="it-IT" sz="2400" dirty="0" err="1" smtClean="0"/>
              <a:t>Sierica</a:t>
            </a:r>
            <a:r>
              <a:rPr lang="it-IT" sz="2400" dirty="0" smtClean="0"/>
              <a:t>     nella norma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Esami </a:t>
            </a:r>
            <a:r>
              <a:rPr lang="it-IT" b="1" dirty="0" err="1" smtClean="0">
                <a:solidFill>
                  <a:schemeClr val="bg1"/>
                </a:solidFill>
              </a:rPr>
              <a:t>Ematochimici</a:t>
            </a:r>
            <a:r>
              <a:rPr lang="it-IT" b="1" dirty="0" smtClean="0">
                <a:solidFill>
                  <a:schemeClr val="bg1"/>
                </a:solidFill>
              </a:rPr>
              <a:t> 22/02/14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5" y="3933056"/>
            <a:ext cx="5076056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Esame Urine completo 22/02/14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7" name="Immagin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484784"/>
            <a:ext cx="5868144" cy="5373216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707904" y="980728"/>
            <a:ext cx="4536504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700" dirty="0" smtClean="0"/>
              <a:t>giallo carico</a:t>
            </a:r>
            <a:endParaRPr lang="it-IT" sz="27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it-IT" sz="2700" dirty="0" smtClean="0"/>
              <a:t>limpido</a:t>
            </a:r>
          </a:p>
          <a:p>
            <a:pPr>
              <a:buNone/>
            </a:pPr>
            <a:r>
              <a:rPr lang="it-IT" sz="2700" dirty="0" smtClean="0"/>
              <a:t>6.1</a:t>
            </a:r>
          </a:p>
          <a:p>
            <a:pPr>
              <a:buNone/>
            </a:pPr>
            <a:r>
              <a:rPr lang="it-IT" sz="2700" dirty="0" smtClean="0"/>
              <a:t>1034</a:t>
            </a:r>
            <a:endParaRPr lang="it-IT" sz="27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it-IT" sz="2700" dirty="0" smtClean="0"/>
              <a:t>+++</a:t>
            </a:r>
          </a:p>
          <a:p>
            <a:pPr>
              <a:buNone/>
            </a:pPr>
            <a:r>
              <a:rPr lang="it-IT" sz="2700" dirty="0" smtClean="0"/>
              <a:t>+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tracce</a:t>
            </a:r>
          </a:p>
          <a:p>
            <a:pPr>
              <a:buNone/>
            </a:pPr>
            <a:r>
              <a:rPr lang="it-IT" sz="2700" dirty="0" smtClean="0"/>
              <a:t>+</a:t>
            </a:r>
          </a:p>
          <a:p>
            <a:pPr>
              <a:buNone/>
            </a:pPr>
            <a:r>
              <a:rPr lang="it-IT" sz="2700" dirty="0" smtClean="0"/>
              <a:t>Cilindri ialini ++, 5 gr/campo</a:t>
            </a:r>
          </a:p>
          <a:p>
            <a:pPr>
              <a:buNone/>
            </a:pPr>
            <a:endParaRPr lang="it-IT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071103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404664"/>
            <a:ext cx="84604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3400" algn="l"/>
              </a:tabLst>
            </a:pPr>
            <a:r>
              <a:rPr lang="it-IT" sz="2800" b="1" dirty="0" err="1" smtClean="0">
                <a:solidFill>
                  <a:prstClr val="black"/>
                </a:solidFill>
              </a:rPr>
              <a:t>Perchè</a:t>
            </a:r>
            <a:r>
              <a:rPr lang="it-IT" sz="2800" b="1" dirty="0" smtClean="0">
                <a:solidFill>
                  <a:prstClr val="black"/>
                </a:solidFill>
              </a:rPr>
              <a:t> ha fatto gli esami ? </a:t>
            </a:r>
          </a:p>
          <a:p>
            <a:pPr marL="0" lvl="1">
              <a:tabLst>
                <a:tab pos="533400" algn="l"/>
              </a:tabLst>
            </a:pPr>
            <a:endParaRPr lang="it-IT" sz="2800" b="1" dirty="0" smtClean="0">
              <a:solidFill>
                <a:prstClr val="black"/>
              </a:solidFill>
            </a:endParaRPr>
          </a:p>
          <a:p>
            <a:pPr marL="0" lvl="1">
              <a:tabLst>
                <a:tab pos="533400" algn="l"/>
              </a:tabLst>
            </a:pPr>
            <a:r>
              <a:rPr lang="it-IT" sz="2800" b="1" dirty="0" smtClean="0">
                <a:solidFill>
                  <a:prstClr val="black"/>
                </a:solidFill>
              </a:rPr>
              <a:t>stava bene quando ha fatto l’esame ? </a:t>
            </a:r>
          </a:p>
          <a:p>
            <a:pPr marL="0" lvl="1">
              <a:tabLst>
                <a:tab pos="533400" algn="l"/>
              </a:tabLst>
            </a:pPr>
            <a:endParaRPr lang="it-IT" sz="2800" b="1" dirty="0" smtClean="0">
              <a:solidFill>
                <a:prstClr val="black"/>
              </a:solidFill>
            </a:endParaRPr>
          </a:p>
          <a:p>
            <a:pPr marL="0" lvl="1">
              <a:tabLst>
                <a:tab pos="533400" algn="l"/>
              </a:tabLst>
            </a:pPr>
            <a:r>
              <a:rPr lang="it-IT" sz="2800" b="1" dirty="0" smtClean="0">
                <a:solidFill>
                  <a:prstClr val="black"/>
                </a:solidFill>
              </a:rPr>
              <a:t>c’era malattia intercorrente ?</a:t>
            </a:r>
          </a:p>
          <a:p>
            <a:pPr marL="0" lvl="1">
              <a:tabLst>
                <a:tab pos="533400" algn="l"/>
              </a:tabLst>
            </a:pPr>
            <a:endParaRPr lang="it-IT" sz="2800" b="1" dirty="0" smtClean="0">
              <a:solidFill>
                <a:prstClr val="black"/>
              </a:solidFill>
            </a:endParaRPr>
          </a:p>
          <a:p>
            <a:pPr marL="0" lvl="1">
              <a:tabLst>
                <a:tab pos="533400" algn="l"/>
              </a:tabLst>
            </a:pPr>
            <a:r>
              <a:rPr lang="it-IT" sz="2800" b="1" dirty="0" smtClean="0">
                <a:solidFill>
                  <a:prstClr val="black"/>
                </a:solidFill>
              </a:rPr>
              <a:t>aveva disturbi di qualunque tipo ?</a:t>
            </a:r>
          </a:p>
          <a:p>
            <a:pPr marL="0" lvl="1">
              <a:tabLst>
                <a:tab pos="533400" algn="l"/>
              </a:tabLst>
            </a:pPr>
            <a:endParaRPr lang="it-IT" sz="2800" b="1" dirty="0" smtClean="0">
              <a:solidFill>
                <a:prstClr val="black"/>
              </a:solidFill>
            </a:endParaRPr>
          </a:p>
          <a:p>
            <a:pPr marL="0" lvl="1">
              <a:tabLst>
                <a:tab pos="533400" algn="l"/>
              </a:tabLst>
            </a:pPr>
            <a:r>
              <a:rPr lang="it-IT" sz="2800" b="1" dirty="0" smtClean="0">
                <a:solidFill>
                  <a:prstClr val="black"/>
                </a:solidFill>
              </a:rPr>
              <a:t>aveva assunto farmaci diversi dal solito ?</a:t>
            </a:r>
          </a:p>
          <a:p>
            <a:pPr marL="0" lvl="1">
              <a:tabLst>
                <a:tab pos="533400" algn="l"/>
              </a:tabLst>
            </a:pPr>
            <a:endParaRPr lang="it-IT" sz="2800" b="1" dirty="0" smtClean="0">
              <a:solidFill>
                <a:prstClr val="black"/>
              </a:solidFill>
            </a:endParaRPr>
          </a:p>
          <a:p>
            <a:pPr marL="0" lvl="1">
              <a:tabLst>
                <a:tab pos="533400" algn="l"/>
              </a:tabLst>
            </a:pPr>
            <a:r>
              <a:rPr lang="it-IT" sz="2800" b="1" dirty="0" smtClean="0">
                <a:solidFill>
                  <a:prstClr val="black"/>
                </a:solidFill>
              </a:rPr>
              <a:t>aveva tagliato la legna ?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55976" y="476672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3400" algn="l"/>
              </a:tabLst>
            </a:pPr>
            <a:r>
              <a:rPr lang="it-IT" sz="2400" b="1" dirty="0" smtClean="0">
                <a:solidFill>
                  <a:srgbClr val="92D050"/>
                </a:solidFill>
                <a:sym typeface="Wingdings" pitchFamily="2" charset="2"/>
              </a:rPr>
              <a:t> Follow-up Ipertensione arteriosa</a:t>
            </a:r>
            <a:endParaRPr lang="it-IT" b="1" dirty="0" smtClean="0">
              <a:solidFill>
                <a:srgbClr val="92D050"/>
              </a:solidFill>
              <a:sym typeface="Wingdings" pitchFamily="2" charset="2"/>
            </a:endParaRPr>
          </a:p>
        </p:txBody>
      </p:sp>
      <p:grpSp>
        <p:nvGrpSpPr>
          <p:cNvPr id="4" name="Gruppo 21"/>
          <p:cNvGrpSpPr/>
          <p:nvPr/>
        </p:nvGrpSpPr>
        <p:grpSpPr>
          <a:xfrm>
            <a:off x="6948264" y="4365104"/>
            <a:ext cx="2195736" cy="2492896"/>
            <a:chOff x="0" y="533400"/>
            <a:chExt cx="5181600" cy="5943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3400"/>
              <a:ext cx="5181600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19"/>
            <p:cNvSpPr>
              <a:spLocks noChangeArrowheads="1"/>
            </p:cNvSpPr>
            <p:nvPr/>
          </p:nvSpPr>
          <p:spPr bwMode="auto">
            <a:xfrm>
              <a:off x="247650" y="1176338"/>
              <a:ext cx="4632822" cy="452437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666749" y="2019300"/>
              <a:ext cx="3817115" cy="36480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grpSp>
          <p:nvGrpSpPr>
            <p:cNvPr id="8" name="Gruppo 20"/>
            <p:cNvGrpSpPr/>
            <p:nvPr/>
          </p:nvGrpSpPr>
          <p:grpSpPr>
            <a:xfrm>
              <a:off x="2308802" y="3244788"/>
              <a:ext cx="535880" cy="256220"/>
              <a:chOff x="6383337" y="4653136"/>
              <a:chExt cx="1482725" cy="909638"/>
            </a:xfrm>
            <a:solidFill>
              <a:srgbClr val="C00000"/>
            </a:solidFill>
          </p:grpSpPr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6383337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 flipH="1">
                <a:off x="7332281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" name="CasellaDiTesto 10"/>
          <p:cNvSpPr txBox="1"/>
          <p:nvPr/>
        </p:nvSpPr>
        <p:spPr>
          <a:xfrm>
            <a:off x="6156176" y="126876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  <a:sym typeface="Wingdings" pitchFamily="2" charset="2"/>
              </a:rPr>
              <a:t> ?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60032" y="213285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  <a:sym typeface="Wingdings" pitchFamily="2" charset="2"/>
              </a:rPr>
              <a:t> ?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80112" y="299695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  <a:sym typeface="Wingdings" pitchFamily="2" charset="2"/>
              </a:rPr>
              <a:t> ?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444208" y="38610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  <a:sym typeface="Wingdings" pitchFamily="2" charset="2"/>
              </a:rPr>
              <a:t> ?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67944" y="47251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  <a:sym typeface="Wingdings" pitchFamily="2" charset="2"/>
              </a:rPr>
              <a:t> ?</a:t>
            </a:r>
            <a:endParaRPr lang="it-IT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169368"/>
            <a:ext cx="4210080" cy="5688632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GR                      3,98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GB                      6.08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err="1" smtClean="0">
                <a:solidFill>
                  <a:srgbClr val="FF0000"/>
                </a:solidFill>
              </a:rPr>
              <a:t>Hb</a:t>
            </a:r>
            <a:r>
              <a:rPr lang="it-IT" sz="2400" dirty="0" smtClean="0">
                <a:solidFill>
                  <a:srgbClr val="FF0000"/>
                </a:solidFill>
              </a:rPr>
              <a:t>                      12.1 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err="1" smtClean="0">
                <a:solidFill>
                  <a:srgbClr val="FF0000"/>
                </a:solidFill>
              </a:rPr>
              <a:t>Hct</a:t>
            </a:r>
            <a:r>
              <a:rPr lang="it-IT" sz="2400" dirty="0" smtClean="0">
                <a:solidFill>
                  <a:srgbClr val="FF0000"/>
                </a:solidFill>
              </a:rPr>
              <a:t>                     35%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MCV                  88 </a:t>
            </a:r>
            <a:r>
              <a:rPr lang="it-IT" sz="2400" dirty="0" err="1" smtClean="0">
                <a:solidFill>
                  <a:srgbClr val="FF0000"/>
                </a:solidFill>
              </a:rPr>
              <a:t>fL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PLT                     200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Glicemia           92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TOT             189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HDL             38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TG                      105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Col. LDL              98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Uricemia           5.1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Calcio                9.5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Proteinuria       600 mg/</a:t>
            </a:r>
            <a:r>
              <a:rPr lang="it-IT" sz="2400" dirty="0" err="1" smtClean="0">
                <a:solidFill>
                  <a:srgbClr val="FF0000"/>
                </a:solidFill>
              </a:rPr>
              <a:t>die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644008" cy="5429288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Creatinina              1.7 mg/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Azotemia	           58 mg/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Sodio	           143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Potassio	           5.5 </a:t>
            </a:r>
            <a:r>
              <a:rPr lang="it-IT" sz="2400" dirty="0" err="1" smtClean="0">
                <a:solidFill>
                  <a:srgbClr val="FF0000"/>
                </a:solidFill>
              </a:rPr>
              <a:t>mEq</a:t>
            </a:r>
            <a:r>
              <a:rPr lang="it-IT" sz="2400" dirty="0" smtClean="0">
                <a:solidFill>
                  <a:srgbClr val="FF0000"/>
                </a:solidFill>
              </a:rPr>
              <a:t>/L</a:t>
            </a:r>
          </a:p>
          <a:p>
            <a:r>
              <a:rPr lang="it-IT" sz="2400" dirty="0" smtClean="0"/>
              <a:t>Cloro                       108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err="1" smtClean="0"/>
              <a:t>Elettrof</a:t>
            </a:r>
            <a:r>
              <a:rPr lang="it-IT" sz="2400" dirty="0" smtClean="0"/>
              <a:t>. </a:t>
            </a:r>
            <a:r>
              <a:rPr lang="it-IT" sz="2400" dirty="0" err="1" smtClean="0"/>
              <a:t>Sierica</a:t>
            </a:r>
            <a:r>
              <a:rPr lang="it-IT" sz="2400" dirty="0" smtClean="0"/>
              <a:t>     nella norma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Esami </a:t>
            </a:r>
            <a:r>
              <a:rPr lang="it-IT" b="1" dirty="0" err="1" smtClean="0">
                <a:solidFill>
                  <a:schemeClr val="bg1"/>
                </a:solidFill>
              </a:rPr>
              <a:t>Ematochimici</a:t>
            </a:r>
            <a:r>
              <a:rPr lang="it-IT" b="1" dirty="0" smtClean="0">
                <a:solidFill>
                  <a:schemeClr val="bg1"/>
                </a:solidFill>
              </a:rPr>
              <a:t> 22/02/14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5" y="3933056"/>
            <a:ext cx="507605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1"/>
          <p:cNvGrpSpPr/>
          <p:nvPr/>
        </p:nvGrpSpPr>
        <p:grpSpPr>
          <a:xfrm>
            <a:off x="16913" y="84778"/>
            <a:ext cx="2440236" cy="2839498"/>
            <a:chOff x="0" y="533400"/>
            <a:chExt cx="5181600" cy="59436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3400"/>
              <a:ext cx="5181600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19"/>
            <p:cNvSpPr>
              <a:spLocks noChangeArrowheads="1"/>
            </p:cNvSpPr>
            <p:nvPr/>
          </p:nvSpPr>
          <p:spPr bwMode="auto">
            <a:xfrm>
              <a:off x="247650" y="1176338"/>
              <a:ext cx="4632822" cy="452437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666749" y="2019300"/>
              <a:ext cx="3817115" cy="36480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grpSp>
          <p:nvGrpSpPr>
            <p:cNvPr id="4" name="Gruppo 20"/>
            <p:cNvGrpSpPr/>
            <p:nvPr/>
          </p:nvGrpSpPr>
          <p:grpSpPr>
            <a:xfrm>
              <a:off x="2308802" y="3244788"/>
              <a:ext cx="535880" cy="256220"/>
              <a:chOff x="6383337" y="4653136"/>
              <a:chExt cx="1482725" cy="909638"/>
            </a:xfrm>
            <a:solidFill>
              <a:srgbClr val="C00000"/>
            </a:solidFill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6383337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 flipH="1">
                <a:off x="7332281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3" name="CasellaDiTesto 22"/>
          <p:cNvSpPr txBox="1"/>
          <p:nvPr/>
        </p:nvSpPr>
        <p:spPr>
          <a:xfrm>
            <a:off x="1259632" y="3212976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prstClr val="black"/>
                </a:solidFill>
              </a:rPr>
              <a:t>Ha già una diagnosi del tipo di nefropatia ?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 </a:t>
            </a:r>
            <a:endParaRPr lang="it-IT" b="1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sz="2000" dirty="0" smtClean="0">
                <a:solidFill>
                  <a:prstClr val="black"/>
                </a:solidFill>
              </a:rPr>
              <a:t>Quanto era la </a:t>
            </a:r>
            <a:r>
              <a:rPr lang="it-IT" sz="2000" dirty="0" err="1" smtClean="0">
                <a:solidFill>
                  <a:prstClr val="black"/>
                </a:solidFill>
              </a:rPr>
              <a:t>creatininemia</a:t>
            </a:r>
            <a:r>
              <a:rPr lang="it-IT" sz="2000" dirty="0" smtClean="0">
                <a:solidFill>
                  <a:prstClr val="black"/>
                </a:solidFill>
              </a:rPr>
              <a:t> a controlli precedenti ? quanto prima ?</a:t>
            </a:r>
          </a:p>
          <a:p>
            <a:endParaRPr lang="it-IT" dirty="0" smtClean="0">
              <a:solidFill>
                <a:prstClr val="black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627784" y="1124744"/>
            <a:ext cx="587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cap="all" dirty="0" smtClean="0">
                <a:solidFill>
                  <a:srgbClr val="FF0000"/>
                </a:solidFill>
              </a:rPr>
              <a:t>	CREATININEMIA E POTASSIEMIA</a:t>
            </a:r>
            <a:endParaRPr lang="it-IT" sz="2400" b="1" cap="all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24128" y="3212976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  <a:sym typeface="Wingdings" pitchFamily="2" charset="2"/>
              </a:rPr>
              <a:t> NO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331640" y="4581128"/>
            <a:ext cx="438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  <a:sym typeface="Wingdings" pitchFamily="2" charset="2"/>
              </a:rPr>
              <a:t> 1,2 a gennaio dell’anno scorso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3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4210080" cy="5715016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GR                       4,55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GB                       7.81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err="1" smtClean="0"/>
              <a:t>Hb</a:t>
            </a:r>
            <a:r>
              <a:rPr lang="it-IT" sz="2400" dirty="0" smtClean="0"/>
              <a:t>                       13.8 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err="1" smtClean="0"/>
              <a:t>Hct</a:t>
            </a:r>
            <a:r>
              <a:rPr lang="it-IT" sz="2400" dirty="0" smtClean="0"/>
              <a:t>                      48%</a:t>
            </a:r>
          </a:p>
          <a:p>
            <a:r>
              <a:rPr lang="it-IT" sz="2400" dirty="0" smtClean="0"/>
              <a:t>MCV                   92 </a:t>
            </a:r>
            <a:r>
              <a:rPr lang="it-IT" sz="2400" dirty="0" err="1" smtClean="0"/>
              <a:t>fL</a:t>
            </a:r>
            <a:endParaRPr lang="it-IT" sz="2400" dirty="0" smtClean="0"/>
          </a:p>
          <a:p>
            <a:r>
              <a:rPr lang="it-IT" sz="2400" dirty="0" smtClean="0"/>
              <a:t>PLT                      212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Glicemia            88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TOT              194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HDL             48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TG                       125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Col. LDL              95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Uricemia           6.1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Calcio                 9.8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err="1" smtClean="0">
                <a:solidFill>
                  <a:srgbClr val="FF0000"/>
                </a:solidFill>
              </a:rPr>
              <a:t>Microalb</a:t>
            </a:r>
            <a:r>
              <a:rPr lang="it-IT" sz="2400" dirty="0" smtClean="0">
                <a:solidFill>
                  <a:srgbClr val="FF0000"/>
                </a:solidFill>
              </a:rPr>
              <a:t> 24h   300 mg/</a:t>
            </a:r>
            <a:r>
              <a:rPr lang="it-IT" sz="2400" dirty="0" err="1" smtClean="0">
                <a:solidFill>
                  <a:srgbClr val="FF0000"/>
                </a:solidFill>
              </a:rPr>
              <a:t>die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99992" y="1142984"/>
            <a:ext cx="4644008" cy="5429288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Creatinina              1.2 mg/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Cl. </a:t>
            </a:r>
            <a:r>
              <a:rPr lang="it-IT" sz="2400" dirty="0" err="1" smtClean="0">
                <a:solidFill>
                  <a:srgbClr val="FF0000"/>
                </a:solidFill>
              </a:rPr>
              <a:t>Creat</a:t>
            </a:r>
            <a:r>
              <a:rPr lang="it-IT" sz="2400" dirty="0" smtClean="0">
                <a:solidFill>
                  <a:srgbClr val="FF0000"/>
                </a:solidFill>
              </a:rPr>
              <a:t>.	           45 </a:t>
            </a:r>
            <a:r>
              <a:rPr lang="it-IT" sz="2400" dirty="0" err="1" smtClean="0">
                <a:solidFill>
                  <a:srgbClr val="FF0000"/>
                </a:solidFill>
              </a:rPr>
              <a:t>mL</a:t>
            </a:r>
            <a:r>
              <a:rPr lang="it-IT" sz="2400" dirty="0" smtClean="0">
                <a:solidFill>
                  <a:srgbClr val="FF0000"/>
                </a:solidFill>
              </a:rPr>
              <a:t>/min</a:t>
            </a:r>
          </a:p>
          <a:p>
            <a:r>
              <a:rPr lang="it-IT" sz="2400" dirty="0" smtClean="0"/>
              <a:t>Azotemia	           42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Sodio	           143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/>
              <a:t>Potassio	           4,9 mEq/L</a:t>
            </a:r>
            <a:endParaRPr lang="it-IT" sz="2400" b="1" dirty="0" smtClean="0">
              <a:solidFill>
                <a:srgbClr val="92D050"/>
              </a:solidFill>
            </a:endParaRPr>
          </a:p>
          <a:p>
            <a:r>
              <a:rPr lang="it-IT" sz="2400" dirty="0" smtClean="0"/>
              <a:t>Cloro                       108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err="1" smtClean="0"/>
              <a:t>Elettrof</a:t>
            </a:r>
            <a:r>
              <a:rPr lang="it-IT" sz="2400" dirty="0" smtClean="0"/>
              <a:t>. </a:t>
            </a:r>
            <a:r>
              <a:rPr lang="it-IT" sz="2400" dirty="0" err="1" smtClean="0"/>
              <a:t>Sierica</a:t>
            </a:r>
            <a:r>
              <a:rPr lang="it-IT" sz="2400" dirty="0" smtClean="0"/>
              <a:t>     nella norma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Esami </a:t>
            </a:r>
            <a:r>
              <a:rPr lang="it-IT" b="1" dirty="0" err="1" smtClean="0">
                <a:solidFill>
                  <a:schemeClr val="bg1"/>
                </a:solidFill>
              </a:rPr>
              <a:t>Ematochimici</a:t>
            </a:r>
            <a:r>
              <a:rPr lang="it-IT" b="1" dirty="0" smtClean="0">
                <a:solidFill>
                  <a:schemeClr val="bg1"/>
                </a:solidFill>
              </a:rPr>
              <a:t> 12/01/13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5" y="4149080"/>
            <a:ext cx="5076056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Esame Urine completo 12/01/13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7" name="Immagin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484784"/>
            <a:ext cx="5868144" cy="5373216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707904" y="980728"/>
            <a:ext cx="4536504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700" dirty="0" smtClean="0"/>
              <a:t>giallo paglierino</a:t>
            </a:r>
          </a:p>
          <a:p>
            <a:pPr>
              <a:buNone/>
            </a:pPr>
            <a:r>
              <a:rPr lang="it-IT" sz="2700" dirty="0" smtClean="0"/>
              <a:t>limpido</a:t>
            </a:r>
          </a:p>
          <a:p>
            <a:pPr>
              <a:buNone/>
            </a:pPr>
            <a:r>
              <a:rPr lang="it-IT" sz="2700" dirty="0" smtClean="0"/>
              <a:t>5.8</a:t>
            </a:r>
          </a:p>
          <a:p>
            <a:pPr>
              <a:buNone/>
            </a:pPr>
            <a:r>
              <a:rPr lang="it-IT" sz="2700" dirty="0" smtClean="0"/>
              <a:t>1018</a:t>
            </a:r>
          </a:p>
          <a:p>
            <a:pPr>
              <a:buNone/>
            </a:pPr>
            <a:r>
              <a:rPr lang="it-IT" sz="2700" dirty="0" smtClean="0"/>
              <a:t>+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tracce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cilindri +</a:t>
            </a:r>
          </a:p>
          <a:p>
            <a:pPr>
              <a:buNone/>
            </a:pPr>
            <a:endParaRPr lang="it-IT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071103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  <a:solidFill>
            <a:srgbClr val="00B0F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Insufficienza renale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38554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6913" y="84778"/>
            <a:ext cx="1988924" cy="2408118"/>
            <a:chOff x="0" y="533400"/>
            <a:chExt cx="5181600" cy="59436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3400"/>
              <a:ext cx="5181600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19"/>
            <p:cNvSpPr>
              <a:spLocks noChangeArrowheads="1"/>
            </p:cNvSpPr>
            <p:nvPr/>
          </p:nvSpPr>
          <p:spPr bwMode="auto">
            <a:xfrm>
              <a:off x="247650" y="1176338"/>
              <a:ext cx="4632822" cy="452437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666749" y="2019300"/>
              <a:ext cx="3817115" cy="36480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2308802" y="3244788"/>
              <a:ext cx="535880" cy="256220"/>
              <a:chOff x="6383337" y="4653136"/>
              <a:chExt cx="1482725" cy="909638"/>
            </a:xfrm>
            <a:solidFill>
              <a:srgbClr val="C00000"/>
            </a:solidFill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6383337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 flipH="1">
                <a:off x="7332281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" name="Rettangolo 8"/>
          <p:cNvSpPr/>
          <p:nvPr/>
        </p:nvSpPr>
        <p:spPr>
          <a:xfrm>
            <a:off x="395536" y="2852936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4500" algn="l"/>
              </a:tabLst>
            </a:pPr>
            <a:r>
              <a:rPr lang="it-IT" sz="2200" dirty="0" smtClean="0">
                <a:solidFill>
                  <a:prstClr val="black"/>
                </a:solidFill>
              </a:rPr>
              <a:t>Un anno fa c’erano:</a:t>
            </a:r>
          </a:p>
          <a:p>
            <a:pPr>
              <a:tabLst>
                <a:tab pos="444500" algn="l"/>
              </a:tabLst>
            </a:pPr>
            <a:r>
              <a:rPr lang="it-IT" sz="2200" dirty="0" smtClean="0">
                <a:solidFill>
                  <a:prstClr val="black"/>
                </a:solidFill>
              </a:rPr>
              <a:t>	</a:t>
            </a:r>
            <a:r>
              <a:rPr lang="it-IT" sz="2200" b="1" dirty="0" smtClean="0">
                <a:solidFill>
                  <a:srgbClr val="FF0000"/>
                </a:solidFill>
              </a:rPr>
              <a:t>Creatininemia aumentata </a:t>
            </a:r>
            <a:r>
              <a:rPr lang="it-IT" sz="2200" dirty="0" smtClean="0">
                <a:solidFill>
                  <a:prstClr val="black"/>
                </a:solidFill>
              </a:rPr>
              <a:t>(per sesso ed età) </a:t>
            </a:r>
            <a:r>
              <a:rPr lang="it-IT" sz="2200" dirty="0" smtClean="0">
                <a:solidFill>
                  <a:srgbClr val="FF0000"/>
                </a:solidFill>
              </a:rPr>
              <a:t>(finezza da nefrologo ?)</a:t>
            </a:r>
          </a:p>
          <a:p>
            <a:pPr>
              <a:tabLst>
                <a:tab pos="444500" algn="l"/>
              </a:tabLst>
            </a:pPr>
            <a:r>
              <a:rPr lang="it-IT" sz="2200" dirty="0" smtClean="0">
                <a:solidFill>
                  <a:prstClr val="black"/>
                </a:solidFill>
              </a:rPr>
              <a:t>	</a:t>
            </a:r>
            <a:r>
              <a:rPr lang="it-IT" sz="2200" b="1" dirty="0" smtClean="0">
                <a:solidFill>
                  <a:srgbClr val="FF0000"/>
                </a:solidFill>
              </a:rPr>
              <a:t>Clearance creatinina ridotta</a:t>
            </a:r>
          </a:p>
          <a:p>
            <a:pPr>
              <a:tabLst>
                <a:tab pos="444500" algn="l"/>
              </a:tabLst>
            </a:pPr>
            <a:r>
              <a:rPr lang="it-IT" sz="2200" b="1" dirty="0" smtClean="0">
                <a:solidFill>
                  <a:srgbClr val="FF0000"/>
                </a:solidFill>
              </a:rPr>
              <a:t>	Proteinuria e cilindri</a:t>
            </a:r>
          </a:p>
          <a:p>
            <a:pPr>
              <a:tabLst>
                <a:tab pos="444500" algn="l"/>
              </a:tabLst>
            </a:pPr>
            <a:endParaRPr lang="it-IT" sz="2200" dirty="0" smtClean="0">
              <a:solidFill>
                <a:prstClr val="black"/>
              </a:solidFill>
            </a:endParaRPr>
          </a:p>
          <a:p>
            <a:pPr>
              <a:tabLst>
                <a:tab pos="444500" algn="l"/>
              </a:tabLst>
            </a:pPr>
            <a:r>
              <a:rPr lang="it-IT" sz="2200" dirty="0" smtClean="0">
                <a:solidFill>
                  <a:prstClr val="black"/>
                </a:solidFill>
              </a:rPr>
              <a:t>Perché non sono stati valorizzati ?</a:t>
            </a:r>
          </a:p>
          <a:p>
            <a:pPr>
              <a:tabLst>
                <a:tab pos="444500" algn="l"/>
              </a:tabLst>
            </a:pPr>
            <a:endParaRPr lang="it-IT" sz="2200" dirty="0" smtClean="0">
              <a:solidFill>
                <a:prstClr val="black"/>
              </a:solidFill>
            </a:endParaRPr>
          </a:p>
          <a:p>
            <a:pPr>
              <a:tabLst>
                <a:tab pos="444500" algn="l"/>
                <a:tab pos="1524000" algn="l"/>
              </a:tabLst>
            </a:pPr>
            <a:r>
              <a:rPr lang="it-IT" sz="2200" dirty="0" smtClean="0">
                <a:solidFill>
                  <a:prstClr val="black"/>
                </a:solidFill>
              </a:rPr>
              <a:t>Bisognava:	Chiedere le condizioni al momento dell’esame</a:t>
            </a:r>
          </a:p>
          <a:p>
            <a:pPr>
              <a:tabLst>
                <a:tab pos="444500" algn="l"/>
                <a:tab pos="1524000" algn="l"/>
              </a:tabLst>
            </a:pPr>
            <a:r>
              <a:rPr lang="it-IT" sz="2200" dirty="0" smtClean="0">
                <a:solidFill>
                  <a:prstClr val="black"/>
                </a:solidFill>
              </a:rPr>
              <a:t>		Ripetere esame (</a:t>
            </a:r>
            <a:r>
              <a:rPr lang="it-IT" sz="2200" dirty="0" err="1" smtClean="0">
                <a:solidFill>
                  <a:prstClr val="black"/>
                </a:solidFill>
              </a:rPr>
              <a:t>Clearance</a:t>
            </a:r>
            <a:r>
              <a:rPr lang="it-IT" sz="2200" dirty="0" smtClean="0">
                <a:solidFill>
                  <a:prstClr val="black"/>
                </a:solidFill>
              </a:rPr>
              <a:t>) e </a:t>
            </a:r>
            <a:r>
              <a:rPr lang="it-IT" sz="2200" dirty="0" err="1" smtClean="0">
                <a:solidFill>
                  <a:prstClr val="black"/>
                </a:solidFill>
              </a:rPr>
              <a:t>ridosare</a:t>
            </a:r>
            <a:r>
              <a:rPr lang="it-IT" sz="2200" dirty="0" smtClean="0">
                <a:solidFill>
                  <a:prstClr val="black"/>
                </a:solidFill>
              </a:rPr>
              <a:t> l’albuminuria</a:t>
            </a:r>
          </a:p>
          <a:p>
            <a:pPr>
              <a:tabLst>
                <a:tab pos="444500" algn="l"/>
                <a:tab pos="1524000" algn="l"/>
              </a:tabLst>
            </a:pPr>
            <a:r>
              <a:rPr lang="it-IT" sz="2200" dirty="0" smtClean="0">
                <a:solidFill>
                  <a:prstClr val="black"/>
                </a:solidFill>
              </a:rPr>
              <a:t>		</a:t>
            </a:r>
            <a:endParaRPr lang="it-IT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169368"/>
            <a:ext cx="4210080" cy="5688632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GR                      3,98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GB                      6.08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err="1" smtClean="0">
                <a:solidFill>
                  <a:srgbClr val="FF0000"/>
                </a:solidFill>
              </a:rPr>
              <a:t>Hb</a:t>
            </a:r>
            <a:r>
              <a:rPr lang="it-IT" sz="2400" dirty="0" smtClean="0">
                <a:solidFill>
                  <a:srgbClr val="FF0000"/>
                </a:solidFill>
              </a:rPr>
              <a:t>                      12.1 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err="1" smtClean="0">
                <a:solidFill>
                  <a:srgbClr val="FF0000"/>
                </a:solidFill>
              </a:rPr>
              <a:t>Hct</a:t>
            </a:r>
            <a:r>
              <a:rPr lang="it-IT" sz="2400" dirty="0" smtClean="0">
                <a:solidFill>
                  <a:srgbClr val="FF0000"/>
                </a:solidFill>
              </a:rPr>
              <a:t>                     35%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MCV                  88 </a:t>
            </a:r>
            <a:r>
              <a:rPr lang="it-IT" sz="2400" dirty="0" err="1" smtClean="0">
                <a:solidFill>
                  <a:srgbClr val="FF0000"/>
                </a:solidFill>
              </a:rPr>
              <a:t>fL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PLT                     200 x 10³/</a:t>
            </a:r>
            <a:r>
              <a:rPr lang="it-IT" sz="2400" dirty="0" err="1" smtClean="0"/>
              <a:t>mL</a:t>
            </a:r>
            <a:endParaRPr lang="it-IT" sz="2400" dirty="0" smtClean="0"/>
          </a:p>
          <a:p>
            <a:r>
              <a:rPr lang="it-IT" sz="2400" dirty="0" smtClean="0"/>
              <a:t>Glicemia           92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TOT             189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 HDL             38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TG                      105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Col. LDL              98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Uricemia           5.1 mg/</a:t>
            </a:r>
            <a:r>
              <a:rPr lang="it-IT" sz="2400" dirty="0" err="1" smtClean="0"/>
              <a:t>dL</a:t>
            </a:r>
            <a:endParaRPr lang="it-IT" sz="2400" dirty="0" smtClean="0"/>
          </a:p>
          <a:p>
            <a:r>
              <a:rPr lang="it-IT" sz="2400" dirty="0" smtClean="0"/>
              <a:t>Calcio                9.5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Proteinuria      600 mg/</a:t>
            </a:r>
            <a:r>
              <a:rPr lang="it-IT" sz="2400" dirty="0" err="1" smtClean="0">
                <a:solidFill>
                  <a:srgbClr val="FF0000"/>
                </a:solidFill>
              </a:rPr>
              <a:t>die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644008" cy="5429288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Creatinina              1.7 mg/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Azotemia	           58 mg/</a:t>
            </a:r>
            <a:r>
              <a:rPr lang="it-IT" sz="2400" dirty="0" err="1" smtClean="0">
                <a:solidFill>
                  <a:srgbClr val="FF0000"/>
                </a:solidFill>
              </a:rPr>
              <a:t>dL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Sodio	           143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Potassio	           5.5 </a:t>
            </a:r>
            <a:r>
              <a:rPr lang="it-IT" sz="2400" dirty="0" err="1" smtClean="0">
                <a:solidFill>
                  <a:srgbClr val="FF0000"/>
                </a:solidFill>
              </a:rPr>
              <a:t>mEq</a:t>
            </a:r>
            <a:r>
              <a:rPr lang="it-IT" sz="2400" dirty="0" smtClean="0">
                <a:solidFill>
                  <a:srgbClr val="FF0000"/>
                </a:solidFill>
              </a:rPr>
              <a:t>/L</a:t>
            </a:r>
          </a:p>
          <a:p>
            <a:r>
              <a:rPr lang="it-IT" sz="2400" dirty="0" smtClean="0"/>
              <a:t>Cloro                       108 </a:t>
            </a:r>
            <a:r>
              <a:rPr lang="it-IT" sz="2400" dirty="0" err="1" smtClean="0"/>
              <a:t>mEq</a:t>
            </a:r>
            <a:r>
              <a:rPr lang="it-IT" sz="2400" dirty="0" smtClean="0"/>
              <a:t>/L</a:t>
            </a:r>
          </a:p>
          <a:p>
            <a:r>
              <a:rPr lang="it-IT" sz="2400" dirty="0" err="1" smtClean="0"/>
              <a:t>Elettrof</a:t>
            </a:r>
            <a:r>
              <a:rPr lang="it-IT" sz="2400" dirty="0" smtClean="0"/>
              <a:t>. </a:t>
            </a:r>
            <a:r>
              <a:rPr lang="it-IT" sz="2400" dirty="0" err="1" smtClean="0"/>
              <a:t>Sierica</a:t>
            </a:r>
            <a:r>
              <a:rPr lang="it-IT" sz="2400" dirty="0" smtClean="0"/>
              <a:t>     nella norma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Esami </a:t>
            </a:r>
            <a:r>
              <a:rPr lang="it-IT" b="1" dirty="0" err="1" smtClean="0">
                <a:solidFill>
                  <a:schemeClr val="bg1"/>
                </a:solidFill>
              </a:rPr>
              <a:t>Ematochimici</a:t>
            </a:r>
            <a:r>
              <a:rPr lang="it-IT" b="1" dirty="0" smtClean="0">
                <a:solidFill>
                  <a:schemeClr val="bg1"/>
                </a:solidFill>
              </a:rPr>
              <a:t> 22/02/14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5" y="3933056"/>
            <a:ext cx="507605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1"/>
          <p:cNvGrpSpPr/>
          <p:nvPr/>
        </p:nvGrpSpPr>
        <p:grpSpPr>
          <a:xfrm>
            <a:off x="16913" y="84778"/>
            <a:ext cx="2111642" cy="2452708"/>
            <a:chOff x="0" y="533400"/>
            <a:chExt cx="5181600" cy="59436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3400"/>
              <a:ext cx="5181600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19"/>
            <p:cNvSpPr>
              <a:spLocks noChangeArrowheads="1"/>
            </p:cNvSpPr>
            <p:nvPr/>
          </p:nvSpPr>
          <p:spPr bwMode="auto">
            <a:xfrm>
              <a:off x="247650" y="1176338"/>
              <a:ext cx="4632822" cy="452437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666749" y="2019300"/>
              <a:ext cx="3817115" cy="36480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grpSp>
          <p:nvGrpSpPr>
            <p:cNvPr id="4" name="Gruppo 20"/>
            <p:cNvGrpSpPr/>
            <p:nvPr/>
          </p:nvGrpSpPr>
          <p:grpSpPr>
            <a:xfrm>
              <a:off x="2308802" y="3244788"/>
              <a:ext cx="535880" cy="256220"/>
              <a:chOff x="6383337" y="4653136"/>
              <a:chExt cx="1482725" cy="909638"/>
            </a:xfrm>
            <a:solidFill>
              <a:srgbClr val="C00000"/>
            </a:solidFill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6383337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 flipH="1">
                <a:off x="7332281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3" name="CasellaDiTesto 22"/>
          <p:cNvSpPr txBox="1"/>
          <p:nvPr/>
        </p:nvSpPr>
        <p:spPr>
          <a:xfrm>
            <a:off x="2123728" y="1124744"/>
            <a:ext cx="7020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Perché anemia ?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Perdite evidenti o occulte  </a:t>
            </a:r>
            <a:r>
              <a:rPr lang="it-IT" dirty="0">
                <a:solidFill>
                  <a:prstClr val="black"/>
                </a:solidFill>
              </a:rPr>
              <a:t>(alterazioni feci ? SOF?)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	Carenza di Ferro, </a:t>
            </a:r>
            <a:r>
              <a:rPr lang="it-IT" dirty="0" err="1" smtClean="0">
                <a:solidFill>
                  <a:prstClr val="black"/>
                </a:solidFill>
              </a:rPr>
              <a:t>Folati</a:t>
            </a:r>
            <a:r>
              <a:rPr lang="it-IT" dirty="0" smtClean="0">
                <a:solidFill>
                  <a:prstClr val="black"/>
                </a:solidFill>
              </a:rPr>
              <a:t>, (B12) ?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da IRC ? (</a:t>
            </a:r>
            <a:r>
              <a:rPr lang="it-IT" dirty="0" err="1" smtClean="0">
                <a:solidFill>
                  <a:prstClr val="black"/>
                </a:solidFill>
              </a:rPr>
              <a:t>normocromica</a:t>
            </a:r>
            <a:r>
              <a:rPr lang="it-IT" dirty="0" smtClean="0">
                <a:solidFill>
                  <a:prstClr val="black"/>
                </a:solidFill>
              </a:rPr>
              <a:t>, </a:t>
            </a:r>
            <a:r>
              <a:rPr lang="it-IT" dirty="0" err="1" smtClean="0">
                <a:solidFill>
                  <a:prstClr val="black"/>
                </a:solidFill>
              </a:rPr>
              <a:t>normocitica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  <a:endParaRPr lang="it-IT" b="1" dirty="0">
              <a:solidFill>
                <a:srgbClr val="92D050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Basta </a:t>
            </a:r>
            <a:r>
              <a:rPr lang="it-IT" dirty="0">
                <a:solidFill>
                  <a:prstClr val="black"/>
                </a:solidFill>
              </a:rPr>
              <a:t>la creatininemia a misurare funzione renale </a:t>
            </a:r>
            <a:r>
              <a:rPr lang="it-IT" dirty="0" smtClean="0">
                <a:solidFill>
                  <a:prstClr val="black"/>
                </a:solidFill>
              </a:rPr>
              <a:t>?  </a:t>
            </a:r>
            <a:r>
              <a:rPr lang="it-IT" dirty="0" err="1" smtClean="0">
                <a:solidFill>
                  <a:prstClr val="black"/>
                </a:solidFill>
              </a:rPr>
              <a:t>…lab</a:t>
            </a:r>
            <a:endParaRPr lang="it-IT" dirty="0" smtClean="0">
              <a:solidFill>
                <a:prstClr val="black"/>
              </a:solidFill>
            </a:endParaRPr>
          </a:p>
          <a:p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err="1" smtClean="0">
                <a:solidFill>
                  <a:prstClr val="black"/>
                </a:solidFill>
              </a:rPr>
              <a:t>Perchè</a:t>
            </a:r>
            <a:r>
              <a:rPr lang="it-IT" dirty="0" smtClean="0">
                <a:solidFill>
                  <a:prstClr val="black"/>
                </a:solidFill>
              </a:rPr>
              <a:t> è stata dosata l’azotemia ? </a:t>
            </a:r>
          </a:p>
          <a:p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Potassiemia elevata (livello di attenzione)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usa </a:t>
            </a:r>
            <a:r>
              <a:rPr lang="it-IT" dirty="0" err="1" smtClean="0">
                <a:solidFill>
                  <a:prstClr val="black"/>
                </a:solidFill>
              </a:rPr>
              <a:t>novosal</a:t>
            </a:r>
            <a:r>
              <a:rPr lang="it-IT" dirty="0" smtClean="0">
                <a:solidFill>
                  <a:prstClr val="black"/>
                </a:solidFill>
              </a:rPr>
              <a:t> ?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usa integratori (</a:t>
            </a:r>
            <a:r>
              <a:rPr lang="it-IT" dirty="0" err="1" smtClean="0">
                <a:solidFill>
                  <a:prstClr val="black"/>
                </a:solidFill>
              </a:rPr>
              <a:t>Polase</a:t>
            </a:r>
            <a:r>
              <a:rPr lang="it-IT" dirty="0" smtClean="0">
                <a:solidFill>
                  <a:prstClr val="black"/>
                </a:solidFill>
              </a:rPr>
              <a:t> e simili?)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dieta ricca di cibi con potassio ?</a:t>
            </a:r>
          </a:p>
          <a:p>
            <a:r>
              <a:rPr lang="it-IT" dirty="0">
                <a:solidFill>
                  <a:prstClr val="black"/>
                </a:solidFill>
              </a:rPr>
              <a:t>	 </a:t>
            </a:r>
            <a:r>
              <a:rPr lang="it-IT" dirty="0" smtClean="0">
                <a:solidFill>
                  <a:prstClr val="black"/>
                </a:solidFill>
              </a:rPr>
              <a:t>      frutta secca, cibi farinosi (castagne, patate, legumi)</a:t>
            </a:r>
          </a:p>
          <a:p>
            <a:r>
              <a:rPr lang="it-IT" dirty="0">
                <a:solidFill>
                  <a:prstClr val="black"/>
                </a:solidFill>
              </a:rPr>
              <a:t>	 </a:t>
            </a:r>
            <a:r>
              <a:rPr lang="it-IT" dirty="0" smtClean="0">
                <a:solidFill>
                  <a:prstClr val="black"/>
                </a:solidFill>
              </a:rPr>
              <a:t>      frutta e succhi di frutta (vino compreso)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ha un’acidosi metabolica ?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	ha vene piccole, brutte e difficili ?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606302" y="260648"/>
            <a:ext cx="5359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cap="all" dirty="0" smtClean="0">
                <a:solidFill>
                  <a:srgbClr val="FF0000"/>
                </a:solidFill>
              </a:rPr>
              <a:t>ANEMIA, CREATININEMIA, POTASSIEMIA</a:t>
            </a:r>
            <a:endParaRPr lang="it-IT" sz="2400" b="1" cap="all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732240" y="19168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  <a:sym typeface="Wingdings" pitchFamily="2" charset="2"/>
              </a:rPr>
              <a:t>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64088" y="2996952"/>
            <a:ext cx="377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92D050"/>
                </a:solidFill>
                <a:sym typeface="Wingdings" pitchFamily="2" charset="2"/>
              </a:rPr>
              <a:t> la chiediamo </a:t>
            </a:r>
            <a:r>
              <a:rPr lang="it-IT" sz="2000" b="1" dirty="0" err="1" smtClean="0">
                <a:solidFill>
                  <a:srgbClr val="92D050"/>
                </a:solidFill>
                <a:sym typeface="Wingdings" pitchFamily="2" charset="2"/>
              </a:rPr>
              <a:t>sempre…</a:t>
            </a:r>
            <a:r>
              <a:rPr lang="it-IT" sz="2000" b="1" dirty="0" smtClean="0">
                <a:solidFill>
                  <a:srgbClr val="92D050"/>
                </a:solidFill>
                <a:sym typeface="Wingdings" pitchFamily="2" charset="2"/>
              </a:rPr>
              <a:t> (?)</a:t>
            </a:r>
            <a:endParaRPr lang="it-IT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47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6913" y="84778"/>
            <a:ext cx="1988924" cy="2408118"/>
            <a:chOff x="0" y="533400"/>
            <a:chExt cx="5181600" cy="59436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3400"/>
              <a:ext cx="5181600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19"/>
            <p:cNvSpPr>
              <a:spLocks noChangeArrowheads="1"/>
            </p:cNvSpPr>
            <p:nvPr/>
          </p:nvSpPr>
          <p:spPr bwMode="auto">
            <a:xfrm>
              <a:off x="247650" y="1176338"/>
              <a:ext cx="4632822" cy="452437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666749" y="2019300"/>
              <a:ext cx="3817115" cy="36480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2308802" y="3244788"/>
              <a:ext cx="535880" cy="256220"/>
              <a:chOff x="6383337" y="4653136"/>
              <a:chExt cx="1482725" cy="909638"/>
            </a:xfrm>
            <a:solidFill>
              <a:srgbClr val="C00000"/>
            </a:solidFill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6383337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 flipH="1">
                <a:off x="7332281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" name="Rettangolo 8"/>
          <p:cNvSpPr/>
          <p:nvPr/>
        </p:nvSpPr>
        <p:spPr>
          <a:xfrm>
            <a:off x="2087216" y="1340768"/>
            <a:ext cx="70567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prstClr val="black"/>
                </a:solidFill>
              </a:rPr>
              <a:t>Hb</a:t>
            </a:r>
            <a:r>
              <a:rPr lang="it-IT" dirty="0">
                <a:solidFill>
                  <a:prstClr val="black"/>
                </a:solidFill>
              </a:rPr>
              <a:t>        </a:t>
            </a:r>
            <a:r>
              <a:rPr lang="it-IT" dirty="0" smtClean="0">
                <a:solidFill>
                  <a:prstClr val="black"/>
                </a:solidFill>
                <a:sym typeface="Symbol"/>
              </a:rPr>
              <a:t>13,8 g/dl</a:t>
            </a:r>
            <a:r>
              <a:rPr lang="it-IT" dirty="0">
                <a:solidFill>
                  <a:prstClr val="black"/>
                </a:solidFill>
                <a:sym typeface="Symbol"/>
              </a:rPr>
              <a:t></a:t>
            </a:r>
            <a:r>
              <a:rPr lang="it-IT" dirty="0" smtClean="0">
                <a:solidFill>
                  <a:prstClr val="black"/>
                </a:solidFill>
              </a:rPr>
              <a:t>12.1 </a:t>
            </a:r>
            <a:r>
              <a:rPr lang="it-IT" dirty="0">
                <a:solidFill>
                  <a:prstClr val="black"/>
                </a:solidFill>
              </a:rPr>
              <a:t>g/</a:t>
            </a:r>
            <a:r>
              <a:rPr lang="it-IT" dirty="0" err="1">
                <a:solidFill>
                  <a:prstClr val="black"/>
                </a:solidFill>
              </a:rPr>
              <a:t>dL</a:t>
            </a:r>
            <a:r>
              <a:rPr lang="it-IT" dirty="0">
                <a:solidFill>
                  <a:prstClr val="black"/>
                </a:solidFill>
              </a:rPr>
              <a:t> </a:t>
            </a:r>
            <a:endParaRPr lang="it-IT" dirty="0" smtClean="0">
              <a:solidFill>
                <a:prstClr val="black"/>
              </a:solidFill>
              <a:sym typeface="Symbol"/>
            </a:endParaRPr>
          </a:p>
          <a:p>
            <a:r>
              <a:rPr lang="it-IT" dirty="0">
                <a:solidFill>
                  <a:prstClr val="black"/>
                </a:solidFill>
                <a:sym typeface="Symbol"/>
              </a:rPr>
              <a:t>	</a:t>
            </a:r>
            <a:r>
              <a:rPr lang="it-IT" dirty="0" smtClean="0">
                <a:solidFill>
                  <a:prstClr val="black"/>
                </a:solidFill>
                <a:sym typeface="Symbol"/>
              </a:rPr>
              <a:t>non è </a:t>
            </a:r>
            <a:r>
              <a:rPr lang="it-IT" dirty="0" err="1" smtClean="0">
                <a:solidFill>
                  <a:prstClr val="black"/>
                </a:solidFill>
                <a:sym typeface="Symbol"/>
              </a:rPr>
              <a:t>emoconcentrata</a:t>
            </a:r>
            <a:r>
              <a:rPr lang="it-IT" dirty="0" smtClean="0">
                <a:solidFill>
                  <a:prstClr val="black"/>
                </a:solidFill>
                <a:sym typeface="Symbol"/>
              </a:rPr>
              <a:t> per cui disidratazione non ci sta</a:t>
            </a:r>
          </a:p>
          <a:p>
            <a:r>
              <a:rPr lang="it-IT" dirty="0">
                <a:solidFill>
                  <a:prstClr val="black"/>
                </a:solidFill>
                <a:sym typeface="Symbol"/>
              </a:rPr>
              <a:t>	</a:t>
            </a:r>
            <a:r>
              <a:rPr lang="it-IT" dirty="0" smtClean="0">
                <a:solidFill>
                  <a:prstClr val="black"/>
                </a:solidFill>
                <a:sym typeface="Symbol"/>
              </a:rPr>
              <a:t>(a meno che non abbia sanguinato) </a:t>
            </a:r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 si è </a:t>
            </a:r>
            <a:r>
              <a:rPr lang="it-IT" b="1" dirty="0" err="1" smtClean="0">
                <a:solidFill>
                  <a:srgbClr val="92D050"/>
                </a:solidFill>
                <a:sym typeface="Wingdings" pitchFamily="2" charset="2"/>
              </a:rPr>
              <a:t>anemizzata</a:t>
            </a:r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; </a:t>
            </a:r>
          </a:p>
          <a:p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                  </a:t>
            </a:r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come faccio a saperlo ? Perché la trovo anche disidratata? 	ipotensione ortostatica ? Lingua e ascelle “secche”</a:t>
            </a:r>
            <a:endParaRPr lang="it-IT" b="1" dirty="0" smtClean="0">
              <a:solidFill>
                <a:srgbClr val="92D050"/>
              </a:solidFill>
              <a:sym typeface="Symbol"/>
            </a:endParaRPr>
          </a:p>
          <a:p>
            <a:endParaRPr lang="it-IT" dirty="0">
              <a:solidFill>
                <a:prstClr val="black"/>
              </a:solidFill>
              <a:sym typeface="Symbol"/>
            </a:endParaRPr>
          </a:p>
          <a:p>
            <a:r>
              <a:rPr lang="it-IT" dirty="0" err="1" smtClean="0">
                <a:solidFill>
                  <a:prstClr val="black"/>
                </a:solidFill>
                <a:sym typeface="Symbol"/>
              </a:rPr>
              <a:t>Microalbuminuria</a:t>
            </a:r>
            <a:r>
              <a:rPr lang="it-IT" dirty="0" smtClean="0">
                <a:solidFill>
                  <a:prstClr val="black"/>
                </a:solidFill>
                <a:sym typeface="Symbol"/>
              </a:rPr>
              <a:t>:</a:t>
            </a:r>
          </a:p>
          <a:p>
            <a:r>
              <a:rPr lang="it-IT" dirty="0">
                <a:solidFill>
                  <a:prstClr val="black"/>
                </a:solidFill>
                <a:sym typeface="Symbol"/>
              </a:rPr>
              <a:t>	</a:t>
            </a:r>
            <a:r>
              <a:rPr lang="it-IT" dirty="0" err="1" smtClean="0">
                <a:solidFill>
                  <a:prstClr val="black"/>
                </a:solidFill>
                <a:sym typeface="Symbol"/>
              </a:rPr>
              <a:t>perchè</a:t>
            </a:r>
            <a:r>
              <a:rPr lang="it-IT" dirty="0" smtClean="0">
                <a:solidFill>
                  <a:prstClr val="black"/>
                </a:solidFill>
                <a:sym typeface="Symbol"/>
              </a:rPr>
              <a:t> dosata anziché proteinuria ? </a:t>
            </a:r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 l’anno scorso non l’ho </a:t>
            </a:r>
          </a:p>
          <a:p>
            <a:r>
              <a:rPr lang="it-IT" b="1" dirty="0" smtClean="0">
                <a:solidFill>
                  <a:srgbClr val="92D050"/>
                </a:solidFill>
                <a:sym typeface="Wingdings" pitchFamily="2" charset="2"/>
              </a:rPr>
              <a:t>                                                                                       chiesta, errore MMG</a:t>
            </a:r>
            <a:endParaRPr lang="it-IT" b="1" dirty="0" smtClean="0">
              <a:solidFill>
                <a:srgbClr val="92D050"/>
              </a:solidFill>
              <a:sym typeface="Symbol"/>
            </a:endParaRPr>
          </a:p>
          <a:p>
            <a:r>
              <a:rPr lang="it-IT" dirty="0">
                <a:solidFill>
                  <a:prstClr val="black"/>
                </a:solidFill>
                <a:sym typeface="Symbol"/>
              </a:rPr>
              <a:t>	</a:t>
            </a:r>
            <a:r>
              <a:rPr lang="it-IT" dirty="0" err="1" smtClean="0">
                <a:solidFill>
                  <a:prstClr val="black"/>
                </a:solidFill>
                <a:sym typeface="Symbol"/>
              </a:rPr>
              <a:t>perchè</a:t>
            </a:r>
            <a:r>
              <a:rPr lang="it-IT" dirty="0" smtClean="0">
                <a:solidFill>
                  <a:prstClr val="black"/>
                </a:solidFill>
                <a:sym typeface="Symbol"/>
              </a:rPr>
              <a:t> dosata allora e non valutata in febbraio (era patologica)?</a:t>
            </a:r>
          </a:p>
          <a:p>
            <a:r>
              <a:rPr lang="it-IT" dirty="0" smtClean="0">
                <a:solidFill>
                  <a:prstClr val="black"/>
                </a:solidFill>
                <a:sym typeface="Symbol"/>
              </a:rPr>
              <a:t>                  Perché non dosata proteinuria ?</a:t>
            </a:r>
          </a:p>
          <a:p>
            <a:endParaRPr lang="it-IT" dirty="0">
              <a:solidFill>
                <a:prstClr val="black"/>
              </a:solidFill>
              <a:sym typeface="Symbol"/>
            </a:endParaRPr>
          </a:p>
          <a:p>
            <a:r>
              <a:rPr lang="it-IT" dirty="0" smtClean="0">
                <a:solidFill>
                  <a:prstClr val="black"/>
                </a:solidFill>
                <a:sym typeface="Symbol"/>
              </a:rPr>
              <a:t>Creatininemia aumentata e Clearance della creatinina ridotta: </a:t>
            </a:r>
          </a:p>
          <a:p>
            <a:r>
              <a:rPr lang="it-IT" dirty="0">
                <a:solidFill>
                  <a:prstClr val="black"/>
                </a:solidFill>
                <a:sym typeface="Symbol"/>
              </a:rPr>
              <a:t>	</a:t>
            </a:r>
            <a:r>
              <a:rPr lang="it-IT" dirty="0" smtClean="0">
                <a:solidFill>
                  <a:prstClr val="black"/>
                </a:solidFill>
                <a:sym typeface="Symbol"/>
              </a:rPr>
              <a:t>anamnesi di nefropatie ?</a:t>
            </a:r>
          </a:p>
          <a:p>
            <a:r>
              <a:rPr lang="it-IT" dirty="0" smtClean="0">
                <a:solidFill>
                  <a:prstClr val="black"/>
                </a:solidFill>
                <a:sym typeface="Symbol"/>
              </a:rPr>
              <a:t>	cosa era successo ? Fatto acuto (perché non ricontrollato?)</a:t>
            </a:r>
          </a:p>
          <a:p>
            <a:r>
              <a:rPr lang="it-IT" dirty="0" smtClean="0">
                <a:solidFill>
                  <a:prstClr val="black"/>
                </a:solidFill>
                <a:sym typeface="Symbol"/>
              </a:rPr>
              <a:t>	altri sintomi ?</a:t>
            </a:r>
          </a:p>
          <a:p>
            <a:r>
              <a:rPr lang="it-IT" dirty="0" smtClean="0">
                <a:solidFill>
                  <a:prstClr val="black"/>
                </a:solidFill>
                <a:sym typeface="Symbol"/>
              </a:rPr>
              <a:t>	è peggioramento lento cronico (c’era già danno renale)?</a:t>
            </a:r>
          </a:p>
          <a:p>
            <a:r>
              <a:rPr lang="it-IT" dirty="0" smtClean="0">
                <a:solidFill>
                  <a:prstClr val="black"/>
                </a:solidFill>
                <a:sym typeface="Symbol"/>
              </a:rPr>
              <a:t>	è peggioramento acuto ?   (ricontrollare)</a:t>
            </a:r>
          </a:p>
          <a:p>
            <a:endParaRPr lang="it-IT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8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57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Esame Urine 2013 </a:t>
            </a:r>
            <a:r>
              <a:rPr lang="it-IT" b="1" dirty="0" smtClean="0">
                <a:solidFill>
                  <a:schemeClr val="bg1"/>
                </a:solidFill>
                <a:sym typeface="Wingdings" pitchFamily="2" charset="2"/>
              </a:rPr>
              <a:t> 2014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2987824" y="980728"/>
            <a:ext cx="2448272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700" dirty="0" smtClean="0"/>
              <a:t>giallo paglierino</a:t>
            </a:r>
          </a:p>
          <a:p>
            <a:pPr>
              <a:buNone/>
            </a:pPr>
            <a:r>
              <a:rPr lang="it-IT" sz="2700" dirty="0" smtClean="0"/>
              <a:t>limpido</a:t>
            </a:r>
          </a:p>
          <a:p>
            <a:pPr>
              <a:buNone/>
            </a:pPr>
            <a:r>
              <a:rPr lang="it-IT" sz="2700" dirty="0" smtClean="0"/>
              <a:t>5.8</a:t>
            </a:r>
          </a:p>
          <a:p>
            <a:pPr>
              <a:buNone/>
            </a:pPr>
            <a:r>
              <a:rPr lang="it-IT" sz="2700" dirty="0" smtClean="0"/>
              <a:t>1018</a:t>
            </a:r>
          </a:p>
          <a:p>
            <a:pPr>
              <a:buNone/>
            </a:pPr>
            <a:r>
              <a:rPr lang="it-IT" sz="2700" dirty="0" smtClean="0"/>
              <a:t>+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tracce</a:t>
            </a:r>
          </a:p>
          <a:p>
            <a:pPr>
              <a:buNone/>
            </a:pPr>
            <a:r>
              <a:rPr lang="it-IT" sz="2700" dirty="0" smtClean="0"/>
              <a:t>assente</a:t>
            </a:r>
          </a:p>
          <a:p>
            <a:pPr>
              <a:buNone/>
            </a:pPr>
            <a:r>
              <a:rPr lang="it-IT" sz="2700" dirty="0" smtClean="0"/>
              <a:t>cilindri +</a:t>
            </a:r>
            <a:endParaRPr lang="it-IT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071103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8"/>
          <p:cNvSpPr txBox="1">
            <a:spLocks/>
          </p:cNvSpPr>
          <p:nvPr/>
        </p:nvSpPr>
        <p:spPr>
          <a:xfrm>
            <a:off x="5652120" y="980728"/>
            <a:ext cx="3491880" cy="604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giallo carico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limpido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1034</a:t>
            </a:r>
            <a:endParaRPr kumimoji="0" lang="it-IT" sz="2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+++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it-IT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Cil</a:t>
            </a: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ialini ++, 5 gr/</a:t>
            </a:r>
            <a:r>
              <a:rPr kumimoji="0" lang="it-IT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</a:t>
            </a:r>
            <a:endParaRPr kumimoji="0" lang="it-IT" sz="2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6913" y="84778"/>
            <a:ext cx="1988924" cy="2408118"/>
            <a:chOff x="0" y="533400"/>
            <a:chExt cx="5181600" cy="59436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3400"/>
              <a:ext cx="5181600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19"/>
            <p:cNvSpPr>
              <a:spLocks noChangeArrowheads="1"/>
            </p:cNvSpPr>
            <p:nvPr/>
          </p:nvSpPr>
          <p:spPr bwMode="auto">
            <a:xfrm>
              <a:off x="247650" y="1176338"/>
              <a:ext cx="4632822" cy="452437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666749" y="2019300"/>
              <a:ext cx="3817115" cy="36480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2308802" y="3244788"/>
              <a:ext cx="535880" cy="256220"/>
              <a:chOff x="6383337" y="4653136"/>
              <a:chExt cx="1482725" cy="909638"/>
            </a:xfrm>
            <a:solidFill>
              <a:srgbClr val="C00000"/>
            </a:solidFill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6383337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 flipH="1">
                <a:off x="7332281" y="4653136"/>
                <a:ext cx="533781" cy="909638"/>
              </a:xfrm>
              <a:custGeom>
                <a:avLst/>
                <a:gdLst>
                  <a:gd name="T0" fmla="*/ 243 w 354"/>
                  <a:gd name="T1" fmla="*/ 219 h 489"/>
                  <a:gd name="T2" fmla="*/ 177 w 354"/>
                  <a:gd name="T3" fmla="*/ 0 h 489"/>
                  <a:gd name="T4" fmla="*/ 177 w 354"/>
                  <a:gd name="T5" fmla="*/ 489 h 489"/>
                  <a:gd name="T6" fmla="*/ 246 w 354"/>
                  <a:gd name="T7" fmla="*/ 273 h 489"/>
                  <a:gd name="T8" fmla="*/ 237 w 354"/>
                  <a:gd name="T9" fmla="*/ 22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489">
                    <a:moveTo>
                      <a:pt x="243" y="219"/>
                    </a:moveTo>
                    <a:cubicBezTo>
                      <a:pt x="336" y="210"/>
                      <a:pt x="354" y="0"/>
                      <a:pt x="177" y="0"/>
                    </a:cubicBezTo>
                    <a:cubicBezTo>
                      <a:pt x="0" y="0"/>
                      <a:pt x="3" y="489"/>
                      <a:pt x="177" y="489"/>
                    </a:cubicBezTo>
                    <a:cubicBezTo>
                      <a:pt x="351" y="489"/>
                      <a:pt x="315" y="267"/>
                      <a:pt x="246" y="273"/>
                    </a:cubicBezTo>
                    <a:cubicBezTo>
                      <a:pt x="225" y="252"/>
                      <a:pt x="238" y="232"/>
                      <a:pt x="237" y="222"/>
                    </a:cubicBezTo>
                  </a:path>
                </a:pathLst>
              </a:custGeom>
              <a:grpFill/>
              <a:ln w="3175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" name="CasellaDiTesto 8"/>
          <p:cNvSpPr txBox="1"/>
          <p:nvPr/>
        </p:nvSpPr>
        <p:spPr>
          <a:xfrm>
            <a:off x="2123728" y="980728"/>
            <a:ext cx="7246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46200" algn="l"/>
              </a:tabLst>
            </a:pPr>
            <a:r>
              <a:rPr lang="it-IT" dirty="0" err="1" smtClean="0">
                <a:solidFill>
                  <a:prstClr val="black"/>
                </a:solidFill>
              </a:rPr>
              <a:t>pH</a:t>
            </a:r>
            <a:r>
              <a:rPr lang="it-IT" dirty="0" smtClean="0">
                <a:solidFill>
                  <a:prstClr val="black"/>
                </a:solidFill>
              </a:rPr>
              <a:t> acido: 	verosimilmente non è vegetariano</a:t>
            </a:r>
          </a:p>
          <a:p>
            <a:pPr>
              <a:tabLst>
                <a:tab pos="1346200" algn="l"/>
              </a:tabLst>
            </a:pPr>
            <a:endParaRPr lang="it-IT" dirty="0">
              <a:solidFill>
                <a:prstClr val="black"/>
              </a:solidFill>
            </a:endParaRPr>
          </a:p>
          <a:p>
            <a:pPr>
              <a:tabLst>
                <a:tab pos="1346200" algn="l"/>
              </a:tabLst>
            </a:pPr>
            <a:r>
              <a:rPr lang="it-IT" dirty="0" smtClean="0">
                <a:solidFill>
                  <a:prstClr val="black"/>
                </a:solidFill>
              </a:rPr>
              <a:t>P.S. 1034:	insegnarli a bere di più (colore delle urine)</a:t>
            </a:r>
          </a:p>
          <a:p>
            <a:pPr>
              <a:tabLst>
                <a:tab pos="1346200" algn="l"/>
              </a:tabLst>
            </a:pPr>
            <a:endParaRPr lang="it-IT" dirty="0">
              <a:solidFill>
                <a:prstClr val="black"/>
              </a:solidFill>
            </a:endParaRPr>
          </a:p>
          <a:p>
            <a:pPr>
              <a:tabLst>
                <a:tab pos="1346200" algn="l"/>
              </a:tabLst>
            </a:pPr>
            <a:r>
              <a:rPr lang="it-IT" dirty="0" smtClean="0">
                <a:solidFill>
                  <a:prstClr val="black"/>
                </a:solidFill>
              </a:rPr>
              <a:t>Proteine +++  valore di +  può esserci in urine molto concentrate </a:t>
            </a:r>
          </a:p>
          <a:p>
            <a:pPr>
              <a:tabLst>
                <a:tab pos="1346200" algn="l"/>
              </a:tabLst>
            </a:pPr>
            <a:endParaRPr lang="it-IT" dirty="0">
              <a:solidFill>
                <a:prstClr val="black"/>
              </a:solidFill>
            </a:endParaRPr>
          </a:p>
          <a:p>
            <a:pPr>
              <a:tabLst>
                <a:tab pos="1346200" algn="l"/>
              </a:tabLst>
            </a:pPr>
            <a:r>
              <a:rPr lang="it-IT" dirty="0" err="1" smtClean="0">
                <a:solidFill>
                  <a:prstClr val="black"/>
                </a:solidFill>
              </a:rPr>
              <a:t>Hb</a:t>
            </a:r>
            <a:r>
              <a:rPr lang="it-IT" dirty="0" smtClean="0">
                <a:solidFill>
                  <a:prstClr val="black"/>
                </a:solidFill>
              </a:rPr>
              <a:t>+:	forse accettabile in urine così tanto concentrate (…lab)</a:t>
            </a:r>
          </a:p>
          <a:p>
            <a:pPr>
              <a:tabLst>
                <a:tab pos="1346200" algn="l"/>
              </a:tabLst>
            </a:pPr>
            <a:endParaRPr lang="it-IT" dirty="0">
              <a:solidFill>
                <a:prstClr val="black"/>
              </a:solidFill>
            </a:endParaRPr>
          </a:p>
          <a:p>
            <a:pPr>
              <a:tabLst>
                <a:tab pos="1346200" algn="l"/>
              </a:tabLst>
            </a:pPr>
            <a:r>
              <a:rPr lang="it-IT" dirty="0" smtClean="0">
                <a:solidFill>
                  <a:prstClr val="black"/>
                </a:solidFill>
              </a:rPr>
              <a:t>Cilindri++:	dovuti a proteine che vengono dal nefrone</a:t>
            </a:r>
          </a:p>
          <a:p>
            <a:pPr>
              <a:tabLst>
                <a:tab pos="1346200" algn="l"/>
              </a:tabLst>
            </a:pPr>
            <a:endParaRPr lang="it-IT" dirty="0">
              <a:solidFill>
                <a:prstClr val="black"/>
              </a:solidFill>
            </a:endParaRPr>
          </a:p>
          <a:p>
            <a:pPr>
              <a:tabLst>
                <a:tab pos="1346200" algn="l"/>
              </a:tabLst>
            </a:pPr>
            <a:r>
              <a:rPr lang="it-IT" dirty="0" smtClean="0">
                <a:solidFill>
                  <a:prstClr val="black"/>
                </a:solidFill>
              </a:rPr>
              <a:t>La presenza di proteinuria+++ e cilindri orientano su malattia glomerulare	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026027" y="233762"/>
            <a:ext cx="1957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cap="all" dirty="0" smtClean="0">
                <a:solidFill>
                  <a:srgbClr val="FF0000"/>
                </a:solidFill>
              </a:rPr>
              <a:t>ESAME URINE</a:t>
            </a:r>
            <a:endParaRPr lang="it-IT" sz="24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05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La prevenzione dell’ IRC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it-IT" dirty="0" smtClean="0"/>
              <a:t>Perché è importante: 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sz="2400" dirty="0" smtClean="0"/>
              <a:t>Italia:	</a:t>
            </a:r>
            <a:r>
              <a:rPr lang="it-IT" sz="2400" b="1" dirty="0" smtClean="0">
                <a:solidFill>
                  <a:srgbClr val="FF0000"/>
                </a:solidFill>
              </a:rPr>
              <a:t>170 nuovi </a:t>
            </a:r>
            <a:r>
              <a:rPr lang="it-IT" sz="2400" dirty="0" smtClean="0"/>
              <a:t>pazienti in dialisi/anno ogni 1.000.000 abitanti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b="1" dirty="0" smtClean="0">
                <a:solidFill>
                  <a:srgbClr val="0000FF"/>
                </a:solidFill>
              </a:rPr>
              <a:t>900 pazienti in dialisi </a:t>
            </a:r>
            <a:r>
              <a:rPr lang="it-IT" sz="2400" dirty="0"/>
              <a:t>ogni 1.000.000 </a:t>
            </a:r>
            <a:r>
              <a:rPr lang="it-IT" sz="2400" dirty="0" smtClean="0"/>
              <a:t>abitanti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dirty="0" smtClean="0"/>
              <a:t>	costo &gt;50.000 € /anno-paziente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dirty="0" smtClean="0"/>
              <a:t>	(&gt;4.500.000 € /anno in Provincia di Brescia)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dirty="0" smtClean="0"/>
              <a:t>	</a:t>
            </a:r>
          </a:p>
          <a:p>
            <a:pPr marL="0" indent="0">
              <a:buNone/>
            </a:pPr>
            <a:r>
              <a:rPr lang="it-IT" sz="24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288" y="219075"/>
            <a:ext cx="8264525" cy="762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it-IT" sz="2800"/>
              <a:t>INSUFFICIENZA RENALE CRONICA (IRC)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55638" y="1062038"/>
            <a:ext cx="780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it-IT" sz="2000">
                <a:solidFill>
                  <a:srgbClr val="FFFFCC"/>
                </a:solidFill>
              </a:rPr>
              <a:t>NEFROPATIA DI BASE NEI PAZIENTI  DIALIZZATI</a:t>
            </a:r>
          </a:p>
          <a:p>
            <a:pPr algn="ctr"/>
            <a:r>
              <a:rPr lang="it-IT" sz="2000">
                <a:solidFill>
                  <a:srgbClr val="FFFFCC"/>
                </a:solidFill>
              </a:rPr>
              <a:t>DATI 2010 DAL </a:t>
            </a:r>
            <a:r>
              <a:rPr lang="it-IT" sz="2000" b="1">
                <a:solidFill>
                  <a:srgbClr val="FFFFCC"/>
                </a:solidFill>
              </a:rPr>
              <a:t>REGISTRO ITALIANO DI DIALISI E TRAPIANTO</a:t>
            </a:r>
          </a:p>
          <a:p>
            <a:pPr algn="ctr"/>
            <a:r>
              <a:rPr lang="it-IT" sz="2000">
                <a:solidFill>
                  <a:srgbClr val="FFFFCC"/>
                </a:solidFill>
              </a:rPr>
              <a:t>della </a:t>
            </a:r>
            <a:r>
              <a:rPr lang="it-IT" sz="2000" b="1">
                <a:solidFill>
                  <a:srgbClr val="FFFFCC"/>
                </a:solidFill>
              </a:rPr>
              <a:t>SOCIETA’ ITALIANA DI NEFROLOGIA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61499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1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313" y="1700213"/>
            <a:ext cx="8532812" cy="4537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t-IT" sz="1800" b="1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87450" y="404813"/>
            <a:ext cx="6985000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/>
              <a:t>IL TRATTAMENTO È EFFICACE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735138" y="1944688"/>
            <a:ext cx="0" cy="3744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rot="16200000">
            <a:off x="5154613" y="2093912"/>
            <a:ext cx="0" cy="7159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71775" y="5800725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Tempo (anni)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2625" y="320833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VFG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42988" y="176688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100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1590675" y="1930400"/>
            <a:ext cx="144463" cy="11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1604963" y="3748088"/>
            <a:ext cx="144462" cy="111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1590675" y="2822575"/>
            <a:ext cx="144463" cy="11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1604963" y="5218113"/>
            <a:ext cx="144462" cy="111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116013" y="26257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75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16013" y="35607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50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87450" y="50371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10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201738" y="54816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 0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1709738" y="1960563"/>
            <a:ext cx="3787775" cy="3294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851275" y="3789363"/>
            <a:ext cx="2736850" cy="1439862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763713" y="5229225"/>
            <a:ext cx="6985000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t-IT" b="1">
                <a:solidFill>
                  <a:schemeClr val="bg1"/>
                </a:solidFill>
              </a:rPr>
              <a:t>DIALISI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292725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443663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9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68313" y="6308725"/>
            <a:ext cx="7620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 defTabSz="820738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 defTabSz="820738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 defTabSz="820738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 defTabSz="820738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1" i="1">
                <a:solidFill>
                  <a:schemeClr val="bg1"/>
                </a:solidFill>
              </a:rPr>
              <a:t>Brenner, et al., 2001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851275" y="350043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3779838" y="3136900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sz="1800" b="1"/>
              <a:t>Inizio trattamento</a:t>
            </a:r>
          </a:p>
        </p:txBody>
      </p:sp>
    </p:spTree>
    <p:extLst>
      <p:ext uri="{BB962C8B-B14F-4D97-AF65-F5344CB8AC3E}">
        <p14:creationId xmlns:p14="http://schemas.microsoft.com/office/powerpoint/2010/main" val="21429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750" y="6381750"/>
            <a:ext cx="7620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 defTabSz="820738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 defTabSz="820738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 defTabSz="820738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 defTabSz="820738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1" i="1">
                <a:solidFill>
                  <a:schemeClr val="bg1"/>
                </a:solidFill>
              </a:rPr>
              <a:t>Brenner, et al., 2001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16013" y="404813"/>
            <a:ext cx="7007225" cy="70643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/>
              <a:t>PIU’ PRECOCE = PIU’ EFFICACE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700213"/>
            <a:ext cx="8532813" cy="4537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735138" y="1944688"/>
            <a:ext cx="0" cy="3744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rot="16200000">
            <a:off x="5154613" y="2093912"/>
            <a:ext cx="0" cy="7159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771775" y="5800725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Tempo (anni)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2625" y="320833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VFG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42988" y="176688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100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584325" y="1943100"/>
            <a:ext cx="1508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1600200" y="3748088"/>
            <a:ext cx="149225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1590675" y="2822575"/>
            <a:ext cx="144463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1604963" y="5218113"/>
            <a:ext cx="144462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16013" y="26257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75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16013" y="35607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50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187450" y="50371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10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201738" y="54816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 0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1728788" y="1946275"/>
            <a:ext cx="3768725" cy="33083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3851275" y="3789363"/>
            <a:ext cx="2736850" cy="1439862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292725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443663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9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2700338" y="2781300"/>
            <a:ext cx="4824412" cy="2447925"/>
          </a:xfrm>
          <a:prstGeom prst="line">
            <a:avLst/>
          </a:prstGeom>
          <a:noFill/>
          <a:ln w="57150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451725" y="56721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11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2698750" y="25019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2627313" y="2138363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sz="1800" b="1"/>
              <a:t>Inizio trattamento</a:t>
            </a: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763713" y="5229225"/>
            <a:ext cx="6985000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t-IT" b="1">
                <a:solidFill>
                  <a:schemeClr val="bg1"/>
                </a:solidFill>
              </a:rPr>
              <a:t>DIALISI</a:t>
            </a:r>
          </a:p>
        </p:txBody>
      </p:sp>
    </p:spTree>
    <p:extLst>
      <p:ext uri="{BB962C8B-B14F-4D97-AF65-F5344CB8AC3E}">
        <p14:creationId xmlns:p14="http://schemas.microsoft.com/office/powerpoint/2010/main" val="27440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19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Insufficienza Renale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619672" y="522920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Dr.ssa Paola Sant’Unione – Dr. Lorenzo </a:t>
            </a:r>
            <a:r>
              <a:rPr lang="it-IT" sz="2400" dirty="0" err="1" smtClean="0"/>
              <a:t>Zanini</a:t>
            </a:r>
            <a:endParaRPr lang="it-IT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95588" y="404813"/>
            <a:ext cx="3551237" cy="70643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E,  FORSE …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31800" y="1700213"/>
            <a:ext cx="8532813" cy="4537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t-IT" sz="1800" b="1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735138" y="1944688"/>
            <a:ext cx="0" cy="3744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rot="16200000">
            <a:off x="5154613" y="2093912"/>
            <a:ext cx="0" cy="7159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71775" y="5800725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Tempo (anni)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2625" y="320833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VFG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42988" y="176688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100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584325" y="1943100"/>
            <a:ext cx="1508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1600200" y="3748088"/>
            <a:ext cx="149225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1590675" y="2822575"/>
            <a:ext cx="144463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1604963" y="5218113"/>
            <a:ext cx="144462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116013" y="26257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75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16013" y="35607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50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87450" y="50371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10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201738" y="54816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 0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1728788" y="1946275"/>
            <a:ext cx="3768725" cy="33083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851275" y="3789363"/>
            <a:ext cx="2736850" cy="1439862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292725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443663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9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2700338" y="2781300"/>
            <a:ext cx="4824412" cy="2447925"/>
          </a:xfrm>
          <a:prstGeom prst="line">
            <a:avLst/>
          </a:prstGeom>
          <a:noFill/>
          <a:ln w="57150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451725" y="56721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0099"/>
                </a:solidFill>
              </a:rPr>
              <a:t>11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2698750" y="25019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627313" y="2138363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sz="1800" b="1"/>
              <a:t>Inizio trattamento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763713" y="5229225"/>
            <a:ext cx="6985000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it-IT" b="1">
                <a:solidFill>
                  <a:schemeClr val="bg1"/>
                </a:solidFill>
              </a:rPr>
              <a:t>DIALISI</a:t>
            </a:r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2700338" y="2781300"/>
            <a:ext cx="5903912" cy="1452563"/>
          </a:xfrm>
          <a:custGeom>
            <a:avLst/>
            <a:gdLst>
              <a:gd name="T0" fmla="*/ 0 w 3719"/>
              <a:gd name="T1" fmla="*/ 0 h 915"/>
              <a:gd name="T2" fmla="*/ 2147483647 w 3719"/>
              <a:gd name="T3" fmla="*/ 2147483647 h 915"/>
              <a:gd name="T4" fmla="*/ 0 60000 65536"/>
              <a:gd name="T5" fmla="*/ 0 60000 65536"/>
              <a:gd name="T6" fmla="*/ 0 w 3719"/>
              <a:gd name="T7" fmla="*/ 0 h 915"/>
              <a:gd name="T8" fmla="*/ 3719 w 3719"/>
              <a:gd name="T9" fmla="*/ 915 h 9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19" h="915">
                <a:moveTo>
                  <a:pt x="0" y="0"/>
                </a:moveTo>
                <a:cubicBezTo>
                  <a:pt x="1667" y="707"/>
                  <a:pt x="3091" y="915"/>
                  <a:pt x="3719" y="910"/>
                </a:cubicBezTo>
              </a:path>
            </a:pathLst>
          </a:custGeom>
          <a:noFill/>
          <a:ln w="57150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243888" y="3636963"/>
            <a:ext cx="401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8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4211638" y="6381750"/>
            <a:ext cx="367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it-IT" sz="1800" b="1">
                <a:solidFill>
                  <a:schemeClr val="bg1"/>
                </a:solidFill>
              </a:rPr>
              <a:t>Ipotesi di G. Remuzzi - Bergamo</a:t>
            </a:r>
          </a:p>
        </p:txBody>
      </p:sp>
    </p:spTree>
    <p:extLst>
      <p:ext uri="{BB962C8B-B14F-4D97-AF65-F5344CB8AC3E}">
        <p14:creationId xmlns:p14="http://schemas.microsoft.com/office/powerpoint/2010/main" val="38176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smtClean="0">
                <a:solidFill>
                  <a:schemeClr val="bg1"/>
                </a:solidFill>
              </a:rPr>
              <a:t>La prevenzione dell’ IRC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Come prevenire: stili di vita</a:t>
            </a:r>
            <a:endParaRPr lang="it-IT" dirty="0"/>
          </a:p>
          <a:p>
            <a:pPr lvl="1"/>
            <a:r>
              <a:rPr lang="it-IT" dirty="0" smtClean="0"/>
              <a:t>poco sale </a:t>
            </a:r>
          </a:p>
          <a:p>
            <a:pPr lvl="1"/>
            <a:r>
              <a:rPr lang="it-IT" dirty="0" smtClean="0"/>
              <a:t>pochi cibi salati (affettati e formaggi e… stracchini)</a:t>
            </a:r>
          </a:p>
          <a:p>
            <a:pPr lvl="1"/>
            <a:r>
              <a:rPr lang="it-IT" dirty="0" smtClean="0"/>
              <a:t>pochi cibi conservati </a:t>
            </a:r>
          </a:p>
          <a:p>
            <a:pPr lvl="1"/>
            <a:r>
              <a:rPr lang="it-IT" dirty="0" smtClean="0"/>
              <a:t>evitare sale «della farmacia»</a:t>
            </a:r>
          </a:p>
          <a:p>
            <a:pPr lvl="1"/>
            <a:r>
              <a:rPr lang="it-IT" dirty="0" smtClean="0"/>
              <a:t>bere in quantità adeguata (diuresi 1,5 litri)</a:t>
            </a:r>
          </a:p>
          <a:p>
            <a:pPr lvl="1"/>
            <a:r>
              <a:rPr lang="it-IT" dirty="0" smtClean="0"/>
              <a:t>non esagerare con carichi proteici continuativi</a:t>
            </a:r>
          </a:p>
          <a:p>
            <a:pPr lvl="1"/>
            <a:r>
              <a:rPr lang="it-IT" dirty="0" smtClean="0"/>
              <a:t>usare farmaci solo se strettamente necessari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01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Popolazione “a rischio”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384502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it-IT" dirty="0" smtClean="0"/>
              <a:t>Condizioni cliniche</a:t>
            </a:r>
          </a:p>
          <a:p>
            <a:pPr lvl="1">
              <a:spcBef>
                <a:spcPts val="0"/>
              </a:spcBef>
            </a:pPr>
            <a:r>
              <a:rPr lang="it-IT" dirty="0"/>
              <a:t>Parenti con </a:t>
            </a:r>
            <a:r>
              <a:rPr lang="it-IT" dirty="0" smtClean="0"/>
              <a:t>nefropatie</a:t>
            </a:r>
          </a:p>
          <a:p>
            <a:pPr lvl="1">
              <a:spcBef>
                <a:spcPts val="0"/>
              </a:spcBef>
            </a:pPr>
            <a:r>
              <a:rPr lang="it-IT" dirty="0" smtClean="0"/>
              <a:t>Anomalie </a:t>
            </a:r>
            <a:r>
              <a:rPr lang="it-IT" dirty="0" err="1" smtClean="0"/>
              <a:t>anat</a:t>
            </a:r>
            <a:r>
              <a:rPr lang="it-IT" dirty="0" smtClean="0"/>
              <a:t>. vie </a:t>
            </a:r>
            <a:r>
              <a:rPr lang="it-IT" dirty="0" err="1" smtClean="0"/>
              <a:t>urinariae</a:t>
            </a:r>
            <a:endParaRPr lang="it-IT" dirty="0" smtClean="0"/>
          </a:p>
          <a:p>
            <a:pPr lvl="1">
              <a:spcBef>
                <a:spcPts val="0"/>
              </a:spcBef>
            </a:pPr>
            <a:r>
              <a:rPr lang="it-IT" dirty="0" smtClean="0"/>
              <a:t>Pregressi episodi di IRA</a:t>
            </a:r>
          </a:p>
          <a:p>
            <a:pPr lvl="1">
              <a:spcBef>
                <a:spcPts val="0"/>
              </a:spcBef>
            </a:pPr>
            <a:r>
              <a:rPr lang="it-IT" dirty="0" smtClean="0"/>
              <a:t>Storia nefrologica/urologica</a:t>
            </a:r>
          </a:p>
          <a:p>
            <a:pPr lvl="1">
              <a:spcBef>
                <a:spcPts val="0"/>
              </a:spcBef>
            </a:pPr>
            <a:r>
              <a:rPr lang="it-IT" dirty="0" smtClean="0"/>
              <a:t>Malattie sistemiche (rene)</a:t>
            </a:r>
            <a:endParaRPr lang="it-IT" dirty="0"/>
          </a:p>
          <a:p>
            <a:pPr lvl="1">
              <a:spcBef>
                <a:spcPts val="0"/>
              </a:spcBef>
            </a:pPr>
            <a:r>
              <a:rPr lang="it-IT" dirty="0" smtClean="0"/>
              <a:t>Ipertesi</a:t>
            </a:r>
          </a:p>
          <a:p>
            <a:pPr lvl="1">
              <a:spcBef>
                <a:spcPts val="0"/>
              </a:spcBef>
            </a:pPr>
            <a:r>
              <a:rPr lang="it-IT" dirty="0" smtClean="0"/>
              <a:t>Diabetici</a:t>
            </a:r>
          </a:p>
          <a:p>
            <a:pPr lvl="1">
              <a:spcBef>
                <a:spcPts val="0"/>
              </a:spcBef>
            </a:pPr>
            <a:r>
              <a:rPr lang="it-IT" dirty="0" smtClean="0"/>
              <a:t>Obesi</a:t>
            </a:r>
          </a:p>
          <a:p>
            <a:pPr lvl="1">
              <a:spcBef>
                <a:spcPts val="0"/>
              </a:spcBef>
            </a:pPr>
            <a:r>
              <a:rPr lang="it-IT" dirty="0" smtClean="0"/>
              <a:t>Patologie CV o rischio  CV</a:t>
            </a:r>
          </a:p>
          <a:p>
            <a:pPr lvl="1">
              <a:spcBef>
                <a:spcPts val="0"/>
              </a:spcBef>
            </a:pPr>
            <a:r>
              <a:rPr lang="it-IT" dirty="0" smtClean="0"/>
              <a:t>Fumatori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sz="half" idx="1"/>
          </p:nvPr>
        </p:nvSpPr>
        <p:spPr>
          <a:xfrm>
            <a:off x="5436096" y="3573016"/>
            <a:ext cx="3096344" cy="24482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dirty="0" smtClean="0"/>
              <a:t>Farmaci</a:t>
            </a:r>
            <a:endParaRPr lang="it-IT" dirty="0"/>
          </a:p>
          <a:p>
            <a:pPr lvl="1">
              <a:spcBef>
                <a:spcPts val="0"/>
              </a:spcBef>
            </a:pPr>
            <a:r>
              <a:rPr lang="it-IT" dirty="0" smtClean="0"/>
              <a:t>Abuso diuretici</a:t>
            </a:r>
          </a:p>
          <a:p>
            <a:pPr lvl="1">
              <a:spcBef>
                <a:spcPts val="0"/>
              </a:spcBef>
            </a:pPr>
            <a:r>
              <a:rPr lang="it-IT" dirty="0" smtClean="0"/>
              <a:t>Abuso lassativi</a:t>
            </a:r>
          </a:p>
          <a:p>
            <a:pPr lvl="1">
              <a:spcBef>
                <a:spcPts val="0"/>
              </a:spcBef>
            </a:pPr>
            <a:r>
              <a:rPr lang="it-IT" dirty="0" smtClean="0"/>
              <a:t>FANS</a:t>
            </a:r>
          </a:p>
          <a:p>
            <a:pPr lvl="1">
              <a:spcBef>
                <a:spcPts val="0"/>
              </a:spcBef>
            </a:pPr>
            <a:r>
              <a:rPr lang="it-IT" dirty="0" smtClean="0"/>
              <a:t>Litio</a:t>
            </a:r>
          </a:p>
          <a:p>
            <a:pPr lvl="1">
              <a:spcBef>
                <a:spcPts val="0"/>
              </a:spcBef>
            </a:pPr>
            <a:r>
              <a:rPr lang="it-IT" dirty="0" smtClean="0"/>
              <a:t>Chemioterapici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920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Indicazioni alla visita nefrologica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3568" y="1124744"/>
            <a:ext cx="7704856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Primo riscontro di:	</a:t>
            </a:r>
          </a:p>
          <a:p>
            <a:r>
              <a:rPr lang="it-IT" b="1" dirty="0"/>
              <a:t>	Clearance della creatinina inferiore all’atteso </a:t>
            </a:r>
          </a:p>
          <a:p>
            <a:r>
              <a:rPr lang="it-IT" b="1" dirty="0"/>
              <a:t>	o proteinuria &gt;150 mg/die (o albuminuria&gt;30 mg/die o in aumento)</a:t>
            </a:r>
          </a:p>
          <a:p>
            <a:r>
              <a:rPr lang="it-IT" b="1" dirty="0"/>
              <a:t>	o ematuria</a:t>
            </a:r>
          </a:p>
          <a:p>
            <a:r>
              <a:rPr lang="it-IT" b="1" dirty="0"/>
              <a:t>	o anomalie riscontrate con tecniche di immagine   </a:t>
            </a:r>
          </a:p>
        </p:txBody>
      </p:sp>
      <p:cxnSp>
        <p:nvCxnSpPr>
          <p:cNvPr id="7" name="Connettore 2 6"/>
          <p:cNvCxnSpPr>
            <a:stCxn id="5" idx="2"/>
          </p:cNvCxnSpPr>
          <p:nvPr/>
        </p:nvCxnSpPr>
        <p:spPr>
          <a:xfrm>
            <a:off x="4535996" y="2602072"/>
            <a:ext cx="0" cy="6109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683568" y="3247816"/>
            <a:ext cx="770485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/>
              <a:t>Confermare con secondo test (clearance creatinina e proteinuria o albuminuria)</a:t>
            </a:r>
            <a:endParaRPr lang="it-IT" b="1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4538092" y="3682192"/>
            <a:ext cx="0" cy="6109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683568" y="4355812"/>
            <a:ext cx="770485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Se confermata </a:t>
            </a:r>
            <a:r>
              <a:rPr lang="it-IT" b="1" dirty="0" smtClean="0">
                <a:sym typeface="Symbol"/>
              </a:rPr>
              <a:t> Nefrologo</a:t>
            </a:r>
          </a:p>
          <a:p>
            <a:r>
              <a:rPr lang="it-IT" b="1" dirty="0" smtClean="0">
                <a:sym typeface="Symbol"/>
              </a:rPr>
              <a:t>con:      esami fatti, sintesi storia, terapia in atto</a:t>
            </a:r>
          </a:p>
          <a:p>
            <a:endParaRPr lang="it-IT" b="1" dirty="0">
              <a:sym typeface="Symbol"/>
            </a:endParaRPr>
          </a:p>
          <a:p>
            <a:r>
              <a:rPr lang="it-IT" b="1" dirty="0" smtClean="0">
                <a:sym typeface="Symbol"/>
              </a:rPr>
              <a:t>Se proteinuria &gt; 500 mg/die: foresi delle proteine urinarie</a:t>
            </a:r>
          </a:p>
          <a:p>
            <a:r>
              <a:rPr lang="it-IT" b="1" dirty="0" smtClean="0">
                <a:sym typeface="Symbol"/>
              </a:rPr>
              <a:t>Se manifestazioni di tipo immunologico/nefritico: ACT, C3, C4, ANA e/o ANCA</a:t>
            </a:r>
          </a:p>
          <a:p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Indicazioni alla visita nefrologica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7940" y="1052736"/>
            <a:ext cx="813055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444500" algn="l"/>
              </a:tabLst>
            </a:pPr>
            <a:r>
              <a:rPr lang="it-IT" dirty="0" smtClean="0"/>
              <a:t>Se:	</a:t>
            </a:r>
            <a:r>
              <a:rPr lang="it-IT" b="1" dirty="0" smtClean="0"/>
              <a:t>- </a:t>
            </a:r>
            <a:r>
              <a:rPr lang="it-IT" b="1" dirty="0"/>
              <a:t>Sindrome nefritica</a:t>
            </a:r>
          </a:p>
          <a:p>
            <a:pPr>
              <a:tabLst>
                <a:tab pos="444500" algn="l"/>
              </a:tabLst>
            </a:pPr>
            <a:r>
              <a:rPr lang="it-IT" b="1" dirty="0" smtClean="0"/>
              <a:t>	</a:t>
            </a:r>
            <a:r>
              <a:rPr lang="it-IT" b="1" dirty="0"/>
              <a:t>- Oliguria/anuria </a:t>
            </a:r>
            <a:r>
              <a:rPr lang="it-IT" dirty="0"/>
              <a:t>specie se con sospetto I.R.A. (farmaci, disidratazione)</a:t>
            </a:r>
          </a:p>
          <a:p>
            <a:pPr>
              <a:tabLst>
                <a:tab pos="444500" algn="l"/>
              </a:tabLst>
            </a:pPr>
            <a:r>
              <a:rPr lang="it-IT" b="1" dirty="0" smtClean="0"/>
              <a:t>	- </a:t>
            </a:r>
            <a:r>
              <a:rPr lang="it-IT" b="1" dirty="0"/>
              <a:t>Sovraccarico idrosalino grave</a:t>
            </a:r>
            <a:r>
              <a:rPr lang="it-IT" dirty="0"/>
              <a:t> (IRC o Sindrome </a:t>
            </a:r>
            <a:r>
              <a:rPr lang="it-IT" dirty="0" smtClean="0"/>
              <a:t>Nefrosica)</a:t>
            </a:r>
          </a:p>
          <a:p>
            <a:pPr>
              <a:tabLst>
                <a:tab pos="444500" algn="l"/>
              </a:tabLst>
            </a:pPr>
            <a:r>
              <a:rPr lang="it-IT" b="1" dirty="0"/>
              <a:t>	</a:t>
            </a:r>
            <a:r>
              <a:rPr lang="it-IT" b="1" dirty="0" smtClean="0"/>
              <a:t>- </a:t>
            </a:r>
            <a:r>
              <a:rPr lang="it-IT" b="1" dirty="0" err="1"/>
              <a:t>Iperpotassiemia</a:t>
            </a:r>
            <a:r>
              <a:rPr lang="it-IT" dirty="0"/>
              <a:t> (&gt;6 </a:t>
            </a:r>
            <a:r>
              <a:rPr lang="it-IT" dirty="0" err="1"/>
              <a:t>mEq</a:t>
            </a:r>
            <a:r>
              <a:rPr lang="it-IT" dirty="0"/>
              <a:t>/L</a:t>
            </a:r>
            <a:r>
              <a:rPr lang="it-IT" dirty="0" smtClean="0"/>
              <a:t>). Se da </a:t>
            </a:r>
            <a:r>
              <a:rPr lang="it-IT" dirty="0"/>
              <a:t>farmaci (</a:t>
            </a:r>
            <a:r>
              <a:rPr lang="it-IT" dirty="0" smtClean="0"/>
              <a:t>ACE-i, ARB, </a:t>
            </a:r>
            <a:r>
              <a:rPr lang="it-IT" dirty="0" err="1"/>
              <a:t>antialdosteronici</a:t>
            </a:r>
            <a:r>
              <a:rPr lang="it-IT" dirty="0"/>
              <a:t>) </a:t>
            </a:r>
            <a:r>
              <a:rPr lang="it-IT" dirty="0" err="1" smtClean="0"/>
              <a:t>sosp</a:t>
            </a:r>
            <a:r>
              <a:rPr lang="it-IT" dirty="0" smtClean="0"/>
              <a:t>.</a:t>
            </a:r>
            <a:endParaRPr lang="it-IT" dirty="0"/>
          </a:p>
          <a:p>
            <a:pPr>
              <a:tabLst>
                <a:tab pos="444500" algn="l"/>
              </a:tabLst>
            </a:pPr>
            <a:r>
              <a:rPr lang="it-IT" b="1" dirty="0" smtClean="0"/>
              <a:t>	- </a:t>
            </a:r>
            <a:r>
              <a:rPr lang="it-IT" b="1" dirty="0" err="1"/>
              <a:t>Iposodiemia</a:t>
            </a:r>
            <a:r>
              <a:rPr lang="it-IT" b="1" dirty="0"/>
              <a:t> grave</a:t>
            </a:r>
            <a:r>
              <a:rPr lang="it-IT" dirty="0"/>
              <a:t> (&lt;130 </a:t>
            </a:r>
            <a:r>
              <a:rPr lang="it-IT" dirty="0" err="1"/>
              <a:t>mEq</a:t>
            </a:r>
            <a:r>
              <a:rPr lang="it-IT" dirty="0"/>
              <a:t>/L)</a:t>
            </a:r>
          </a:p>
          <a:p>
            <a:pPr>
              <a:tabLst>
                <a:tab pos="444500" algn="l"/>
              </a:tabLst>
            </a:pPr>
            <a:r>
              <a:rPr lang="it-IT" b="1" dirty="0" smtClean="0"/>
              <a:t>	- </a:t>
            </a:r>
            <a:r>
              <a:rPr lang="it-IT" b="1" dirty="0"/>
              <a:t>Sospetta </a:t>
            </a:r>
            <a:r>
              <a:rPr lang="it-IT" b="1" dirty="0" smtClean="0"/>
              <a:t>Pericardite</a:t>
            </a:r>
            <a:r>
              <a:rPr lang="it-IT" dirty="0" smtClean="0"/>
              <a:t>	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4574754" y="2805272"/>
            <a:ext cx="7726" cy="5080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3301256" y="3291696"/>
            <a:ext cx="2664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cap="all" dirty="0" smtClean="0">
                <a:solidFill>
                  <a:srgbClr val="FF0000"/>
                </a:solidFill>
              </a:rPr>
              <a:t>INVIO AL P.S.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444008" y="4489242"/>
            <a:ext cx="62537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444500" algn="l"/>
              </a:tabLst>
            </a:pPr>
            <a:r>
              <a:rPr lang="it-IT" dirty="0" smtClean="0"/>
              <a:t>Se:	</a:t>
            </a:r>
            <a:r>
              <a:rPr lang="it-IT" b="1" dirty="0" smtClean="0"/>
              <a:t>- </a:t>
            </a:r>
            <a:r>
              <a:rPr lang="it-IT" b="1" dirty="0" smtClean="0">
                <a:sym typeface="Symbol"/>
              </a:rPr>
              <a:t> Creatinina del 50% in meno di 3 mesi</a:t>
            </a:r>
          </a:p>
          <a:p>
            <a:pPr>
              <a:tabLst>
                <a:tab pos="444500" algn="l"/>
              </a:tabLst>
            </a:pPr>
            <a:r>
              <a:rPr lang="it-IT" b="1" dirty="0">
                <a:sym typeface="Symbol"/>
              </a:rPr>
              <a:t>	</a:t>
            </a:r>
            <a:r>
              <a:rPr lang="it-IT" b="1" dirty="0" smtClean="0">
                <a:sym typeface="Symbol"/>
              </a:rPr>
              <a:t>- Edemi importanti (sospetta Sindrome nefrosica)</a:t>
            </a:r>
          </a:p>
          <a:p>
            <a:pPr>
              <a:tabLst>
                <a:tab pos="444500" algn="l"/>
              </a:tabLst>
            </a:pPr>
            <a:r>
              <a:rPr lang="it-IT" b="1" dirty="0">
                <a:sym typeface="Symbol"/>
              </a:rPr>
              <a:t>	</a:t>
            </a:r>
            <a:r>
              <a:rPr lang="it-IT" b="1" dirty="0" smtClean="0">
                <a:sym typeface="Symbol"/>
              </a:rPr>
              <a:t>- Riscontro di VFG &lt;30 ml/</a:t>
            </a:r>
            <a:r>
              <a:rPr lang="it-IT" b="1" dirty="0" err="1" smtClean="0">
                <a:sym typeface="Symbol"/>
              </a:rPr>
              <a:t>min</a:t>
            </a:r>
            <a:r>
              <a:rPr lang="it-IT" b="1" dirty="0" smtClean="0">
                <a:sym typeface="Symbol"/>
              </a:rPr>
              <a:t> in assenza di dati precedenti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4499992" y="5410546"/>
            <a:ext cx="7726" cy="5080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/>
          <p:cNvSpPr/>
          <p:nvPr/>
        </p:nvSpPr>
        <p:spPr>
          <a:xfrm>
            <a:off x="4031940" y="5877272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0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56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8032" y="-16496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MARIA</a:t>
            </a:r>
            <a:endParaRPr lang="it-IT" sz="3200" b="1" dirty="0"/>
          </a:p>
        </p:txBody>
      </p:sp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276872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Clearance creatinina, proteinuria/24h; Foresi proteine urinarie, </a:t>
            </a:r>
            <a:r>
              <a:rPr lang="it-IT" b="1" dirty="0" err="1" smtClean="0"/>
              <a:t>Protidemia</a:t>
            </a:r>
            <a:r>
              <a:rPr lang="it-IT" b="1" dirty="0" smtClean="0"/>
              <a:t> e foresi</a:t>
            </a:r>
            <a:r>
              <a:rPr lang="it-IT" b="1" dirty="0"/>
              <a:t>, </a:t>
            </a:r>
            <a:r>
              <a:rPr lang="it-IT" b="1" dirty="0" err="1"/>
              <a:t>Bicarbonatemia</a:t>
            </a:r>
            <a:r>
              <a:rPr lang="it-IT" b="1" dirty="0"/>
              <a:t>, Potassiemia, </a:t>
            </a:r>
            <a:r>
              <a:rPr lang="it-IT" b="1" dirty="0" err="1"/>
              <a:t>Sideremia</a:t>
            </a:r>
            <a:r>
              <a:rPr lang="it-IT" b="1" dirty="0"/>
              <a:t> </a:t>
            </a:r>
            <a:r>
              <a:rPr lang="it-IT" b="1" dirty="0" smtClean="0"/>
              <a:t>e transferrina, PCR, Calcemia, Fosforemia,</a:t>
            </a:r>
          </a:p>
          <a:p>
            <a:pPr algn="just"/>
            <a:r>
              <a:rPr lang="it-IT" b="1" i="1" dirty="0" smtClean="0">
                <a:solidFill>
                  <a:srgbClr val="0000FF"/>
                </a:solidFill>
              </a:rPr>
              <a:t>Esami suggeriti da anamnesi/clinica</a:t>
            </a:r>
            <a:endParaRPr lang="it-IT" sz="1400" b="1" i="1" dirty="0" smtClean="0">
              <a:solidFill>
                <a:srgbClr val="0000FF"/>
              </a:solidFill>
            </a:endParaRPr>
          </a:p>
          <a:p>
            <a:pPr algn="just"/>
            <a:endParaRPr lang="it-IT" sz="1400" b="1" dirty="0" smtClean="0"/>
          </a:p>
          <a:p>
            <a:pPr algn="just"/>
            <a:r>
              <a:rPr lang="it-IT" b="1" dirty="0" smtClean="0"/>
              <a:t> +VISITA NEFROLOGICA</a:t>
            </a:r>
          </a:p>
        </p:txBody>
      </p:sp>
    </p:spTree>
    <p:extLst>
      <p:ext uri="{BB962C8B-B14F-4D97-AF65-F5344CB8AC3E}">
        <p14:creationId xmlns:p14="http://schemas.microsoft.com/office/powerpoint/2010/main" val="23010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988840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000" b="1" dirty="0" smtClean="0">
                <a:latin typeface="Arial Narrow"/>
                <a:cs typeface="Arial Narrow"/>
              </a:rPr>
              <a:t>Ed ora al Medico di Laboratorio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843808" y="515719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Dr.ssa Franca Pagani </a:t>
            </a:r>
          </a:p>
        </p:txBody>
      </p:sp>
    </p:spTree>
    <p:extLst>
      <p:ext uri="{BB962C8B-B14F-4D97-AF65-F5344CB8AC3E}">
        <p14:creationId xmlns:p14="http://schemas.microsoft.com/office/powerpoint/2010/main" val="15190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Abbiamo fatto gli esami giusti per la valutazione della funzione renale??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6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it-IT" altLang="it-IT" sz="2800" b="1" dirty="0" smtClean="0">
                <a:solidFill>
                  <a:srgbClr val="FF0000"/>
                </a:solidFill>
              </a:rPr>
              <a:t>Creatinina sierica</a:t>
            </a:r>
            <a:endParaRPr lang="it-IT" altLang="it-IT" sz="2800" b="1" dirty="0">
              <a:solidFill>
                <a:srgbClr val="FF0000"/>
              </a:solidFill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b="1" dirty="0">
                <a:solidFill>
                  <a:srgbClr val="000066"/>
                </a:solidFill>
              </a:rPr>
              <a:t>Età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b="1" dirty="0">
                <a:solidFill>
                  <a:srgbClr val="000066"/>
                </a:solidFill>
              </a:rPr>
              <a:t>Sesso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b="1" dirty="0">
                <a:solidFill>
                  <a:srgbClr val="000066"/>
                </a:solidFill>
              </a:rPr>
              <a:t>Razza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b="1" dirty="0">
                <a:solidFill>
                  <a:srgbClr val="000066"/>
                </a:solidFill>
              </a:rPr>
              <a:t>Massa corporea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b="1" dirty="0">
                <a:solidFill>
                  <a:srgbClr val="000066"/>
                </a:solidFill>
              </a:rPr>
              <a:t>Dieta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b="1" dirty="0">
                <a:solidFill>
                  <a:srgbClr val="000066"/>
                </a:solidFill>
              </a:rPr>
              <a:t>Metodi analitici (interferenze, calibrazione)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it-IT" altLang="it-IT" b="1" dirty="0" smtClean="0">
                <a:solidFill>
                  <a:srgbClr val="000066"/>
                </a:solidFill>
              </a:rPr>
              <a:t>Bassa </a:t>
            </a:r>
            <a:r>
              <a:rPr lang="it-IT" altLang="it-IT" b="1" dirty="0">
                <a:solidFill>
                  <a:srgbClr val="000066"/>
                </a:solidFill>
              </a:rPr>
              <a:t>sensibilità (metà dei pazienti in CKD-stadio 3 non vengono individuati</a:t>
            </a:r>
            <a:r>
              <a:rPr lang="it-IT" altLang="it-IT" b="1" dirty="0" smtClean="0">
                <a:solidFill>
                  <a:srgbClr val="000066"/>
                </a:solidFill>
              </a:rPr>
              <a:t>)</a:t>
            </a:r>
            <a:endParaRPr lang="it-IT" altLang="it-IT" b="1" dirty="0">
              <a:solidFill>
                <a:srgbClr val="000066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47664" y="260648"/>
            <a:ext cx="6175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2800" b="1" dirty="0">
                <a:solidFill>
                  <a:srgbClr val="FF0000"/>
                </a:solidFill>
              </a:rPr>
              <a:t>Valutazione del grado di funzione renale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9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62" y="548680"/>
            <a:ext cx="636475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5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MARIA 65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03" y="2391506"/>
            <a:ext cx="8722026" cy="1488313"/>
          </a:xfrm>
          <a:ln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</a:rPr>
              <a:t>Ipertensione arteriosa 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 </a:t>
            </a:r>
            <a:r>
              <a:rPr lang="it-IT" dirty="0" err="1" smtClean="0">
                <a:latin typeface="Arial Narrow"/>
                <a:cs typeface="Arial Narrow"/>
                <a:sym typeface="Wingdings" pitchFamily="2" charset="2"/>
              </a:rPr>
              <a:t>Ramipril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 2,5 mg h 8-20</a:t>
            </a:r>
          </a:p>
          <a:p>
            <a:pPr marL="0" indent="0">
              <a:buNone/>
            </a:pP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Artrosi </a:t>
            </a:r>
            <a:r>
              <a:rPr lang="it-IT" dirty="0" err="1" smtClean="0">
                <a:latin typeface="Arial Narrow"/>
                <a:cs typeface="Arial Narrow"/>
                <a:sym typeface="Wingdings" pitchFamily="2" charset="2"/>
              </a:rPr>
              <a:t>polidistrettuale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  FANS al bisogno (10 </a:t>
            </a:r>
            <a:r>
              <a:rPr lang="it-IT" dirty="0" err="1" smtClean="0">
                <a:latin typeface="Arial Narrow"/>
                <a:cs typeface="Arial Narrow"/>
                <a:sym typeface="Wingdings" pitchFamily="2" charset="2"/>
              </a:rPr>
              <a:t>gg</a:t>
            </a:r>
            <a:r>
              <a:rPr lang="it-IT" dirty="0" smtClean="0">
                <a:latin typeface="Arial Narrow"/>
                <a:cs typeface="Arial Narrow"/>
                <a:sym typeface="Wingdings" pitchFamily="2" charset="2"/>
              </a:rPr>
              <a:t>/mese)</a:t>
            </a:r>
            <a:endParaRPr lang="it-IT" dirty="0" smtClean="0"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554826"/>
            <a:ext cx="820891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Anamnesi Patologica Remota</a:t>
            </a:r>
            <a:endParaRPr lang="it-IT" sz="6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043550"/>
            <a:ext cx="8208912" cy="830997"/>
          </a:xfrm>
          <a:prstGeom prst="rect">
            <a:avLst/>
          </a:prstGeom>
          <a:solidFill>
            <a:srgbClr val="D9D9D9"/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Anamnesi Patologica Prossima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7603" y="4838466"/>
            <a:ext cx="8712378" cy="163267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dirty="0" smtClean="0">
                <a:latin typeface="Arial Narrow"/>
                <a:cs typeface="Arial Narrow"/>
              </a:rPr>
              <a:t>Esegue il controllo annuale degli esami ematici: riscontro valori di Creatinina 1,7 mg/</a:t>
            </a:r>
            <a:r>
              <a:rPr lang="it-IT" dirty="0" err="1" smtClean="0">
                <a:latin typeface="Arial Narrow"/>
                <a:cs typeface="Arial Narrow"/>
              </a:rPr>
              <a:t>dL</a:t>
            </a:r>
            <a:r>
              <a:rPr lang="it-IT" dirty="0" smtClean="0">
                <a:latin typeface="Arial Narrow"/>
                <a:cs typeface="Arial Narrow"/>
              </a:rPr>
              <a:t> e </a:t>
            </a:r>
            <a:r>
              <a:rPr lang="it-IT" dirty="0" err="1" smtClean="0">
                <a:latin typeface="Arial Narrow"/>
                <a:cs typeface="Arial Narrow"/>
              </a:rPr>
              <a:t>Potassiemia</a:t>
            </a:r>
            <a:r>
              <a:rPr lang="it-IT" dirty="0" smtClean="0">
                <a:latin typeface="Arial Narrow"/>
                <a:cs typeface="Arial Narrow"/>
              </a:rPr>
              <a:t> 5,5 </a:t>
            </a:r>
            <a:r>
              <a:rPr lang="it-IT" dirty="0" err="1" smtClean="0">
                <a:latin typeface="Arial Narrow"/>
                <a:cs typeface="Arial Narrow"/>
              </a:rPr>
              <a:t>mEq</a:t>
            </a:r>
            <a:r>
              <a:rPr lang="it-IT" dirty="0" smtClean="0">
                <a:latin typeface="Arial Narrow"/>
                <a:cs typeface="Arial Narrow"/>
              </a:rPr>
              <a:t>/L </a:t>
            </a:r>
            <a:endParaRPr lang="it-IT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37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77" y="332656"/>
            <a:ext cx="67532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26" y="2611818"/>
            <a:ext cx="67246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40</a:t>
            </a:fld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5032926" y="371703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032926" y="413158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6608476" y="4131586"/>
            <a:ext cx="31091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582598" y="3725416"/>
            <a:ext cx="3427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18761157">
            <a:off x="802677" y="2494490"/>
            <a:ext cx="864096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3343759">
            <a:off x="818140" y="3966721"/>
            <a:ext cx="864096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5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30894"/>
              </p:ext>
            </p:extLst>
          </p:nvPr>
        </p:nvGraphicFramePr>
        <p:xfrm>
          <a:off x="1560004" y="999374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Interferenze positive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Interferenze negative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Proteine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Bilirubina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Chetoni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Emoglobina (campione </a:t>
                      </a:r>
                      <a:r>
                        <a:rPr lang="it-IT" dirty="0" err="1" smtClean="0">
                          <a:solidFill>
                            <a:srgbClr val="002060"/>
                          </a:solidFill>
                        </a:rPr>
                        <a:t>emolisato</a:t>
                      </a:r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glucosio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lipemia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cefalosporine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Acido urico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Acido ascorbico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03548" y="443711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Metodi «compensati» per i componenti aspecifici reattivi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</a:rPr>
              <a:t>Metodi enzimatici (costosi), anche questi subiscono interferenze, è utile che i laboratori utilizzino entrambi per poter risolvere casi dubbi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7584" y="33265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Interferenze </a:t>
            </a:r>
            <a:r>
              <a:rPr lang="it-IT" sz="2000" b="1" dirty="0">
                <a:solidFill>
                  <a:srgbClr val="FF0000"/>
                </a:solidFill>
              </a:rPr>
              <a:t>con il metodo di dosaggio della creatinina al picrato </a:t>
            </a:r>
            <a:r>
              <a:rPr lang="it-IT" sz="2000" b="1" dirty="0" smtClean="0">
                <a:solidFill>
                  <a:srgbClr val="FF0000"/>
                </a:solidFill>
              </a:rPr>
              <a:t>alcalino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5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100138"/>
            <a:ext cx="6831013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221258" y="5877272"/>
            <a:ext cx="27306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dirty="0" smtClean="0"/>
              <a:t>Biochimica Clinica 2007;31:19-23</a:t>
            </a:r>
            <a:endParaRPr lang="it-IT" altLang="it-IT" sz="14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42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195735" y="548680"/>
            <a:ext cx="5390835" cy="369332"/>
          </a:xfrm>
          <a:prstGeom prst="rect">
            <a:avLst/>
          </a:prstGeom>
          <a:solidFill>
            <a:srgbClr val="00B05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IN MONITORAGGIO SEMPRE LO STESSO LABORATORIO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48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43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3046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29200"/>
            <a:ext cx="1762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71600" y="3212976"/>
            <a:ext cx="7073750" cy="5040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987824" y="3785818"/>
            <a:ext cx="576064" cy="432048"/>
          </a:xfrm>
          <a:prstGeom prst="ellipse">
            <a:avLst/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Ovale 7"/>
          <p:cNvSpPr/>
          <p:nvPr/>
        </p:nvSpPr>
        <p:spPr>
          <a:xfrm>
            <a:off x="4932040" y="3785818"/>
            <a:ext cx="576064" cy="432048"/>
          </a:xfrm>
          <a:prstGeom prst="ellipse">
            <a:avLst/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Ovale 8"/>
          <p:cNvSpPr/>
          <p:nvPr/>
        </p:nvSpPr>
        <p:spPr>
          <a:xfrm>
            <a:off x="6732240" y="3722194"/>
            <a:ext cx="576064" cy="432048"/>
          </a:xfrm>
          <a:prstGeom prst="ellipse">
            <a:avLst/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2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86440" y="2708920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Ø"/>
            </a:pPr>
            <a:r>
              <a:rPr lang="it-IT" altLang="it-IT" sz="2800" b="1" dirty="0">
                <a:solidFill>
                  <a:srgbClr val="000066"/>
                </a:solidFill>
              </a:rPr>
              <a:t>almeno 25 differenti 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equazioni</a:t>
            </a:r>
            <a:endParaRPr lang="it-IT" altLang="it-IT" sz="2800" b="1" dirty="0">
              <a:solidFill>
                <a:srgbClr val="000066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44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99592" y="1772816"/>
            <a:ext cx="607038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it-IT" altLang="it-IT" sz="2800" b="1" dirty="0">
                <a:solidFill>
                  <a:srgbClr val="FF0000"/>
                </a:solidFill>
              </a:rPr>
              <a:t>Clearance della creatinina </a:t>
            </a:r>
            <a:r>
              <a:rPr lang="it-IT" altLang="it-IT" sz="2800" b="1" dirty="0" smtClean="0">
                <a:solidFill>
                  <a:srgbClr val="FF0000"/>
                </a:solidFill>
              </a:rPr>
              <a:t>(stimata)</a:t>
            </a:r>
            <a:endParaRPr lang="it-IT" alt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547664" y="260648"/>
            <a:ext cx="6175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2800" b="1" dirty="0">
                <a:solidFill>
                  <a:srgbClr val="FF0000"/>
                </a:solidFill>
              </a:rPr>
              <a:t>Valutazione del grado di funzione renale</a:t>
            </a:r>
          </a:p>
        </p:txBody>
      </p:sp>
    </p:spTree>
    <p:extLst>
      <p:ext uri="{BB962C8B-B14F-4D97-AF65-F5344CB8AC3E}">
        <p14:creationId xmlns:p14="http://schemas.microsoft.com/office/powerpoint/2010/main" val="13217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1000" y="685800"/>
            <a:ext cx="84582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600" b="1" dirty="0" smtClean="0">
                <a:solidFill>
                  <a:srgbClr val="FF0000"/>
                </a:solidFill>
              </a:rPr>
              <a:t>Formula di </a:t>
            </a:r>
            <a:r>
              <a:rPr lang="it-IT" altLang="it-IT" sz="3600" b="1" dirty="0" err="1" smtClean="0">
                <a:solidFill>
                  <a:srgbClr val="FF0000"/>
                </a:solidFill>
              </a:rPr>
              <a:t>Cockcroft</a:t>
            </a:r>
            <a:r>
              <a:rPr lang="it-IT" altLang="it-IT" sz="3600" b="1" dirty="0">
                <a:solidFill>
                  <a:srgbClr val="FF0000"/>
                </a:solidFill>
              </a:rPr>
              <a:t>-</a:t>
            </a:r>
            <a:r>
              <a:rPr lang="it-IT" altLang="it-IT" sz="3600" b="1" dirty="0" smtClean="0">
                <a:solidFill>
                  <a:srgbClr val="FF0000"/>
                </a:solidFill>
              </a:rPr>
              <a:t>Gault</a:t>
            </a:r>
            <a:endParaRPr lang="it-IT" altLang="it-IT" sz="3600" b="1" dirty="0">
              <a:solidFill>
                <a:srgbClr val="FF0000"/>
              </a:solidFill>
            </a:endParaRPr>
          </a:p>
          <a:p>
            <a:endParaRPr lang="it-IT" altLang="it-IT" sz="3600" b="1" dirty="0"/>
          </a:p>
          <a:p>
            <a:endParaRPr lang="it-IT" altLang="it-IT" sz="2800" b="1" dirty="0">
              <a:solidFill>
                <a:srgbClr val="000066"/>
              </a:solidFill>
            </a:endParaRPr>
          </a:p>
          <a:p>
            <a:pPr algn="ctr"/>
            <a:r>
              <a:rPr lang="it-IT" altLang="it-IT" sz="2800" b="1" dirty="0" err="1" smtClean="0">
                <a:solidFill>
                  <a:srgbClr val="000066"/>
                </a:solidFill>
              </a:rPr>
              <a:t>eGFR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={(140-età (anni)) </a:t>
            </a:r>
            <a:r>
              <a:rPr lang="it-IT" altLang="it-IT" sz="2800" b="1" dirty="0">
                <a:solidFill>
                  <a:srgbClr val="000066"/>
                </a:solidFill>
              </a:rPr>
              <a:t>x 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peso ideale(kg)/ Cr (mg/</a:t>
            </a:r>
            <a:r>
              <a:rPr lang="it-IT" altLang="it-IT" sz="2800" b="1" dirty="0" err="1" smtClean="0">
                <a:solidFill>
                  <a:srgbClr val="000066"/>
                </a:solidFill>
              </a:rPr>
              <a:t>dL</a:t>
            </a:r>
            <a:r>
              <a:rPr lang="it-IT" altLang="it-IT" sz="2800" b="1" dirty="0">
                <a:solidFill>
                  <a:srgbClr val="000066"/>
                </a:solidFill>
              </a:rPr>
              <a:t>)} </a:t>
            </a:r>
          </a:p>
          <a:p>
            <a:endParaRPr lang="it-IT" altLang="it-IT" sz="3600" b="1" dirty="0">
              <a:solidFill>
                <a:srgbClr val="000066"/>
              </a:solidFill>
            </a:endParaRPr>
          </a:p>
          <a:p>
            <a:r>
              <a:rPr lang="it-IT" altLang="it-IT" sz="2800" b="1" dirty="0" smtClean="0">
                <a:solidFill>
                  <a:srgbClr val="000066"/>
                </a:solidFill>
              </a:rPr>
              <a:t>x 0.85 se femmina</a:t>
            </a:r>
          </a:p>
          <a:p>
            <a:r>
              <a:rPr lang="it-IT" altLang="it-IT" sz="2800" b="1" dirty="0">
                <a:solidFill>
                  <a:srgbClr val="000066"/>
                </a:solidFill>
              </a:rPr>
              <a:t>c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orretta per la superficie corporea</a:t>
            </a:r>
          </a:p>
          <a:p>
            <a:r>
              <a:rPr lang="it-IT" altLang="it-IT" sz="2800" b="1" dirty="0" smtClean="0">
                <a:solidFill>
                  <a:srgbClr val="000066"/>
                </a:solidFill>
              </a:rPr>
              <a:t>sovrastima negli obesi</a:t>
            </a:r>
            <a:endParaRPr lang="it-IT" altLang="it-IT" sz="2800" b="1" dirty="0">
              <a:solidFill>
                <a:srgbClr val="000066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8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5824"/>
            <a:ext cx="3816424" cy="82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09320"/>
            <a:ext cx="18764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893352" cy="434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3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1000" y="1359822"/>
            <a:ext cx="8458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600" b="1" dirty="0" smtClean="0">
                <a:solidFill>
                  <a:srgbClr val="FF0000"/>
                </a:solidFill>
              </a:rPr>
              <a:t>Formula MDRD </a:t>
            </a:r>
          </a:p>
          <a:p>
            <a:pPr algn="ctr"/>
            <a:r>
              <a:rPr lang="it-IT" altLang="it-IT" sz="2800" b="1" dirty="0">
                <a:solidFill>
                  <a:srgbClr val="000066"/>
                </a:solidFill>
              </a:rPr>
              <a:t>[studio statunitense sulle Modificazioni della Dieta nelle Malattie Renali (MDRD)]</a:t>
            </a:r>
          </a:p>
          <a:p>
            <a:endParaRPr lang="it-IT" altLang="it-IT" sz="2800" b="1" dirty="0">
              <a:solidFill>
                <a:srgbClr val="000066"/>
              </a:solidFill>
            </a:endParaRPr>
          </a:p>
          <a:p>
            <a:pPr algn="ctr"/>
            <a:r>
              <a:rPr lang="it-IT" altLang="it-IT" sz="2800" b="1" dirty="0" err="1" smtClean="0">
                <a:solidFill>
                  <a:srgbClr val="000066"/>
                </a:solidFill>
              </a:rPr>
              <a:t>eGFR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=186 x Cr (mg/</a:t>
            </a:r>
            <a:r>
              <a:rPr lang="it-IT" altLang="it-IT" sz="2800" b="1" dirty="0" err="1" smtClean="0">
                <a:solidFill>
                  <a:srgbClr val="000066"/>
                </a:solidFill>
              </a:rPr>
              <a:t>dL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)</a:t>
            </a:r>
            <a:r>
              <a:rPr lang="it-IT" altLang="it-IT" sz="2800" b="1" baseline="30000" dirty="0" smtClean="0">
                <a:solidFill>
                  <a:srgbClr val="000066"/>
                </a:solidFill>
              </a:rPr>
              <a:t>-1.154 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x età (anni)</a:t>
            </a:r>
            <a:r>
              <a:rPr lang="it-IT" altLang="it-IT" sz="2800" b="1" baseline="30000" dirty="0" smtClean="0">
                <a:solidFill>
                  <a:srgbClr val="000066"/>
                </a:solidFill>
              </a:rPr>
              <a:t>-0.203 </a:t>
            </a:r>
            <a:endParaRPr lang="it-IT" altLang="it-IT" sz="2800" b="1" baseline="30000" dirty="0">
              <a:solidFill>
                <a:srgbClr val="000066"/>
              </a:solidFill>
            </a:endParaRPr>
          </a:p>
          <a:p>
            <a:endParaRPr lang="it-IT" altLang="it-IT" sz="3600" b="1" dirty="0">
              <a:solidFill>
                <a:srgbClr val="000066"/>
              </a:solidFill>
            </a:endParaRPr>
          </a:p>
          <a:p>
            <a:r>
              <a:rPr lang="it-IT" altLang="it-IT" sz="2800" b="1" dirty="0" smtClean="0">
                <a:solidFill>
                  <a:srgbClr val="000066"/>
                </a:solidFill>
              </a:rPr>
              <a:t>x 0.742 se femmina</a:t>
            </a:r>
          </a:p>
          <a:p>
            <a:r>
              <a:rPr lang="it-IT" altLang="it-IT" sz="2800" b="1" dirty="0" smtClean="0">
                <a:solidFill>
                  <a:srgbClr val="000066"/>
                </a:solidFill>
              </a:rPr>
              <a:t>X 1.21 se razza nera</a:t>
            </a:r>
            <a:endParaRPr lang="it-IT" altLang="it-IT" sz="2800" b="1" dirty="0">
              <a:solidFill>
                <a:srgbClr val="000066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1720" cy="136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47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619672" y="5166857"/>
            <a:ext cx="6879270" cy="95410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Solo con valori di creatinina ottenuti con metodi non «standardizzati»</a:t>
            </a:r>
          </a:p>
        </p:txBody>
      </p:sp>
    </p:spTree>
    <p:extLst>
      <p:ext uri="{BB962C8B-B14F-4D97-AF65-F5344CB8AC3E}">
        <p14:creationId xmlns:p14="http://schemas.microsoft.com/office/powerpoint/2010/main" val="16155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8600" y="1762938"/>
            <a:ext cx="8686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 b="1" dirty="0">
                <a:solidFill>
                  <a:srgbClr val="000066"/>
                </a:solidFill>
              </a:rPr>
              <a:t>l’impiego di metodi calibrati in maniera diversa rispetto a quello usato nello studio che ha sviluppato e validato la specifica equazione </a:t>
            </a:r>
            <a:r>
              <a:rPr lang="it-IT" altLang="it-IT" sz="3600" b="1" dirty="0" smtClean="0">
                <a:solidFill>
                  <a:srgbClr val="000066"/>
                </a:solidFill>
              </a:rPr>
              <a:t>(quello </a:t>
            </a:r>
            <a:r>
              <a:rPr lang="it-IT" altLang="it-IT" sz="3600" b="1" dirty="0">
                <a:solidFill>
                  <a:srgbClr val="000066"/>
                </a:solidFill>
              </a:rPr>
              <a:t>utilizzato alla Cleveland Clinic per lo sviluppo dell’equazione MDRD) può introdurre una significativa fonte di errore nella stima del GFR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48</a:t>
            </a:fld>
            <a:endParaRPr lang="it-IT"/>
          </a:p>
        </p:txBody>
      </p:sp>
      <p:sp>
        <p:nvSpPr>
          <p:cNvPr id="4" name="Freccia in giù 3"/>
          <p:cNvSpPr/>
          <p:nvPr/>
        </p:nvSpPr>
        <p:spPr>
          <a:xfrm>
            <a:off x="5220072" y="1042858"/>
            <a:ext cx="504056" cy="72008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 rot="14347691">
            <a:off x="2094025" y="5486247"/>
            <a:ext cx="504056" cy="72008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6470650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0227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400800" y="63246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000066"/>
                </a:solidFill>
              </a:rPr>
              <a:t>CCLM 2006;44:1287-92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6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Sintomi associati:</a:t>
            </a:r>
            <a:r>
              <a:rPr lang="it-IT" sz="3600" dirty="0" smtClean="0">
                <a:latin typeface="Arial Narrow"/>
                <a:cs typeface="Arial Narrow"/>
              </a:rPr>
              <a:t> Nausea/vomito? Febbre? Stanchezza? Scarso appetito? Calo ponderale? Crampi muscolari? Prurito? Abitudini alimentari (es. vegetariana)?</a:t>
            </a:r>
          </a:p>
          <a:p>
            <a:pPr marL="457200" lvl="1" indent="0">
              <a:buNone/>
            </a:pPr>
            <a:r>
              <a:rPr lang="it-IT" sz="3600" dirty="0" smtClean="0">
                <a:solidFill>
                  <a:schemeClr val="tx2"/>
                </a:solidFill>
                <a:latin typeface="Arial Narrow"/>
                <a:cs typeface="Arial Narrow"/>
              </a:rPr>
              <a:t>La paziente risulta asintomatica, pesa 62 Kg, h 158 cm (BMI 24), ha perso 4 kg dall’anno scorso (BMI 25.6) </a:t>
            </a:r>
          </a:p>
          <a:p>
            <a:pPr marL="457200" lvl="1" indent="0">
              <a:buNone/>
            </a:pPr>
            <a:endParaRPr lang="it-IT" sz="3400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MDRD: </a:t>
            </a:r>
            <a:r>
              <a:rPr lang="it-IT" sz="3400" dirty="0" smtClean="0">
                <a:solidFill>
                  <a:srgbClr val="1F497D"/>
                </a:solidFill>
                <a:latin typeface="Arial Narrow"/>
                <a:cs typeface="Arial Narrow"/>
              </a:rPr>
              <a:t>31 </a:t>
            </a:r>
            <a:r>
              <a:rPr lang="it-IT" sz="3400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mL</a:t>
            </a:r>
            <a:r>
              <a:rPr lang="it-IT" sz="3400" dirty="0" smtClean="0">
                <a:solidFill>
                  <a:srgbClr val="1F497D"/>
                </a:solidFill>
                <a:latin typeface="Arial Narrow"/>
                <a:cs typeface="Arial Narrow"/>
              </a:rPr>
              <a:t>/min</a:t>
            </a:r>
          </a:p>
          <a:p>
            <a:pPr marL="457200" lvl="1" indent="0">
              <a:buNone/>
            </a:pPr>
            <a:endParaRPr lang="it-IT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Familiarità: </a:t>
            </a:r>
            <a:r>
              <a:rPr lang="it-IT" sz="3400" dirty="0" smtClean="0">
                <a:solidFill>
                  <a:srgbClr val="1F497D"/>
                </a:solidFill>
                <a:latin typeface="Arial Narrow"/>
                <a:cs typeface="Arial Narrow"/>
              </a:rPr>
              <a:t>nessuna</a:t>
            </a: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</a:p>
          <a:p>
            <a:pPr marL="457200" lvl="1" indent="0">
              <a:buNone/>
            </a:pP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Anamnesi farmacologica: </a:t>
            </a:r>
            <a:r>
              <a:rPr lang="it-IT" sz="3400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Ramipril</a:t>
            </a:r>
            <a:r>
              <a:rPr lang="it-IT" sz="3400" dirty="0" smtClean="0">
                <a:solidFill>
                  <a:srgbClr val="1F497D"/>
                </a:solidFill>
                <a:latin typeface="Arial Narrow"/>
                <a:cs typeface="Arial Narrow"/>
              </a:rPr>
              <a:t> 2,5 mg X 2, </a:t>
            </a:r>
            <a:r>
              <a:rPr lang="it-IT" sz="3400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Ibuprofene</a:t>
            </a:r>
            <a:r>
              <a:rPr lang="it-IT" sz="3400" dirty="0" smtClean="0">
                <a:solidFill>
                  <a:srgbClr val="1F497D"/>
                </a:solidFill>
                <a:latin typeface="Arial Narrow"/>
                <a:cs typeface="Arial Narrow"/>
              </a:rPr>
              <a:t> 400 mg x 2 negli ultimi 10 giorni</a:t>
            </a:r>
            <a:r>
              <a:rPr lang="it-IT" sz="34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594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1000" y="1359822"/>
            <a:ext cx="8458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600" b="1" dirty="0" smtClean="0">
                <a:solidFill>
                  <a:srgbClr val="FF0000"/>
                </a:solidFill>
              </a:rPr>
              <a:t>Formula MDRD </a:t>
            </a:r>
            <a:endParaRPr lang="it-IT" altLang="it-IT" sz="3600" b="1" dirty="0">
              <a:solidFill>
                <a:srgbClr val="FF0000"/>
              </a:solidFill>
            </a:endParaRPr>
          </a:p>
          <a:p>
            <a:endParaRPr lang="it-IT" altLang="it-IT" sz="3600" b="1" dirty="0" smtClean="0">
              <a:solidFill>
                <a:srgbClr val="000066"/>
              </a:solidFill>
            </a:endParaRPr>
          </a:p>
          <a:p>
            <a:pPr algn="ctr"/>
            <a:r>
              <a:rPr lang="it-IT" altLang="it-IT" sz="2800" b="1" dirty="0" err="1" smtClean="0">
                <a:solidFill>
                  <a:srgbClr val="000066"/>
                </a:solidFill>
              </a:rPr>
              <a:t>eGFR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=</a:t>
            </a:r>
            <a:r>
              <a:rPr lang="it-IT" altLang="it-IT" sz="2800" b="1" dirty="0" smtClean="0">
                <a:solidFill>
                  <a:srgbClr val="FF0000"/>
                </a:solidFill>
              </a:rPr>
              <a:t>175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 </a:t>
            </a:r>
            <a:r>
              <a:rPr lang="it-IT" altLang="it-IT" sz="2800" b="1" dirty="0">
                <a:solidFill>
                  <a:srgbClr val="000066"/>
                </a:solidFill>
              </a:rPr>
              <a:t>x Cr (mg/</a:t>
            </a:r>
            <a:r>
              <a:rPr lang="it-IT" altLang="it-IT" sz="2800" b="1" dirty="0" err="1">
                <a:solidFill>
                  <a:srgbClr val="000066"/>
                </a:solidFill>
              </a:rPr>
              <a:t>dL</a:t>
            </a:r>
            <a:r>
              <a:rPr lang="it-IT" altLang="it-IT" sz="2800" b="1" dirty="0">
                <a:solidFill>
                  <a:srgbClr val="000066"/>
                </a:solidFill>
              </a:rPr>
              <a:t>)</a:t>
            </a:r>
            <a:r>
              <a:rPr lang="it-IT" altLang="it-IT" sz="2800" b="1" baseline="30000" dirty="0">
                <a:solidFill>
                  <a:srgbClr val="000066"/>
                </a:solidFill>
              </a:rPr>
              <a:t>-1.154 </a:t>
            </a:r>
            <a:r>
              <a:rPr lang="it-IT" altLang="it-IT" sz="2800" b="1" dirty="0">
                <a:solidFill>
                  <a:srgbClr val="000066"/>
                </a:solidFill>
              </a:rPr>
              <a:t>x età (anni)</a:t>
            </a:r>
            <a:r>
              <a:rPr lang="it-IT" altLang="it-IT" sz="2800" b="1" baseline="30000" dirty="0">
                <a:solidFill>
                  <a:srgbClr val="000066"/>
                </a:solidFill>
              </a:rPr>
              <a:t>-0.203 </a:t>
            </a:r>
          </a:p>
          <a:p>
            <a:endParaRPr lang="it-IT" altLang="it-IT" sz="3600" b="1" dirty="0" smtClean="0">
              <a:solidFill>
                <a:srgbClr val="000066"/>
              </a:solidFill>
            </a:endParaRPr>
          </a:p>
          <a:p>
            <a:endParaRPr lang="it-IT" altLang="it-IT" sz="3600" b="1" dirty="0">
              <a:solidFill>
                <a:srgbClr val="000066"/>
              </a:solidFill>
            </a:endParaRPr>
          </a:p>
          <a:p>
            <a:r>
              <a:rPr lang="it-IT" altLang="it-IT" sz="2800" b="1" dirty="0" smtClean="0">
                <a:solidFill>
                  <a:srgbClr val="000066"/>
                </a:solidFill>
              </a:rPr>
              <a:t>x 0.742 se femmina</a:t>
            </a:r>
          </a:p>
          <a:p>
            <a:r>
              <a:rPr lang="it-IT" altLang="it-IT" sz="2800" b="1" dirty="0" smtClean="0">
                <a:solidFill>
                  <a:srgbClr val="000066"/>
                </a:solidFill>
              </a:rPr>
              <a:t>X 1.21 se razza nera</a:t>
            </a:r>
            <a:endParaRPr lang="it-IT" altLang="it-IT" sz="2800" b="1" dirty="0">
              <a:solidFill>
                <a:srgbClr val="000066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1720" cy="136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50</a:t>
            </a:fld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2339752" y="1762938"/>
            <a:ext cx="504056" cy="72008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03648" y="5166491"/>
            <a:ext cx="6879270" cy="95410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Da utilizzare </a:t>
            </a:r>
            <a:r>
              <a:rPr lang="it-IT" sz="2800" b="1" dirty="0">
                <a:solidFill>
                  <a:srgbClr val="002060"/>
                </a:solidFill>
              </a:rPr>
              <a:t>con valori di creatinina ottenuti con metodi </a:t>
            </a:r>
            <a:r>
              <a:rPr lang="it-IT" sz="2800" b="1" dirty="0" smtClean="0">
                <a:solidFill>
                  <a:srgbClr val="002060"/>
                </a:solidFill>
              </a:rPr>
              <a:t>«</a:t>
            </a:r>
            <a:r>
              <a:rPr lang="it-IT" sz="2800" b="1" dirty="0">
                <a:solidFill>
                  <a:srgbClr val="002060"/>
                </a:solidFill>
              </a:rPr>
              <a:t>standardizzati»</a:t>
            </a:r>
          </a:p>
        </p:txBody>
      </p:sp>
    </p:spTree>
    <p:extLst>
      <p:ext uri="{BB962C8B-B14F-4D97-AF65-F5344CB8AC3E}">
        <p14:creationId xmlns:p14="http://schemas.microsoft.com/office/powerpoint/2010/main" val="33234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02357" y="332656"/>
            <a:ext cx="89154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sz="28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FF0000"/>
                </a:solidFill>
              </a:rPr>
              <a:t>Formula MDRD </a:t>
            </a:r>
          </a:p>
          <a:p>
            <a:pPr algn="ctr">
              <a:spcBef>
                <a:spcPct val="50000"/>
              </a:spcBef>
            </a:pPr>
            <a:r>
              <a:rPr lang="it-IT" altLang="it-IT" sz="2800" b="1" dirty="0" smtClean="0">
                <a:solidFill>
                  <a:srgbClr val="FF0000"/>
                </a:solidFill>
              </a:rPr>
              <a:t>LIMITI</a:t>
            </a:r>
            <a:endParaRPr lang="it-IT" altLang="it-IT" sz="28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altLang="it-IT" sz="2800" b="1" dirty="0" smtClean="0">
                <a:solidFill>
                  <a:srgbClr val="000066"/>
                </a:solidFill>
              </a:rPr>
              <a:t>non definita </a:t>
            </a:r>
            <a:r>
              <a:rPr lang="it-IT" altLang="it-IT" sz="2800" b="1" dirty="0">
                <a:solidFill>
                  <a:srgbClr val="000066"/>
                </a:solidFill>
              </a:rPr>
              <a:t>nei soggetti con basse concentrazioni di creatinina nel siero e valori elevati di GFR (soggetti sani, 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bambini, donne </a:t>
            </a:r>
            <a:r>
              <a:rPr lang="it-IT" altLang="it-IT" sz="2800" b="1" dirty="0">
                <a:solidFill>
                  <a:srgbClr val="000066"/>
                </a:solidFill>
              </a:rPr>
              <a:t>in gravidanza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altLang="it-IT" sz="2800" b="1" dirty="0" smtClean="0">
                <a:solidFill>
                  <a:srgbClr val="000066"/>
                </a:solidFill>
              </a:rPr>
              <a:t>solo per soggetti &gt;18 anni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altLang="it-IT" sz="2800" b="1" dirty="0" smtClean="0">
                <a:solidFill>
                  <a:srgbClr val="000066"/>
                </a:solidFill>
              </a:rPr>
              <a:t>non affidabile in anziani e soggetti con valori «estremi» di masse muscolari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altLang="it-IT" sz="2800" b="1" dirty="0" smtClean="0">
                <a:solidFill>
                  <a:srgbClr val="000066"/>
                </a:solidFill>
              </a:rPr>
              <a:t>si raccomanda di </a:t>
            </a:r>
            <a:r>
              <a:rPr lang="it-IT" altLang="it-IT" sz="2800" b="1" u="sng" dirty="0" smtClean="0">
                <a:solidFill>
                  <a:srgbClr val="000066"/>
                </a:solidFill>
              </a:rPr>
              <a:t>non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 riportare i valori &gt;60 </a:t>
            </a:r>
            <a:r>
              <a:rPr lang="it-IT" altLang="it-IT" sz="2800" b="1" dirty="0" err="1" smtClean="0">
                <a:solidFill>
                  <a:srgbClr val="000066"/>
                </a:solidFill>
              </a:rPr>
              <a:t>mL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/</a:t>
            </a:r>
            <a:r>
              <a:rPr lang="it-IT" altLang="it-IT" sz="2800" b="1" dirty="0" err="1" smtClean="0">
                <a:solidFill>
                  <a:srgbClr val="000066"/>
                </a:solidFill>
              </a:rPr>
              <a:t>min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, perché inaccurati</a:t>
            </a:r>
            <a:endParaRPr lang="it-IT" altLang="it-IT" sz="2800" b="1" dirty="0">
              <a:solidFill>
                <a:srgbClr val="000066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1720" cy="136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0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8243" y="2538983"/>
            <a:ext cx="845820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600" b="1" dirty="0" smtClean="0">
                <a:solidFill>
                  <a:srgbClr val="FF0000"/>
                </a:solidFill>
              </a:rPr>
              <a:t>Formula CKD-EPI </a:t>
            </a:r>
            <a:r>
              <a:rPr lang="it-IT" altLang="it-IT" sz="3600" b="1" dirty="0" err="1" smtClean="0">
                <a:solidFill>
                  <a:srgbClr val="FF0000"/>
                </a:solidFill>
              </a:rPr>
              <a:t>Chronic</a:t>
            </a:r>
            <a:r>
              <a:rPr lang="it-IT" altLang="it-IT" sz="36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3600" b="1" dirty="0" err="1" smtClean="0">
                <a:solidFill>
                  <a:srgbClr val="FF0000"/>
                </a:solidFill>
              </a:rPr>
              <a:t>Kidney</a:t>
            </a:r>
            <a:r>
              <a:rPr lang="it-IT" altLang="it-IT" sz="36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3600" b="1" dirty="0" err="1" smtClean="0">
                <a:solidFill>
                  <a:srgbClr val="FF0000"/>
                </a:solidFill>
              </a:rPr>
              <a:t>Disease</a:t>
            </a:r>
            <a:r>
              <a:rPr lang="it-IT" altLang="it-IT" sz="36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3600" b="1" dirty="0" err="1" smtClean="0">
                <a:solidFill>
                  <a:srgbClr val="FF0000"/>
                </a:solidFill>
              </a:rPr>
              <a:t>Epidemiology</a:t>
            </a:r>
            <a:r>
              <a:rPr lang="it-IT" altLang="it-IT" sz="3600" b="1" dirty="0" smtClean="0">
                <a:solidFill>
                  <a:srgbClr val="FF0000"/>
                </a:solidFill>
              </a:rPr>
              <a:t> Collaboration</a:t>
            </a:r>
            <a:endParaRPr lang="it-IT" altLang="it-IT" sz="3600" b="1" dirty="0">
              <a:solidFill>
                <a:srgbClr val="FF0000"/>
              </a:solidFill>
            </a:endParaRPr>
          </a:p>
          <a:p>
            <a:endParaRPr lang="it-IT" altLang="it-IT" sz="3600" b="1" dirty="0" smtClean="0">
              <a:solidFill>
                <a:srgbClr val="000066"/>
              </a:solidFill>
            </a:endParaRPr>
          </a:p>
          <a:p>
            <a:pPr algn="ctr"/>
            <a:r>
              <a:rPr lang="it-IT" altLang="it-IT" sz="2800" b="1" dirty="0" err="1" smtClean="0">
                <a:solidFill>
                  <a:srgbClr val="000066"/>
                </a:solidFill>
              </a:rPr>
              <a:t>eGFR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=</a:t>
            </a:r>
            <a:r>
              <a:rPr lang="it-IT" altLang="it-IT" sz="2800" b="1" dirty="0" smtClean="0">
                <a:solidFill>
                  <a:srgbClr val="002060"/>
                </a:solidFill>
              </a:rPr>
              <a:t>141 </a:t>
            </a:r>
            <a:r>
              <a:rPr lang="it-IT" altLang="it-IT" sz="2800" b="1" dirty="0">
                <a:solidFill>
                  <a:srgbClr val="000066"/>
                </a:solidFill>
              </a:rPr>
              <a:t>x </a:t>
            </a:r>
            <a:r>
              <a:rPr lang="it-IT" altLang="it-IT" sz="2800" b="1" dirty="0" err="1" smtClean="0">
                <a:solidFill>
                  <a:srgbClr val="000066"/>
                </a:solidFill>
              </a:rPr>
              <a:t>min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(Cr/k,1)</a:t>
            </a:r>
            <a:r>
              <a:rPr lang="it-IT" altLang="it-IT" sz="2800" b="1" baseline="30000" dirty="0">
                <a:solidFill>
                  <a:srgbClr val="000066"/>
                </a:solidFill>
                <a:latin typeface="Symbol" pitchFamily="18" charset="2"/>
              </a:rPr>
              <a:t>a</a:t>
            </a:r>
            <a:r>
              <a:rPr lang="it-IT" altLang="it-IT" sz="2800" b="1" baseline="30000" dirty="0" smtClean="0">
                <a:solidFill>
                  <a:srgbClr val="000066"/>
                </a:solidFill>
              </a:rPr>
              <a:t> </a:t>
            </a:r>
            <a:r>
              <a:rPr lang="it-IT" altLang="it-IT" sz="2800" b="1" dirty="0">
                <a:solidFill>
                  <a:srgbClr val="000066"/>
                </a:solidFill>
              </a:rPr>
              <a:t>x </a:t>
            </a:r>
            <a:r>
              <a:rPr lang="it-IT" altLang="it-IT" sz="2800" b="1" dirty="0" err="1" smtClean="0">
                <a:solidFill>
                  <a:srgbClr val="000066"/>
                </a:solidFill>
              </a:rPr>
              <a:t>max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(Cr/k,1</a:t>
            </a:r>
            <a:r>
              <a:rPr lang="it-IT" altLang="it-IT" sz="2800" b="1" dirty="0">
                <a:solidFill>
                  <a:srgbClr val="000066"/>
                </a:solidFill>
              </a:rPr>
              <a:t>)</a:t>
            </a:r>
            <a:r>
              <a:rPr lang="it-IT" altLang="it-IT" sz="2800" b="1" baseline="30000" dirty="0">
                <a:solidFill>
                  <a:srgbClr val="000066"/>
                </a:solidFill>
              </a:rPr>
              <a:t>-1.209 </a:t>
            </a:r>
            <a:r>
              <a:rPr lang="it-IT" altLang="it-IT" sz="2800" b="1" dirty="0" smtClean="0">
                <a:solidFill>
                  <a:srgbClr val="000066"/>
                </a:solidFill>
              </a:rPr>
              <a:t>0.993</a:t>
            </a:r>
            <a:r>
              <a:rPr lang="it-IT" altLang="it-IT" sz="2800" b="1" baseline="30000" dirty="0" smtClean="0">
                <a:solidFill>
                  <a:srgbClr val="000066"/>
                </a:solidFill>
              </a:rPr>
              <a:t>età</a:t>
            </a:r>
            <a:endParaRPr lang="it-IT" altLang="it-IT" sz="3600" b="1" dirty="0">
              <a:solidFill>
                <a:srgbClr val="000066"/>
              </a:solidFill>
            </a:endParaRPr>
          </a:p>
          <a:p>
            <a:endParaRPr lang="it-IT" altLang="it-IT" sz="2000" b="1" dirty="0" smtClean="0">
              <a:solidFill>
                <a:srgbClr val="000066"/>
              </a:solidFill>
            </a:endParaRPr>
          </a:p>
          <a:p>
            <a:r>
              <a:rPr lang="it-IT" altLang="it-IT" sz="2000" b="1" dirty="0" smtClean="0">
                <a:solidFill>
                  <a:srgbClr val="000066"/>
                </a:solidFill>
              </a:rPr>
              <a:t>x 1.018 se femmina</a:t>
            </a:r>
          </a:p>
          <a:p>
            <a:r>
              <a:rPr lang="it-IT" altLang="it-IT" sz="2000" b="1" dirty="0" smtClean="0">
                <a:solidFill>
                  <a:srgbClr val="000066"/>
                </a:solidFill>
              </a:rPr>
              <a:t>X 1.159 se razza nera</a:t>
            </a:r>
          </a:p>
          <a:p>
            <a:r>
              <a:rPr lang="it-IT" altLang="it-IT" sz="2000" b="1" dirty="0" smtClean="0">
                <a:solidFill>
                  <a:srgbClr val="000066"/>
                </a:solidFill>
              </a:rPr>
              <a:t>K=0.9 se maschio, 0.7 se femmina</a:t>
            </a:r>
          </a:p>
          <a:p>
            <a:r>
              <a:rPr lang="it-IT" altLang="it-IT" sz="2000" b="1" dirty="0" smtClean="0">
                <a:solidFill>
                  <a:srgbClr val="000066"/>
                </a:solidFill>
                <a:latin typeface="Symbol" pitchFamily="18" charset="2"/>
              </a:rPr>
              <a:t>a</a:t>
            </a:r>
            <a:r>
              <a:rPr lang="it-IT" altLang="it-IT" sz="2000" b="1" dirty="0" smtClean="0">
                <a:solidFill>
                  <a:srgbClr val="000066"/>
                </a:solidFill>
              </a:rPr>
              <a:t>=-0.411 se maschio, -0.329 se femmina</a:t>
            </a:r>
            <a:endParaRPr lang="it-IT" altLang="it-IT" sz="2000" b="1" dirty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18703"/>
            <a:ext cx="21602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96" y="908720"/>
            <a:ext cx="5318503" cy="114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2999830" cy="51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53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263999" cy="495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020272" y="592953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Ann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Intern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Med</a:t>
            </a:r>
            <a:r>
              <a:rPr lang="it-IT" sz="1400" b="1" dirty="0" smtClean="0"/>
              <a:t> 2009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5328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it-IT" altLang="it-IT" sz="2800" b="1" dirty="0">
                <a:solidFill>
                  <a:srgbClr val="FF0000"/>
                </a:solidFill>
              </a:rPr>
              <a:t>Clearance della </a:t>
            </a:r>
            <a:r>
              <a:rPr lang="it-IT" altLang="it-IT" sz="2800" b="1" dirty="0" smtClean="0">
                <a:solidFill>
                  <a:srgbClr val="FF0000"/>
                </a:solidFill>
              </a:rPr>
              <a:t>creatinina (misurata)</a:t>
            </a:r>
          </a:p>
          <a:p>
            <a:pPr marL="400050" lvl="1" indent="0" algn="ctr">
              <a:lnSpc>
                <a:spcPct val="90000"/>
              </a:lnSpc>
              <a:buNone/>
            </a:pP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it-IT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  <a:p>
            <a:pPr marL="400050" lvl="1" indent="0" algn="ctr">
              <a:lnSpc>
                <a:spcPct val="90000"/>
              </a:lnSpc>
              <a:buNone/>
            </a:pPr>
            <a:r>
              <a:rPr lang="en-GB" altLang="it-IT" b="1" dirty="0" smtClean="0">
                <a:solidFill>
                  <a:srgbClr val="FF0000"/>
                </a:solidFill>
                <a:latin typeface="+mj-lt"/>
              </a:rPr>
              <a:t>U </a:t>
            </a:r>
            <a:r>
              <a:rPr lang="en-GB" altLang="it-IT" b="1" dirty="0">
                <a:solidFill>
                  <a:srgbClr val="FF0000"/>
                </a:solidFill>
                <a:latin typeface="+mj-lt"/>
              </a:rPr>
              <a:t>x V/S (</a:t>
            </a:r>
            <a:r>
              <a:rPr lang="en-GB" altLang="it-IT" b="1" dirty="0" smtClean="0">
                <a:solidFill>
                  <a:srgbClr val="FF0000"/>
                </a:solidFill>
                <a:latin typeface="+mj-lt"/>
              </a:rPr>
              <a:t>mL/min/1.73m</a:t>
            </a:r>
            <a:r>
              <a:rPr lang="en-GB" altLang="it-IT" b="1" baseline="30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GB" altLang="it-IT" b="1" dirty="0" smtClean="0">
                <a:solidFill>
                  <a:srgbClr val="FF0000"/>
                </a:solidFill>
                <a:latin typeface="+mj-lt"/>
              </a:rPr>
              <a:t>)</a:t>
            </a:r>
            <a:r>
              <a:rPr lang="en-GB" altLang="it-IT" sz="2000" b="1" dirty="0">
                <a:latin typeface="Comic Sans MS" pitchFamily="66" charset="0"/>
              </a:rPr>
              <a:t>	</a:t>
            </a:r>
            <a:endParaRPr lang="en-GB" altLang="it-IT" sz="2000" b="1" dirty="0" smtClean="0">
              <a:latin typeface="Comic Sans MS" pitchFamily="66" charset="0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n-GB" altLang="it-IT" b="1" dirty="0">
                <a:latin typeface="Comic Sans MS" pitchFamily="66" charset="0"/>
              </a:rPr>
              <a:t>		 	</a:t>
            </a:r>
            <a:r>
              <a:rPr lang="it-IT" altLang="it-IT" b="1" dirty="0" smtClean="0">
                <a:solidFill>
                  <a:srgbClr val="000066"/>
                </a:solidFill>
              </a:rPr>
              <a:t> </a:t>
            </a:r>
            <a:endParaRPr lang="it-IT" altLang="it-IT" b="1" dirty="0">
              <a:solidFill>
                <a:srgbClr val="000066"/>
              </a:solidFill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b="1" dirty="0">
                <a:solidFill>
                  <a:srgbClr val="000066"/>
                </a:solidFill>
              </a:rPr>
              <a:t>Sensibilità </a:t>
            </a:r>
            <a:r>
              <a:rPr lang="it-IT" altLang="it-IT" b="1" dirty="0" smtClean="0">
                <a:solidFill>
                  <a:srgbClr val="000066"/>
                </a:solidFill>
              </a:rPr>
              <a:t>buona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b="1" dirty="0" smtClean="0">
                <a:solidFill>
                  <a:srgbClr val="000066"/>
                </a:solidFill>
              </a:rPr>
              <a:t>Considerare la secrezione (</a:t>
            </a:r>
            <a:r>
              <a:rPr lang="it-IT" altLang="it-IT" b="1" dirty="0" err="1" smtClean="0">
                <a:solidFill>
                  <a:srgbClr val="000066"/>
                </a:solidFill>
              </a:rPr>
              <a:t>bias</a:t>
            </a:r>
            <a:r>
              <a:rPr lang="it-IT" altLang="it-IT" b="1" dirty="0" smtClean="0">
                <a:solidFill>
                  <a:srgbClr val="000066"/>
                </a:solidFill>
              </a:rPr>
              <a:t> positivo)</a:t>
            </a:r>
            <a:endParaRPr lang="it-IT" altLang="it-IT" b="1" dirty="0">
              <a:solidFill>
                <a:srgbClr val="000066"/>
              </a:solidFill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b="1" dirty="0">
                <a:solidFill>
                  <a:srgbClr val="000066"/>
                </a:solidFill>
              </a:rPr>
              <a:t>Difficoltà nella raccolta del campione di urina (24h)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b="1" dirty="0">
                <a:solidFill>
                  <a:srgbClr val="000066"/>
                </a:solidFill>
              </a:rPr>
              <a:t>Metodi analitici (interferenze, calibrazione</a:t>
            </a:r>
            <a:r>
              <a:rPr lang="it-IT" altLang="it-IT" b="1" dirty="0" smtClean="0">
                <a:solidFill>
                  <a:srgbClr val="000066"/>
                </a:solidFill>
              </a:rPr>
              <a:t>)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b="1" dirty="0" smtClean="0">
                <a:solidFill>
                  <a:srgbClr val="000066"/>
                </a:solidFill>
              </a:rPr>
              <a:t>Corretta per la superficie corporea (SC)</a:t>
            </a:r>
            <a:endParaRPr lang="it-IT" altLang="it-IT" b="1" dirty="0">
              <a:solidFill>
                <a:srgbClr val="000066"/>
              </a:solidFill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Ø"/>
            </a:pPr>
            <a:endParaRPr lang="it-IT" altLang="it-IT" b="1" u="sng" dirty="0">
              <a:solidFill>
                <a:srgbClr val="000066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54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547664" y="260648"/>
            <a:ext cx="6175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2800" b="1" dirty="0">
                <a:solidFill>
                  <a:srgbClr val="FF0000"/>
                </a:solidFill>
              </a:rPr>
              <a:t>Valutazione del grado di funzione renale</a:t>
            </a:r>
          </a:p>
        </p:txBody>
      </p:sp>
    </p:spTree>
    <p:extLst>
      <p:ext uri="{BB962C8B-B14F-4D97-AF65-F5344CB8AC3E}">
        <p14:creationId xmlns:p14="http://schemas.microsoft.com/office/powerpoint/2010/main" val="5426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err="1">
                <a:solidFill>
                  <a:srgbClr val="FF0000"/>
                </a:solidFill>
              </a:rPr>
              <a:t>ClCr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60 </a:t>
            </a:r>
            <a:r>
              <a:rPr lang="it-IT" dirty="0" err="1" smtClean="0">
                <a:solidFill>
                  <a:srgbClr val="FF0000"/>
                </a:solidFill>
              </a:rPr>
              <a:t>mL</a:t>
            </a:r>
            <a:r>
              <a:rPr lang="it-IT" dirty="0" smtClean="0">
                <a:solidFill>
                  <a:srgbClr val="FF0000"/>
                </a:solidFill>
              </a:rPr>
              <a:t>/</a:t>
            </a:r>
            <a:r>
              <a:rPr lang="it-IT" dirty="0" err="1" smtClean="0">
                <a:solidFill>
                  <a:srgbClr val="FF0000"/>
                </a:solidFill>
              </a:rPr>
              <a:t>min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50 kg, 160 cm, SC 1.5 </a:t>
            </a:r>
          </a:p>
          <a:p>
            <a:pPr marL="0" indent="0" algn="ctr">
              <a:buNone/>
            </a:pPr>
            <a:r>
              <a:rPr lang="it-IT" sz="2800" b="1" dirty="0" err="1" smtClean="0">
                <a:solidFill>
                  <a:srgbClr val="002060"/>
                </a:solidFill>
              </a:rPr>
              <a:t>ClCr</a:t>
            </a:r>
            <a:r>
              <a:rPr lang="it-IT" sz="2800" b="1" dirty="0" smtClean="0">
                <a:solidFill>
                  <a:srgbClr val="002060"/>
                </a:solidFill>
              </a:rPr>
              <a:t> = 60 </a:t>
            </a:r>
            <a:r>
              <a:rPr lang="it-IT" sz="2800" b="1" dirty="0" err="1" smtClean="0">
                <a:solidFill>
                  <a:srgbClr val="002060"/>
                </a:solidFill>
              </a:rPr>
              <a:t>mL</a:t>
            </a:r>
            <a:r>
              <a:rPr lang="it-IT" sz="2800" b="1" dirty="0" smtClean="0">
                <a:solidFill>
                  <a:srgbClr val="002060"/>
                </a:solidFill>
              </a:rPr>
              <a:t>/</a:t>
            </a:r>
            <a:r>
              <a:rPr lang="it-IT" sz="2800" b="1" dirty="0" err="1" smtClean="0">
                <a:solidFill>
                  <a:srgbClr val="002060"/>
                </a:solidFill>
              </a:rPr>
              <a:t>min</a:t>
            </a:r>
            <a:r>
              <a:rPr lang="it-IT" sz="2800" b="1" dirty="0" smtClean="0">
                <a:solidFill>
                  <a:srgbClr val="002060"/>
                </a:solidFill>
              </a:rPr>
              <a:t> x 1.73/1.5= </a:t>
            </a:r>
            <a:r>
              <a:rPr lang="it-IT" sz="2800" b="1" dirty="0" smtClean="0">
                <a:solidFill>
                  <a:srgbClr val="FF0000"/>
                </a:solidFill>
              </a:rPr>
              <a:t>69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mL</a:t>
            </a:r>
            <a:r>
              <a:rPr lang="it-IT" sz="2800" b="1" dirty="0" smtClean="0">
                <a:solidFill>
                  <a:srgbClr val="002060"/>
                </a:solidFill>
              </a:rPr>
              <a:t>/</a:t>
            </a:r>
            <a:r>
              <a:rPr lang="it-IT" sz="2800" b="1" dirty="0" err="1" smtClean="0">
                <a:solidFill>
                  <a:srgbClr val="002060"/>
                </a:solidFill>
              </a:rPr>
              <a:t>min</a:t>
            </a:r>
            <a:r>
              <a:rPr lang="it-IT" sz="2800" b="1" dirty="0" smtClean="0">
                <a:solidFill>
                  <a:srgbClr val="002060"/>
                </a:solidFill>
              </a:rPr>
              <a:t>/1.73m</a:t>
            </a:r>
            <a:r>
              <a:rPr lang="it-IT" sz="2800" b="1" baseline="30000" dirty="0" smtClean="0">
                <a:solidFill>
                  <a:srgbClr val="002060"/>
                </a:solidFill>
              </a:rPr>
              <a:t>2</a:t>
            </a:r>
          </a:p>
          <a:p>
            <a:pPr marL="0" indent="0" algn="ctr">
              <a:buNone/>
            </a:pPr>
            <a:endParaRPr lang="it-IT" sz="2800" b="1" baseline="30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2800" b="1" baseline="30000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80 </a:t>
            </a:r>
            <a:r>
              <a:rPr lang="it-IT" dirty="0">
                <a:solidFill>
                  <a:srgbClr val="002060"/>
                </a:solidFill>
              </a:rPr>
              <a:t>kg, </a:t>
            </a:r>
            <a:r>
              <a:rPr lang="it-IT" dirty="0" smtClean="0">
                <a:solidFill>
                  <a:srgbClr val="002060"/>
                </a:solidFill>
              </a:rPr>
              <a:t>170 </a:t>
            </a:r>
            <a:r>
              <a:rPr lang="it-IT" dirty="0">
                <a:solidFill>
                  <a:srgbClr val="002060"/>
                </a:solidFill>
              </a:rPr>
              <a:t>cm, SC </a:t>
            </a:r>
            <a:r>
              <a:rPr lang="it-IT" dirty="0" smtClean="0">
                <a:solidFill>
                  <a:srgbClr val="002060"/>
                </a:solidFill>
              </a:rPr>
              <a:t>1.9 </a:t>
            </a:r>
            <a:endParaRPr lang="it-IT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800" b="1" dirty="0" err="1">
                <a:solidFill>
                  <a:srgbClr val="002060"/>
                </a:solidFill>
              </a:rPr>
              <a:t>ClCr</a:t>
            </a:r>
            <a:r>
              <a:rPr lang="it-IT" sz="2800" b="1" dirty="0">
                <a:solidFill>
                  <a:srgbClr val="002060"/>
                </a:solidFill>
              </a:rPr>
              <a:t> = 60 </a:t>
            </a:r>
            <a:r>
              <a:rPr lang="it-IT" sz="2800" b="1" dirty="0" err="1">
                <a:solidFill>
                  <a:srgbClr val="002060"/>
                </a:solidFill>
              </a:rPr>
              <a:t>mL</a:t>
            </a:r>
            <a:r>
              <a:rPr lang="it-IT" sz="2800" b="1" dirty="0">
                <a:solidFill>
                  <a:srgbClr val="002060"/>
                </a:solidFill>
              </a:rPr>
              <a:t>/</a:t>
            </a:r>
            <a:r>
              <a:rPr lang="it-IT" sz="2800" b="1" dirty="0" err="1">
                <a:solidFill>
                  <a:srgbClr val="002060"/>
                </a:solidFill>
              </a:rPr>
              <a:t>min</a:t>
            </a:r>
            <a:r>
              <a:rPr lang="it-IT" sz="2800" b="1" dirty="0">
                <a:solidFill>
                  <a:srgbClr val="002060"/>
                </a:solidFill>
              </a:rPr>
              <a:t> x </a:t>
            </a:r>
            <a:r>
              <a:rPr lang="it-IT" sz="2800" b="1" dirty="0" smtClean="0">
                <a:solidFill>
                  <a:srgbClr val="002060"/>
                </a:solidFill>
              </a:rPr>
              <a:t>1.73/1.9= </a:t>
            </a:r>
            <a:r>
              <a:rPr lang="it-IT" sz="2800" b="1" dirty="0" smtClean="0">
                <a:solidFill>
                  <a:srgbClr val="FF0000"/>
                </a:solidFill>
              </a:rPr>
              <a:t>55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>
                <a:solidFill>
                  <a:srgbClr val="002060"/>
                </a:solidFill>
              </a:rPr>
              <a:t>mL</a:t>
            </a:r>
            <a:r>
              <a:rPr lang="it-IT" sz="2800" b="1" dirty="0">
                <a:solidFill>
                  <a:srgbClr val="002060"/>
                </a:solidFill>
              </a:rPr>
              <a:t>/</a:t>
            </a:r>
            <a:r>
              <a:rPr lang="it-IT" sz="2800" b="1" dirty="0" err="1">
                <a:solidFill>
                  <a:srgbClr val="002060"/>
                </a:solidFill>
              </a:rPr>
              <a:t>min</a:t>
            </a:r>
            <a:r>
              <a:rPr lang="it-IT" sz="2800" b="1" dirty="0">
                <a:solidFill>
                  <a:srgbClr val="002060"/>
                </a:solidFill>
              </a:rPr>
              <a:t>/1.73m</a:t>
            </a:r>
            <a:r>
              <a:rPr lang="it-IT" sz="2800" b="1" baseline="30000" dirty="0">
                <a:solidFill>
                  <a:srgbClr val="002060"/>
                </a:solidFill>
              </a:rPr>
              <a:t>2</a:t>
            </a:r>
          </a:p>
          <a:p>
            <a:pPr marL="0" indent="0">
              <a:buNone/>
            </a:pPr>
            <a:endParaRPr lang="it-IT" sz="2800" b="1" baseline="30000" dirty="0">
              <a:solidFill>
                <a:srgbClr val="00206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3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Abbiamo fatto gli esami giusti per la valutazione del danno renale??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8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51955"/>
              </p:ext>
            </p:extLst>
          </p:nvPr>
        </p:nvGraphicFramePr>
        <p:xfrm>
          <a:off x="583164" y="1387368"/>
          <a:ext cx="8165299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368"/>
                <a:gridCol w="1603368"/>
                <a:gridCol w="1603368"/>
                <a:gridCol w="1603368"/>
                <a:gridCol w="1751827"/>
              </a:tblGrid>
              <a:tr h="103065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Categoria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U-albumina / creatinina</a:t>
                      </a:r>
                    </a:p>
                    <a:p>
                      <a:pPr algn="ctr"/>
                      <a:r>
                        <a:rPr lang="it-IT" sz="1600" dirty="0" smtClean="0"/>
                        <a:t>mg/g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U-albumina / creatinina</a:t>
                      </a:r>
                    </a:p>
                    <a:p>
                      <a:pPr algn="ctr"/>
                      <a:r>
                        <a:rPr lang="it-IT" sz="1600" dirty="0" smtClean="0"/>
                        <a:t>mg/</a:t>
                      </a:r>
                      <a:r>
                        <a:rPr lang="it-IT" sz="1600" dirty="0" err="1" smtClean="0"/>
                        <a:t>mmol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U-albumina</a:t>
                      </a:r>
                    </a:p>
                    <a:p>
                      <a:pPr algn="ctr"/>
                      <a:r>
                        <a:rPr lang="it-IT" sz="1600" dirty="0" smtClean="0"/>
                        <a:t>mg/24h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264628">
                <a:tc>
                  <a:txBody>
                    <a:bodyPr/>
                    <a:lstStyle/>
                    <a:p>
                      <a:r>
                        <a:rPr lang="it-IT" sz="3200" dirty="0" smtClean="0">
                          <a:solidFill>
                            <a:srgbClr val="002060"/>
                          </a:solidFill>
                        </a:rPr>
                        <a:t>A1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rgbClr val="002060"/>
                          </a:solidFill>
                        </a:rPr>
                        <a:t>&lt;30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rgbClr val="002060"/>
                          </a:solidFill>
                        </a:rPr>
                        <a:t>&lt;3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rgbClr val="002060"/>
                          </a:solidFill>
                        </a:rPr>
                        <a:t>&lt;30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Normale</a:t>
                      </a:r>
                      <a:r>
                        <a:rPr lang="it-IT" baseline="0" dirty="0" smtClean="0">
                          <a:solidFill>
                            <a:srgbClr val="002060"/>
                          </a:solidFill>
                        </a:rPr>
                        <a:t> o lievemente aumentata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64628">
                <a:tc>
                  <a:txBody>
                    <a:bodyPr/>
                    <a:lstStyle/>
                    <a:p>
                      <a:r>
                        <a:rPr lang="it-IT" sz="3200" dirty="0" smtClean="0">
                          <a:solidFill>
                            <a:srgbClr val="002060"/>
                          </a:solidFill>
                        </a:rPr>
                        <a:t>A2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rgbClr val="002060"/>
                          </a:solidFill>
                        </a:rPr>
                        <a:t>30 - 300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rgbClr val="002060"/>
                          </a:solidFill>
                        </a:rPr>
                        <a:t>3 – 30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rgbClr val="002060"/>
                          </a:solidFill>
                        </a:rPr>
                        <a:t>30 - 300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Moderatamente aumentata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64628">
                <a:tc>
                  <a:txBody>
                    <a:bodyPr/>
                    <a:lstStyle/>
                    <a:p>
                      <a:r>
                        <a:rPr lang="it-IT" sz="3200" dirty="0" smtClean="0">
                          <a:solidFill>
                            <a:srgbClr val="002060"/>
                          </a:solidFill>
                        </a:rPr>
                        <a:t>A3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rgbClr val="002060"/>
                          </a:solidFill>
                        </a:rPr>
                        <a:t>&gt;300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rgbClr val="002060"/>
                          </a:solidFill>
                        </a:rPr>
                        <a:t>&gt;30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rgbClr val="002060"/>
                          </a:solidFill>
                        </a:rPr>
                        <a:t>&gt;300</a:t>
                      </a:r>
                      <a:endParaRPr lang="it-IT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Severamente aumentata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18704"/>
            <a:ext cx="1162050" cy="135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57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547664" y="26064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MARCATORE DI DANNO RENALE ALBUMINURIA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58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331640" y="3140968"/>
            <a:ext cx="6336704" cy="2246769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</a:rPr>
              <a:t>Un risultato positivo con strisce reattive va confermato con dosaggio quantitativo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</a:rPr>
              <a:t>Un risultato positivo quantitativo su urine spot va confermato sul primo campione del mattino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b="1" dirty="0" smtClean="0">
                <a:solidFill>
                  <a:schemeClr val="bg1"/>
                </a:solidFill>
              </a:rPr>
              <a:t>Almeno </a:t>
            </a:r>
            <a:r>
              <a:rPr lang="it-IT" sz="2000" b="1" dirty="0">
                <a:solidFill>
                  <a:schemeClr val="bg1"/>
                </a:solidFill>
              </a:rPr>
              <a:t>due campioni </a:t>
            </a:r>
            <a:r>
              <a:rPr lang="it-IT" sz="2000" b="1" dirty="0" smtClean="0">
                <a:solidFill>
                  <a:schemeClr val="bg1"/>
                </a:solidFill>
              </a:rPr>
              <a:t>per </a:t>
            </a:r>
            <a:r>
              <a:rPr lang="it-IT" sz="2000" b="1" dirty="0">
                <a:solidFill>
                  <a:schemeClr val="bg1"/>
                </a:solidFill>
              </a:rPr>
              <a:t>elevata variabilità biologica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54" y="908720"/>
            <a:ext cx="72485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47045"/>
            <a:ext cx="22002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6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46830"/>
            <a:ext cx="7848872" cy="58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1602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59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164288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22/2/14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012160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12/1/13</a:t>
            </a:r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it-IT" sz="34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Esame Obiettivo Generale:</a:t>
            </a:r>
          </a:p>
          <a:p>
            <a:pPr marL="457200" lvl="1" indent="0">
              <a:buNone/>
            </a:pPr>
            <a:r>
              <a:rPr lang="it-IT" sz="2400" dirty="0" smtClean="0">
                <a:latin typeface="Arial Narrow"/>
                <a:cs typeface="Arial Narrow"/>
              </a:rPr>
              <a:t>FC  </a:t>
            </a:r>
            <a:r>
              <a:rPr lang="it-IT" sz="2400" dirty="0" smtClean="0">
                <a:solidFill>
                  <a:srgbClr val="C00000"/>
                </a:solidFill>
                <a:latin typeface="Arial Narrow"/>
                <a:cs typeface="Arial Narrow"/>
              </a:rPr>
              <a:t>72r</a:t>
            </a:r>
          </a:p>
          <a:p>
            <a:pPr marL="457200" lvl="1" indent="0">
              <a:buNone/>
            </a:pPr>
            <a:r>
              <a:rPr lang="it-IT" sz="2400" dirty="0" smtClean="0">
                <a:latin typeface="Arial Narrow"/>
                <a:cs typeface="Arial Narrow"/>
              </a:rPr>
              <a:t>PA   </a:t>
            </a:r>
            <a:r>
              <a:rPr lang="it-IT" sz="2400" dirty="0" smtClean="0">
                <a:solidFill>
                  <a:srgbClr val="C00000"/>
                </a:solidFill>
                <a:latin typeface="Arial Narrow"/>
                <a:cs typeface="Arial Narrow"/>
              </a:rPr>
              <a:t>142/88</a:t>
            </a:r>
            <a:endParaRPr lang="it-IT" sz="2400" dirty="0" smtClean="0"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it-IT" sz="2400" dirty="0" smtClean="0">
                <a:latin typeface="Arial Narrow"/>
                <a:cs typeface="Arial Narrow"/>
              </a:rPr>
              <a:t>T </a:t>
            </a:r>
            <a:r>
              <a:rPr lang="it-IT" sz="2400" dirty="0" smtClean="0">
                <a:solidFill>
                  <a:srgbClr val="C00000"/>
                </a:solidFill>
                <a:latin typeface="Arial Narrow"/>
                <a:cs typeface="Arial Narrow"/>
              </a:rPr>
              <a:t>36.2°C</a:t>
            </a:r>
            <a:endParaRPr lang="it-IT" sz="2400" dirty="0" smtClean="0">
              <a:latin typeface="Arial Narrow"/>
              <a:cs typeface="Arial Narrow"/>
            </a:endParaRPr>
          </a:p>
          <a:p>
            <a:pPr marL="457200" lvl="1" indent="0">
              <a:buNone/>
            </a:pPr>
            <a:r>
              <a:rPr lang="it-IT" dirty="0" smtClean="0">
                <a:latin typeface="Arial Narrow"/>
                <a:cs typeface="Arial Narrow"/>
              </a:rPr>
              <a:t>Valutazione mucose (idratazione / pallore): </a:t>
            </a:r>
            <a:r>
              <a:rPr lang="it-IT" dirty="0" smtClean="0">
                <a:solidFill>
                  <a:srgbClr val="C00000"/>
                </a:solidFill>
                <a:latin typeface="Arial Narrow"/>
                <a:cs typeface="Arial Narrow"/>
              </a:rPr>
              <a:t>cute apparentemente </a:t>
            </a:r>
            <a:r>
              <a:rPr lang="it-IT" dirty="0" err="1" smtClean="0">
                <a:solidFill>
                  <a:srgbClr val="C00000"/>
                </a:solidFill>
                <a:latin typeface="Arial Narrow"/>
                <a:cs typeface="Arial Narrow"/>
              </a:rPr>
              <a:t>normoidratata</a:t>
            </a:r>
            <a:r>
              <a:rPr lang="it-IT" dirty="0" smtClean="0">
                <a:solidFill>
                  <a:srgbClr val="C00000"/>
                </a:solidFill>
                <a:latin typeface="Arial Narrow"/>
                <a:cs typeface="Arial Narrow"/>
              </a:rPr>
              <a:t>, lieve pallore</a:t>
            </a:r>
          </a:p>
          <a:p>
            <a:pPr marL="457200" lvl="1" indent="0" algn="just">
              <a:buNone/>
            </a:pPr>
            <a:endParaRPr lang="it-IT" dirty="0" smtClean="0">
              <a:solidFill>
                <a:srgbClr val="C00000"/>
              </a:solidFill>
              <a:latin typeface="Arial Narrow"/>
              <a:cs typeface="Arial Narrow"/>
            </a:endParaRPr>
          </a:p>
          <a:p>
            <a:pPr marL="457200" lvl="1" indent="0" algn="just">
              <a:buNone/>
            </a:pPr>
            <a:r>
              <a:rPr lang="it-IT" dirty="0" smtClean="0">
                <a:solidFill>
                  <a:srgbClr val="C00000"/>
                </a:solidFill>
                <a:latin typeface="Arial Narrow"/>
                <a:cs typeface="Arial Narrow"/>
              </a:rPr>
              <a:t>Obiettività cardiopolmonare nella norma, addome trattabile non dolente ne dolorabile alla palpazione superficiale e profonda in tutti i quadranti. Polsi validi, simmetrici bilateralmente. Non masse palpabili in addome. Peristalsi valida. Giordano, </a:t>
            </a:r>
            <a:r>
              <a:rPr lang="it-IT" dirty="0" err="1" smtClean="0">
                <a:solidFill>
                  <a:srgbClr val="C00000"/>
                </a:solidFill>
                <a:latin typeface="Arial Narrow"/>
                <a:cs typeface="Arial Narrow"/>
              </a:rPr>
              <a:t>Blumberg</a:t>
            </a:r>
            <a:r>
              <a:rPr lang="it-IT" dirty="0" smtClean="0">
                <a:solidFill>
                  <a:srgbClr val="C00000"/>
                </a:solidFill>
                <a:latin typeface="Arial Narrow"/>
                <a:cs typeface="Arial Narrow"/>
              </a:rPr>
              <a:t> e Murphy negativi. Non Edemi</a:t>
            </a:r>
            <a:endParaRPr lang="it-IT" dirty="0" smtClean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it-IT" sz="3400" b="1" dirty="0" smtClean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5941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31224" cy="57606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>Esame chimico fisico delle urine</a:t>
            </a:r>
            <a:endParaRPr lang="it-IT" sz="1600" b="1" dirty="0" smtClean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232752"/>
              </p:ext>
            </p:extLst>
          </p:nvPr>
        </p:nvGraphicFramePr>
        <p:xfrm>
          <a:off x="611559" y="764705"/>
          <a:ext cx="7920881" cy="5566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937"/>
                <a:gridCol w="1922543"/>
                <a:gridCol w="4383401"/>
              </a:tblGrid>
              <a:tr h="70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ANALITI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INTERVALLO </a:t>
                      </a:r>
                      <a:r>
                        <a:rPr lang="it-IT" sz="2000" dirty="0">
                          <a:effectLst/>
                        </a:rPr>
                        <a:t>DI RIFERIMENTO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CARATTERISTICHE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</a:tr>
              <a:tr h="5988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 err="1" smtClean="0">
                          <a:effectLst/>
                        </a:rPr>
                        <a:t>pH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4.5-7.5</a:t>
                      </a:r>
                      <a:r>
                        <a:rPr lang="it-IT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(6.0)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ampiezza di misura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da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4.5-9.0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smtClean="0">
                          <a:solidFill>
                            <a:srgbClr val="002060"/>
                          </a:solidFill>
                        </a:rPr>
                        <a:t>urine vecchie aumentano l’alcalinità</a:t>
                      </a:r>
                      <a:endParaRPr lang="it-IT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</a:tr>
              <a:tr h="415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Peso </a:t>
                      </a:r>
                      <a:r>
                        <a:rPr lang="it-IT" sz="1800" dirty="0">
                          <a:effectLst/>
                        </a:rPr>
                        <a:t>specifico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1010-1030        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</a:tr>
              <a:tr h="1775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Proteine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&lt;15 </a:t>
                      </a:r>
                      <a:r>
                        <a:rPr lang="it-IT" sz="1800" dirty="0">
                          <a:effectLst/>
                        </a:rPr>
                        <a:t>mg/</a:t>
                      </a:r>
                      <a:r>
                        <a:rPr lang="it-IT" sz="1800" dirty="0" err="1">
                          <a:effectLst/>
                        </a:rPr>
                        <a:t>dL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Sensibilità analitica: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5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mg/</a:t>
                      </a:r>
                      <a:r>
                        <a:rPr lang="it-IT" sz="1400" b="1" dirty="0" err="1">
                          <a:solidFill>
                            <a:srgbClr val="002060"/>
                          </a:solidFill>
                          <a:effectLst/>
                        </a:rPr>
                        <a:t>dL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 (</a:t>
                      </a:r>
                      <a:r>
                        <a:rPr lang="it-IT" sz="1400" b="1" u="sng" dirty="0">
                          <a:solidFill>
                            <a:srgbClr val="002060"/>
                          </a:solidFill>
                          <a:effectLst/>
                        </a:rPr>
                        <a:t>albumina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</a:rPr>
                        <a:t>falsi negativi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</a:rPr>
                        <a:t>per campioni con 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</a:rPr>
                        <a:t>pH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</a:rPr>
                        <a:t>&lt;3.0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  <a:effectLst/>
                        </a:rPr>
                        <a:t>falsi </a:t>
                      </a:r>
                      <a:r>
                        <a:rPr lang="it-IT" sz="1400" b="1" u="sng" dirty="0">
                          <a:solidFill>
                            <a:srgbClr val="002060"/>
                          </a:solidFill>
                          <a:effectLst/>
                        </a:rPr>
                        <a:t>positivi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per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</a:rPr>
                        <a:t>urine alcaline (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</a:rPr>
                        <a:t>pH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</a:rPr>
                        <a:t>&gt;8.0),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esercizio fisico, ortostatismo</a:t>
                      </a:r>
                      <a:r>
                        <a:rPr lang="it-IT" sz="2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,</a:t>
                      </a:r>
                      <a:r>
                        <a:rPr lang="it-IT" sz="20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alti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livelli di mucoproteine, emoglobinuria massiva, plasma </a:t>
                      </a:r>
                      <a:r>
                        <a:rPr lang="it-IT" sz="1400" b="1" dirty="0" err="1">
                          <a:solidFill>
                            <a:srgbClr val="002060"/>
                          </a:solidFill>
                          <a:effectLst/>
                        </a:rPr>
                        <a:t>expander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, disinfettanti (ammonio quaternario</a:t>
                      </a:r>
                      <a:r>
                        <a:rPr lang="it-IT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),</a:t>
                      </a:r>
                      <a:endParaRPr lang="it-IT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</a:tr>
              <a:tr h="121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Glucosio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Assente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Sensibilità analitica: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10 mg/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dL</a:t>
                      </a:r>
                      <a:endParaRPr lang="it-IT" sz="14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  <a:effectLst/>
                        </a:rPr>
                        <a:t>falsi </a:t>
                      </a:r>
                      <a:r>
                        <a:rPr lang="it-IT" sz="1400" b="1" u="sng" dirty="0">
                          <a:solidFill>
                            <a:srgbClr val="002060"/>
                          </a:solidFill>
                          <a:effectLst/>
                        </a:rPr>
                        <a:t>negativi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per sostanze riducenti (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acido</a:t>
                      </a: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a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scorbico)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  <a:effectLst/>
                        </a:rPr>
                        <a:t>falsi </a:t>
                      </a:r>
                      <a:r>
                        <a:rPr lang="it-IT" sz="1400" b="1" u="sng" dirty="0">
                          <a:solidFill>
                            <a:srgbClr val="002060"/>
                          </a:solidFill>
                          <a:effectLst/>
                        </a:rPr>
                        <a:t>positivi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per sostanze ossidanti (ipoclorito, cloro) e 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pH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</a:rPr>
                        <a:t>particolarmente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acido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</a:rPr>
                        <a:t>pH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</a:rPr>
                        <a:t>&lt;4.0)</a:t>
                      </a:r>
                      <a:endParaRPr lang="it-IT" sz="14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1980" marR="61980" marT="0" marB="0"/>
                </a:tc>
              </a:tr>
              <a:tr h="764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Chetoni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Assenti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Sensibilità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analitica:</a:t>
                      </a: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5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 mg/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dL</a:t>
                      </a:r>
                      <a:endParaRPr lang="it-IT" sz="14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  <a:effectLst/>
                        </a:rPr>
                        <a:t>Falsi </a:t>
                      </a:r>
                      <a:r>
                        <a:rPr lang="it-IT" sz="1400" b="1" u="sng" dirty="0">
                          <a:solidFill>
                            <a:srgbClr val="002060"/>
                          </a:solidFill>
                          <a:effectLst/>
                        </a:rPr>
                        <a:t>positivi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in caso di farmaci (L-DOPA, cefalosporine)</a:t>
                      </a:r>
                      <a:endParaRPr lang="it-IT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</a:tr>
            </a:tbl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60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694465"/>
              </p:ext>
            </p:extLst>
          </p:nvPr>
        </p:nvGraphicFramePr>
        <p:xfrm>
          <a:off x="467543" y="620688"/>
          <a:ext cx="8280921" cy="5557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5"/>
                <a:gridCol w="1944216"/>
                <a:gridCol w="4680520"/>
              </a:tblGrid>
              <a:tr h="70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 </a:t>
                      </a:r>
                      <a:r>
                        <a:rPr lang="it-IT" sz="2000" dirty="0" smtClean="0">
                          <a:effectLst/>
                        </a:rPr>
                        <a:t>ANALITI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 smtClean="0">
                          <a:effectLst/>
                        </a:rPr>
                        <a:t>INTERVALLO</a:t>
                      </a:r>
                      <a:r>
                        <a:rPr lang="it-IT" sz="1000" b="1" dirty="0" smtClean="0">
                          <a:effectLst/>
                        </a:rPr>
                        <a:t> </a:t>
                      </a:r>
                      <a:r>
                        <a:rPr lang="it-IT" sz="2000" b="1" dirty="0">
                          <a:effectLst/>
                        </a:rPr>
                        <a:t>DI RIFERIMENTO</a:t>
                      </a:r>
                      <a:endParaRPr lang="it-IT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CARATTERISTICHE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</a:tr>
              <a:tr h="74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err="1" smtClean="0">
                          <a:effectLst/>
                        </a:rPr>
                        <a:t>Urobilinogeno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&lt;</a:t>
                      </a:r>
                      <a:r>
                        <a:rPr lang="it-IT" sz="2000" dirty="0">
                          <a:effectLst/>
                        </a:rPr>
                        <a:t>1.0 mg/</a:t>
                      </a:r>
                      <a:r>
                        <a:rPr lang="it-IT" sz="2000" dirty="0" err="1">
                          <a:effectLst/>
                        </a:rPr>
                        <a:t>dL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Sensibilità analitica: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0.2 mg/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dL</a:t>
                      </a:r>
                      <a:endParaRPr lang="it-IT" sz="14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  <a:effectLst/>
                        </a:rPr>
                        <a:t>Falsi </a:t>
                      </a:r>
                      <a:r>
                        <a:rPr lang="it-IT" sz="1400" b="1" u="sng" dirty="0">
                          <a:solidFill>
                            <a:srgbClr val="002060"/>
                          </a:solidFill>
                          <a:effectLst/>
                        </a:rPr>
                        <a:t>positivi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per antibiotici (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carbapenemici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),</a:t>
                      </a: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</a:rPr>
                        <a:t>alte concentrazioni di bilirubina colore verde</a:t>
                      </a:r>
                      <a:endParaRPr lang="it-IT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</a:tr>
              <a:tr h="997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Bilirubina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Assente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Sensibilità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analitica: 0.2 mg/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dL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</a:rPr>
                        <a:t>instabile alla luce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  <a:effectLst/>
                        </a:rPr>
                        <a:t>Falsi </a:t>
                      </a:r>
                      <a:r>
                        <a:rPr lang="it-IT" sz="1400" b="1" u="sng" dirty="0">
                          <a:solidFill>
                            <a:srgbClr val="002060"/>
                          </a:solidFill>
                          <a:effectLst/>
                        </a:rPr>
                        <a:t>negativi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per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acido</a:t>
                      </a: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a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scorbico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acido</a:t>
                      </a: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u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rico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e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nitriti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  <a:effectLst/>
                        </a:rPr>
                        <a:t>Falsi </a:t>
                      </a:r>
                      <a:r>
                        <a:rPr lang="it-IT" sz="1400" b="1" u="sng" dirty="0">
                          <a:solidFill>
                            <a:srgbClr val="002060"/>
                          </a:solidFill>
                          <a:effectLst/>
                        </a:rPr>
                        <a:t>positivi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per </a:t>
                      </a:r>
                      <a:r>
                        <a:rPr lang="it-IT" sz="1400" b="1" dirty="0" err="1">
                          <a:solidFill>
                            <a:srgbClr val="002060"/>
                          </a:solidFill>
                          <a:effectLst/>
                        </a:rPr>
                        <a:t>urobilinogeno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alto</a:t>
                      </a:r>
                    </a:p>
                  </a:txBody>
                  <a:tcPr marL="61980" marR="61980" marT="0" marB="0"/>
                </a:tc>
              </a:tr>
              <a:tr h="1263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Emoglobina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&lt;</a:t>
                      </a:r>
                      <a:r>
                        <a:rPr lang="it-IT" sz="2000" dirty="0">
                          <a:effectLst/>
                        </a:rPr>
                        <a:t>0.03 mg/</a:t>
                      </a:r>
                      <a:r>
                        <a:rPr lang="it-IT" sz="2000" dirty="0" err="1">
                          <a:effectLst/>
                        </a:rPr>
                        <a:t>dL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Sensibilità analitica: 10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eritrociti/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L</a:t>
                      </a:r>
                      <a:endParaRPr lang="it-IT" sz="14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  <a:effectLst/>
                        </a:rPr>
                        <a:t>Falsi </a:t>
                      </a:r>
                      <a:r>
                        <a:rPr lang="it-IT" sz="1400" b="1" u="sng" dirty="0">
                          <a:solidFill>
                            <a:srgbClr val="002060"/>
                          </a:solidFill>
                          <a:effectLst/>
                        </a:rPr>
                        <a:t>negativi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per mancata lisi delle emazie, peso specifico alto, proteine alte o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acido ascorbico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  <a:effectLst/>
                        </a:rPr>
                        <a:t>Falsi </a:t>
                      </a:r>
                      <a:r>
                        <a:rPr lang="it-IT" sz="1400" b="1" u="sng" dirty="0">
                          <a:solidFill>
                            <a:srgbClr val="002060"/>
                          </a:solidFill>
                          <a:effectLst/>
                        </a:rPr>
                        <a:t>positivi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per sostanze ossidanti (ipoclorito, cloro)</a:t>
                      </a:r>
                      <a:endParaRPr lang="it-IT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</a:tr>
              <a:tr h="495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 </a:t>
                      </a:r>
                      <a:r>
                        <a:rPr lang="it-IT" sz="2000" dirty="0">
                          <a:effectLst/>
                        </a:rPr>
                        <a:t>Nitriti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Assenti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Sensibilità analitica:</a:t>
                      </a: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10</a:t>
                      </a:r>
                      <a:r>
                        <a:rPr lang="it-IT" sz="1400" b="1" baseline="30000" dirty="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it-IT" sz="14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mL</a:t>
                      </a:r>
                      <a:endParaRPr lang="it-IT" sz="1400" b="1" baseline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  <a:effectLst/>
                        </a:rPr>
                        <a:t>Falsi </a:t>
                      </a:r>
                      <a:r>
                        <a:rPr lang="it-IT" sz="1400" b="1" u="sng" dirty="0">
                          <a:solidFill>
                            <a:srgbClr val="002060"/>
                          </a:solidFill>
                          <a:effectLst/>
                        </a:rPr>
                        <a:t>negativi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per batteri  che non producono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nitrati, acido ascorbico,</a:t>
                      </a: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urine ad alto peso specifico</a:t>
                      </a:r>
                      <a:endParaRPr lang="it-IT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</a:tr>
              <a:tr h="77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Esterasi </a:t>
                      </a:r>
                      <a:r>
                        <a:rPr lang="it-IT" sz="2000" dirty="0">
                          <a:effectLst/>
                        </a:rPr>
                        <a:t>leucocitaria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Assente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Sensibilità analitica: 25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leucociti/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it-IT" sz="1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L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u="sng" dirty="0" smtClean="0">
                          <a:solidFill>
                            <a:srgbClr val="002060"/>
                          </a:solidFill>
                          <a:effectLst/>
                        </a:rPr>
                        <a:t>Falsi </a:t>
                      </a:r>
                      <a:r>
                        <a:rPr lang="it-IT" sz="1400" b="1" u="sng" dirty="0">
                          <a:solidFill>
                            <a:srgbClr val="002060"/>
                          </a:solidFill>
                          <a:effectLst/>
                        </a:rPr>
                        <a:t>positivi </a:t>
                      </a:r>
                      <a:r>
                        <a:rPr lang="it-IT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per glucosio e proteine alte, bilirubina </a:t>
                      </a:r>
                      <a:r>
                        <a:rPr lang="it-IT" sz="1400" b="1" dirty="0">
                          <a:solidFill>
                            <a:srgbClr val="002060"/>
                          </a:solidFill>
                          <a:effectLst/>
                        </a:rPr>
                        <a:t>alta e alcuni antibiotici</a:t>
                      </a:r>
                      <a:endParaRPr lang="it-IT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80" marR="61980" marT="0" marB="0"/>
                </a:tc>
              </a:tr>
            </a:tbl>
          </a:graphicData>
        </a:graphic>
      </p:graphicFrame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31224" cy="57606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0000"/>
                </a:solidFill>
              </a:rPr>
              <a:t>Esame chimico fisico delle urine</a:t>
            </a:r>
            <a:endParaRPr lang="it-IT" sz="1600" b="1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Franca Pagani Fondazione Poliambulanza Brescia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7E1-AEC6-4B96-8DCE-55457E280058}" type="slidenum">
              <a:rPr lang="it-IT" smtClean="0"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5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08719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latin typeface="Arial Narrow"/>
                <a:cs typeface="Arial Narrow"/>
              </a:rPr>
              <a:t>TAKE HOME MESSAGES:</a:t>
            </a:r>
            <a:endParaRPr lang="it-IT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364903315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6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649549"/>
            <a:ext cx="8692470" cy="40934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Arial Narrow"/>
                <a:cs typeface="Arial Narrow"/>
              </a:rPr>
              <a:t>Sospetta Insufficienza Renale</a:t>
            </a:r>
          </a:p>
          <a:p>
            <a:endParaRPr lang="it-IT" sz="3200" dirty="0">
              <a:latin typeface="Arial Narrow"/>
              <a:cs typeface="Arial Narrow"/>
            </a:endParaRPr>
          </a:p>
          <a:p>
            <a:r>
              <a:rPr lang="it-IT" sz="3200" dirty="0" smtClean="0">
                <a:latin typeface="Arial Narrow"/>
                <a:cs typeface="Arial Narrow"/>
              </a:rPr>
              <a:t>DD: 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3200" dirty="0" smtClean="0">
                <a:latin typeface="Arial Narrow"/>
                <a:cs typeface="Arial Narrow"/>
              </a:rPr>
              <a:t>Disidratazione </a:t>
            </a:r>
            <a:r>
              <a:rPr lang="it-IT" sz="3200" dirty="0" smtClean="0">
                <a:latin typeface="Arial Narrow"/>
                <a:cs typeface="Arial Narrow"/>
                <a:sym typeface="Wingdings" pitchFamily="2" charset="2"/>
              </a:rPr>
              <a:t> </a:t>
            </a:r>
            <a:r>
              <a:rPr lang="it-IT" sz="3200" dirty="0" smtClean="0">
                <a:latin typeface="Arial Narrow"/>
                <a:cs typeface="Arial Narrow"/>
              </a:rPr>
              <a:t>Diarrea / inadeguato apporto ?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3200" dirty="0" smtClean="0">
                <a:latin typeface="Arial Narrow"/>
                <a:cs typeface="Arial Narrow"/>
              </a:rPr>
              <a:t>IRA / IRC ?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3200" dirty="0" smtClean="0">
                <a:latin typeface="Arial Narrow"/>
                <a:cs typeface="Arial Narrow"/>
              </a:rPr>
              <a:t>Dieta eccessivamente ricca di carne</a:t>
            </a:r>
          </a:p>
          <a:p>
            <a:pPr marL="285750" indent="-285750">
              <a:buFont typeface="Wingdings" charset="2"/>
              <a:buChar char="ü"/>
            </a:pPr>
            <a:r>
              <a:rPr lang="it-IT" sz="3200" dirty="0" smtClean="0">
                <a:latin typeface="Arial Narrow"/>
                <a:cs typeface="Arial Narrow"/>
              </a:rPr>
              <a:t>Assunzione </a:t>
            </a:r>
            <a:r>
              <a:rPr lang="it-IT" sz="3200" dirty="0" err="1" smtClean="0">
                <a:latin typeface="Arial Narrow"/>
                <a:cs typeface="Arial Narrow"/>
              </a:rPr>
              <a:t>edonistica…</a:t>
            </a:r>
            <a:r>
              <a:rPr lang="it-IT" sz="3200" dirty="0" smtClean="0">
                <a:latin typeface="Arial Narrow"/>
                <a:cs typeface="Arial Narrow"/>
              </a:rPr>
              <a:t>?</a:t>
            </a:r>
          </a:p>
          <a:p>
            <a:pPr marL="285750" indent="-285750">
              <a:buFont typeface="Wingdings" charset="2"/>
              <a:buChar char="ü"/>
            </a:pPr>
            <a:endParaRPr lang="it-IT" sz="32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423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Quei valori di </a:t>
            </a:r>
            <a:r>
              <a:rPr lang="it-IT" sz="2800" dirty="0" err="1" smtClean="0">
                <a:latin typeface="Arial Narrow"/>
                <a:cs typeface="Arial Narrow"/>
              </a:rPr>
              <a:t>creatininemia</a:t>
            </a:r>
            <a:r>
              <a:rPr lang="it-IT" sz="2800" dirty="0" smtClean="0">
                <a:latin typeface="Arial Narrow"/>
                <a:cs typeface="Arial Narrow"/>
              </a:rPr>
              <a:t> e </a:t>
            </a:r>
            <a:r>
              <a:rPr lang="it-IT" sz="2800" dirty="0" err="1" smtClean="0">
                <a:latin typeface="Arial Narrow"/>
                <a:cs typeface="Arial Narrow"/>
              </a:rPr>
              <a:t>potassiemia</a:t>
            </a:r>
            <a:r>
              <a:rPr lang="it-IT" sz="2800" dirty="0" smtClean="0">
                <a:latin typeface="Arial Narrow"/>
                <a:cs typeface="Arial Narrow"/>
              </a:rPr>
              <a:t> saranno “veri”?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e se avessi la </a:t>
            </a:r>
            <a:r>
              <a:rPr lang="it-IT" sz="2800" dirty="0" err="1" smtClean="0">
                <a:latin typeface="Arial Narrow"/>
                <a:cs typeface="Arial Narrow"/>
              </a:rPr>
              <a:t>clearance</a:t>
            </a:r>
            <a:r>
              <a:rPr lang="it-IT" sz="2800" dirty="0" smtClean="0">
                <a:latin typeface="Arial Narrow"/>
                <a:cs typeface="Arial Narrow"/>
              </a:rPr>
              <a:t>?</a:t>
            </a:r>
            <a:r>
              <a:rPr lang="it-IT" sz="2800" dirty="0" err="1" smtClean="0">
                <a:latin typeface="Arial Narrow"/>
                <a:cs typeface="Arial Narrow"/>
              </a:rPr>
              <a:t>…sarebbe</a:t>
            </a:r>
            <a:r>
              <a:rPr lang="it-IT" sz="2800" dirty="0" smtClean="0">
                <a:latin typeface="Arial Narrow"/>
                <a:cs typeface="Arial Narrow"/>
              </a:rPr>
              <a:t> sufficiente?...quale </a:t>
            </a:r>
            <a:r>
              <a:rPr lang="it-IT" sz="2800" dirty="0" err="1" smtClean="0">
                <a:latin typeface="Arial Narrow"/>
                <a:cs typeface="Arial Narrow"/>
              </a:rPr>
              <a:t>clearance</a:t>
            </a:r>
            <a:r>
              <a:rPr lang="it-IT" sz="2800" dirty="0" smtClean="0">
                <a:latin typeface="Arial Narrow"/>
                <a:cs typeface="Arial Narrow"/>
              </a:rPr>
              <a:t>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Quale ruolo di proteinuria e albuminuria? </a:t>
            </a:r>
            <a:r>
              <a:rPr lang="it-IT" sz="2800" dirty="0" err="1" smtClean="0">
                <a:latin typeface="Arial Narrow"/>
                <a:cs typeface="Arial Narrow"/>
              </a:rPr>
              <a:t>…quale</a:t>
            </a:r>
            <a:r>
              <a:rPr lang="it-IT" sz="2800" dirty="0" smtClean="0">
                <a:latin typeface="Arial Narrow"/>
                <a:cs typeface="Arial Narrow"/>
              </a:rPr>
              <a:t> chiedo?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Esami </a:t>
            </a:r>
            <a:r>
              <a:rPr lang="it-IT" sz="2800" dirty="0" err="1" smtClean="0">
                <a:latin typeface="Arial Narrow"/>
                <a:cs typeface="Arial Narrow"/>
              </a:rPr>
              <a:t>ematochimici</a:t>
            </a:r>
            <a:r>
              <a:rPr lang="it-IT" sz="2800" dirty="0" smtClean="0">
                <a:latin typeface="Arial Narrow"/>
                <a:cs typeface="Arial Narrow"/>
              </a:rPr>
              <a:t> e urinari urgenti o controllo a 30 </a:t>
            </a:r>
            <a:r>
              <a:rPr lang="it-IT" sz="2800" dirty="0" err="1" smtClean="0">
                <a:latin typeface="Arial Narrow"/>
                <a:cs typeface="Arial Narrow"/>
              </a:rPr>
              <a:t>gg</a:t>
            </a:r>
            <a:r>
              <a:rPr lang="it-IT" sz="2800" dirty="0" smtClean="0">
                <a:latin typeface="Arial Narrow"/>
                <a:cs typeface="Arial Narrow"/>
              </a:rPr>
              <a:t> (facendo bere adeguatamente la </a:t>
            </a:r>
            <a:r>
              <a:rPr lang="it-IT" sz="2800" dirty="0" err="1" smtClean="0">
                <a:latin typeface="Arial Narrow"/>
                <a:cs typeface="Arial Narrow"/>
              </a:rPr>
              <a:t>pz</a:t>
            </a:r>
            <a:r>
              <a:rPr lang="it-IT" sz="2800" dirty="0" smtClean="0">
                <a:latin typeface="Arial Narrow"/>
                <a:cs typeface="Arial Narrow"/>
              </a:rPr>
              <a:t>) e vigile attesa?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Sospendo il </a:t>
            </a:r>
            <a:r>
              <a:rPr lang="it-IT" sz="2800" dirty="0" err="1" smtClean="0">
                <a:latin typeface="Arial Narrow"/>
                <a:cs typeface="Arial Narrow"/>
              </a:rPr>
              <a:t>ramipril</a:t>
            </a:r>
            <a:r>
              <a:rPr lang="it-IT" sz="2800" dirty="0" smtClean="0">
                <a:latin typeface="Arial Narrow"/>
                <a:cs typeface="Arial Narrow"/>
              </a:rPr>
              <a:t>?....con cosa lo sostituisco?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Quali analisi per la corretta diagnosi e follow-up nel tempo dell’Insufficienza Renale (primo livello/secondo livello)? </a:t>
            </a:r>
          </a:p>
          <a:p>
            <a:pPr marL="514350" indent="-457200"/>
            <a:r>
              <a:rPr lang="it-IT" sz="2800" dirty="0" smtClean="0">
                <a:latin typeface="Arial Narrow"/>
                <a:cs typeface="Arial Narrow"/>
              </a:rPr>
              <a:t>Nella popolazione sana è necessario controllare la funzione renale, da quale età? E nelle patologie croniche, ogni quanto tempo devo controllare la funzione renale?</a:t>
            </a:r>
          </a:p>
          <a:p>
            <a:pPr marL="514350" indent="-457200">
              <a:buNone/>
            </a:pPr>
            <a:endParaRPr lang="it-IT" sz="2800" dirty="0" smtClean="0">
              <a:latin typeface="Arial Narrow"/>
              <a:cs typeface="Arial Narrow"/>
            </a:endParaRPr>
          </a:p>
          <a:p>
            <a:pPr marL="57150" indent="0" algn="ctr">
              <a:buNone/>
            </a:pPr>
            <a:r>
              <a:rPr lang="it-IT" sz="3600" b="1" dirty="0" smtClean="0">
                <a:solidFill>
                  <a:srgbClr val="008000"/>
                </a:solidFill>
                <a:latin typeface="Arial Narrow"/>
                <a:cs typeface="Arial Narrow"/>
              </a:rPr>
              <a:t>Con o senza bollino verde??</a:t>
            </a:r>
            <a:endParaRPr lang="it-IT" sz="3600" b="1" dirty="0">
              <a:solidFill>
                <a:srgbClr val="008000"/>
              </a:solidFill>
              <a:latin typeface="Arial Narrow"/>
              <a:cs typeface="Arial Narrow"/>
            </a:endParaRPr>
          </a:p>
          <a:p>
            <a:pPr marL="57150" indent="0" algn="ctr">
              <a:buNone/>
            </a:pPr>
            <a:r>
              <a:rPr lang="it-IT" b="1" dirty="0">
                <a:latin typeface="Arial Narrow"/>
                <a:cs typeface="Arial Narrow"/>
              </a:rPr>
              <a:t>Lo mando in Pronto Soccorso</a:t>
            </a:r>
            <a:r>
              <a:rPr lang="it-IT" b="1" dirty="0" smtClean="0">
                <a:latin typeface="Arial Narrow"/>
                <a:cs typeface="Arial Narrow"/>
              </a:rPr>
              <a:t>?</a:t>
            </a:r>
            <a:endParaRPr lang="it-IT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158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956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8032" y="-16496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MARIA</a:t>
            </a:r>
            <a:endParaRPr lang="it-IT" sz="3200" b="1" dirty="0"/>
          </a:p>
        </p:txBody>
      </p:sp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276872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EMOCROMO, ESAME URINE, PROTEINURIA URINARIA (24h) </a:t>
            </a:r>
            <a:r>
              <a:rPr lang="it-IT" sz="2000" b="1" dirty="0" err="1" smtClean="0"/>
              <a:t>Na</a:t>
            </a:r>
            <a:r>
              <a:rPr lang="it-IT" sz="2000" b="1" dirty="0" smtClean="0"/>
              <a:t>, K, Cl, Mg, P,  N, Ca, CLEARANCE CREATININA, PTH, Fe, FERRITINA, TRANSFERRINA, VITAMINA D</a:t>
            </a:r>
          </a:p>
          <a:p>
            <a:pPr algn="just"/>
            <a:endParaRPr lang="it-IT" sz="2000" b="1" dirty="0" smtClean="0"/>
          </a:p>
          <a:p>
            <a:pPr algn="just"/>
            <a:r>
              <a:rPr lang="it-IT" sz="2000" b="1" dirty="0" smtClean="0"/>
              <a:t>VISITA NEFROLOGICA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3010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2343</Words>
  <Application>Microsoft Office PowerPoint</Application>
  <PresentationFormat>Presentazione su schermo (4:3)</PresentationFormat>
  <Paragraphs>646</Paragraphs>
  <Slides>62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62</vt:i4>
      </vt:variant>
    </vt:vector>
  </HeadingPairs>
  <TitlesOfParts>
    <vt:vector size="65" baseType="lpstr">
      <vt:lpstr>Tema di Office</vt:lpstr>
      <vt:lpstr>1_Tema di Office</vt:lpstr>
      <vt:lpstr>2_Tema di Office</vt:lpstr>
      <vt:lpstr>Presentazione standard di PowerPoint</vt:lpstr>
      <vt:lpstr>Insufficienza renale</vt:lpstr>
      <vt:lpstr>Presentazione standard di PowerPoint</vt:lpstr>
      <vt:lpstr>MARIA 65 aa</vt:lpstr>
      <vt:lpstr>Soggettività </vt:lpstr>
      <vt:lpstr>Oggettività </vt:lpstr>
      <vt:lpstr>Valutazione</vt:lpstr>
      <vt:lpstr>Piano </vt:lpstr>
      <vt:lpstr>Presentazione standard di PowerPoint</vt:lpstr>
      <vt:lpstr>Presentazione standard di PowerPoint</vt:lpstr>
      <vt:lpstr>MARIA 65 aa</vt:lpstr>
      <vt:lpstr>Presentazione standard di PowerPoint</vt:lpstr>
      <vt:lpstr>Esami Ematochimici 22/02/14</vt:lpstr>
      <vt:lpstr>Esame Urine completo 22/02/14</vt:lpstr>
      <vt:lpstr>Presentazione standard di PowerPoint</vt:lpstr>
      <vt:lpstr>Esami Ematochimici 22/02/14</vt:lpstr>
      <vt:lpstr>Presentazione standard di PowerPoint</vt:lpstr>
      <vt:lpstr>Esami Ematochimici 12/01/13</vt:lpstr>
      <vt:lpstr>Esame Urine completo 12/01/13</vt:lpstr>
      <vt:lpstr>Presentazione standard di PowerPoint</vt:lpstr>
      <vt:lpstr>Esami Ematochimici 22/02/14</vt:lpstr>
      <vt:lpstr>Presentazione standard di PowerPoint</vt:lpstr>
      <vt:lpstr>Presentazione standard di PowerPoint</vt:lpstr>
      <vt:lpstr>Esame Urine 2013  2014</vt:lpstr>
      <vt:lpstr>Presentazione standard di PowerPoint</vt:lpstr>
      <vt:lpstr>La prevenzione dell’ IRC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Popolazione “a rischio”</vt:lpstr>
      <vt:lpstr>Indicazioni alla visita nefrologica</vt:lpstr>
      <vt:lpstr>Indicazioni alla visita nefrologica</vt:lpstr>
      <vt:lpstr>Presentazione standard di PowerPoint</vt:lpstr>
      <vt:lpstr>Presentazione standard di PowerPoint</vt:lpstr>
      <vt:lpstr>Abbiamo fatto gli esami giusti per la valutazione della funzione renale??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Abbiamo fatto gli esami giusti per la valutazione del danno renale??</vt:lpstr>
      <vt:lpstr>Presentazione standard di PowerPoint</vt:lpstr>
      <vt:lpstr>Presentazione standard di PowerPoint</vt:lpstr>
      <vt:lpstr>Presentazione standard di PowerPoint</vt:lpstr>
      <vt:lpstr>Esame chimico fisico delle urine</vt:lpstr>
      <vt:lpstr>Esame chimico fisico delle urine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Insufficienza renale cronica</dc:title>
  <dc:creator>lorenzo zanini</dc:creator>
  <cp:lastModifiedBy>Pagani Franca</cp:lastModifiedBy>
  <cp:revision>133</cp:revision>
  <cp:lastPrinted>2014-04-01T17:14:44Z</cp:lastPrinted>
  <dcterms:created xsi:type="dcterms:W3CDTF">2014-03-05T19:41:39Z</dcterms:created>
  <dcterms:modified xsi:type="dcterms:W3CDTF">2014-04-17T13:10:41Z</dcterms:modified>
</cp:coreProperties>
</file>