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4" r:id="rId2"/>
    <p:sldId id="278" r:id="rId3"/>
    <p:sldId id="256" r:id="rId4"/>
    <p:sldId id="257" r:id="rId5"/>
    <p:sldId id="258" r:id="rId6"/>
    <p:sldId id="260" r:id="rId7"/>
    <p:sldId id="275" r:id="rId8"/>
    <p:sldId id="276" r:id="rId9"/>
    <p:sldId id="270" r:id="rId10"/>
    <p:sldId id="259" r:id="rId11"/>
    <p:sldId id="263" r:id="rId12"/>
    <p:sldId id="261" r:id="rId13"/>
    <p:sldId id="266" r:id="rId14"/>
    <p:sldId id="265" r:id="rId15"/>
    <p:sldId id="272" r:id="rId16"/>
    <p:sldId id="273" r:id="rId17"/>
    <p:sldId id="274" r:id="rId18"/>
    <p:sldId id="271" r:id="rId19"/>
    <p:sldId id="267" r:id="rId20"/>
    <p:sldId id="268" r:id="rId21"/>
    <p:sldId id="277"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63" d="100"/>
          <a:sy n="63" d="100"/>
        </p:scale>
        <p:origin x="-138" y="-2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58A42-F305-4EBE-8962-B181BDF77F64}" type="datetimeFigureOut">
              <a:rPr lang="it-IT" smtClean="0"/>
              <a:pPr/>
              <a:t>28/10/2017</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A1AD2F-FCC6-41D7-9C80-254DAAF2AC49}" type="slidenum">
              <a:rPr lang="it-IT" smtClean="0"/>
              <a:pPr/>
              <a:t>‹N›</a:t>
            </a:fld>
            <a:endParaRPr lang="it-IT"/>
          </a:p>
        </p:txBody>
      </p:sp>
    </p:spTree>
    <p:extLst>
      <p:ext uri="{BB962C8B-B14F-4D97-AF65-F5344CB8AC3E}">
        <p14:creationId xmlns:p14="http://schemas.microsoft.com/office/powerpoint/2010/main" val="474591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5A1AD2F-FCC6-41D7-9C80-254DAAF2AC49}" type="slidenum">
              <a:rPr lang="it-IT" smtClean="0"/>
              <a:pPr/>
              <a:t>3</a:t>
            </a:fld>
            <a:endParaRPr lang="it-IT"/>
          </a:p>
        </p:txBody>
      </p:sp>
    </p:spTree>
    <p:extLst>
      <p:ext uri="{BB962C8B-B14F-4D97-AF65-F5344CB8AC3E}">
        <p14:creationId xmlns:p14="http://schemas.microsoft.com/office/powerpoint/2010/main" val="1436633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2694715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2616300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412560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2"/>
          <p:cNvSpPr>
            <a:spLocks noGrp="1"/>
          </p:cNvSpPr>
          <p:nvPr>
            <p:ph type="body"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167207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4058644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275101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2734381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149085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2065150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155620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3212337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5D53A279-AD03-4ACD-8EB5-C01C808E45FF}" type="datetimeFigureOut">
              <a:rPr lang="it-IT" smtClean="0"/>
              <a:pPr/>
              <a:t>28/10/2017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5E296C0-25AA-4E88-B5D6-7EDC847FD898}" type="slidenum">
              <a:rPr lang="it-IT" smtClean="0"/>
              <a:pPr/>
              <a:t>‹N›</a:t>
            </a:fld>
            <a:endParaRPr lang="it-IT"/>
          </a:p>
        </p:txBody>
      </p:sp>
    </p:spTree>
    <p:extLst>
      <p:ext uri="{BB962C8B-B14F-4D97-AF65-F5344CB8AC3E}">
        <p14:creationId xmlns:p14="http://schemas.microsoft.com/office/powerpoint/2010/main" val="359611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6B19C"/>
            </a:gs>
            <a:gs pos="30000">
              <a:srgbClr val="D49E6C"/>
            </a:gs>
            <a:gs pos="70000">
              <a:srgbClr val="A65528"/>
            </a:gs>
            <a:gs pos="100000">
              <a:srgbClr val="663012"/>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3A279-AD03-4ACD-8EB5-C01C808E45FF}" type="datetimeFigureOut">
              <a:rPr lang="it-IT" smtClean="0"/>
              <a:pPr/>
              <a:t>28/10/2017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296C0-25AA-4E88-B5D6-7EDC847FD898}" type="slidenum">
              <a:rPr lang="it-IT" smtClean="0"/>
              <a:pPr/>
              <a:t>‹N›</a:t>
            </a:fld>
            <a:endParaRPr lang="it-IT"/>
          </a:p>
        </p:txBody>
      </p:sp>
    </p:spTree>
    <p:extLst>
      <p:ext uri="{BB962C8B-B14F-4D97-AF65-F5344CB8AC3E}">
        <p14:creationId xmlns:p14="http://schemas.microsoft.com/office/powerpoint/2010/main" val="3973572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it/imgres?imgurl=http://images.treccani.it/enc/media/share/images/orig/system/galleries/la_mente/segno_di_brudzinski_fig_vol1_001720_001.jpg&amp;imgrefurl=http://www.treccani.it/enciclopedia/segno-di-brudzinski_(Dizionario-di-Medicina)/&amp;docid=ccY55MkV-mx6WM&amp;tbnid=-4QBwPnEb6FtIM:&amp;vet=1&amp;w=1195&amp;h=527&amp;bih=897&amp;biw=1821&amp;ved=0ahUKEwjgouugvsLWAhXIcRQKHTFTASAQMwg9KAMwAw&amp;iact=c&amp;ictx=1" TargetMode="Externa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3.gif"/><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slideLayout" Target="../slideLayouts/slideLayout12.xml"/><Relationship Id="rId4"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3.gif"/><Relationship Id="rId4"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2"/>
          <p:cNvSpPr/>
          <p:nvPr/>
        </p:nvSpPr>
        <p:spPr>
          <a:xfrm>
            <a:off x="1643241" y="2203067"/>
            <a:ext cx="8426947" cy="1754326"/>
          </a:xfrm>
          <a:prstGeom prst="rect">
            <a:avLst/>
          </a:prstGeom>
          <a:solidFill>
            <a:schemeClr val="tx1"/>
          </a:solidFill>
        </p:spPr>
        <p:txBody>
          <a:bodyPr wrap="square">
            <a:spAutoFit/>
          </a:bodyPr>
          <a:lstStyle/>
          <a:p>
            <a:pPr algn="ctr"/>
            <a:r>
              <a:rPr lang="it-IT" sz="3600" b="1" i="1" dirty="0">
                <a:solidFill>
                  <a:schemeClr val="bg1"/>
                </a:solidFill>
                <a:latin typeface="OptimaLTStd-Italic"/>
              </a:rPr>
              <a:t>La semeiotica neurologica</a:t>
            </a:r>
          </a:p>
          <a:p>
            <a:pPr algn="ctr"/>
            <a:r>
              <a:rPr lang="it-IT" sz="3600" b="1" i="1" dirty="0">
                <a:solidFill>
                  <a:schemeClr val="bg1"/>
                </a:solidFill>
                <a:latin typeface="OptimaLTStd-Italic"/>
              </a:rPr>
              <a:t>nello studio</a:t>
            </a:r>
          </a:p>
          <a:p>
            <a:pPr algn="ctr"/>
            <a:r>
              <a:rPr lang="it-IT" sz="3600" b="1" i="1" dirty="0">
                <a:solidFill>
                  <a:schemeClr val="bg1"/>
                </a:solidFill>
                <a:latin typeface="OptimaLTStd-Italic"/>
              </a:rPr>
              <a:t>del MMG</a:t>
            </a:r>
            <a:endParaRPr lang="it-IT" sz="3200" b="1" i="1" dirty="0">
              <a:solidFill>
                <a:schemeClr val="bg1"/>
              </a:solidFill>
            </a:endParaRPr>
          </a:p>
        </p:txBody>
      </p:sp>
      <p:sp>
        <p:nvSpPr>
          <p:cNvPr id="16" name="CasellaDiTesto 15"/>
          <p:cNvSpPr txBox="1"/>
          <p:nvPr/>
        </p:nvSpPr>
        <p:spPr>
          <a:xfrm>
            <a:off x="8698831" y="5787189"/>
            <a:ext cx="2680221" cy="830997"/>
          </a:xfrm>
          <a:prstGeom prst="rect">
            <a:avLst/>
          </a:prstGeom>
          <a:noFill/>
        </p:spPr>
        <p:txBody>
          <a:bodyPr wrap="none" rtlCol="0">
            <a:spAutoFit/>
          </a:bodyPr>
          <a:lstStyle/>
          <a:p>
            <a:r>
              <a:rPr lang="it-IT" sz="1600" b="1" i="1" dirty="0">
                <a:solidFill>
                  <a:schemeClr val="bg1"/>
                </a:solidFill>
              </a:rPr>
              <a:t>Dott. </a:t>
            </a:r>
            <a:r>
              <a:rPr lang="it-IT" sz="1600" b="1" i="1" dirty="0" smtClean="0">
                <a:solidFill>
                  <a:schemeClr val="bg1"/>
                </a:solidFill>
              </a:rPr>
              <a:t>Enzo Micillo</a:t>
            </a:r>
            <a:endParaRPr lang="it-IT" sz="1600" b="1" i="1" dirty="0">
              <a:solidFill>
                <a:schemeClr val="bg1"/>
              </a:solidFill>
            </a:endParaRPr>
          </a:p>
          <a:p>
            <a:r>
              <a:rPr lang="it-IT" sz="1600" b="1" i="1" dirty="0">
                <a:solidFill>
                  <a:schemeClr val="bg1"/>
                </a:solidFill>
              </a:rPr>
              <a:t>Medico di Medicina Generale</a:t>
            </a:r>
          </a:p>
          <a:p>
            <a:endParaRPr lang="it-IT" sz="1600" b="1" i="1" dirty="0">
              <a:solidFill>
                <a:schemeClr val="bg1"/>
              </a:solidFill>
            </a:endParaRPr>
          </a:p>
        </p:txBody>
      </p:sp>
      <p:sp>
        <p:nvSpPr>
          <p:cNvPr id="17" name="Rettangolo 16"/>
          <p:cNvSpPr/>
          <p:nvPr/>
        </p:nvSpPr>
        <p:spPr>
          <a:xfrm>
            <a:off x="1136284" y="6018021"/>
            <a:ext cx="1877437" cy="369332"/>
          </a:xfrm>
          <a:prstGeom prst="rect">
            <a:avLst/>
          </a:prstGeom>
        </p:spPr>
        <p:txBody>
          <a:bodyPr wrap="none">
            <a:spAutoFit/>
          </a:bodyPr>
          <a:lstStyle/>
          <a:p>
            <a:r>
              <a:rPr lang="it-IT" b="1" dirty="0" smtClean="0">
                <a:solidFill>
                  <a:schemeClr val="bg1"/>
                </a:solidFill>
                <a:latin typeface="OptimaLTStd-DemiBold"/>
              </a:rPr>
              <a:t>28 ottobre </a:t>
            </a:r>
            <a:r>
              <a:rPr lang="it-IT" b="1" dirty="0">
                <a:solidFill>
                  <a:schemeClr val="bg1"/>
                </a:solidFill>
                <a:latin typeface="OptimaLTStd-DemiBold"/>
              </a:rPr>
              <a:t>2017</a:t>
            </a:r>
            <a:endParaRPr lang="it-IT" dirty="0">
              <a:solidFill>
                <a:schemeClr val="bg1"/>
              </a:solidFill>
            </a:endParaRPr>
          </a:p>
        </p:txBody>
      </p:sp>
      <p:pic>
        <p:nvPicPr>
          <p:cNvPr id="18" name="Immagine 17"/>
          <p:cNvPicPr>
            <a:picLocks noChangeAspect="1"/>
          </p:cNvPicPr>
          <p:nvPr/>
        </p:nvPicPr>
        <p:blipFill>
          <a:blip r:embed="rId2" cstate="print"/>
          <a:stretch>
            <a:fillRect/>
          </a:stretch>
        </p:blipFill>
        <p:spPr>
          <a:xfrm>
            <a:off x="744046" y="466224"/>
            <a:ext cx="784476" cy="1109913"/>
          </a:xfrm>
          <a:prstGeom prst="rect">
            <a:avLst/>
          </a:prstGeom>
        </p:spPr>
      </p:pic>
      <p:sp>
        <p:nvSpPr>
          <p:cNvPr id="19" name="Rettangolo 18"/>
          <p:cNvSpPr/>
          <p:nvPr/>
        </p:nvSpPr>
        <p:spPr>
          <a:xfrm>
            <a:off x="2017294" y="559515"/>
            <a:ext cx="4086726" cy="923330"/>
          </a:xfrm>
          <a:prstGeom prst="rect">
            <a:avLst/>
          </a:prstGeom>
        </p:spPr>
        <p:txBody>
          <a:bodyPr wrap="square">
            <a:spAutoFit/>
          </a:bodyPr>
          <a:lstStyle/>
          <a:p>
            <a:pPr algn="ctr"/>
            <a:r>
              <a:rPr lang="it-IT" b="1" i="1" dirty="0">
                <a:latin typeface="Garamond3LTStd"/>
              </a:rPr>
              <a:t>ORDINE MEDICI CHIRURGHI E ODONTOIATRI DELLA PROVINCIA</a:t>
            </a:r>
          </a:p>
          <a:p>
            <a:pPr algn="ctr"/>
            <a:r>
              <a:rPr lang="it-IT" b="1" i="1" dirty="0">
                <a:latin typeface="Garamond3LTStd"/>
              </a:rPr>
              <a:t>DI BRESCIA</a:t>
            </a:r>
            <a:endParaRPr lang="it-IT" b="1" i="1" dirty="0"/>
          </a:p>
        </p:txBody>
      </p:sp>
    </p:spTree>
    <p:extLst>
      <p:ext uri="{BB962C8B-B14F-4D97-AF65-F5344CB8AC3E}">
        <p14:creationId xmlns:p14="http://schemas.microsoft.com/office/powerpoint/2010/main" val="14287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47112" y="1104237"/>
            <a:ext cx="11254155" cy="5663089"/>
          </a:xfrm>
          <a:prstGeom prst="rect">
            <a:avLst/>
          </a:prstGeom>
        </p:spPr>
        <p:txBody>
          <a:bodyPr wrap="square">
            <a:spAutoFit/>
          </a:bodyPr>
          <a:lstStyle/>
          <a:p>
            <a:r>
              <a:rPr lang="it-IT" dirty="0">
                <a:solidFill>
                  <a:srgbClr val="000000"/>
                </a:solidFill>
                <a:latin typeface="Verdana" panose="020B0604030504040204" pitchFamily="34" charset="0"/>
              </a:rPr>
              <a:t>Il MMG, in caso di valutazione di un paziente, con età inferiore a 50 anni, che presenta sintomi neurologici da oltre 24 ore comparsi in modo subacuto, deve:</a:t>
            </a:r>
          </a:p>
          <a:p>
            <a:r>
              <a:rPr lang="it-IT" dirty="0">
                <a:solidFill>
                  <a:srgbClr val="000000"/>
                </a:solidFill>
                <a:latin typeface="Verdana" panose="020B0604030504040204" pitchFamily="34" charset="0"/>
              </a:rPr>
              <a:t>a) osservare e cogliere i sintomi iniziali più frequenti:</a:t>
            </a:r>
          </a:p>
          <a:p>
            <a:r>
              <a:rPr lang="it-IT" dirty="0">
                <a:solidFill>
                  <a:srgbClr val="000000"/>
                </a:solidFill>
                <a:latin typeface="Symbol" panose="05050102010706020507" pitchFamily="18" charset="2"/>
              </a:rPr>
              <a:t>• </a:t>
            </a:r>
            <a:r>
              <a:rPr lang="it-IT" b="1" dirty="0">
                <a:solidFill>
                  <a:srgbClr val="000000"/>
                </a:solidFill>
                <a:latin typeface="Verdana,Bold"/>
              </a:rPr>
              <a:t>neurite ottica</a:t>
            </a:r>
            <a:r>
              <a:rPr lang="it-IT" dirty="0">
                <a:solidFill>
                  <a:srgbClr val="000000"/>
                </a:solidFill>
                <a:latin typeface="Verdana" panose="020B0604030504040204" pitchFamily="34" charset="0"/>
              </a:rPr>
              <a:t>: offuscamento del visus in un occhio. Generalmente associato a dolore </a:t>
            </a:r>
            <a:r>
              <a:rPr lang="it-IT" dirty="0" err="1">
                <a:solidFill>
                  <a:srgbClr val="000000"/>
                </a:solidFill>
                <a:latin typeface="Verdana" panose="020B0604030504040204" pitchFamily="34" charset="0"/>
              </a:rPr>
              <a:t>sovraorbitario</a:t>
            </a:r>
            <a:r>
              <a:rPr lang="it-IT" dirty="0">
                <a:solidFill>
                  <a:srgbClr val="000000"/>
                </a:solidFill>
                <a:latin typeface="Verdana" panose="020B0604030504040204" pitchFamily="34" charset="0"/>
              </a:rPr>
              <a:t> o retro</a:t>
            </a:r>
            <a:r>
              <a:rPr lang="it-IT" b="1" dirty="0">
                <a:solidFill>
                  <a:srgbClr val="FF0101"/>
                </a:solidFill>
                <a:latin typeface="Verdana,Bold"/>
              </a:rPr>
              <a:t>-</a:t>
            </a:r>
            <a:r>
              <a:rPr lang="it-IT" dirty="0">
                <a:solidFill>
                  <a:srgbClr val="000000"/>
                </a:solidFill>
                <a:latin typeface="Verdana" panose="020B0604030504040204" pitchFamily="34" charset="0"/>
              </a:rPr>
              <a:t>orbitario, può esserci alterata percezione dei colori; il paziente potrebbe riferire di vedere “come sott’acqua”;</a:t>
            </a:r>
          </a:p>
          <a:p>
            <a:r>
              <a:rPr lang="it-IT" dirty="0">
                <a:solidFill>
                  <a:srgbClr val="000000"/>
                </a:solidFill>
                <a:latin typeface="Symbol" panose="05050102010706020507" pitchFamily="18" charset="2"/>
              </a:rPr>
              <a:t>• </a:t>
            </a:r>
            <a:r>
              <a:rPr lang="it-IT" b="1" dirty="0">
                <a:solidFill>
                  <a:srgbClr val="000000"/>
                </a:solidFill>
                <a:latin typeface="Verdana,Bold"/>
              </a:rPr>
              <a:t>diplopia</a:t>
            </a:r>
            <a:r>
              <a:rPr lang="it-IT" dirty="0">
                <a:solidFill>
                  <a:srgbClr val="000000"/>
                </a:solidFill>
                <a:latin typeface="Verdana" panose="020B0604030504040204" pitchFamily="34" charset="0"/>
              </a:rPr>
              <a:t>: non solo in posizione primaria ma anche nello sguardo lateralizzato;</a:t>
            </a:r>
          </a:p>
          <a:p>
            <a:r>
              <a:rPr lang="it-IT" dirty="0">
                <a:solidFill>
                  <a:srgbClr val="000000"/>
                </a:solidFill>
                <a:latin typeface="Symbol" panose="05050102010706020507" pitchFamily="18" charset="2"/>
              </a:rPr>
              <a:t>• </a:t>
            </a:r>
            <a:r>
              <a:rPr lang="it-IT" b="1" dirty="0">
                <a:solidFill>
                  <a:srgbClr val="000000"/>
                </a:solidFill>
                <a:latin typeface="Verdana,Bold"/>
              </a:rPr>
              <a:t>deficit di forza </a:t>
            </a:r>
            <a:r>
              <a:rPr lang="it-IT" dirty="0">
                <a:solidFill>
                  <a:srgbClr val="000000"/>
                </a:solidFill>
                <a:latin typeface="Verdana" panose="020B0604030504040204" pitchFamily="34" charset="0"/>
              </a:rPr>
              <a:t>o impaccio motorio ad un arto (superiore o inferiore o </a:t>
            </a:r>
            <a:r>
              <a:rPr lang="it-IT" dirty="0" err="1">
                <a:solidFill>
                  <a:srgbClr val="000000"/>
                </a:solidFill>
                <a:latin typeface="Verdana" panose="020B0604030504040204" pitchFamily="34" charset="0"/>
              </a:rPr>
              <a:t>emilato</a:t>
            </a:r>
            <a:r>
              <a:rPr lang="it-IT" dirty="0">
                <a:solidFill>
                  <a:srgbClr val="000000"/>
                </a:solidFill>
                <a:latin typeface="Verdana" panose="020B0604030504040204" pitchFamily="34" charset="0"/>
              </a:rPr>
              <a:t>). ROT aumentati e asimmetrici, presenza di segno di </a:t>
            </a:r>
            <a:r>
              <a:rPr lang="it-IT" dirty="0" err="1">
                <a:solidFill>
                  <a:srgbClr val="000000"/>
                </a:solidFill>
                <a:latin typeface="Verdana" panose="020B0604030504040204" pitchFamily="34" charset="0"/>
              </a:rPr>
              <a:t>Babinski</a:t>
            </a:r>
            <a:r>
              <a:rPr lang="it-IT" dirty="0">
                <a:solidFill>
                  <a:srgbClr val="000000"/>
                </a:solidFill>
                <a:latin typeface="Verdana" panose="020B0604030504040204" pitchFamily="34" charset="0"/>
              </a:rPr>
              <a:t> (estensione dell’alluce alla stimolazione plantare);</a:t>
            </a:r>
          </a:p>
          <a:p>
            <a:r>
              <a:rPr lang="it-IT" dirty="0">
                <a:solidFill>
                  <a:srgbClr val="000000"/>
                </a:solidFill>
                <a:latin typeface="Symbol" panose="05050102010706020507" pitchFamily="18" charset="2"/>
              </a:rPr>
              <a:t>• </a:t>
            </a:r>
            <a:r>
              <a:rPr lang="it-IT" b="1" dirty="0">
                <a:solidFill>
                  <a:srgbClr val="000000"/>
                </a:solidFill>
                <a:latin typeface="Verdana,Bold"/>
              </a:rPr>
              <a:t>disturbi della deambulazione</a:t>
            </a:r>
            <a:r>
              <a:rPr lang="it-IT" dirty="0">
                <a:solidFill>
                  <a:srgbClr val="000000"/>
                </a:solidFill>
                <a:latin typeface="Verdana" panose="020B0604030504040204" pitchFamily="34" charset="0"/>
              </a:rPr>
              <a:t>, con instabilità, marcia “poco fluida” (=atassia-paraparesi);</a:t>
            </a:r>
          </a:p>
          <a:p>
            <a:r>
              <a:rPr lang="it-IT" dirty="0">
                <a:solidFill>
                  <a:srgbClr val="000000"/>
                </a:solidFill>
                <a:latin typeface="Symbol" panose="05050102010706020507" pitchFamily="18" charset="2"/>
              </a:rPr>
              <a:t>• </a:t>
            </a:r>
            <a:r>
              <a:rPr lang="it-IT" b="1" dirty="0">
                <a:solidFill>
                  <a:srgbClr val="000000"/>
                </a:solidFill>
                <a:latin typeface="Verdana,Bold"/>
              </a:rPr>
              <a:t>sintomi riferibili a lesione midollare</a:t>
            </a:r>
            <a:r>
              <a:rPr lang="it-IT" sz="2000" b="0" i="0" u="none" strike="noStrike" baseline="0" dirty="0">
                <a:solidFill>
                  <a:srgbClr val="000000"/>
                </a:solidFill>
                <a:latin typeface="Times-Roman"/>
              </a:rPr>
              <a:t>: </a:t>
            </a:r>
            <a:r>
              <a:rPr lang="it-IT" dirty="0">
                <a:solidFill>
                  <a:srgbClr val="000000"/>
                </a:solidFill>
                <a:latin typeface="Verdana" panose="020B0604030504040204" pitchFamily="34" charset="0"/>
              </a:rPr>
              <a:t>deficit di forza o sensibilità che coinvolgono entrambi gli arti inferiori o i superiori</a:t>
            </a:r>
            <a:r>
              <a:rPr lang="it-IT" dirty="0">
                <a:solidFill>
                  <a:srgbClr val="FF0101"/>
                </a:solidFill>
                <a:latin typeface="Verdana" panose="020B0604030504040204" pitchFamily="34" charset="0"/>
              </a:rPr>
              <a:t>)</a:t>
            </a:r>
            <a:r>
              <a:rPr lang="it-IT" dirty="0">
                <a:solidFill>
                  <a:srgbClr val="000000"/>
                </a:solidFill>
                <a:latin typeface="Verdana" panose="020B0604030504040204" pitchFamily="34" charset="0"/>
              </a:rPr>
              <a:t>; deficit di sensibilità con livello addominale o toracico (generalmente con esordio subacuto a partenza distale e progressivo coinvolgimento prossimale); segno di </a:t>
            </a:r>
            <a:r>
              <a:rPr lang="it-IT" dirty="0" err="1">
                <a:solidFill>
                  <a:srgbClr val="000000"/>
                </a:solidFill>
                <a:latin typeface="Verdana" panose="020B0604030504040204" pitchFamily="34" charset="0"/>
              </a:rPr>
              <a:t>Lhermitte</a:t>
            </a:r>
            <a:r>
              <a:rPr lang="it-IT" dirty="0">
                <a:solidFill>
                  <a:srgbClr val="000000"/>
                </a:solidFill>
                <a:latin typeface="Verdana" panose="020B0604030504040204" pitchFamily="34" charset="0"/>
              </a:rPr>
              <a:t> (sensazione di scossa elettrica lungo il rachide alla flessione del capo); deficit sfinterici (esitazione/ ritenzione minzionale o urgenza/ incontinenza,</a:t>
            </a:r>
          </a:p>
          <a:p>
            <a:r>
              <a:rPr lang="it-IT" dirty="0">
                <a:solidFill>
                  <a:srgbClr val="000000"/>
                </a:solidFill>
                <a:latin typeface="Verdana" panose="020B0604030504040204" pitchFamily="34" charset="0"/>
              </a:rPr>
              <a:t>alterazioni dell’alvo, spesso stipsi).</a:t>
            </a:r>
          </a:p>
          <a:p>
            <a:r>
              <a:rPr lang="it-IT" dirty="0">
                <a:solidFill>
                  <a:srgbClr val="000000"/>
                </a:solidFill>
                <a:latin typeface="Symbol" panose="05050102010706020507" pitchFamily="18" charset="2"/>
              </a:rPr>
              <a:t>• </a:t>
            </a:r>
            <a:r>
              <a:rPr lang="it-IT" b="1" dirty="0">
                <a:solidFill>
                  <a:srgbClr val="000000"/>
                </a:solidFill>
                <a:latin typeface="Verdana,Bold"/>
              </a:rPr>
              <a:t>disturbi del controllo vescicale </a:t>
            </a:r>
            <a:r>
              <a:rPr lang="it-IT" dirty="0">
                <a:solidFill>
                  <a:srgbClr val="000000"/>
                </a:solidFill>
                <a:latin typeface="Verdana" panose="020B0604030504040204" pitchFamily="34" charset="0"/>
              </a:rPr>
              <a:t>non legati ad altre patologie: diagnosi differenziale. Sono rari isolati all’esordio;</a:t>
            </a:r>
          </a:p>
          <a:p>
            <a:r>
              <a:rPr lang="it-IT" dirty="0">
                <a:solidFill>
                  <a:srgbClr val="000000"/>
                </a:solidFill>
                <a:latin typeface="Symbol" panose="05050102010706020507" pitchFamily="18" charset="2"/>
              </a:rPr>
              <a:t>...............................................................</a:t>
            </a:r>
            <a:r>
              <a:rPr lang="it-IT" dirty="0">
                <a:solidFill>
                  <a:srgbClr val="000000"/>
                </a:solidFill>
                <a:latin typeface="Verdana" panose="020B0604030504040204" pitchFamily="34" charset="0"/>
              </a:rPr>
              <a:t>.</a:t>
            </a:r>
            <a:endParaRPr lang="it-IT" dirty="0"/>
          </a:p>
        </p:txBody>
      </p:sp>
      <p:sp>
        <p:nvSpPr>
          <p:cNvPr id="11" name="CasellaDiTesto 10"/>
          <p:cNvSpPr txBox="1"/>
          <p:nvPr/>
        </p:nvSpPr>
        <p:spPr>
          <a:xfrm>
            <a:off x="1091274" y="180907"/>
            <a:ext cx="10095905" cy="923330"/>
          </a:xfrm>
          <a:prstGeom prst="rect">
            <a:avLst/>
          </a:prstGeom>
          <a:solidFill>
            <a:schemeClr val="tx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5400" b="1" i="0" u="none" strike="noStrike" kern="1200" cap="none" spc="0" normalizeH="0" baseline="0" noProof="0" dirty="0">
                <a:ln>
                  <a:noFill/>
                </a:ln>
                <a:solidFill>
                  <a:schemeClr val="bg1"/>
                </a:solidFill>
                <a:effectLst/>
                <a:uLnTx/>
                <a:uFillTx/>
                <a:latin typeface="Calibri" panose="020F0502020204030204"/>
                <a:ea typeface="+mn-ea"/>
                <a:cs typeface="+mn-cs"/>
              </a:rPr>
              <a:t>PDTA  sclerosi multipla ATS Brescia</a:t>
            </a:r>
          </a:p>
        </p:txBody>
      </p:sp>
    </p:spTree>
    <p:extLst>
      <p:ext uri="{BB962C8B-B14F-4D97-AF65-F5344CB8AC3E}">
        <p14:creationId xmlns:p14="http://schemas.microsoft.com/office/powerpoint/2010/main" val="2958441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p:cNvSpPr txBox="1"/>
          <p:nvPr/>
        </p:nvSpPr>
        <p:spPr>
          <a:xfrm>
            <a:off x="1091273" y="954630"/>
            <a:ext cx="10095905" cy="923330"/>
          </a:xfrm>
          <a:prstGeom prst="rect">
            <a:avLst/>
          </a:prstGeom>
          <a:solidFill>
            <a:schemeClr val="tx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5400" b="1" i="0" u="none" strike="noStrike" kern="1200" cap="none" spc="0" normalizeH="0" baseline="0" noProof="0" dirty="0">
                <a:ln>
                  <a:noFill/>
                </a:ln>
                <a:solidFill>
                  <a:schemeClr val="bg1"/>
                </a:solidFill>
                <a:effectLst/>
                <a:uLnTx/>
                <a:uFillTx/>
                <a:latin typeface="Calibri" panose="020F0502020204030204"/>
                <a:ea typeface="+mn-ea"/>
                <a:cs typeface="+mn-cs"/>
              </a:rPr>
              <a:t>PDTA  sclerosi multipla ATS Brescia</a:t>
            </a:r>
          </a:p>
        </p:txBody>
      </p:sp>
      <p:sp>
        <p:nvSpPr>
          <p:cNvPr id="3" name="Rettangolo 2"/>
          <p:cNvSpPr/>
          <p:nvPr/>
        </p:nvSpPr>
        <p:spPr>
          <a:xfrm>
            <a:off x="893151" y="2530234"/>
            <a:ext cx="10492150" cy="1631216"/>
          </a:xfrm>
          <a:prstGeom prst="rect">
            <a:avLst/>
          </a:prstGeom>
        </p:spPr>
        <p:txBody>
          <a:bodyPr wrap="square">
            <a:spAutoFit/>
          </a:bodyPr>
          <a:lstStyle/>
          <a:p>
            <a:r>
              <a:rPr lang="it-IT" sz="2000" b="1" dirty="0">
                <a:solidFill>
                  <a:schemeClr val="bg1"/>
                </a:solidFill>
                <a:latin typeface="Verdana" panose="020B0604030504040204" pitchFamily="34" charset="0"/>
              </a:rPr>
              <a:t>Il MMG, nel sospetto fondato </a:t>
            </a:r>
            <a:r>
              <a:rPr lang="it-IT" sz="2000" dirty="0">
                <a:latin typeface="Verdana" panose="020B0604030504040204" pitchFamily="34" charset="0"/>
              </a:rPr>
              <a:t>di malattia infiammatoria del sistema nervoso centrale, </a:t>
            </a:r>
            <a:r>
              <a:rPr lang="it-IT" sz="2000" b="1" dirty="0">
                <a:solidFill>
                  <a:schemeClr val="bg1"/>
                </a:solidFill>
                <a:latin typeface="Verdana" panose="020B0604030504040204" pitchFamily="34" charset="0"/>
              </a:rPr>
              <a:t>può richiedere</a:t>
            </a:r>
            <a:r>
              <a:rPr lang="it-IT" sz="2000" dirty="0">
                <a:latin typeface="Verdana" panose="020B0604030504040204" pitchFamily="34" charset="0"/>
              </a:rPr>
              <a:t>, per velocizzare i tempi di diagnosi, la prima </a:t>
            </a:r>
            <a:r>
              <a:rPr lang="it-IT" sz="2000" b="1" dirty="0">
                <a:solidFill>
                  <a:schemeClr val="bg1"/>
                </a:solidFill>
                <a:latin typeface="Verdana" panose="020B0604030504040204" pitchFamily="34" charset="0"/>
              </a:rPr>
              <a:t>risonanza dell’encefalo e/o midollo </a:t>
            </a:r>
            <a:r>
              <a:rPr lang="it-IT" sz="2000" dirty="0">
                <a:latin typeface="Verdana" panose="020B0604030504040204" pitchFamily="34" charset="0"/>
              </a:rPr>
              <a:t>qualora la sintomatologia indirizzi verso tale sede, i.e. </a:t>
            </a:r>
            <a:r>
              <a:rPr lang="it-IT" sz="2000" b="1" i="1" dirty="0">
                <a:latin typeface="Verdana" panose="020B0604030504040204" pitchFamily="34" charset="0"/>
              </a:rPr>
              <a:t>segno di </a:t>
            </a:r>
            <a:r>
              <a:rPr lang="it-IT" sz="2000" b="1" i="1" dirty="0" err="1">
                <a:latin typeface="Verdana" panose="020B0604030504040204" pitchFamily="34" charset="0"/>
              </a:rPr>
              <a:t>Lhermitte</a:t>
            </a:r>
            <a:r>
              <a:rPr lang="it-IT" sz="2000" b="1" i="1" baseline="30000" dirty="0">
                <a:latin typeface="Verdana" panose="020B0604030504040204" pitchFamily="34" charset="0"/>
              </a:rPr>
              <a:t>●</a:t>
            </a:r>
            <a:r>
              <a:rPr lang="it-IT" sz="2000" dirty="0">
                <a:latin typeface="Verdana" panose="020B0604030504040204" pitchFamily="34" charset="0"/>
              </a:rPr>
              <a:t>, </a:t>
            </a:r>
            <a:r>
              <a:rPr lang="it-IT" sz="2000" b="1" i="1" dirty="0">
                <a:latin typeface="Verdana" panose="020B0604030504040204" pitchFamily="34" charset="0"/>
              </a:rPr>
              <a:t>disturbi sfinterici o della sensibilità pavimento pelvico, livello sensitivo).</a:t>
            </a:r>
            <a:endParaRPr lang="it-IT" sz="2000" b="1" i="1" dirty="0"/>
          </a:p>
        </p:txBody>
      </p:sp>
      <p:sp>
        <p:nvSpPr>
          <p:cNvPr id="2" name="Rettangolo 1"/>
          <p:cNvSpPr/>
          <p:nvPr/>
        </p:nvSpPr>
        <p:spPr>
          <a:xfrm>
            <a:off x="5945875" y="4769556"/>
            <a:ext cx="6096000" cy="1015663"/>
          </a:xfrm>
          <a:prstGeom prst="rect">
            <a:avLst/>
          </a:prstGeom>
          <a:solidFill>
            <a:schemeClr val="tx1"/>
          </a:solidFill>
        </p:spPr>
        <p:txBody>
          <a:bodyPr>
            <a:spAutoFit/>
          </a:bodyPr>
          <a:lstStyle/>
          <a:p>
            <a:endParaRPr lang="it-IT" sz="1200" b="1" i="1" dirty="0">
              <a:solidFill>
                <a:schemeClr val="bg1"/>
              </a:solidFill>
            </a:endParaRPr>
          </a:p>
          <a:p>
            <a:r>
              <a:rPr lang="it-IT" sz="1200" b="1" i="1" dirty="0">
                <a:solidFill>
                  <a:schemeClr val="bg1"/>
                </a:solidFill>
              </a:rPr>
              <a:t>Il segno di </a:t>
            </a:r>
            <a:r>
              <a:rPr lang="it-IT" sz="1200" b="1" i="1" dirty="0" err="1">
                <a:solidFill>
                  <a:schemeClr val="bg1"/>
                </a:solidFill>
              </a:rPr>
              <a:t>Lhermitte</a:t>
            </a:r>
            <a:r>
              <a:rPr lang="it-IT" sz="1200" b="1" i="1" dirty="0">
                <a:solidFill>
                  <a:schemeClr val="bg1"/>
                </a:solidFill>
              </a:rPr>
              <a:t> è una sensazione di scarica elettrica, provocata dalla flessione del capo, che dalla base del collo si propaga lungo la colonna vertebrale.</a:t>
            </a:r>
          </a:p>
          <a:p>
            <a:r>
              <a:rPr lang="it-IT" sz="1200" b="1" i="1" dirty="0">
                <a:solidFill>
                  <a:schemeClr val="bg1"/>
                </a:solidFill>
              </a:rPr>
              <a:t>Tale sintomo è espressione di una marcata sofferenza del midollo, per il coinvolgimento dei cordoni posteriori dei nervi spinali</a:t>
            </a:r>
          </a:p>
        </p:txBody>
      </p:sp>
    </p:spTree>
    <p:extLst>
      <p:ext uri="{BB962C8B-B14F-4D97-AF65-F5344CB8AC3E}">
        <p14:creationId xmlns:p14="http://schemas.microsoft.com/office/powerpoint/2010/main" val="1901757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47112" y="1850597"/>
            <a:ext cx="11254155"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000000"/>
                </a:solidFill>
                <a:effectLst/>
                <a:uLnTx/>
                <a:uFillTx/>
                <a:latin typeface="Verdana" panose="020B0604030504040204" pitchFamily="34" charset="0"/>
                <a:ea typeface="+mn-ea"/>
                <a:cs typeface="+mn-cs"/>
              </a:rPr>
              <a:t>Il MMG deve nei casi dubbi somministrare il questionario per la identificazione della demenza.</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CasellaDiTesto 10"/>
          <p:cNvSpPr txBox="1"/>
          <p:nvPr/>
        </p:nvSpPr>
        <p:spPr>
          <a:xfrm>
            <a:off x="1999238" y="525610"/>
            <a:ext cx="8014053" cy="923330"/>
          </a:xfrm>
          <a:prstGeom prst="rect">
            <a:avLst/>
          </a:prstGeom>
          <a:solidFill>
            <a:schemeClr val="tx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5400" b="1" i="1" u="none" strike="noStrike" kern="1200" cap="none" spc="0" normalizeH="0" baseline="0" noProof="0" dirty="0">
                <a:ln>
                  <a:noFill/>
                </a:ln>
                <a:solidFill>
                  <a:schemeClr val="bg1"/>
                </a:solidFill>
                <a:effectLst/>
                <a:uLnTx/>
                <a:uFillTx/>
                <a:latin typeface="Calibri" panose="020F0502020204030204"/>
                <a:ea typeface="+mn-ea"/>
                <a:cs typeface="+mn-cs"/>
              </a:rPr>
              <a:t>PDTA  demenze ATS Brescia</a:t>
            </a:r>
          </a:p>
        </p:txBody>
      </p:sp>
      <p:sp>
        <p:nvSpPr>
          <p:cNvPr id="3" name="Rettangolo 2"/>
          <p:cNvSpPr/>
          <p:nvPr/>
        </p:nvSpPr>
        <p:spPr>
          <a:xfrm>
            <a:off x="647112" y="3023243"/>
            <a:ext cx="10780541" cy="1334724"/>
          </a:xfrm>
          <a:prstGeom prst="rect">
            <a:avLst/>
          </a:prstGeom>
          <a:solidFill>
            <a:schemeClr val="bg1"/>
          </a:solidFill>
        </p:spPr>
        <p:txBody>
          <a:bodyPr wrap="square">
            <a:spAutoFit/>
          </a:bodyPr>
          <a:lstStyle/>
          <a:p>
            <a:pPr lvl="0">
              <a:lnSpc>
                <a:spcPct val="115000"/>
              </a:lnSpc>
              <a:spcAft>
                <a:spcPts val="0"/>
              </a:spcAft>
            </a:pPr>
            <a:r>
              <a:rPr lang="it-IT" b="1" i="1" dirty="0">
                <a:solidFill>
                  <a:srgbClr val="000000"/>
                </a:solidFill>
                <a:latin typeface="Verdana" panose="020B0604030504040204" pitchFamily="34" charset="0"/>
              </a:rPr>
              <a:t>In caso di lieve anomalia (1 solo item positivo, che presenta però un impatto con l’attività quotidiana) il questionario può essere nuovamente somministrato dal MMG a breve distanza di tempo (3 mesi) per meglio valutare l'evoluzione delle performance del paziente.</a:t>
            </a:r>
          </a:p>
        </p:txBody>
      </p:sp>
      <p:sp>
        <p:nvSpPr>
          <p:cNvPr id="4" name="Rettangolo 3"/>
          <p:cNvSpPr/>
          <p:nvPr/>
        </p:nvSpPr>
        <p:spPr>
          <a:xfrm>
            <a:off x="647112" y="4662926"/>
            <a:ext cx="10550771" cy="729430"/>
          </a:xfrm>
          <a:prstGeom prst="rect">
            <a:avLst/>
          </a:prstGeom>
        </p:spPr>
        <p:txBody>
          <a:bodyPr wrap="square">
            <a:spAutoFit/>
          </a:bodyPr>
          <a:lstStyle/>
          <a:p>
            <a:pPr>
              <a:lnSpc>
                <a:spcPct val="115000"/>
              </a:lnSpc>
              <a:spcAft>
                <a:spcPts val="0"/>
              </a:spcAft>
            </a:pPr>
            <a:r>
              <a:rPr lang="it-IT" b="1" i="1" dirty="0">
                <a:solidFill>
                  <a:schemeClr val="bg1"/>
                </a:solidFill>
                <a:latin typeface="Verdana" panose="020B0604030504040204" pitchFamily="34" charset="0"/>
              </a:rPr>
              <a:t>In caso di sospetto deve fare eseguire esami (inclusa </a:t>
            </a:r>
            <a:r>
              <a:rPr lang="it-IT" b="1" i="1" dirty="0" err="1">
                <a:solidFill>
                  <a:schemeClr val="bg1"/>
                </a:solidFill>
                <a:latin typeface="Verdana" panose="020B0604030504040204" pitchFamily="34" charset="0"/>
              </a:rPr>
              <a:t>Tc</a:t>
            </a:r>
            <a:r>
              <a:rPr lang="it-IT" b="1" i="1" dirty="0">
                <a:solidFill>
                  <a:schemeClr val="bg1"/>
                </a:solidFill>
                <a:latin typeface="Verdana" panose="020B0604030504040204" pitchFamily="34" charset="0"/>
              </a:rPr>
              <a:t> encefalo) </a:t>
            </a:r>
            <a:r>
              <a:rPr lang="it-IT" dirty="0">
                <a:solidFill>
                  <a:srgbClr val="000000"/>
                </a:solidFill>
                <a:latin typeface="Verdana" panose="020B0604030504040204" pitchFamily="34" charset="0"/>
              </a:rPr>
              <a:t>ed indirizzare al centro specialistico.</a:t>
            </a:r>
          </a:p>
        </p:txBody>
      </p:sp>
    </p:spTree>
    <p:extLst>
      <p:ext uri="{BB962C8B-B14F-4D97-AF65-F5344CB8AC3E}">
        <p14:creationId xmlns:p14="http://schemas.microsoft.com/office/powerpoint/2010/main" val="6212471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1575582" y="520505"/>
            <a:ext cx="8550098" cy="923330"/>
          </a:xfrm>
          <a:prstGeom prst="rect">
            <a:avLst/>
          </a:prstGeom>
          <a:solidFill>
            <a:schemeClr val="bg1"/>
          </a:solidFill>
        </p:spPr>
        <p:txBody>
          <a:bodyPr wrap="none" rtlCol="0">
            <a:spAutoFit/>
          </a:bodyPr>
          <a:lstStyle/>
          <a:p>
            <a:r>
              <a:rPr lang="it-IT" sz="5400" b="1" dirty="0">
                <a:latin typeface="Calibri" panose="020F0502020204030204"/>
              </a:rPr>
              <a:t>Esame Neurologico del MMG</a:t>
            </a:r>
          </a:p>
        </p:txBody>
      </p:sp>
      <p:sp>
        <p:nvSpPr>
          <p:cNvPr id="9" name="CasellaDiTesto 8"/>
          <p:cNvSpPr txBox="1"/>
          <p:nvPr/>
        </p:nvSpPr>
        <p:spPr>
          <a:xfrm>
            <a:off x="404905" y="1816039"/>
            <a:ext cx="11538567" cy="3600986"/>
          </a:xfrm>
          <a:prstGeom prst="rect">
            <a:avLst/>
          </a:prstGeom>
          <a:noFill/>
        </p:spPr>
        <p:txBody>
          <a:bodyPr wrap="square" rtlCol="0">
            <a:spAutoFit/>
          </a:bodyPr>
          <a:lstStyle/>
          <a:p>
            <a:r>
              <a:rPr lang="it-IT" sz="2400" b="1" dirty="0"/>
              <a:t>Si devono ricercare</a:t>
            </a:r>
          </a:p>
          <a:p>
            <a:pPr marL="457200" indent="-457200">
              <a:buFont typeface="Arial" panose="020B0604020202020204" pitchFamily="34" charset="0"/>
              <a:buChar char="•"/>
            </a:pPr>
            <a:endParaRPr lang="it-IT" sz="2400" b="1" dirty="0"/>
          </a:p>
          <a:p>
            <a:pPr marL="457200" indent="-457200">
              <a:buFont typeface="Arial" panose="020B0604020202020204" pitchFamily="34" charset="0"/>
              <a:buChar char="•"/>
            </a:pPr>
            <a:r>
              <a:rPr lang="it-IT" sz="2400" b="1" dirty="0"/>
              <a:t>Alterazioni dello stato di coscienza</a:t>
            </a:r>
          </a:p>
          <a:p>
            <a:pPr marL="457200" indent="-457200">
              <a:buFont typeface="Arial" panose="020B0604020202020204" pitchFamily="34" charset="0"/>
              <a:buChar char="•"/>
            </a:pPr>
            <a:r>
              <a:rPr lang="it-IT" sz="2400" b="1" dirty="0"/>
              <a:t>Diplopia, deficit del CV</a:t>
            </a:r>
          </a:p>
          <a:p>
            <a:pPr marL="457200" indent="-457200">
              <a:buFont typeface="Arial" panose="020B0604020202020204" pitchFamily="34" charset="0"/>
              <a:buChar char="•"/>
            </a:pPr>
            <a:r>
              <a:rPr lang="it-IT" sz="2400" b="1" dirty="0"/>
              <a:t>Deficit VII </a:t>
            </a:r>
            <a:r>
              <a:rPr lang="it-IT" sz="2400" b="1" dirty="0" err="1"/>
              <a:t>n.c</a:t>
            </a:r>
            <a:r>
              <a:rPr lang="it-IT" sz="2400" b="1" dirty="0"/>
              <a:t>. (</a:t>
            </a:r>
            <a:r>
              <a:rPr lang="it-IT" sz="1200" b="1" i="1" dirty="0">
                <a:solidFill>
                  <a:schemeClr val="bg1"/>
                </a:solidFill>
              </a:rPr>
              <a:t>La lesione del VII paio (nervo facciale) porta a paralisi del volto e della fronte (paralisi periferica di Bell), frequente, per esempio, nella neuropatia diabetica. La paralisi </a:t>
            </a:r>
            <a:r>
              <a:rPr lang="it-IT" sz="1200" b="1" i="1" dirty="0" err="1">
                <a:solidFill>
                  <a:schemeClr val="bg1"/>
                </a:solidFill>
              </a:rPr>
              <a:t>sopranucleare</a:t>
            </a:r>
            <a:r>
              <a:rPr lang="it-IT" sz="1200" b="1" i="1" dirty="0">
                <a:solidFill>
                  <a:schemeClr val="bg1"/>
                </a:solidFill>
              </a:rPr>
              <a:t> di Bell risparmia i muscoli della fronte ed il paziente può aggrottare la fronte e chiudere l’occhio dal lato colpito. Lesioni prossimali della giunzione tra la coda del timpano ed il resto del nervo facciale provocano la perdita del gusto dei due terzi anteriori della lingua e delle funzioni delle ghiandole sottomandibolari e sottolinguali, parasimpatiche). </a:t>
            </a:r>
          </a:p>
          <a:p>
            <a:pPr marL="457200" indent="-457200">
              <a:buFont typeface="Arial" panose="020B0604020202020204" pitchFamily="34" charset="0"/>
              <a:buChar char="•"/>
            </a:pPr>
            <a:r>
              <a:rPr lang="it-IT" sz="2400" b="1" dirty="0"/>
              <a:t>Nistagmo, disturbi dell’equilibrio</a:t>
            </a:r>
          </a:p>
          <a:p>
            <a:pPr marL="457200" indent="-457200">
              <a:buFont typeface="Arial" panose="020B0604020202020204" pitchFamily="34" charset="0"/>
              <a:buChar char="•"/>
            </a:pPr>
            <a:r>
              <a:rPr lang="it-IT" sz="2400" b="1" dirty="0"/>
              <a:t>Deficit di forza</a:t>
            </a:r>
          </a:p>
          <a:p>
            <a:pPr marL="457200" indent="-457200">
              <a:buFont typeface="Arial" panose="020B0604020202020204" pitchFamily="34" charset="0"/>
              <a:buChar char="•"/>
            </a:pPr>
            <a:r>
              <a:rPr lang="it-IT" sz="2400" b="1" dirty="0"/>
              <a:t>Atassia, dismetria</a:t>
            </a:r>
          </a:p>
        </p:txBody>
      </p:sp>
      <p:sp>
        <p:nvSpPr>
          <p:cNvPr id="10" name="CasellaDiTesto 9"/>
          <p:cNvSpPr txBox="1"/>
          <p:nvPr/>
        </p:nvSpPr>
        <p:spPr>
          <a:xfrm>
            <a:off x="2647583" y="5674172"/>
            <a:ext cx="8977201" cy="769441"/>
          </a:xfrm>
          <a:prstGeom prst="rect">
            <a:avLst/>
          </a:prstGeom>
          <a:noFill/>
        </p:spPr>
        <p:txBody>
          <a:bodyPr wrap="none" rtlCol="0">
            <a:spAutoFit/>
          </a:bodyPr>
          <a:lstStyle/>
          <a:p>
            <a:r>
              <a:rPr lang="it-IT" sz="4400" b="1" i="1" u="sng" dirty="0">
                <a:solidFill>
                  <a:schemeClr val="bg1"/>
                </a:solidFill>
                <a:latin typeface="Calibri" panose="020F0502020204030204"/>
              </a:rPr>
              <a:t>Esame neurologico essenziale e breve</a:t>
            </a:r>
          </a:p>
        </p:txBody>
      </p:sp>
    </p:spTree>
    <p:extLst>
      <p:ext uri="{BB962C8B-B14F-4D97-AF65-F5344CB8AC3E}">
        <p14:creationId xmlns:p14="http://schemas.microsoft.com/office/powerpoint/2010/main" val="19088638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1674056" y="604911"/>
            <a:ext cx="8550098" cy="923330"/>
          </a:xfrm>
          <a:prstGeom prst="rect">
            <a:avLst/>
          </a:prstGeom>
          <a:solidFill>
            <a:schemeClr val="bg1"/>
          </a:solidFill>
        </p:spPr>
        <p:txBody>
          <a:bodyPr wrap="none" rtlCol="0">
            <a:spAutoFit/>
          </a:bodyPr>
          <a:lstStyle/>
          <a:p>
            <a:r>
              <a:rPr lang="it-IT" sz="5400" b="1" dirty="0">
                <a:latin typeface="Calibri" panose="020F0502020204030204"/>
              </a:rPr>
              <a:t>Esame </a:t>
            </a:r>
            <a:r>
              <a:rPr lang="it-IT" sz="5400" b="1" i="1" dirty="0">
                <a:latin typeface="Calibri" panose="020F0502020204030204"/>
              </a:rPr>
              <a:t>Neurologico</a:t>
            </a:r>
            <a:r>
              <a:rPr lang="it-IT" sz="5400" b="1" dirty="0">
                <a:latin typeface="Calibri" panose="020F0502020204030204"/>
              </a:rPr>
              <a:t> del MMG</a:t>
            </a:r>
          </a:p>
        </p:txBody>
      </p:sp>
      <p:sp>
        <p:nvSpPr>
          <p:cNvPr id="9" name="CasellaDiTesto 8"/>
          <p:cNvSpPr txBox="1"/>
          <p:nvPr/>
        </p:nvSpPr>
        <p:spPr>
          <a:xfrm>
            <a:off x="1674056" y="2037455"/>
            <a:ext cx="5240730" cy="2677656"/>
          </a:xfrm>
          <a:prstGeom prst="rect">
            <a:avLst/>
          </a:prstGeom>
          <a:noFill/>
        </p:spPr>
        <p:txBody>
          <a:bodyPr wrap="none" rtlCol="0">
            <a:spAutoFit/>
          </a:bodyPr>
          <a:lstStyle/>
          <a:p>
            <a:r>
              <a:rPr lang="it-IT" sz="2800" b="1" dirty="0"/>
              <a:t>Ulteriori manovre semeiologiche</a:t>
            </a:r>
          </a:p>
          <a:p>
            <a:endParaRPr lang="it-IT" sz="2800" b="1" dirty="0"/>
          </a:p>
          <a:p>
            <a:pPr marL="457200" indent="-457200">
              <a:buFont typeface="Arial" panose="020B0604020202020204" pitchFamily="34" charset="0"/>
              <a:buChar char="•"/>
            </a:pPr>
            <a:r>
              <a:rPr lang="it-IT" sz="2800" b="1" dirty="0"/>
              <a:t>Valutazione sensibilità</a:t>
            </a:r>
          </a:p>
          <a:p>
            <a:pPr marL="457200" indent="-457200">
              <a:buFont typeface="Arial" panose="020B0604020202020204" pitchFamily="34" charset="0"/>
              <a:buChar char="•"/>
            </a:pPr>
            <a:r>
              <a:rPr lang="it-IT" sz="2800" b="1" dirty="0"/>
              <a:t>ROT</a:t>
            </a:r>
          </a:p>
          <a:p>
            <a:pPr marL="457200" indent="-457200">
              <a:buFont typeface="Arial" panose="020B0604020202020204" pitchFamily="34" charset="0"/>
              <a:buChar char="•"/>
            </a:pPr>
            <a:r>
              <a:rPr lang="it-IT" sz="2800" b="1" dirty="0" err="1"/>
              <a:t>Lasegue</a:t>
            </a:r>
            <a:endParaRPr lang="it-IT" sz="2800" b="1" dirty="0"/>
          </a:p>
          <a:p>
            <a:pPr marL="457200" indent="-457200">
              <a:buFont typeface="Arial" panose="020B0604020202020204" pitchFamily="34" charset="0"/>
              <a:buChar char="•"/>
            </a:pPr>
            <a:r>
              <a:rPr lang="it-IT" sz="2800" b="1" dirty="0" err="1"/>
              <a:t>Brudzinski</a:t>
            </a:r>
            <a:r>
              <a:rPr lang="it-IT" sz="2800" b="1" dirty="0"/>
              <a:t>, Binda, </a:t>
            </a:r>
            <a:r>
              <a:rPr lang="it-IT" sz="2800" b="1" dirty="0" err="1"/>
              <a:t>rigor</a:t>
            </a:r>
            <a:r>
              <a:rPr lang="it-IT" sz="2800" b="1" dirty="0"/>
              <a:t> nucale</a:t>
            </a:r>
          </a:p>
        </p:txBody>
      </p:sp>
      <p:sp>
        <p:nvSpPr>
          <p:cNvPr id="11" name="CasellaDiTesto 10"/>
          <p:cNvSpPr txBox="1"/>
          <p:nvPr/>
        </p:nvSpPr>
        <p:spPr>
          <a:xfrm>
            <a:off x="7291525" y="5567747"/>
            <a:ext cx="4418517" cy="769441"/>
          </a:xfrm>
          <a:prstGeom prst="rect">
            <a:avLst/>
          </a:prstGeom>
          <a:noFill/>
        </p:spPr>
        <p:txBody>
          <a:bodyPr wrap="none" rtlCol="0">
            <a:spAutoFit/>
          </a:bodyPr>
          <a:lstStyle/>
          <a:p>
            <a:r>
              <a:rPr lang="it-IT" sz="4400" b="1" u="sng" dirty="0">
                <a:solidFill>
                  <a:schemeClr val="bg1"/>
                </a:solidFill>
                <a:latin typeface="Calibri" panose="020F0502020204030204"/>
              </a:rPr>
              <a:t> In casi particolari </a:t>
            </a:r>
          </a:p>
        </p:txBody>
      </p:sp>
      <p:sp>
        <p:nvSpPr>
          <p:cNvPr id="2" name="Freccia in giù 1"/>
          <p:cNvSpPr/>
          <p:nvPr/>
        </p:nvSpPr>
        <p:spPr>
          <a:xfrm flipH="1">
            <a:off x="4171591" y="4619470"/>
            <a:ext cx="245660" cy="3990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Arrotonda angolo diagonale rettangolo 2"/>
          <p:cNvSpPr/>
          <p:nvPr/>
        </p:nvSpPr>
        <p:spPr>
          <a:xfrm>
            <a:off x="3625760" y="5018492"/>
            <a:ext cx="3048000" cy="914400"/>
          </a:xfrm>
          <a:prstGeom prst="round2Diag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bg1"/>
              </a:solidFill>
            </a:endParaRPr>
          </a:p>
        </p:txBody>
      </p:sp>
      <p:sp>
        <p:nvSpPr>
          <p:cNvPr id="5" name="Rettangolo 4"/>
          <p:cNvSpPr/>
          <p:nvPr/>
        </p:nvSpPr>
        <p:spPr>
          <a:xfrm>
            <a:off x="3730392" y="5119467"/>
            <a:ext cx="2784144" cy="738664"/>
          </a:xfrm>
          <a:prstGeom prst="rect">
            <a:avLst/>
          </a:prstGeom>
        </p:spPr>
        <p:txBody>
          <a:bodyPr wrap="square">
            <a:spAutoFit/>
          </a:bodyPr>
          <a:lstStyle/>
          <a:p>
            <a:r>
              <a:rPr lang="it-IT" sz="1050" dirty="0">
                <a:solidFill>
                  <a:schemeClr val="bg1"/>
                </a:solidFill>
              </a:rPr>
              <a:t>Segno di ipertonia e contrattura muscolare presente nella meningite, costituito dal sollevamento della spalla dal lato opposto a quello in cui si ruota il capo</a:t>
            </a:r>
          </a:p>
        </p:txBody>
      </p:sp>
      <p:pic>
        <p:nvPicPr>
          <p:cNvPr id="1026" name="Picture 2" descr="Immagine correlata">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7942" y="5291519"/>
            <a:ext cx="3219450" cy="1419226"/>
          </a:xfrm>
          <a:prstGeom prst="rect">
            <a:avLst/>
          </a:prstGeom>
          <a:noFill/>
          <a:extLst>
            <a:ext uri="{909E8E84-426E-40DD-AFC4-6F175D3DCCD1}">
              <a14:hiddenFill xmlns:a14="http://schemas.microsoft.com/office/drawing/2010/main">
                <a:solidFill>
                  <a:srgbClr val="FFFFFF"/>
                </a:solidFill>
              </a14:hiddenFill>
            </a:ext>
          </a:extLst>
        </p:spPr>
      </p:pic>
      <p:sp>
        <p:nvSpPr>
          <p:cNvPr id="14" name="Freccia in giù 13"/>
          <p:cNvSpPr/>
          <p:nvPr/>
        </p:nvSpPr>
        <p:spPr>
          <a:xfrm rot="2647811" flipH="1">
            <a:off x="2383549" y="4615602"/>
            <a:ext cx="509019" cy="7120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617728" y="2576374"/>
            <a:ext cx="2318044" cy="1738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Freccia in giù 18"/>
          <p:cNvSpPr/>
          <p:nvPr/>
        </p:nvSpPr>
        <p:spPr>
          <a:xfrm rot="15639434" flipH="1">
            <a:off x="4697248" y="2748058"/>
            <a:ext cx="618859" cy="2170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718907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85549" y="2194560"/>
            <a:ext cx="3152535" cy="3034315"/>
          </a:xfrm>
          <a:prstGeom prst="rect">
            <a:avLst/>
          </a:prstGeom>
        </p:spPr>
      </p:pic>
      <p:sp>
        <p:nvSpPr>
          <p:cNvPr id="5" name="Rettangolo 4"/>
          <p:cNvSpPr/>
          <p:nvPr/>
        </p:nvSpPr>
        <p:spPr>
          <a:xfrm>
            <a:off x="1677059" y="805442"/>
            <a:ext cx="8769517" cy="923330"/>
          </a:xfrm>
          <a:prstGeom prst="rect">
            <a:avLst/>
          </a:prstGeom>
        </p:spPr>
        <p:txBody>
          <a:bodyPr wrap="none">
            <a:spAutoFit/>
          </a:bodyPr>
          <a:lstStyle/>
          <a:p>
            <a:r>
              <a:rPr lang="it-IT" sz="5400" b="1" dirty="0">
                <a:solidFill>
                  <a:schemeClr val="bg1"/>
                </a:solidFill>
                <a:latin typeface="Calibri" panose="020F0502020204030204"/>
              </a:rPr>
              <a:t>Sintomi di allarme – </a:t>
            </a:r>
            <a:r>
              <a:rPr lang="it-IT" sz="5400" b="1" dirty="0" err="1">
                <a:solidFill>
                  <a:schemeClr val="bg1"/>
                </a:solidFill>
                <a:latin typeface="Calibri" panose="020F0502020204030204"/>
              </a:rPr>
              <a:t>Red</a:t>
            </a:r>
            <a:r>
              <a:rPr lang="it-IT" sz="5400" b="1" dirty="0">
                <a:solidFill>
                  <a:schemeClr val="bg1"/>
                </a:solidFill>
                <a:latin typeface="Calibri" panose="020F0502020204030204"/>
              </a:rPr>
              <a:t> </a:t>
            </a:r>
            <a:r>
              <a:rPr lang="it-IT" sz="5400" b="1" dirty="0" err="1">
                <a:solidFill>
                  <a:schemeClr val="bg1"/>
                </a:solidFill>
                <a:latin typeface="Calibri" panose="020F0502020204030204"/>
              </a:rPr>
              <a:t>Flags</a:t>
            </a:r>
            <a:endParaRPr lang="it-IT" sz="5400" b="1" dirty="0">
              <a:solidFill>
                <a:schemeClr val="bg1"/>
              </a:solidFill>
              <a:latin typeface="Calibri" panose="020F0502020204030204"/>
            </a:endParaRPr>
          </a:p>
        </p:txBody>
      </p:sp>
      <p:sp>
        <p:nvSpPr>
          <p:cNvPr id="6" name="Rettangolo 5"/>
          <p:cNvSpPr/>
          <p:nvPr/>
        </p:nvSpPr>
        <p:spPr>
          <a:xfrm>
            <a:off x="1851657" y="5557977"/>
            <a:ext cx="8420318" cy="769441"/>
          </a:xfrm>
          <a:prstGeom prst="rect">
            <a:avLst/>
          </a:prstGeom>
        </p:spPr>
        <p:txBody>
          <a:bodyPr wrap="none">
            <a:spAutoFit/>
          </a:bodyPr>
          <a:lstStyle/>
          <a:p>
            <a:r>
              <a:rPr lang="it-IT" sz="4400" b="1" dirty="0">
                <a:solidFill>
                  <a:schemeClr val="bg1"/>
                </a:solidFill>
                <a:latin typeface="Calibri" panose="020F0502020204030204"/>
              </a:rPr>
              <a:t>Importante per il MMG identificarli</a:t>
            </a:r>
          </a:p>
        </p:txBody>
      </p:sp>
    </p:spTree>
    <p:extLst>
      <p:ext uri="{BB962C8B-B14F-4D97-AF65-F5344CB8AC3E}">
        <p14:creationId xmlns:p14="http://schemas.microsoft.com/office/powerpoint/2010/main" val="29864746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586030" y="1557610"/>
            <a:ext cx="10932696" cy="4247317"/>
          </a:xfrm>
          <a:prstGeom prst="rect">
            <a:avLst/>
          </a:prstGeom>
        </p:spPr>
        <p:txBody>
          <a:bodyPr wrap="square">
            <a:spAutoFit/>
          </a:bodyPr>
          <a:lstStyle/>
          <a:p>
            <a:pPr marL="285750" indent="-285750" defTabSz="457200">
              <a:buFont typeface="Arial" panose="020B0604020202020204" pitchFamily="34" charset="0"/>
              <a:buChar char="•"/>
            </a:pPr>
            <a:r>
              <a:rPr lang="it-IT" sz="2600" dirty="0">
                <a:solidFill>
                  <a:prstClr val="black"/>
                </a:solidFill>
                <a:latin typeface="HelveticaNeueLTStd-LtCn"/>
              </a:rPr>
              <a:t>Insorgenza oltre i 50 anni</a:t>
            </a:r>
          </a:p>
          <a:p>
            <a:pPr marL="285750" indent="-285750" defTabSz="457200">
              <a:buFont typeface="Arial" panose="020B0604020202020204" pitchFamily="34" charset="0"/>
              <a:buChar char="•"/>
            </a:pPr>
            <a:r>
              <a:rPr lang="it-IT" sz="2600" dirty="0">
                <a:solidFill>
                  <a:prstClr val="black"/>
                </a:solidFill>
                <a:latin typeface="HelveticaNeueLTStd-LtCn"/>
              </a:rPr>
              <a:t>Recente insorgenza in pazienti con neoplasie o HIV</a:t>
            </a:r>
          </a:p>
          <a:p>
            <a:pPr defTabSz="457200"/>
            <a:endParaRPr lang="it-IT" sz="1200" dirty="0">
              <a:solidFill>
                <a:prstClr val="black"/>
              </a:solidFill>
              <a:latin typeface="HelveticaNeueLTStd-LtCn"/>
            </a:endParaRPr>
          </a:p>
          <a:p>
            <a:pPr marL="285750" indent="-285750" defTabSz="457200">
              <a:buFont typeface="Arial" panose="020B0604020202020204" pitchFamily="34" charset="0"/>
              <a:buChar char="•"/>
            </a:pPr>
            <a:r>
              <a:rPr lang="it-IT" sz="2600" dirty="0">
                <a:solidFill>
                  <a:schemeClr val="bg1"/>
                </a:solidFill>
                <a:latin typeface="HelveticaNeueLTStd-LtCn"/>
              </a:rPr>
              <a:t>Esordio improvviso</a:t>
            </a:r>
          </a:p>
          <a:p>
            <a:pPr marL="285750" indent="-285750" defTabSz="457200">
              <a:buFont typeface="Arial" panose="020B0604020202020204" pitchFamily="34" charset="0"/>
              <a:buChar char="•"/>
            </a:pPr>
            <a:r>
              <a:rPr lang="it-IT" sz="2600" dirty="0">
                <a:solidFill>
                  <a:schemeClr val="bg1"/>
                </a:solidFill>
                <a:latin typeface="HelveticaNeueLTStd-LtCn"/>
              </a:rPr>
              <a:t>«Peggior mal di testa mai provato»</a:t>
            </a:r>
          </a:p>
          <a:p>
            <a:pPr marL="285750" indent="-285750" defTabSz="457200">
              <a:buFont typeface="Arial" panose="020B0604020202020204" pitchFamily="34" charset="0"/>
              <a:buChar char="•"/>
            </a:pPr>
            <a:r>
              <a:rPr lang="it-IT" sz="2600" dirty="0">
                <a:solidFill>
                  <a:schemeClr val="bg1"/>
                </a:solidFill>
                <a:latin typeface="HelveticaNeueLTStd-LtCn"/>
              </a:rPr>
              <a:t>Improvviso e sostanziale aumento della frequenza degli attacchi</a:t>
            </a:r>
          </a:p>
          <a:p>
            <a:pPr marL="285750" indent="-285750" defTabSz="457200">
              <a:buFont typeface="Arial" panose="020B0604020202020204" pitchFamily="34" charset="0"/>
              <a:buChar char="•"/>
            </a:pPr>
            <a:r>
              <a:rPr lang="it-IT" sz="2600" dirty="0">
                <a:solidFill>
                  <a:schemeClr val="bg1"/>
                </a:solidFill>
                <a:latin typeface="HelveticaNeueLTStd-LtCn"/>
              </a:rPr>
              <a:t>Improvviso cambiamento delle caratteristiche della cefalea</a:t>
            </a:r>
          </a:p>
          <a:p>
            <a:pPr marL="285750" indent="-285750" defTabSz="457200">
              <a:buFont typeface="Arial" panose="020B0604020202020204" pitchFamily="34" charset="0"/>
              <a:buChar char="•"/>
            </a:pPr>
            <a:endParaRPr lang="it-IT" sz="1200" dirty="0">
              <a:solidFill>
                <a:prstClr val="black"/>
              </a:solidFill>
              <a:latin typeface="HelveticaNeueLTStd-LtCn"/>
            </a:endParaRPr>
          </a:p>
          <a:p>
            <a:pPr marL="285750" indent="-285750" defTabSz="457200">
              <a:buFont typeface="Arial" panose="020B0604020202020204" pitchFamily="34" charset="0"/>
              <a:buChar char="•"/>
            </a:pPr>
            <a:r>
              <a:rPr lang="it-IT" sz="2600" dirty="0">
                <a:solidFill>
                  <a:prstClr val="black"/>
                </a:solidFill>
                <a:latin typeface="HelveticaNeueLTStd-LtCn"/>
              </a:rPr>
              <a:t>Associazione con sforzo fisico (colpi di tosse, starnuti)</a:t>
            </a:r>
          </a:p>
          <a:p>
            <a:pPr defTabSz="457200"/>
            <a:endParaRPr lang="it-IT" sz="1200" dirty="0">
              <a:solidFill>
                <a:prstClr val="black"/>
              </a:solidFill>
              <a:latin typeface="HelveticaNeueLTStd-LtCn"/>
            </a:endParaRPr>
          </a:p>
          <a:p>
            <a:pPr marL="285750" indent="-285750" defTabSz="457200">
              <a:buFont typeface="Arial" panose="020B0604020202020204" pitchFamily="34" charset="0"/>
              <a:buChar char="•"/>
            </a:pPr>
            <a:r>
              <a:rPr lang="it-IT" sz="2600" dirty="0">
                <a:solidFill>
                  <a:prstClr val="black"/>
                </a:solidFill>
                <a:latin typeface="HelveticaNeueLTStd-LtCn"/>
              </a:rPr>
              <a:t>Aura sempre monolaterale</a:t>
            </a:r>
          </a:p>
          <a:p>
            <a:pPr marL="285750" indent="-285750" defTabSz="457200">
              <a:buFont typeface="Arial" panose="020B0604020202020204" pitchFamily="34" charset="0"/>
              <a:buChar char="•"/>
            </a:pPr>
            <a:r>
              <a:rPr lang="it-IT" sz="2600" dirty="0">
                <a:solidFill>
                  <a:prstClr val="black"/>
                </a:solidFill>
                <a:latin typeface="HelveticaNeueLTStd-LtCn"/>
              </a:rPr>
              <a:t>Aura molto breve (meno di 5 </a:t>
            </a:r>
            <a:r>
              <a:rPr lang="it-IT" sz="2600" dirty="0" err="1">
                <a:solidFill>
                  <a:prstClr val="black"/>
                </a:solidFill>
                <a:latin typeface="HelveticaNeueLTStd-LtCn"/>
              </a:rPr>
              <a:t>min</a:t>
            </a:r>
            <a:r>
              <a:rPr lang="it-IT" sz="2600" dirty="0">
                <a:solidFill>
                  <a:prstClr val="black"/>
                </a:solidFill>
                <a:latin typeface="HelveticaNeueLTStd-LtCn"/>
              </a:rPr>
              <a:t>) o molto lunga (oltre 60 </a:t>
            </a:r>
            <a:r>
              <a:rPr lang="it-IT" sz="2600" dirty="0" err="1">
                <a:solidFill>
                  <a:prstClr val="black"/>
                </a:solidFill>
                <a:latin typeface="HelveticaNeueLTStd-LtCn"/>
              </a:rPr>
              <a:t>min</a:t>
            </a:r>
            <a:r>
              <a:rPr lang="it-IT" sz="2600" dirty="0">
                <a:solidFill>
                  <a:prstClr val="black"/>
                </a:solidFill>
                <a:latin typeface="HelveticaNeueLTStd-LtCn"/>
              </a:rPr>
              <a:t>)</a:t>
            </a:r>
          </a:p>
        </p:txBody>
      </p:sp>
      <p:sp>
        <p:nvSpPr>
          <p:cNvPr id="7" name="CasellaDiTesto 6"/>
          <p:cNvSpPr txBox="1"/>
          <p:nvPr/>
        </p:nvSpPr>
        <p:spPr>
          <a:xfrm>
            <a:off x="3150834" y="189437"/>
            <a:ext cx="5432385" cy="923330"/>
          </a:xfrm>
          <a:prstGeom prst="rect">
            <a:avLst/>
          </a:prstGeom>
          <a:solidFill>
            <a:schemeClr val="bg1"/>
          </a:solidFill>
        </p:spPr>
        <p:txBody>
          <a:bodyPr wrap="none" rtlCol="0">
            <a:spAutoFit/>
          </a:bodyPr>
          <a:lstStyle/>
          <a:p>
            <a:r>
              <a:rPr lang="it-IT" sz="5400" b="1" dirty="0">
                <a:solidFill>
                  <a:srgbClr val="FFC000">
                    <a:lumMod val="50000"/>
                  </a:srgbClr>
                </a:solidFill>
                <a:latin typeface="Calibri" panose="020F0502020204030204"/>
              </a:rPr>
              <a:t>ESEMPIO:  Cefalea</a:t>
            </a:r>
          </a:p>
        </p:txBody>
      </p:sp>
    </p:spTree>
    <p:extLst>
      <p:ext uri="{BB962C8B-B14F-4D97-AF65-F5344CB8AC3E}">
        <p14:creationId xmlns:p14="http://schemas.microsoft.com/office/powerpoint/2010/main" val="29739287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p:cNvSpPr txBox="1"/>
          <p:nvPr/>
        </p:nvSpPr>
        <p:spPr>
          <a:xfrm>
            <a:off x="2952848" y="2369930"/>
            <a:ext cx="6260125" cy="1569660"/>
          </a:xfrm>
          <a:prstGeom prst="rect">
            <a:avLst/>
          </a:prstGeom>
          <a:solidFill>
            <a:schemeClr val="bg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4800" b="1" i="1" u="none" strike="noStrike" kern="1200" cap="none" spc="0" normalizeH="0" baseline="0" noProof="0" dirty="0">
                <a:ln>
                  <a:noFill/>
                </a:ln>
                <a:solidFill>
                  <a:srgbClr val="FFC000">
                    <a:lumMod val="50000"/>
                  </a:srgbClr>
                </a:solidFill>
                <a:effectLst/>
                <a:uLnTx/>
                <a:uFillTx/>
                <a:latin typeface="Calibri" panose="020F0502020204030204"/>
                <a:ea typeface="+mn-ea"/>
                <a:cs typeface="+mn-cs"/>
              </a:rPr>
              <a:t>Scale di valutazione e diari clinici</a:t>
            </a:r>
          </a:p>
        </p:txBody>
      </p:sp>
    </p:spTree>
    <p:extLst>
      <p:ext uri="{BB962C8B-B14F-4D97-AF65-F5344CB8AC3E}">
        <p14:creationId xmlns:p14="http://schemas.microsoft.com/office/powerpoint/2010/main" val="1827018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83876" y="1109833"/>
            <a:ext cx="8800321" cy="5604184"/>
          </a:xfrm>
          <a:prstGeom prst="rect">
            <a:avLst/>
          </a:prstGeom>
        </p:spPr>
      </p:pic>
      <p:sp>
        <p:nvSpPr>
          <p:cNvPr id="9" name="CasellaDiTesto 8"/>
          <p:cNvSpPr txBox="1"/>
          <p:nvPr/>
        </p:nvSpPr>
        <p:spPr>
          <a:xfrm>
            <a:off x="365758" y="196948"/>
            <a:ext cx="6260125" cy="830997"/>
          </a:xfrm>
          <a:prstGeom prst="rect">
            <a:avLst/>
          </a:prstGeom>
          <a:solidFill>
            <a:schemeClr val="tx1"/>
          </a:solidFill>
        </p:spPr>
        <p:txBody>
          <a:bodyPr wrap="square" rtlCol="0">
            <a:spAutoFit/>
          </a:bodyPr>
          <a:lstStyle/>
          <a:p>
            <a:pPr defTabSz="457200"/>
            <a:r>
              <a:rPr lang="it-IT" sz="4800" b="1" i="1" dirty="0">
                <a:solidFill>
                  <a:schemeClr val="bg1"/>
                </a:solidFill>
                <a:latin typeface="Calibri" panose="020F0502020204030204"/>
              </a:rPr>
              <a:t>Diario</a:t>
            </a:r>
            <a:r>
              <a:rPr lang="it-IT" sz="2800" b="1" i="1" dirty="0">
                <a:solidFill>
                  <a:schemeClr val="bg1"/>
                </a:solidFill>
                <a:latin typeface="Century Gothic" panose="020B0502020202020204"/>
              </a:rPr>
              <a:t> </a:t>
            </a:r>
            <a:r>
              <a:rPr lang="it-IT" sz="4800" b="1" i="1" dirty="0">
                <a:solidFill>
                  <a:schemeClr val="bg1"/>
                </a:solidFill>
                <a:latin typeface="Calibri" panose="020F0502020204030204"/>
              </a:rPr>
              <a:t>delle</a:t>
            </a:r>
            <a:r>
              <a:rPr lang="it-IT" sz="2800" b="1" i="1" dirty="0">
                <a:solidFill>
                  <a:schemeClr val="bg1"/>
                </a:solidFill>
                <a:latin typeface="Century Gothic" panose="020B0502020202020204"/>
              </a:rPr>
              <a:t> </a:t>
            </a:r>
            <a:r>
              <a:rPr lang="it-IT" sz="4800" b="1" i="1" dirty="0">
                <a:solidFill>
                  <a:schemeClr val="bg1"/>
                </a:solidFill>
                <a:latin typeface="Calibri" panose="020F0502020204030204"/>
              </a:rPr>
              <a:t>cefalee</a:t>
            </a:r>
          </a:p>
        </p:txBody>
      </p:sp>
    </p:spTree>
    <p:extLst>
      <p:ext uri="{BB962C8B-B14F-4D97-AF65-F5344CB8AC3E}">
        <p14:creationId xmlns:p14="http://schemas.microsoft.com/office/powerpoint/2010/main" val="21594279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2319" y="357993"/>
            <a:ext cx="6514728" cy="1919799"/>
          </a:xfrm>
          <a:prstGeom prst="rect">
            <a:avLst/>
          </a:prstGeom>
        </p:spPr>
      </p:pic>
      <p:pic>
        <p:nvPicPr>
          <p:cNvPr id="6" name="Immagin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1776" y="2609483"/>
            <a:ext cx="6177313" cy="1568621"/>
          </a:xfrm>
          <a:prstGeom prst="rect">
            <a:avLst/>
          </a:prstGeom>
        </p:spPr>
      </p:pic>
      <p:pic>
        <p:nvPicPr>
          <p:cNvPr id="8" name="Immagin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41732" y="4433522"/>
            <a:ext cx="5490723" cy="2145844"/>
          </a:xfrm>
          <a:prstGeom prst="rect">
            <a:avLst/>
          </a:prstGeom>
        </p:spPr>
      </p:pic>
      <p:sp>
        <p:nvSpPr>
          <p:cNvPr id="7" name="CasellaDiTesto 6"/>
          <p:cNvSpPr txBox="1"/>
          <p:nvPr/>
        </p:nvSpPr>
        <p:spPr>
          <a:xfrm>
            <a:off x="7401793" y="357993"/>
            <a:ext cx="4512704" cy="1569660"/>
          </a:xfrm>
          <a:prstGeom prst="rect">
            <a:avLst/>
          </a:prstGeom>
          <a:solidFill>
            <a:schemeClr val="tx1"/>
          </a:solidFill>
        </p:spPr>
        <p:txBody>
          <a:bodyPr wrap="square" rtlCol="0">
            <a:spAutoFit/>
          </a:bodyPr>
          <a:lstStyle/>
          <a:p>
            <a:pPr defTabSz="457200"/>
            <a:r>
              <a:rPr lang="it-IT" sz="4800" b="1" i="1" dirty="0">
                <a:solidFill>
                  <a:schemeClr val="bg1"/>
                </a:solidFill>
                <a:latin typeface="Calibri" panose="020F0502020204030204"/>
              </a:rPr>
              <a:t>Intensità del dolore</a:t>
            </a:r>
          </a:p>
        </p:txBody>
      </p:sp>
    </p:spTree>
    <p:extLst>
      <p:ext uri="{BB962C8B-B14F-4D97-AF65-F5344CB8AC3E}">
        <p14:creationId xmlns:p14="http://schemas.microsoft.com/office/powerpoint/2010/main" val="2150630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E8E68754-AC67-4FDE-893D-81AD4FEE2D78}"/>
              </a:ext>
            </a:extLst>
          </p:cNvPr>
          <p:cNvSpPr>
            <a:spLocks noGrp="1"/>
          </p:cNvSpPr>
          <p:nvPr>
            <p:ph type="title"/>
            <p:custDataLst>
              <p:tags r:id="rId1"/>
            </p:custDataLst>
          </p:nvPr>
        </p:nvSpPr>
        <p:spPr>
          <a:xfrm>
            <a:off x="524933" y="365125"/>
            <a:ext cx="11294534" cy="1325563"/>
          </a:xfrm>
          <a:solidFill>
            <a:schemeClr val="bg1"/>
          </a:solidFill>
        </p:spPr>
        <p:txBody>
          <a:bodyPr wrap="square">
            <a:normAutofit fontScale="90000"/>
          </a:bodyPr>
          <a:lstStyle/>
          <a:p>
            <a:r>
              <a:rPr lang="it-IT" sz="4800" b="1" dirty="0"/>
              <a:t>La presenza di segni neurologici è stata accertata:</a:t>
            </a:r>
          </a:p>
        </p:txBody>
      </p:sp>
      <p:sp>
        <p:nvSpPr>
          <p:cNvPr id="3" name="Segnaposto testo 2">
            <a:extLst>
              <a:ext uri="{FF2B5EF4-FFF2-40B4-BE49-F238E27FC236}">
                <a16:creationId xmlns="" xmlns:a16="http://schemas.microsoft.com/office/drawing/2014/main" id="{AAC6A392-CD4D-46A7-9C5F-9553BAF57CD3}"/>
              </a:ext>
            </a:extLst>
          </p:cNvPr>
          <p:cNvSpPr>
            <a:spLocks noGrp="1"/>
          </p:cNvSpPr>
          <p:nvPr>
            <p:ph type="body" sz="half" idx="1"/>
            <p:custDataLst>
              <p:tags r:id="rId2"/>
            </p:custDataLst>
          </p:nvPr>
        </p:nvSpPr>
        <p:spPr>
          <a:xfrm>
            <a:off x="524933" y="2086820"/>
            <a:ext cx="5833534" cy="4304243"/>
          </a:xfrm>
          <a:solidFill>
            <a:schemeClr val="tx1"/>
          </a:solidFill>
        </p:spPr>
        <p:txBody>
          <a:bodyPr wrap="square">
            <a:normAutofit/>
          </a:bodyPr>
          <a:lstStyle/>
          <a:p>
            <a:pPr marL="514350" indent="-514350">
              <a:spcBef>
                <a:spcPts val="3600"/>
              </a:spcBef>
              <a:buFont typeface="Arial" panose="020B0604020202020204" pitchFamily="34" charset="0"/>
              <a:buAutoNum type="arabicPeriod"/>
            </a:pPr>
            <a:r>
              <a:rPr lang="it-IT" dirty="0">
                <a:solidFill>
                  <a:schemeClr val="bg1"/>
                </a:solidFill>
              </a:rPr>
              <a:t>Nel 2% della popolazione normale</a:t>
            </a:r>
          </a:p>
          <a:p>
            <a:pPr marL="514350" indent="-514350">
              <a:spcBef>
                <a:spcPts val="3600"/>
              </a:spcBef>
              <a:buFont typeface="Arial" panose="020B0604020202020204" pitchFamily="34" charset="0"/>
              <a:buAutoNum type="arabicPeriod"/>
            </a:pPr>
            <a:r>
              <a:rPr lang="it-IT" dirty="0">
                <a:solidFill>
                  <a:schemeClr val="bg1"/>
                </a:solidFill>
              </a:rPr>
              <a:t>Nel 5% della popolazione normale</a:t>
            </a:r>
          </a:p>
          <a:p>
            <a:pPr marL="514350" indent="-514350">
              <a:spcBef>
                <a:spcPts val="3600"/>
              </a:spcBef>
              <a:buFont typeface="Arial" panose="020B0604020202020204" pitchFamily="34" charset="0"/>
              <a:buAutoNum type="arabicPeriod"/>
            </a:pPr>
            <a:r>
              <a:rPr lang="it-IT" dirty="0">
                <a:solidFill>
                  <a:schemeClr val="bg1"/>
                </a:solidFill>
              </a:rPr>
              <a:t>Nel 90% dei soggetti con patologie neurologiche</a:t>
            </a:r>
          </a:p>
          <a:p>
            <a:pPr marL="514350" indent="-514350">
              <a:spcBef>
                <a:spcPts val="3600"/>
              </a:spcBef>
              <a:buFont typeface="Arial" panose="020B0604020202020204" pitchFamily="34" charset="0"/>
              <a:buAutoNum type="arabicPeriod"/>
            </a:pPr>
            <a:r>
              <a:rPr lang="it-IT" dirty="0">
                <a:solidFill>
                  <a:schemeClr val="bg1"/>
                </a:solidFill>
              </a:rPr>
              <a:t>Nel 75% dei pazienti che svilupperanno </a:t>
            </a:r>
            <a:r>
              <a:rPr lang="it-IT" dirty="0" err="1">
                <a:solidFill>
                  <a:schemeClr val="bg1"/>
                </a:solidFill>
              </a:rPr>
              <a:t>patologiee</a:t>
            </a:r>
            <a:r>
              <a:rPr lang="it-IT" dirty="0">
                <a:solidFill>
                  <a:schemeClr val="bg1"/>
                </a:solidFill>
              </a:rPr>
              <a:t> neurologiche</a:t>
            </a:r>
          </a:p>
        </p:txBody>
      </p:sp>
      <p:sp>
        <p:nvSpPr>
          <p:cNvPr id="5" name="Rettangolo 4">
            <a:extLst>
              <a:ext uri="{FF2B5EF4-FFF2-40B4-BE49-F238E27FC236}">
                <a16:creationId xmlns="" xmlns:a16="http://schemas.microsoft.com/office/drawing/2014/main" id="{65326412-D52C-42BC-A6AC-F6C3DA07E9D6}"/>
              </a:ext>
            </a:extLst>
          </p:cNvPr>
          <p:cNvSpPr/>
          <p:nvPr>
            <p:custDataLst>
              <p:tags r:id="rId3"/>
            </p:custDataLst>
          </p:nvPr>
        </p:nvSpPr>
        <p:spPr>
          <a:xfrm>
            <a:off x="6358467" y="1825625"/>
            <a:ext cx="5461000" cy="4826634"/>
          </a:xfrm>
          <a:prstGeom prst="rect">
            <a:avLst/>
          </a:prstGeom>
          <a:blipFill>
            <a:blip r:embed="rId6"/>
            <a:stretch>
              <a:fillRect/>
            </a:stretch>
          </a:blip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7" name="Immagine 6">
            <a:extLst>
              <a:ext uri="{FF2B5EF4-FFF2-40B4-BE49-F238E27FC236}">
                <a16:creationId xmlns="" xmlns:a16="http://schemas.microsoft.com/office/drawing/2014/main" id="{4887B6AC-1A02-4A44-BCCE-F43EF4C1EE48}"/>
              </a:ext>
            </a:extLst>
          </p:cNvPr>
          <p:cNvPicPr>
            <a:picLocks noChangeAspect="1"/>
          </p:cNvPicPr>
          <p:nvPr>
            <p:custDataLst>
              <p:tags r:id="rId4"/>
            </p:custDataLst>
          </p:nvPr>
        </p:nvPicPr>
        <p:blipFill>
          <a:blip r:embed="rId7" cstate="print">
            <a:extLst>
              <a:ext uri="{28A0092B-C50C-407E-A947-70E740481C1C}">
                <a14:useLocalDpi xmlns:a14="http://schemas.microsoft.com/office/drawing/2010/main" val="0"/>
              </a:ext>
            </a:extLst>
          </a:blip>
          <a:stretch>
            <a:fillRect/>
          </a:stretch>
        </p:blipFill>
        <p:spPr>
          <a:xfrm>
            <a:off x="12192000" y="5880734"/>
            <a:ext cx="537210" cy="771525"/>
          </a:xfrm>
          <a:prstGeom prst="rect">
            <a:avLst/>
          </a:prstGeom>
        </p:spPr>
      </p:pic>
    </p:spTree>
    <p:extLst>
      <p:ext uri="{BB962C8B-B14F-4D97-AF65-F5344CB8AC3E}">
        <p14:creationId xmlns:p14="http://schemas.microsoft.com/office/powerpoint/2010/main" val="388557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cstate="print"/>
          <a:stretch>
            <a:fillRect/>
          </a:stretch>
        </p:blipFill>
        <p:spPr>
          <a:xfrm>
            <a:off x="6441743" y="0"/>
            <a:ext cx="5311919" cy="6662930"/>
          </a:xfrm>
          <a:prstGeom prst="rect">
            <a:avLst/>
          </a:prstGeom>
        </p:spPr>
      </p:pic>
      <p:sp>
        <p:nvSpPr>
          <p:cNvPr id="4" name="CasellaDiTesto 3"/>
          <p:cNvSpPr txBox="1"/>
          <p:nvPr/>
        </p:nvSpPr>
        <p:spPr>
          <a:xfrm>
            <a:off x="223071" y="2696764"/>
            <a:ext cx="5877478" cy="1569660"/>
          </a:xfrm>
          <a:prstGeom prst="rect">
            <a:avLst/>
          </a:prstGeom>
          <a:solidFill>
            <a:schemeClr val="tx1"/>
          </a:solidFill>
        </p:spPr>
        <p:txBody>
          <a:bodyPr wrap="square" rtlCol="0">
            <a:spAutoFit/>
          </a:bodyPr>
          <a:lstStyle/>
          <a:p>
            <a:pPr defTabSz="457200"/>
            <a:r>
              <a:rPr lang="it-IT" sz="4800" b="1" i="1" dirty="0">
                <a:solidFill>
                  <a:schemeClr val="bg1"/>
                </a:solidFill>
                <a:latin typeface="Calibri" panose="020F0502020204030204"/>
              </a:rPr>
              <a:t>Valutazione precisa dei segni neurologici</a:t>
            </a:r>
          </a:p>
        </p:txBody>
      </p:sp>
    </p:spTree>
    <p:extLst>
      <p:ext uri="{BB962C8B-B14F-4D97-AF65-F5344CB8AC3E}">
        <p14:creationId xmlns:p14="http://schemas.microsoft.com/office/powerpoint/2010/main" val="33024103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uro\Desktop\images.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8419" y="2142698"/>
            <a:ext cx="5800298" cy="2473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2575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4070" y="3876023"/>
            <a:ext cx="2482118" cy="2087005"/>
          </a:xfrm>
          <a:prstGeom prst="rect">
            <a:avLst/>
          </a:prstGeom>
        </p:spPr>
      </p:pic>
      <p:sp>
        <p:nvSpPr>
          <p:cNvPr id="6" name="CasellaDiTesto 5"/>
          <p:cNvSpPr txBox="1"/>
          <p:nvPr/>
        </p:nvSpPr>
        <p:spPr>
          <a:xfrm>
            <a:off x="1381703" y="3639319"/>
            <a:ext cx="2409567" cy="1508105"/>
          </a:xfrm>
          <a:prstGeom prst="rect">
            <a:avLst/>
          </a:prstGeom>
          <a:noFill/>
        </p:spPr>
        <p:txBody>
          <a:bodyPr wrap="square" rtlCol="0">
            <a:spAutoFit/>
          </a:bodyPr>
          <a:lstStyle/>
          <a:p>
            <a:r>
              <a:rPr lang="it-IT" sz="2000" b="1" dirty="0"/>
              <a:t>Von </a:t>
            </a:r>
            <a:r>
              <a:rPr lang="it-IT" sz="2000" b="1" dirty="0" err="1"/>
              <a:t>Hippel-Lindau</a:t>
            </a:r>
            <a:endParaRPr lang="it-IT" sz="2000" b="1" dirty="0"/>
          </a:p>
          <a:p>
            <a:endParaRPr lang="it-IT" sz="900" b="1" dirty="0"/>
          </a:p>
          <a:p>
            <a:r>
              <a:rPr lang="it-IT" sz="900" b="1" i="1" dirty="0">
                <a:solidFill>
                  <a:schemeClr val="bg1"/>
                </a:solidFill>
              </a:rPr>
              <a:t>La VHL o sindrome di Von </a:t>
            </a:r>
            <a:r>
              <a:rPr lang="it-IT" sz="900" b="1" i="1" dirty="0" err="1">
                <a:solidFill>
                  <a:schemeClr val="bg1"/>
                </a:solidFill>
              </a:rPr>
              <a:t>Hippel-Lindau</a:t>
            </a:r>
            <a:r>
              <a:rPr lang="it-IT" sz="900" b="1" i="1" dirty="0">
                <a:solidFill>
                  <a:schemeClr val="bg1"/>
                </a:solidFill>
              </a:rPr>
              <a:t> è una malattia a carattere ereditario molto rara, caratterizzata dall'associazione di diverse forme di neoplasia, fra cui angiomi e altre forme di neoplasia del rene e </a:t>
            </a:r>
            <a:r>
              <a:rPr lang="it-IT" sz="900" b="1" i="1" dirty="0" err="1">
                <a:solidFill>
                  <a:schemeClr val="bg1"/>
                </a:solidFill>
              </a:rPr>
              <a:t>feocromocitomi</a:t>
            </a:r>
            <a:r>
              <a:rPr lang="it-IT" sz="900" b="1" dirty="0"/>
              <a:t>.</a:t>
            </a:r>
          </a:p>
          <a:p>
            <a:endParaRPr lang="it-IT" sz="900" b="1" dirty="0"/>
          </a:p>
          <a:p>
            <a:r>
              <a:rPr lang="it-IT" sz="900" dirty="0"/>
              <a:t> </a:t>
            </a:r>
          </a:p>
        </p:txBody>
      </p:sp>
      <p:sp>
        <p:nvSpPr>
          <p:cNvPr id="7" name="CasellaDiTesto 6"/>
          <p:cNvSpPr txBox="1"/>
          <p:nvPr/>
        </p:nvSpPr>
        <p:spPr>
          <a:xfrm>
            <a:off x="7176188" y="1962917"/>
            <a:ext cx="1896837" cy="1646605"/>
          </a:xfrm>
          <a:prstGeom prst="rect">
            <a:avLst/>
          </a:prstGeom>
          <a:noFill/>
        </p:spPr>
        <p:txBody>
          <a:bodyPr wrap="square" rtlCol="0">
            <a:spAutoFit/>
          </a:bodyPr>
          <a:lstStyle/>
          <a:p>
            <a:r>
              <a:rPr lang="it-IT" sz="2000" b="1" dirty="0" err="1"/>
              <a:t>Sturge</a:t>
            </a:r>
            <a:r>
              <a:rPr lang="it-IT" sz="2000" b="1" dirty="0"/>
              <a:t>-Weber</a:t>
            </a:r>
          </a:p>
          <a:p>
            <a:r>
              <a:rPr lang="it-IT" sz="900" b="1" dirty="0">
                <a:solidFill>
                  <a:schemeClr val="bg1"/>
                </a:solidFill>
              </a:rPr>
              <a:t>La sindrome di </a:t>
            </a:r>
            <a:r>
              <a:rPr lang="it-IT" sz="900" b="1" dirty="0" err="1">
                <a:solidFill>
                  <a:schemeClr val="bg1"/>
                </a:solidFill>
              </a:rPr>
              <a:t>Sturge</a:t>
            </a:r>
            <a:r>
              <a:rPr lang="it-IT" sz="900" b="1" dirty="0">
                <a:solidFill>
                  <a:schemeClr val="bg1"/>
                </a:solidFill>
              </a:rPr>
              <a:t>-Weber (SSW) è una malattia </a:t>
            </a:r>
            <a:r>
              <a:rPr lang="it-IT" sz="900" b="1" dirty="0" err="1">
                <a:solidFill>
                  <a:schemeClr val="bg1"/>
                </a:solidFill>
              </a:rPr>
              <a:t>neurocutanea</a:t>
            </a:r>
            <a:r>
              <a:rPr lang="it-IT" sz="900" b="1" dirty="0">
                <a:solidFill>
                  <a:schemeClr val="bg1"/>
                </a:solidFill>
              </a:rPr>
              <a:t> congenita rara, caratterizzata da malformazioni capillari sul viso e/o malformazioni vascolari </a:t>
            </a:r>
            <a:r>
              <a:rPr lang="it-IT" sz="900" b="1" dirty="0" err="1">
                <a:solidFill>
                  <a:schemeClr val="bg1"/>
                </a:solidFill>
              </a:rPr>
              <a:t>ipsilaterali</a:t>
            </a:r>
            <a:r>
              <a:rPr lang="it-IT" sz="900" b="1" dirty="0">
                <a:solidFill>
                  <a:schemeClr val="bg1"/>
                </a:solidFill>
              </a:rPr>
              <a:t> all'occhio, che esitano in anomalie oculari e neurologiche di grado variabile</a:t>
            </a:r>
          </a:p>
          <a:p>
            <a:endParaRPr lang="it-IT" sz="900" b="1" dirty="0"/>
          </a:p>
        </p:txBody>
      </p:sp>
      <p:sp>
        <p:nvSpPr>
          <p:cNvPr id="8" name="CasellaDiTesto 7"/>
          <p:cNvSpPr txBox="1"/>
          <p:nvPr/>
        </p:nvSpPr>
        <p:spPr>
          <a:xfrm>
            <a:off x="4506017" y="2170667"/>
            <a:ext cx="2049529" cy="1215717"/>
          </a:xfrm>
          <a:prstGeom prst="rect">
            <a:avLst/>
          </a:prstGeom>
          <a:noFill/>
        </p:spPr>
        <p:txBody>
          <a:bodyPr wrap="square" rtlCol="0">
            <a:spAutoFit/>
          </a:bodyPr>
          <a:lstStyle/>
          <a:p>
            <a:r>
              <a:rPr lang="it-IT" sz="2000" b="1" dirty="0" err="1"/>
              <a:t>Lou</a:t>
            </a:r>
            <a:r>
              <a:rPr lang="it-IT" b="1" dirty="0"/>
              <a:t> </a:t>
            </a:r>
            <a:r>
              <a:rPr lang="it-IT" sz="2000" b="1" dirty="0" err="1"/>
              <a:t>Gehrig</a:t>
            </a:r>
            <a:endParaRPr lang="it-IT" sz="2000" b="1" dirty="0"/>
          </a:p>
          <a:p>
            <a:r>
              <a:rPr lang="it-IT" sz="800" b="1" dirty="0">
                <a:solidFill>
                  <a:schemeClr val="bg1"/>
                </a:solidFill>
              </a:rPr>
              <a:t>La sclerosi laterale amiotrofica, o SLA, </a:t>
            </a:r>
            <a:r>
              <a:rPr lang="it-IT" sz="900" b="1" dirty="0">
                <a:solidFill>
                  <a:schemeClr val="bg1"/>
                </a:solidFill>
              </a:rPr>
              <a:t>chiamata anche malattia di </a:t>
            </a:r>
            <a:r>
              <a:rPr lang="it-IT" sz="900" b="1" dirty="0" err="1">
                <a:solidFill>
                  <a:schemeClr val="bg1"/>
                </a:solidFill>
              </a:rPr>
              <a:t>Lou</a:t>
            </a:r>
            <a:r>
              <a:rPr lang="it-IT" sz="900" b="1" dirty="0">
                <a:solidFill>
                  <a:schemeClr val="bg1"/>
                </a:solidFill>
              </a:rPr>
              <a:t> </a:t>
            </a:r>
            <a:r>
              <a:rPr lang="it-IT" sz="900" b="1" dirty="0" err="1">
                <a:solidFill>
                  <a:schemeClr val="bg1"/>
                </a:solidFill>
              </a:rPr>
              <a:t>Gehrig</a:t>
            </a:r>
            <a:r>
              <a:rPr lang="it-IT" sz="900" b="1" dirty="0">
                <a:solidFill>
                  <a:schemeClr val="bg1"/>
                </a:solidFill>
              </a:rPr>
              <a:t> (dal nome di un giocatore di baseball, la cui malattia nel 1939 sollevò l'attenzione pubblica), o malattia di </a:t>
            </a:r>
            <a:r>
              <a:rPr lang="it-IT" sz="900" b="1" dirty="0" err="1">
                <a:solidFill>
                  <a:schemeClr val="bg1"/>
                </a:solidFill>
              </a:rPr>
              <a:t>Charcot</a:t>
            </a:r>
            <a:r>
              <a:rPr lang="it-IT" sz="900" b="1" dirty="0">
                <a:solidFill>
                  <a:schemeClr val="bg1"/>
                </a:solidFill>
              </a:rPr>
              <a:t> o malattia dei motoneuroni</a:t>
            </a:r>
          </a:p>
        </p:txBody>
      </p:sp>
      <p:sp>
        <p:nvSpPr>
          <p:cNvPr id="9" name="CasellaDiTesto 8"/>
          <p:cNvSpPr txBox="1"/>
          <p:nvPr/>
        </p:nvSpPr>
        <p:spPr>
          <a:xfrm>
            <a:off x="8124606" y="3375012"/>
            <a:ext cx="3612693" cy="1092607"/>
          </a:xfrm>
          <a:prstGeom prst="rect">
            <a:avLst/>
          </a:prstGeom>
          <a:noFill/>
        </p:spPr>
        <p:txBody>
          <a:bodyPr wrap="square" rtlCol="0">
            <a:spAutoFit/>
          </a:bodyPr>
          <a:lstStyle/>
          <a:p>
            <a:r>
              <a:rPr lang="it-IT" sz="2000" b="1" dirty="0" err="1"/>
              <a:t>Duchenne</a:t>
            </a:r>
            <a:r>
              <a:rPr lang="it-IT" sz="2000" b="1" dirty="0"/>
              <a:t>-Aran</a:t>
            </a:r>
          </a:p>
          <a:p>
            <a:r>
              <a:rPr lang="it-IT" sz="900" dirty="0">
                <a:solidFill>
                  <a:schemeClr val="bg1"/>
                </a:solidFill>
              </a:rPr>
              <a:t>L'atrofia muscolare progressiva, detta anche atrofia muscolare di </a:t>
            </a:r>
            <a:r>
              <a:rPr lang="it-IT" sz="900" dirty="0" err="1">
                <a:solidFill>
                  <a:schemeClr val="bg1"/>
                </a:solidFill>
              </a:rPr>
              <a:t>Duchenne</a:t>
            </a:r>
            <a:r>
              <a:rPr lang="it-IT" sz="900" dirty="0">
                <a:solidFill>
                  <a:schemeClr val="bg1"/>
                </a:solidFill>
              </a:rPr>
              <a:t>-Aran o malattia di </a:t>
            </a:r>
            <a:r>
              <a:rPr lang="it-IT" sz="900" dirty="0" err="1">
                <a:solidFill>
                  <a:schemeClr val="bg1"/>
                </a:solidFill>
              </a:rPr>
              <a:t>Duchenne</a:t>
            </a:r>
            <a:r>
              <a:rPr lang="it-IT" sz="900" dirty="0">
                <a:solidFill>
                  <a:schemeClr val="bg1"/>
                </a:solidFill>
              </a:rPr>
              <a:t>-Aran, nota anche con l'acronimo AMP o in inglese PMA (Progressive </a:t>
            </a:r>
            <a:r>
              <a:rPr lang="it-IT" sz="900" dirty="0" err="1">
                <a:solidFill>
                  <a:schemeClr val="bg1"/>
                </a:solidFill>
              </a:rPr>
              <a:t>muscular</a:t>
            </a:r>
            <a:r>
              <a:rPr lang="it-IT" sz="900" dirty="0">
                <a:solidFill>
                  <a:schemeClr val="bg1"/>
                </a:solidFill>
              </a:rPr>
              <a:t> </a:t>
            </a:r>
            <a:r>
              <a:rPr lang="it-IT" sz="900" dirty="0" err="1">
                <a:solidFill>
                  <a:schemeClr val="bg1"/>
                </a:solidFill>
              </a:rPr>
              <a:t>atrophy</a:t>
            </a:r>
            <a:r>
              <a:rPr lang="it-IT" sz="900" dirty="0">
                <a:solidFill>
                  <a:schemeClr val="bg1"/>
                </a:solidFill>
              </a:rPr>
              <a:t>), è una malattia neurologica configurabile attualmente quale rara forma di malattia del motoneurone (Motor neurone </a:t>
            </a:r>
            <a:r>
              <a:rPr lang="it-IT" sz="900" dirty="0" err="1">
                <a:solidFill>
                  <a:schemeClr val="bg1"/>
                </a:solidFill>
              </a:rPr>
              <a:t>disease</a:t>
            </a:r>
            <a:r>
              <a:rPr lang="it-IT" sz="900" dirty="0">
                <a:solidFill>
                  <a:schemeClr val="bg1"/>
                </a:solidFill>
              </a:rPr>
              <a:t>, MND) </a:t>
            </a:r>
            <a:endParaRPr lang="it-IT" sz="900" b="1" dirty="0">
              <a:solidFill>
                <a:schemeClr val="bg1"/>
              </a:solidFill>
            </a:endParaRPr>
          </a:p>
        </p:txBody>
      </p:sp>
      <p:sp>
        <p:nvSpPr>
          <p:cNvPr id="10" name="CasellaDiTesto 9"/>
          <p:cNvSpPr txBox="1"/>
          <p:nvPr/>
        </p:nvSpPr>
        <p:spPr>
          <a:xfrm>
            <a:off x="1541431" y="2170667"/>
            <a:ext cx="2488735" cy="1231106"/>
          </a:xfrm>
          <a:prstGeom prst="rect">
            <a:avLst/>
          </a:prstGeom>
          <a:noFill/>
        </p:spPr>
        <p:txBody>
          <a:bodyPr wrap="square" rtlCol="0">
            <a:spAutoFit/>
          </a:bodyPr>
          <a:lstStyle/>
          <a:p>
            <a:r>
              <a:rPr lang="it-IT" sz="2000" b="1" dirty="0" err="1"/>
              <a:t>Creutzfeldt</a:t>
            </a:r>
            <a:r>
              <a:rPr lang="it-IT" sz="2000" b="1" dirty="0"/>
              <a:t>-Jakob</a:t>
            </a:r>
          </a:p>
          <a:p>
            <a:r>
              <a:rPr lang="it-IT" sz="900" b="1" dirty="0">
                <a:solidFill>
                  <a:schemeClr val="bg1"/>
                </a:solidFill>
              </a:rPr>
              <a:t> La malattia di </a:t>
            </a:r>
            <a:r>
              <a:rPr lang="it-IT" sz="900" b="1" dirty="0" err="1">
                <a:solidFill>
                  <a:schemeClr val="bg1"/>
                </a:solidFill>
              </a:rPr>
              <a:t>Creutzfeldt</a:t>
            </a:r>
            <a:r>
              <a:rPr lang="it-IT" sz="900" b="1" dirty="0">
                <a:solidFill>
                  <a:schemeClr val="bg1"/>
                </a:solidFill>
              </a:rPr>
              <a:t>-Jakob (MCJ), originariamente descritta negli anni venti del XX secolo da Hans Gerhard </a:t>
            </a:r>
            <a:r>
              <a:rPr lang="it-IT" sz="900" b="1" dirty="0" err="1">
                <a:solidFill>
                  <a:schemeClr val="bg1"/>
                </a:solidFill>
              </a:rPr>
              <a:t>Creutzfeldt</a:t>
            </a:r>
            <a:r>
              <a:rPr lang="it-IT" sz="900" b="1" dirty="0">
                <a:solidFill>
                  <a:schemeClr val="bg1"/>
                </a:solidFill>
              </a:rPr>
              <a:t> ed Alfons Maria Jakob, è una malattia neurodegenerativa rara, che conduce ad una forma di demenza progressiva fata</a:t>
            </a:r>
          </a:p>
        </p:txBody>
      </p:sp>
      <p:sp>
        <p:nvSpPr>
          <p:cNvPr id="11" name="CasellaDiTesto 10"/>
          <p:cNvSpPr txBox="1"/>
          <p:nvPr/>
        </p:nvSpPr>
        <p:spPr>
          <a:xfrm>
            <a:off x="7581665" y="5708837"/>
            <a:ext cx="4407135" cy="954107"/>
          </a:xfrm>
          <a:prstGeom prst="rect">
            <a:avLst/>
          </a:prstGeom>
          <a:noFill/>
        </p:spPr>
        <p:txBody>
          <a:bodyPr wrap="square" rtlCol="0">
            <a:spAutoFit/>
          </a:bodyPr>
          <a:lstStyle/>
          <a:p>
            <a:r>
              <a:rPr lang="it-IT" sz="2000" b="1" dirty="0"/>
              <a:t>Panencefalite</a:t>
            </a:r>
            <a:r>
              <a:rPr lang="it-IT" b="1" dirty="0"/>
              <a:t> </a:t>
            </a:r>
            <a:r>
              <a:rPr lang="it-IT" sz="2000" b="1" dirty="0"/>
              <a:t>sclerosante</a:t>
            </a:r>
            <a:r>
              <a:rPr lang="it-IT" b="1" dirty="0"/>
              <a:t> </a:t>
            </a:r>
            <a:r>
              <a:rPr lang="it-IT" sz="2000" b="1" dirty="0"/>
              <a:t>subacuta</a:t>
            </a:r>
            <a:r>
              <a:rPr lang="it-IT" dirty="0"/>
              <a:t> </a:t>
            </a:r>
          </a:p>
          <a:p>
            <a:r>
              <a:rPr lang="it-IT" sz="900" b="1" i="1" dirty="0">
                <a:solidFill>
                  <a:schemeClr val="bg1"/>
                </a:solidFill>
              </a:rPr>
              <a:t>La panencefalite subacuta sclerosante (PESS), chiamata anche </a:t>
            </a:r>
            <a:r>
              <a:rPr lang="it-IT" sz="900" b="1" i="1" dirty="0" err="1">
                <a:solidFill>
                  <a:schemeClr val="bg1"/>
                </a:solidFill>
              </a:rPr>
              <a:t>leucoencefalite</a:t>
            </a:r>
            <a:r>
              <a:rPr lang="it-IT" sz="900" b="1" i="1" dirty="0">
                <a:solidFill>
                  <a:schemeClr val="bg1"/>
                </a:solidFill>
              </a:rPr>
              <a:t> subacuta sclerosante è una rara forma cronica e progressiva di encefalite che si manifesta nei bambini e nei giovani adulti, causata dalla persistenza del virus del morbillo nel tessuto cerebrale</a:t>
            </a:r>
          </a:p>
        </p:txBody>
      </p:sp>
      <p:sp>
        <p:nvSpPr>
          <p:cNvPr id="12" name="CasellaDiTesto 11"/>
          <p:cNvSpPr txBox="1"/>
          <p:nvPr/>
        </p:nvSpPr>
        <p:spPr>
          <a:xfrm>
            <a:off x="7718207" y="4561628"/>
            <a:ext cx="4019092" cy="954107"/>
          </a:xfrm>
          <a:prstGeom prst="rect">
            <a:avLst/>
          </a:prstGeom>
          <a:noFill/>
        </p:spPr>
        <p:txBody>
          <a:bodyPr wrap="square" rtlCol="0">
            <a:spAutoFit/>
          </a:bodyPr>
          <a:lstStyle/>
          <a:p>
            <a:r>
              <a:rPr lang="it-IT" sz="2000" b="1" dirty="0" err="1"/>
              <a:t>Leucodistrofia</a:t>
            </a:r>
            <a:r>
              <a:rPr lang="it-IT" b="1" dirty="0">
                <a:effectLst/>
              </a:rPr>
              <a:t> </a:t>
            </a:r>
            <a:r>
              <a:rPr lang="it-IT" sz="2000" b="1" dirty="0"/>
              <a:t>metacromatica</a:t>
            </a:r>
          </a:p>
          <a:p>
            <a:r>
              <a:rPr lang="it-IT" sz="900" b="1" dirty="0">
                <a:solidFill>
                  <a:schemeClr val="bg1"/>
                </a:solidFill>
              </a:rPr>
              <a:t>La </a:t>
            </a:r>
            <a:r>
              <a:rPr lang="it-IT" sz="900" b="1" dirty="0" err="1">
                <a:solidFill>
                  <a:schemeClr val="bg1"/>
                </a:solidFill>
              </a:rPr>
              <a:t>leucodistrofia</a:t>
            </a:r>
            <a:r>
              <a:rPr lang="it-IT" sz="900" b="1" dirty="0">
                <a:solidFill>
                  <a:schemeClr val="bg1"/>
                </a:solidFill>
              </a:rPr>
              <a:t> metacromatica è una malattia neurodegenerativa, caratterizzata dall'accumulo di </a:t>
            </a:r>
            <a:r>
              <a:rPr lang="it-IT" sz="900" b="1" dirty="0" err="1">
                <a:solidFill>
                  <a:schemeClr val="bg1"/>
                </a:solidFill>
              </a:rPr>
              <a:t>solfatidi</a:t>
            </a:r>
            <a:r>
              <a:rPr lang="it-IT" sz="900" b="1" dirty="0">
                <a:solidFill>
                  <a:schemeClr val="bg1"/>
                </a:solidFill>
              </a:rPr>
              <a:t> (</a:t>
            </a:r>
            <a:r>
              <a:rPr lang="it-IT" sz="900" b="1" dirty="0" err="1">
                <a:solidFill>
                  <a:schemeClr val="bg1"/>
                </a:solidFill>
              </a:rPr>
              <a:t>glicosfingolipidi</a:t>
            </a:r>
            <a:r>
              <a:rPr lang="it-IT" sz="900" b="1" dirty="0">
                <a:solidFill>
                  <a:schemeClr val="bg1"/>
                </a:solidFill>
              </a:rPr>
              <a:t> solfatati, soprattutto, </a:t>
            </a:r>
            <a:r>
              <a:rPr lang="it-IT" sz="900" b="1" dirty="0" err="1">
                <a:solidFill>
                  <a:schemeClr val="bg1"/>
                </a:solidFill>
              </a:rPr>
              <a:t>attosilceramide</a:t>
            </a:r>
            <a:r>
              <a:rPr lang="it-IT" sz="900" b="1" dirty="0">
                <a:solidFill>
                  <a:schemeClr val="bg1"/>
                </a:solidFill>
              </a:rPr>
              <a:t> o </a:t>
            </a:r>
            <a:r>
              <a:rPr lang="it-IT" sz="900" b="1" dirty="0" err="1">
                <a:solidFill>
                  <a:schemeClr val="bg1"/>
                </a:solidFill>
              </a:rPr>
              <a:t>sulfogalattocerebrosidi</a:t>
            </a:r>
            <a:r>
              <a:rPr lang="it-IT" sz="900" b="1" dirty="0">
                <a:solidFill>
                  <a:schemeClr val="bg1"/>
                </a:solidFill>
              </a:rPr>
              <a:t>) nel sistema nervoso e nei reni</a:t>
            </a:r>
            <a:r>
              <a:rPr lang="it-IT" b="1" dirty="0">
                <a:solidFill>
                  <a:schemeClr val="bg1"/>
                </a:solidFill>
              </a:rPr>
              <a:t>.</a:t>
            </a:r>
          </a:p>
        </p:txBody>
      </p:sp>
      <p:sp>
        <p:nvSpPr>
          <p:cNvPr id="14" name="CasellaDiTesto 13"/>
          <p:cNvSpPr txBox="1"/>
          <p:nvPr/>
        </p:nvSpPr>
        <p:spPr>
          <a:xfrm>
            <a:off x="1378611" y="5224089"/>
            <a:ext cx="2687650" cy="1369606"/>
          </a:xfrm>
          <a:prstGeom prst="rect">
            <a:avLst/>
          </a:prstGeom>
          <a:noFill/>
        </p:spPr>
        <p:txBody>
          <a:bodyPr wrap="square" rtlCol="0">
            <a:spAutoFit/>
          </a:bodyPr>
          <a:lstStyle/>
          <a:p>
            <a:r>
              <a:rPr lang="it-IT" sz="2000" b="1" dirty="0"/>
              <a:t>Distrofia miotonica</a:t>
            </a:r>
          </a:p>
          <a:p>
            <a:r>
              <a:rPr lang="it-IT" sz="900" b="1" i="1" dirty="0">
                <a:solidFill>
                  <a:schemeClr val="bg1"/>
                </a:solidFill>
              </a:rPr>
              <a:t>La malattia di </a:t>
            </a:r>
            <a:r>
              <a:rPr lang="it-IT" sz="900" b="1" i="1" dirty="0" err="1">
                <a:solidFill>
                  <a:schemeClr val="bg1"/>
                </a:solidFill>
              </a:rPr>
              <a:t>Steinert</a:t>
            </a:r>
            <a:r>
              <a:rPr lang="it-IT" sz="900" b="1" i="1" dirty="0">
                <a:solidFill>
                  <a:schemeClr val="bg1"/>
                </a:solidFill>
              </a:rPr>
              <a:t>, nota anche come distrofia miotonica tipo 1, è una malattia muscolare caratterizzata da miotonia e da danni multiorgano, associata a debolezza muscolare di gravità variabile, aritmia e/o disturbi della conduzione cardiaca, cataratta, </a:t>
            </a:r>
            <a:r>
              <a:rPr lang="it-IT" sz="900" b="1" i="1" dirty="0" err="1">
                <a:solidFill>
                  <a:schemeClr val="bg1"/>
                </a:solidFill>
              </a:rPr>
              <a:t>endocrinopatie</a:t>
            </a:r>
            <a:r>
              <a:rPr lang="it-IT" sz="900" b="1" i="1" dirty="0">
                <a:solidFill>
                  <a:schemeClr val="bg1"/>
                </a:solidFill>
              </a:rPr>
              <a:t>, disturbi del sonno e calvizie</a:t>
            </a:r>
          </a:p>
        </p:txBody>
      </p:sp>
      <p:sp>
        <p:nvSpPr>
          <p:cNvPr id="15" name="CasellaDiTesto 14"/>
          <p:cNvSpPr txBox="1"/>
          <p:nvPr/>
        </p:nvSpPr>
        <p:spPr>
          <a:xfrm>
            <a:off x="2785798" y="764668"/>
            <a:ext cx="6295634" cy="923330"/>
          </a:xfrm>
          <a:prstGeom prst="rect">
            <a:avLst/>
          </a:prstGeom>
          <a:solidFill>
            <a:schemeClr val="tx1"/>
          </a:solidFill>
        </p:spPr>
        <p:txBody>
          <a:bodyPr wrap="none" rtlCol="0">
            <a:spAutoFit/>
          </a:bodyPr>
          <a:lstStyle/>
          <a:p>
            <a:r>
              <a:rPr lang="it-IT" sz="5400" b="1" dirty="0">
                <a:solidFill>
                  <a:schemeClr val="bg1"/>
                </a:solidFill>
              </a:rPr>
              <a:t>Troppo specialistica ?</a:t>
            </a:r>
          </a:p>
        </p:txBody>
      </p:sp>
    </p:spTree>
    <p:extLst>
      <p:ext uri="{BB962C8B-B14F-4D97-AF65-F5344CB8AC3E}">
        <p14:creationId xmlns:p14="http://schemas.microsoft.com/office/powerpoint/2010/main" val="1025669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0780" y="4027690"/>
            <a:ext cx="2482118" cy="2087005"/>
          </a:xfrm>
          <a:prstGeom prst="rect">
            <a:avLst/>
          </a:prstGeom>
        </p:spPr>
      </p:pic>
      <p:sp>
        <p:nvSpPr>
          <p:cNvPr id="6" name="CasellaDiTesto 5"/>
          <p:cNvSpPr txBox="1"/>
          <p:nvPr/>
        </p:nvSpPr>
        <p:spPr>
          <a:xfrm>
            <a:off x="8008443" y="5052146"/>
            <a:ext cx="348486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dirty="0">
                <a:solidFill>
                  <a:prstClr val="black"/>
                </a:solidFill>
                <a:latin typeface="Calibri" panose="020F0502020204030204"/>
              </a:rPr>
              <a:t>Emorragia</a:t>
            </a:r>
            <a:r>
              <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2400" b="1" dirty="0">
                <a:solidFill>
                  <a:prstClr val="black"/>
                </a:solidFill>
                <a:latin typeface="Calibri" panose="020F0502020204030204"/>
              </a:rPr>
              <a:t>sub</a:t>
            </a:r>
            <a:r>
              <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2400" b="1" dirty="0">
                <a:solidFill>
                  <a:prstClr val="black"/>
                </a:solidFill>
                <a:latin typeface="Calibri" panose="020F0502020204030204"/>
              </a:rPr>
              <a:t>aracnoidea</a:t>
            </a:r>
          </a:p>
        </p:txBody>
      </p:sp>
      <p:sp>
        <p:nvSpPr>
          <p:cNvPr id="8" name="CasellaDiTesto 7"/>
          <p:cNvSpPr txBox="1"/>
          <p:nvPr/>
        </p:nvSpPr>
        <p:spPr>
          <a:xfrm rot="3193436">
            <a:off x="4339355" y="2459957"/>
            <a:ext cx="790601"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dirty="0">
                <a:solidFill>
                  <a:prstClr val="black"/>
                </a:solidFill>
                <a:latin typeface="Calibri" panose="020F0502020204030204"/>
              </a:rPr>
              <a:t>Ictus</a:t>
            </a:r>
          </a:p>
        </p:txBody>
      </p:sp>
      <p:sp>
        <p:nvSpPr>
          <p:cNvPr id="9" name="CasellaDiTesto 8"/>
          <p:cNvSpPr txBox="1"/>
          <p:nvPr/>
        </p:nvSpPr>
        <p:spPr>
          <a:xfrm rot="18597019">
            <a:off x="6489570" y="2412691"/>
            <a:ext cx="915635"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dirty="0">
                <a:solidFill>
                  <a:prstClr val="black"/>
                </a:solidFill>
                <a:latin typeface="Calibri" panose="020F0502020204030204"/>
              </a:rPr>
              <a:t>Coma</a:t>
            </a:r>
          </a:p>
        </p:txBody>
      </p:sp>
      <p:sp>
        <p:nvSpPr>
          <p:cNvPr id="10" name="CasellaDiTesto 9"/>
          <p:cNvSpPr txBox="1"/>
          <p:nvPr/>
        </p:nvSpPr>
        <p:spPr>
          <a:xfrm rot="1825702">
            <a:off x="1075395" y="3139241"/>
            <a:ext cx="278864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dirty="0">
                <a:solidFill>
                  <a:prstClr val="black"/>
                </a:solidFill>
                <a:latin typeface="Calibri" panose="020F0502020204030204"/>
              </a:rPr>
              <a:t>Emorragia</a:t>
            </a:r>
            <a:r>
              <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2400" b="1" dirty="0">
                <a:solidFill>
                  <a:prstClr val="black"/>
                </a:solidFill>
                <a:latin typeface="Calibri" panose="020F0502020204030204"/>
              </a:rPr>
              <a:t>cerebrale</a:t>
            </a:r>
            <a:r>
              <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2" name="CasellaDiTesto 11"/>
          <p:cNvSpPr txBox="1"/>
          <p:nvPr/>
        </p:nvSpPr>
        <p:spPr>
          <a:xfrm rot="19775565">
            <a:off x="8126522" y="3089856"/>
            <a:ext cx="2007024" cy="461665"/>
          </a:xfrm>
          <a:prstGeom prst="rect">
            <a:avLst/>
          </a:prstGeom>
          <a:noFill/>
        </p:spPr>
        <p:txBody>
          <a:bodyPr wrap="none" rtlCol="0">
            <a:spAutoFit/>
          </a:bodyPr>
          <a:lstStyle/>
          <a:p>
            <a:pPr lvl="0"/>
            <a:r>
              <a:rPr lang="it-IT" sz="2400" b="1" dirty="0" err="1">
                <a:solidFill>
                  <a:prstClr val="black"/>
                </a:solidFill>
                <a:latin typeface="Calibri" panose="020F0502020204030204"/>
              </a:rPr>
              <a:t>Guillain-Barré</a:t>
            </a:r>
            <a:r>
              <a:rPr lang="it-IT" dirty="0"/>
              <a:t> </a:t>
            </a: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CasellaDiTesto 13"/>
          <p:cNvSpPr txBox="1"/>
          <p:nvPr/>
        </p:nvSpPr>
        <p:spPr>
          <a:xfrm>
            <a:off x="1327720" y="5052146"/>
            <a:ext cx="246118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Edema</a:t>
            </a:r>
            <a:r>
              <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2400" b="1" dirty="0">
                <a:solidFill>
                  <a:prstClr val="black"/>
                </a:solidFill>
                <a:latin typeface="Calibri" panose="020F0502020204030204"/>
              </a:rPr>
              <a:t>cerebrale</a:t>
            </a:r>
          </a:p>
        </p:txBody>
      </p:sp>
      <p:sp>
        <p:nvSpPr>
          <p:cNvPr id="15" name="CasellaDiTesto 14"/>
          <p:cNvSpPr txBox="1"/>
          <p:nvPr/>
        </p:nvSpPr>
        <p:spPr>
          <a:xfrm>
            <a:off x="2785798" y="764668"/>
            <a:ext cx="6344237" cy="923330"/>
          </a:xfrm>
          <a:prstGeom prst="rect">
            <a:avLst/>
          </a:prstGeom>
          <a:solidFill>
            <a:schemeClr val="tx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5400" b="1" dirty="0">
                <a:solidFill>
                  <a:schemeClr val="bg1"/>
                </a:solidFill>
                <a:latin typeface="Calibri" panose="020F0502020204030204"/>
              </a:rPr>
              <a:t>Solo patologie acute</a:t>
            </a:r>
            <a:r>
              <a:rPr kumimoji="0" lang="it-IT" sz="5400" b="1" i="0" u="none" strike="noStrike" kern="1200" cap="none" spc="0" normalizeH="0" baseline="0" noProof="0" dirty="0">
                <a:ln>
                  <a:noFill/>
                </a:ln>
                <a:solidFill>
                  <a:schemeClr val="bg1"/>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4029035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57740" y="4017093"/>
            <a:ext cx="2482118" cy="2087005"/>
          </a:xfrm>
          <a:prstGeom prst="rect">
            <a:avLst/>
          </a:prstGeom>
        </p:spPr>
      </p:pic>
      <p:sp>
        <p:nvSpPr>
          <p:cNvPr id="6" name="CasellaDiTesto 5"/>
          <p:cNvSpPr txBox="1"/>
          <p:nvPr/>
        </p:nvSpPr>
        <p:spPr>
          <a:xfrm>
            <a:off x="7568949" y="5363064"/>
            <a:ext cx="373808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3200" b="1" dirty="0">
                <a:solidFill>
                  <a:prstClr val="black"/>
                </a:solidFill>
                <a:latin typeface="Calibri" panose="020F0502020204030204"/>
              </a:rPr>
              <a:t>Miastenia</a:t>
            </a:r>
            <a:r>
              <a:rPr kumimoji="0" lang="it-IT"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lang="it-IT" sz="3200" b="1" dirty="0" err="1">
                <a:solidFill>
                  <a:prstClr val="black"/>
                </a:solidFill>
                <a:latin typeface="Calibri" panose="020F0502020204030204"/>
              </a:rPr>
              <a:t>gravis</a:t>
            </a:r>
            <a:endParaRPr lang="it-IT" sz="3200" b="1" dirty="0">
              <a:solidFill>
                <a:prstClr val="black"/>
              </a:solidFill>
              <a:latin typeface="Calibri" panose="020F0502020204030204"/>
            </a:endParaRPr>
          </a:p>
        </p:txBody>
      </p:sp>
      <p:sp>
        <p:nvSpPr>
          <p:cNvPr id="10" name="CasellaDiTesto 9"/>
          <p:cNvSpPr txBox="1"/>
          <p:nvPr/>
        </p:nvSpPr>
        <p:spPr>
          <a:xfrm rot="1691375">
            <a:off x="2865588" y="3165306"/>
            <a:ext cx="1864613"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3200" b="1" i="0" u="none" strike="noStrike" kern="1200" cap="none" spc="0" normalizeH="0" baseline="0" noProof="0" dirty="0">
                <a:ln>
                  <a:noFill/>
                </a:ln>
                <a:solidFill>
                  <a:prstClr val="black"/>
                </a:solidFill>
                <a:effectLst/>
                <a:uLnTx/>
                <a:uFillTx/>
                <a:latin typeface="Calibri" panose="020F0502020204030204"/>
                <a:ea typeface="+mn-ea"/>
                <a:cs typeface="+mn-cs"/>
              </a:rPr>
              <a:t>Parkinson</a:t>
            </a:r>
            <a:endPar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CasellaDiTesto 11"/>
          <p:cNvSpPr txBox="1"/>
          <p:nvPr/>
        </p:nvSpPr>
        <p:spPr>
          <a:xfrm rot="19332467">
            <a:off x="7241125" y="3112625"/>
            <a:ext cx="1696298" cy="58477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3200" b="1" dirty="0">
                <a:solidFill>
                  <a:prstClr val="black"/>
                </a:solidFill>
                <a:latin typeface="Calibri" panose="020F0502020204030204"/>
              </a:rPr>
              <a:t>Epilessia</a:t>
            </a:r>
            <a:r>
              <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4" name="CasellaDiTesto 13"/>
          <p:cNvSpPr txBox="1"/>
          <p:nvPr/>
        </p:nvSpPr>
        <p:spPr>
          <a:xfrm>
            <a:off x="1341102" y="5338650"/>
            <a:ext cx="334326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3200" b="1" dirty="0">
                <a:solidFill>
                  <a:prstClr val="black"/>
                </a:solidFill>
                <a:latin typeface="Calibri" panose="020F0502020204030204"/>
              </a:rPr>
              <a:t>Sclerosi</a:t>
            </a:r>
            <a:r>
              <a:rPr lang="it-IT" b="1" dirty="0">
                <a:solidFill>
                  <a:prstClr val="black"/>
                </a:solidFill>
                <a:latin typeface="Calibri" panose="020F0502020204030204"/>
              </a:rPr>
              <a:t> </a:t>
            </a:r>
            <a:r>
              <a:rPr lang="it-IT" sz="3200" b="1" dirty="0">
                <a:solidFill>
                  <a:prstClr val="black"/>
                </a:solidFill>
                <a:latin typeface="Calibri" panose="020F0502020204030204"/>
              </a:rPr>
              <a:t>multipla</a:t>
            </a:r>
          </a:p>
        </p:txBody>
      </p:sp>
      <p:sp>
        <p:nvSpPr>
          <p:cNvPr id="15" name="CasellaDiTesto 14"/>
          <p:cNvSpPr txBox="1"/>
          <p:nvPr/>
        </p:nvSpPr>
        <p:spPr>
          <a:xfrm>
            <a:off x="2233101" y="931324"/>
            <a:ext cx="7877156" cy="923330"/>
          </a:xfrm>
          <a:prstGeom prst="rect">
            <a:avLst/>
          </a:prstGeom>
          <a:solidFill>
            <a:schemeClr val="tx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5400" b="1" i="0" u="none" strike="noStrike" kern="1200" cap="none" spc="0" normalizeH="0" baseline="0" noProof="0" dirty="0">
                <a:ln>
                  <a:noFill/>
                </a:ln>
                <a:solidFill>
                  <a:schemeClr val="bg1"/>
                </a:solidFill>
                <a:effectLst/>
                <a:uLnTx/>
                <a:uFillTx/>
                <a:latin typeface="Calibri" panose="020F0502020204030204"/>
                <a:ea typeface="+mn-ea"/>
                <a:cs typeface="+mn-cs"/>
              </a:rPr>
              <a:t>Terapia troppo complessa?</a:t>
            </a:r>
          </a:p>
        </p:txBody>
      </p:sp>
    </p:spTree>
    <p:extLst>
      <p:ext uri="{BB962C8B-B14F-4D97-AF65-F5344CB8AC3E}">
        <p14:creationId xmlns:p14="http://schemas.microsoft.com/office/powerpoint/2010/main" val="1414662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702191" y="2912012"/>
            <a:ext cx="184731" cy="369332"/>
          </a:xfrm>
          <a:prstGeom prst="rect">
            <a:avLst/>
          </a:prstGeom>
          <a:noFill/>
        </p:spPr>
        <p:txBody>
          <a:bodyPr wrap="none" rtlCol="0">
            <a:spAutoFit/>
          </a:bodyPr>
          <a:lstStyle/>
          <a:p>
            <a:endParaRPr lang="it-IT" dirty="0"/>
          </a:p>
        </p:txBody>
      </p:sp>
      <p:sp>
        <p:nvSpPr>
          <p:cNvPr id="3" name="CasellaDiTesto 2"/>
          <p:cNvSpPr txBox="1"/>
          <p:nvPr/>
        </p:nvSpPr>
        <p:spPr>
          <a:xfrm>
            <a:off x="787791" y="1786597"/>
            <a:ext cx="10166252" cy="3416320"/>
          </a:xfrm>
          <a:prstGeom prst="rect">
            <a:avLst/>
          </a:prstGeom>
          <a:solidFill>
            <a:schemeClr val="tx1"/>
          </a:solidFill>
        </p:spPr>
        <p:txBody>
          <a:bodyPr wrap="square" rtlCol="0">
            <a:spAutoFit/>
          </a:bodyPr>
          <a:lstStyle/>
          <a:p>
            <a:pPr algn="ctr"/>
            <a:r>
              <a:rPr lang="it-IT" sz="5400" b="1" i="1" dirty="0">
                <a:solidFill>
                  <a:schemeClr val="bg1"/>
                </a:solidFill>
                <a:latin typeface="Calibri" panose="020F0502020204030204"/>
              </a:rPr>
              <a:t>L’ esame neurologico</a:t>
            </a:r>
          </a:p>
          <a:p>
            <a:pPr algn="ctr"/>
            <a:r>
              <a:rPr lang="it-IT" sz="5400" b="1" i="1" dirty="0">
                <a:solidFill>
                  <a:schemeClr val="bg1"/>
                </a:solidFill>
                <a:latin typeface="Calibri" panose="020F0502020204030204"/>
              </a:rPr>
              <a:t>DEVE</a:t>
            </a:r>
          </a:p>
          <a:p>
            <a:pPr algn="ctr"/>
            <a:r>
              <a:rPr lang="it-IT" sz="5400" b="1" i="1" dirty="0">
                <a:solidFill>
                  <a:schemeClr val="bg1"/>
                </a:solidFill>
                <a:latin typeface="Calibri" panose="020F0502020204030204"/>
              </a:rPr>
              <a:t>rientrare nelle competenze del</a:t>
            </a:r>
          </a:p>
          <a:p>
            <a:pPr algn="ctr"/>
            <a:r>
              <a:rPr lang="it-IT" sz="5400" b="1" i="1" dirty="0">
                <a:solidFill>
                  <a:schemeClr val="bg1"/>
                </a:solidFill>
                <a:latin typeface="Calibri" panose="020F0502020204030204"/>
              </a:rPr>
              <a:t>MMG</a:t>
            </a:r>
          </a:p>
        </p:txBody>
      </p:sp>
    </p:spTree>
    <p:extLst>
      <p:ext uri="{BB962C8B-B14F-4D97-AF65-F5344CB8AC3E}">
        <p14:creationId xmlns:p14="http://schemas.microsoft.com/office/powerpoint/2010/main" val="1038172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asellaDiTesto 1"/>
          <p:cNvSpPr txBox="1"/>
          <p:nvPr/>
        </p:nvSpPr>
        <p:spPr>
          <a:xfrm>
            <a:off x="1702191" y="2912012"/>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ttangolo 3"/>
          <p:cNvSpPr/>
          <p:nvPr/>
        </p:nvSpPr>
        <p:spPr>
          <a:xfrm>
            <a:off x="1059640" y="1810949"/>
            <a:ext cx="9979014" cy="3416320"/>
          </a:xfrm>
          <a:prstGeom prst="rect">
            <a:avLst/>
          </a:prstGeom>
          <a:solidFill>
            <a:schemeClr val="tx1"/>
          </a:solidFill>
        </p:spPr>
        <p:txBody>
          <a:bodyPr wrap="none">
            <a:spAutoFit/>
          </a:bodyPr>
          <a:lstStyle/>
          <a:p>
            <a:r>
              <a:rPr lang="it-IT" sz="2400" b="1" dirty="0">
                <a:solidFill>
                  <a:schemeClr val="bg1"/>
                </a:solidFill>
                <a:latin typeface="Century Gothic" panose="020B0502020202020204"/>
              </a:rPr>
              <a:t>La presenza di segni neurologici è stata accertata:</a:t>
            </a:r>
          </a:p>
          <a:p>
            <a:endParaRPr lang="it-IT" sz="2400" b="1" dirty="0">
              <a:solidFill>
                <a:schemeClr val="bg1"/>
              </a:solidFill>
              <a:latin typeface="Century Gothic" panose="020B0502020202020204"/>
            </a:endParaRPr>
          </a:p>
          <a:p>
            <a:pPr marL="285750" indent="-285750">
              <a:buFont typeface="Wingdings" panose="05000000000000000000" pitchFamily="2" charset="2"/>
              <a:buChar char="§"/>
            </a:pPr>
            <a:r>
              <a:rPr lang="it-IT" sz="2400" b="1" dirty="0">
                <a:solidFill>
                  <a:schemeClr val="bg1"/>
                </a:solidFill>
                <a:latin typeface="Century Gothic" panose="020B0502020202020204"/>
              </a:rPr>
              <a:t>Nel 2% della popolazione normale</a:t>
            </a:r>
          </a:p>
          <a:p>
            <a:pPr marL="285750" indent="-285750">
              <a:buFont typeface="Wingdings" panose="05000000000000000000" pitchFamily="2" charset="2"/>
              <a:buChar char="§"/>
            </a:pPr>
            <a:endParaRPr lang="it-IT" sz="2400" b="1" dirty="0">
              <a:solidFill>
                <a:schemeClr val="bg1"/>
              </a:solidFill>
              <a:latin typeface="Century Gothic" panose="020B0502020202020204"/>
            </a:endParaRPr>
          </a:p>
          <a:p>
            <a:pPr marL="285750" indent="-285750">
              <a:buFont typeface="Wingdings" panose="05000000000000000000" pitchFamily="2" charset="2"/>
              <a:buChar char="§"/>
            </a:pPr>
            <a:r>
              <a:rPr lang="it-IT" sz="2400" b="1" dirty="0">
                <a:solidFill>
                  <a:schemeClr val="bg1"/>
                </a:solidFill>
                <a:latin typeface="Century Gothic" panose="020B0502020202020204"/>
              </a:rPr>
              <a:t>Nel 5% della popolazione normale</a:t>
            </a:r>
          </a:p>
          <a:p>
            <a:pPr marL="285750" indent="-285750">
              <a:buFont typeface="Wingdings" panose="05000000000000000000" pitchFamily="2" charset="2"/>
              <a:buChar char="§"/>
            </a:pPr>
            <a:endParaRPr lang="it-IT" sz="2400" b="1" dirty="0">
              <a:solidFill>
                <a:schemeClr val="bg1"/>
              </a:solidFill>
              <a:latin typeface="Century Gothic" panose="020B0502020202020204"/>
            </a:endParaRPr>
          </a:p>
          <a:p>
            <a:pPr marL="285750" indent="-285750">
              <a:buFont typeface="Wingdings" panose="05000000000000000000" pitchFamily="2" charset="2"/>
              <a:buChar char="§"/>
            </a:pPr>
            <a:r>
              <a:rPr lang="it-IT" sz="2400" b="1" dirty="0">
                <a:solidFill>
                  <a:schemeClr val="bg1"/>
                </a:solidFill>
                <a:latin typeface="Century Gothic" panose="020B0502020202020204"/>
              </a:rPr>
              <a:t>Nel 90% dei soggetti con patologie neurologiche</a:t>
            </a:r>
          </a:p>
          <a:p>
            <a:pPr marL="285750" indent="-285750">
              <a:buFont typeface="Wingdings" panose="05000000000000000000" pitchFamily="2" charset="2"/>
              <a:buChar char="§"/>
            </a:pPr>
            <a:endParaRPr lang="it-IT" sz="2400" b="1" dirty="0">
              <a:solidFill>
                <a:schemeClr val="bg1"/>
              </a:solidFill>
              <a:latin typeface="Century Gothic" panose="020B0502020202020204"/>
            </a:endParaRPr>
          </a:p>
          <a:p>
            <a:pPr marL="285750" indent="-285750">
              <a:buFont typeface="Wingdings" panose="05000000000000000000" pitchFamily="2" charset="2"/>
              <a:buChar char="§"/>
            </a:pPr>
            <a:r>
              <a:rPr lang="it-IT" sz="2400" b="1" dirty="0">
                <a:solidFill>
                  <a:schemeClr val="bg1"/>
                </a:solidFill>
                <a:latin typeface="Century Gothic" panose="020B0502020202020204"/>
              </a:rPr>
              <a:t>Nel 75% dei soggetti che svilupperanno patologie neurologiche</a:t>
            </a:r>
            <a:endParaRPr lang="it-IT" sz="2400" dirty="0">
              <a:solidFill>
                <a:schemeClr val="bg1"/>
              </a:solidFill>
            </a:endParaRPr>
          </a:p>
        </p:txBody>
      </p:sp>
      <p:sp>
        <p:nvSpPr>
          <p:cNvPr id="5" name="CasellaDiTesto 4"/>
          <p:cNvSpPr txBox="1"/>
          <p:nvPr/>
        </p:nvSpPr>
        <p:spPr>
          <a:xfrm>
            <a:off x="678786" y="485210"/>
            <a:ext cx="4263916" cy="769441"/>
          </a:xfrm>
          <a:prstGeom prst="rect">
            <a:avLst/>
          </a:prstGeom>
          <a:solidFill>
            <a:schemeClr val="bg1"/>
          </a:solidFill>
        </p:spPr>
        <p:txBody>
          <a:bodyPr wrap="square" rtlCol="0">
            <a:spAutoFit/>
          </a:bodyPr>
          <a:lstStyle/>
          <a:p>
            <a:r>
              <a:rPr lang="it-IT" sz="4400" dirty="0"/>
              <a:t>Sondaggio d’aula</a:t>
            </a:r>
          </a:p>
        </p:txBody>
      </p:sp>
    </p:spTree>
    <p:extLst>
      <p:ext uri="{BB962C8B-B14F-4D97-AF65-F5344CB8AC3E}">
        <p14:creationId xmlns:p14="http://schemas.microsoft.com/office/powerpoint/2010/main" val="101954045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solidFill>
            <a:schemeClr val="bg1"/>
          </a:solidFill>
        </p:spPr>
        <p:txBody>
          <a:bodyPr wrap="square">
            <a:normAutofit/>
          </a:bodyPr>
          <a:lstStyle/>
          <a:p>
            <a:r>
              <a:rPr lang="it-IT" b="1" i="1" dirty="0" err="1"/>
              <a:t>*La</a:t>
            </a:r>
            <a:r>
              <a:rPr lang="it-IT" b="1" i="1" dirty="0"/>
              <a:t> presenza di segni neurologici è stata accertata:</a:t>
            </a:r>
          </a:p>
        </p:txBody>
      </p:sp>
      <p:sp>
        <p:nvSpPr>
          <p:cNvPr id="3" name="Segnaposto testo 2"/>
          <p:cNvSpPr>
            <a:spLocks noGrp="1"/>
          </p:cNvSpPr>
          <p:nvPr>
            <p:ph type="body" sz="half" idx="1"/>
            <p:custDataLst>
              <p:tags r:id="rId2"/>
            </p:custDataLst>
          </p:nvPr>
        </p:nvSpPr>
        <p:spPr>
          <a:xfrm>
            <a:off x="838199" y="1825625"/>
            <a:ext cx="10467110" cy="4351338"/>
          </a:xfrm>
          <a:solidFill>
            <a:schemeClr val="tx1"/>
          </a:solidFill>
        </p:spPr>
        <p:txBody>
          <a:bodyPr wrap="square">
            <a:normAutofit/>
          </a:bodyPr>
          <a:lstStyle/>
          <a:p>
            <a:pPr marL="514350" indent="-514350">
              <a:buFont typeface="Arial" panose="020B0604020202020204" pitchFamily="34" charset="0"/>
              <a:buAutoNum type="arabicPeriod"/>
            </a:pPr>
            <a:r>
              <a:rPr lang="it-IT" dirty="0">
                <a:solidFill>
                  <a:schemeClr val="bg1"/>
                </a:solidFill>
              </a:rPr>
              <a:t>Nel 2% della popolazione normale</a:t>
            </a:r>
          </a:p>
          <a:p>
            <a:pPr marL="514350" indent="-514350">
              <a:buFont typeface="Arial" panose="020B0604020202020204" pitchFamily="34" charset="0"/>
              <a:buAutoNum type="arabicPeriod"/>
            </a:pPr>
            <a:r>
              <a:rPr lang="it-IT" dirty="0">
                <a:solidFill>
                  <a:schemeClr val="bg1"/>
                </a:solidFill>
              </a:rPr>
              <a:t>Nel 5% della popolazione normale</a:t>
            </a:r>
          </a:p>
          <a:p>
            <a:pPr marL="514350" indent="-514350">
              <a:buFont typeface="Arial" panose="020B0604020202020204" pitchFamily="34" charset="0"/>
              <a:buAutoNum type="arabicPeriod"/>
            </a:pPr>
            <a:r>
              <a:rPr lang="it-IT" dirty="0">
                <a:solidFill>
                  <a:schemeClr val="bg1"/>
                </a:solidFill>
              </a:rPr>
              <a:t>Nel 90% dei soggetti con patologie neurologiche</a:t>
            </a:r>
          </a:p>
          <a:p>
            <a:pPr marL="514350" indent="-514350">
              <a:buFont typeface="Arial" panose="020B0604020202020204" pitchFamily="34" charset="0"/>
              <a:buAutoNum type="arabicPeriod"/>
            </a:pPr>
            <a:r>
              <a:rPr lang="it-IT" dirty="0">
                <a:solidFill>
                  <a:schemeClr val="bg1"/>
                </a:solidFill>
              </a:rPr>
              <a:t>Nel 75% dei soggetti che svilupperanno patologie neurologiche</a:t>
            </a:r>
          </a:p>
        </p:txBody>
      </p:sp>
      <p:pic>
        <p:nvPicPr>
          <p:cNvPr id="7" name="Immagine 6"/>
          <p:cNvPicPr>
            <a:picLocks noChangeAspect="1"/>
          </p:cNvPicPr>
          <p:nvPr>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11289030" y="5880735"/>
            <a:ext cx="537210" cy="771525"/>
          </a:xfrm>
          <a:prstGeom prst="rect">
            <a:avLst/>
          </a:prstGeom>
        </p:spPr>
      </p:pic>
    </p:spTree>
    <p:extLst>
      <p:ext uri="{BB962C8B-B14F-4D97-AF65-F5344CB8AC3E}">
        <p14:creationId xmlns:p14="http://schemas.microsoft.com/office/powerpoint/2010/main" val="138320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8135" y="639427"/>
            <a:ext cx="962025" cy="1247775"/>
          </a:xfrm>
          <a:prstGeom prst="rect">
            <a:avLst/>
          </a:prstGeom>
        </p:spPr>
      </p:pic>
      <p:sp>
        <p:nvSpPr>
          <p:cNvPr id="5" name="CasellaDiTesto 4"/>
          <p:cNvSpPr txBox="1"/>
          <p:nvPr/>
        </p:nvSpPr>
        <p:spPr>
          <a:xfrm>
            <a:off x="2322094" y="639427"/>
            <a:ext cx="4062331" cy="369332"/>
          </a:xfrm>
          <a:prstGeom prst="rect">
            <a:avLst/>
          </a:prstGeom>
          <a:noFill/>
        </p:spPr>
        <p:txBody>
          <a:bodyPr wrap="none" rtlCol="0">
            <a:spAutoFit/>
          </a:bodyPr>
          <a:lstStyle/>
          <a:p>
            <a:pPr defTabSz="457200"/>
            <a:r>
              <a:rPr lang="it-IT" b="1" dirty="0">
                <a:latin typeface="Century Gothic" panose="020B0502020202020204"/>
              </a:rPr>
              <a:t>Acta Neurologica </a:t>
            </a:r>
            <a:r>
              <a:rPr lang="it-IT" b="1" dirty="0" err="1">
                <a:latin typeface="Century Gothic" panose="020B0502020202020204"/>
              </a:rPr>
              <a:t>Scandinav</a:t>
            </a:r>
            <a:r>
              <a:rPr lang="it-IT" b="1" dirty="0">
                <a:latin typeface="Century Gothic" panose="020B0502020202020204"/>
              </a:rPr>
              <a:t>. 1972</a:t>
            </a:r>
          </a:p>
        </p:txBody>
      </p:sp>
      <p:sp>
        <p:nvSpPr>
          <p:cNvPr id="6" name="CasellaDiTesto 5"/>
          <p:cNvSpPr txBox="1"/>
          <p:nvPr/>
        </p:nvSpPr>
        <p:spPr>
          <a:xfrm>
            <a:off x="2322094" y="1078648"/>
            <a:ext cx="1606530" cy="369332"/>
          </a:xfrm>
          <a:prstGeom prst="rect">
            <a:avLst/>
          </a:prstGeom>
          <a:noFill/>
        </p:spPr>
        <p:txBody>
          <a:bodyPr wrap="none" rtlCol="0">
            <a:spAutoFit/>
          </a:bodyPr>
          <a:lstStyle/>
          <a:p>
            <a:pPr defTabSz="457200"/>
            <a:r>
              <a:rPr lang="it-IT" b="1" dirty="0" err="1">
                <a:latin typeface="Century Gothic" panose="020B0502020202020204"/>
              </a:rPr>
              <a:t>Havard</a:t>
            </a:r>
            <a:r>
              <a:rPr lang="it-IT" b="1" dirty="0">
                <a:latin typeface="Century Gothic" panose="020B0502020202020204"/>
              </a:rPr>
              <a:t>  </a:t>
            </a:r>
            <a:r>
              <a:rPr lang="it-IT" b="1" dirty="0" err="1">
                <a:latin typeface="Century Gothic" panose="020B0502020202020204"/>
              </a:rPr>
              <a:t>Skre</a:t>
            </a:r>
            <a:endParaRPr lang="it-IT" b="1" dirty="0">
              <a:latin typeface="Century Gothic" panose="020B0502020202020204"/>
            </a:endParaRPr>
          </a:p>
        </p:txBody>
      </p:sp>
      <p:sp>
        <p:nvSpPr>
          <p:cNvPr id="7" name="CasellaDiTesto 6"/>
          <p:cNvSpPr txBox="1"/>
          <p:nvPr/>
        </p:nvSpPr>
        <p:spPr>
          <a:xfrm>
            <a:off x="2322094" y="1517870"/>
            <a:ext cx="4767652" cy="369332"/>
          </a:xfrm>
          <a:prstGeom prst="rect">
            <a:avLst/>
          </a:prstGeom>
          <a:noFill/>
        </p:spPr>
        <p:txBody>
          <a:bodyPr wrap="none" rtlCol="0">
            <a:spAutoFit/>
          </a:bodyPr>
          <a:lstStyle/>
          <a:p>
            <a:pPr defTabSz="457200"/>
            <a:r>
              <a:rPr lang="it-IT" b="1" dirty="0">
                <a:latin typeface="Century Gothic" panose="020B0502020202020204"/>
              </a:rPr>
              <a:t>Neurologica </a:t>
            </a:r>
            <a:r>
              <a:rPr lang="it-IT" b="1" dirty="0" err="1">
                <a:latin typeface="Century Gothic" panose="020B0502020202020204"/>
              </a:rPr>
              <a:t>signs</a:t>
            </a:r>
            <a:r>
              <a:rPr lang="it-IT" b="1" dirty="0">
                <a:latin typeface="Century Gothic" panose="020B0502020202020204"/>
              </a:rPr>
              <a:t> in a </a:t>
            </a:r>
            <a:r>
              <a:rPr lang="it-IT" b="1" dirty="0" err="1">
                <a:latin typeface="Century Gothic" panose="020B0502020202020204"/>
              </a:rPr>
              <a:t>normal</a:t>
            </a:r>
            <a:r>
              <a:rPr lang="it-IT" b="1" dirty="0">
                <a:latin typeface="Century Gothic" panose="020B0502020202020204"/>
              </a:rPr>
              <a:t> </a:t>
            </a:r>
            <a:r>
              <a:rPr lang="it-IT" b="1" dirty="0" err="1">
                <a:latin typeface="Century Gothic" panose="020B0502020202020204"/>
              </a:rPr>
              <a:t>population</a:t>
            </a:r>
            <a:endParaRPr lang="it-IT" b="1" dirty="0">
              <a:latin typeface="Century Gothic" panose="020B0502020202020204"/>
            </a:endParaRPr>
          </a:p>
        </p:txBody>
      </p:sp>
      <p:sp>
        <p:nvSpPr>
          <p:cNvPr id="8" name="CasellaDiTesto 7"/>
          <p:cNvSpPr txBox="1"/>
          <p:nvPr/>
        </p:nvSpPr>
        <p:spPr>
          <a:xfrm>
            <a:off x="1778550" y="2296337"/>
            <a:ext cx="9211748" cy="1077218"/>
          </a:xfrm>
          <a:prstGeom prst="rect">
            <a:avLst/>
          </a:prstGeom>
          <a:solidFill>
            <a:schemeClr val="tx1"/>
          </a:solidFill>
        </p:spPr>
        <p:txBody>
          <a:bodyPr wrap="square" rtlCol="0">
            <a:spAutoFit/>
          </a:bodyPr>
          <a:lstStyle/>
          <a:p>
            <a:pPr defTabSz="457200"/>
            <a:r>
              <a:rPr lang="it-IT" sz="3200" b="1" dirty="0">
                <a:solidFill>
                  <a:schemeClr val="bg1"/>
                </a:solidFill>
                <a:latin typeface="Century Gothic" panose="020B0502020202020204"/>
              </a:rPr>
              <a:t>La presenza di segni neurologici è stata accertata nel 5% della popolazione normale</a:t>
            </a:r>
          </a:p>
        </p:txBody>
      </p:sp>
      <p:pic>
        <p:nvPicPr>
          <p:cNvPr id="9" name="Immagin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8312" y="3782690"/>
            <a:ext cx="2546583" cy="2557952"/>
          </a:xfrm>
          <a:prstGeom prst="rect">
            <a:avLst/>
          </a:prstGeom>
        </p:spPr>
      </p:pic>
    </p:spTree>
    <p:extLst>
      <p:ext uri="{BB962C8B-B14F-4D97-AF65-F5344CB8AC3E}">
        <p14:creationId xmlns:p14="http://schemas.microsoft.com/office/powerpoint/2010/main" val="11593008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ENTOMETER" val="Question"/>
</p:tagLst>
</file>

<file path=ppt/tags/tag2.xml><?xml version="1.0" encoding="utf-8"?>
<p:tagLst xmlns:a="http://schemas.openxmlformats.org/drawingml/2006/main" xmlns:r="http://schemas.openxmlformats.org/officeDocument/2006/relationships" xmlns:p="http://schemas.openxmlformats.org/presentationml/2006/main">
  <p:tag name="MENTOMETER" val="Options:4"/>
</p:tagLst>
</file>

<file path=ppt/tags/tag3.xml><?xml version="1.0" encoding="utf-8"?>
<p:tagLst xmlns:a="http://schemas.openxmlformats.org/drawingml/2006/main" xmlns:r="http://schemas.openxmlformats.org/officeDocument/2006/relationships" xmlns:p="http://schemas.openxmlformats.org/presentationml/2006/main">
  <p:tag name="MENTOGRAPH" val="/piyB5pUgjkR1Mt+wiYOnlO5jXdb7sKbyqvtCFY2tuFxqX9mbfNa5oOcFIWJQyED5ql6ZtEbx8ylkWS1n78hve0ZDrTnUbXvvbFa0oe3SBrmJsAGSL5edRM5ZnP7rhkmTbkhzQpJenPWKJJiSFVDRaTotNn13l0zzH2X46+kkjj2aw0XOHAy21eCZjOb4Y6680CH93PGIGq85Ge5k5NHu/NAh/dzxiBqC9tnuEmWz82EB0qeMuXjYcqr7QhWNrbhJTAWDSuvopbgAOCEJtJk2+p0ace3nGGuatWCFXlrb78nPHNO10v3F+esLurEYqCGxh4jlerEj4kXGLG6E0uUhadio4pG1wY7QO+vDV1/jJxEhvIoC3ix2T0EeDeUvPn2rtRdNG3Nux3+dnKWwc53vljLg1aSnohqGjqWVBUC03ioyXf/KgBIYZClJlOK+QdOi+x1Zz+8MYIhVAFqqmFdnSbF5Us9V/liqJYdM28N0kTBWs0Y2+ROl5hsR+fhv8ENXaX30jgsp2cYb6/0yUElAadio4pG1wY7AkpwSWwcNOwhVAFqqmFdnT6Kgc2VSAFUqJYdM28N0kTy2+76iQJpd5hsR+fhv8ENHATv8nhI/JAYb6/0yUElAadio4pG1wY7EosCsIyZLXEhVAFqqmFdnegTCq2rdDXEqJYdM28N0kTYypRK2EWxEiHExPds6txlwPx7VbFFp4dIRCI4R1cfRM01d3hfijEEog0MeXpqv2G9VAnZzGLAj9+LnKFotgKRz75e8ro7DGQbKcDZuip5SVRaYHAsz2lmK3p9f50wq8SYY+ll5gY1wc6LFvPRAGXmdg68uy5cy/xOukROz+NnMjZ4mhEaTI9IxWlnB0i9VD1CrXcL981GsSTs8lDMlYUQVYmkVflGR+MKc8WT6keGuC0pS0zcBZIqwPx7VbFFp4cSHlJFIet8GqHLXWolczuW3gcIZFoaMR9AYj+33OlUDRU3UJSj6rXZoMGOwqYKk5yZ56SBiUYIW/J34VfRAI0R9pK38msRpVrNNXd4X4oxBMc4KIaAQafMt4e2QItMCAdsReF6XXQBOe4MqKrtvHu50Si68nrOpcyAZ0wnG1seyQbVq2gmIleqwQVPcMzpYBuYhPk5y+lsg2roctXuPKXAuQb+KErupJxZw1CcFfbV34VceQaLyfj3Lc62PgKmciQulV8b2M8ptuYmwAZIvl51Ezlmc/uuGSbOGNBqNDS31lit+p49W73L2wrr6oOpv5rfi5yhaLYCkSenD2p5HRsXz75e8ro7DGThCti/2GBTyVRaYHAsz2lmRi+HLfL5hsebzactuJ03tv6JjC+/e017FrFEwuYhf3v2VH73SFvrB1k7ppheaixD0gLzpdUr35rUh2UcJTmH7GFjU6rIitkjhVx5BovJ+PctzrY+AqZyJLe75lME/mE14+WWzzonY6ctzrY+AqZyJEKsaIm1SqexM9wqYyZY0XNOihFBRVB+inlAHJoSQd4qCnPFk+pHhrge8wtU0Nveaubaz/dNLe41Wav1k0Ug6nQnteDKfqD3avIwAOdmY2ENog0MeXpqv2G9VAnZzGLAj2Y7yQ1+fEqFBqhQ29c1iiHPvl7yujsMZJ3rEMt+bKjg1z99KkI+ujcz3CpjJljRc16c7NWid7QLUHmtHyxyib0Kc8WT6keGuBezAtyigyRHOIZvZVMWfwrknv44co/O78OSzR2xLuUrw5lmkx3wufGPJ27RJzgBFziGb2VTFn8KUYkbwqAZzvj1ePnr7d4pr5N4Io3j5QNHXV/LvKFp24guUWvmXonjVFj2uhcSsuHBJeL2A+RaaSbDks0dsS7lK0L27OA6HPVuqWGrNi1jLiajZ89NqLgahXHXWhjFVim75iS01kzQpnPSd0oC63CSw1dMdqZIZmPLI7eetVcaKVxC9uzgOhz1bnUzQwqHKVx6GMZg8iW7MliskLQCZAPz81qYs2mcN5alF8RbOdN+OLH+56sSaLoIuFqYs2mcN5alF8RbOdN+OLE110z0jwVcN8v70We1o5UXRINvmiE4QwZKAKibpojuDPNAh/dzxiBqxKhskvno3chKtzouZEjLx/SzfdMt2CrBxcQP45RMbykXxFs50344sSFz4hXBtXubnVY+rUE5mWuGGa88SVOCfESDb5ohOEMG6XER1aiW63b2InfcZAafWf8NF9hRGVLMxKhskvno3cj8VcZMEPHl3Z30Dxa9/LTO5iS01kzQpnNEg2+aIThDBhef2StYoq2O9YlUiibB5DLpxlx2PhuPFESDb5ohOEMGRvPfEgYlumjU3D1SU+/CvybJVWvOld+QRIxJgO7FjyKYHf9/0DRSrJS0l6LcM0Lm9nk8du1dtQ7hAWTR7mewTR+pJaEtbBIEtBQqsHcMnI9jBrnQWjDHKunGXHY+G48U7L21olJHUgJbXO5ihQnc6LCM3Snvu1oJzdA02Od/1oH+jQmoY4cch4Lta+arcT5b3ck2Z5WNNPsNqD7ZEKgW72byjHy4Mn5lgZCRsx8eidDvcy7gGiQzukO8uwIOCqgGLvwcAGq1OpmUxQmKh9AIZtqVYkCDfhEF8Q5dTrWcWecH96q5uW5jM5fn/gYUvLSASfCpKu3HZ3nKq+0IVja24QbLWa1K5nGmM9wqYyZY0XNwepEaH176GN+LnKFotgKRY5Z2s05hFB4z3CpjJljRc3B6kRofXvoY34ucoWi2ApGrad26IzdyZ16gi2zasVXb8C29ifm4ib+9LmCk+g9TpBOYvQtsdq1tjseR2usAFO4e8wtU0NveaqAu89jgY36qWK36nj1bvct5QByaEkHeKgpzxZPqR4a4CnPFk+pHhrjaOtFFFIWo/6/nDclD6iAgZKo/tvPfLF+pt+hP1H5+mRb4kyhfr9gTVZp+eY9Em/GrNJuKMcokNXlOClhjIIcNOVlnXCMAQULwalsm28A3x6m36E/Ufn6ZFviTKF+v2BN5s/7GrbRtN1ZuIaDQXxD+r+cNyUPqICC5P+0+438E5kAqMURpaArF/uerEmi6CLhQVsh19pDFfnIvHYem6qjQMOFxiW0nhnrPvl7yujsMZA7nAfyiGH79ci8dh6bqqNAw4XGJbSeGerKyIE+3XGGcUFbIdfaQxX5yLx2Hpuqo0DDhcYltJ4Z6yVMUnFmXxNG6slMLO8SbgwWrfdy1DpbLgrkRZ4HqPPODNO9bQjLpNOsR1xoQqfDPgrkRZ4HqPPML22e4SZbPzbZAaJlgXxugTwTXYCRLwv8="/>
</p:tagLst>
</file>

<file path=ppt/tags/tag4.xml><?xml version="1.0" encoding="utf-8"?>
<p:tagLst xmlns:a="http://schemas.openxmlformats.org/drawingml/2006/main" xmlns:r="http://schemas.openxmlformats.org/officeDocument/2006/relationships" xmlns:p="http://schemas.openxmlformats.org/presentationml/2006/main">
  <p:tag name="MENTOQUESTION" val="UJHh6hBW372GF1w/ttzrB0f5B/U72Kc88q1DN303zqyyuQwr/b8s1hHCz/Zz3cUeqwdC8+gCd+NwCBHiT3APganmtxDDhyM91wxgMdQCQCSFx69XdzWRErpn4k1CW/F7ziomEf3QN3QnUityLT6tuWMhKK/AMoZgkS5rvggF+dVkDlJGU9s2xXPoQVbQsYImX2lwRFNcABPj5ZbPOidjpy3Otj4CpnIkN+RUtyI0MnI7DntKuKAro1WAtoiCq+ntCQ0qZLxNnAmnRy2lE9jgiK8UfxP83G6t/RWEX3hXdX6RVO2CQntPK/Z5PHbtXbUOLa3gHjgGh4QmxeVLPVf5YqHLXWolczuWynaL6Oe4iDJAYj+33OlUDRU3UJSj6rXZoMGOwqYKk5yZ56SBiUYIW/J34VfRAI0R9pK38msRpVrGEr2GDogyGr8moznftTIfkO8lFgDok4e9VAnZzGLAjzvIDiLg5HTXBzHh9O5tzbFtL4kteGoW9hBjzafuY2zzMbJVoRMIBPM/Ihq7mPhE6+YAUiEDWsbM5jCgU9BtVDCZMcyRgSdOPlWJpFX5RkfjfJi31fRgzP3OVn6zLd6O3rtbSxC+JZMV5jCgU9BtVDCZMcyRgSdOPmbA+DcahraY7ZlFFUvfDN+jEuXnszpkzqD5uM3hHWF8rLAr1KH3Qh3inagYgDqa4kw5uCuCRELVPWZmn73Dk4zT0QusM7kgK3Kb2lyGdMlQ9qGSmrl5+qhm0/eY5MuAoYhFIPljUtCQmmnYrXc16ZnR2RB+jtzu6dvw9kb/HhLZbUUiUPiIfYpIJCGPrjEmGeQSEM+jOnewe8yVaXySlfAF1G3QiBaukhSdAldWH4movVQJ2cxiwI/sSKXQDxovRmmkBezmR5H12r0wszHz2BsF1G3QiBaukrdNAKE0g+jYhSJTKhgKZ+PK95RBvImPDqMS5eezOmTOY+WpCz7rfemNJrOZh90dpCLZ9RTjwAMWIL9EKe/etmZuVoSeVHRP2Ze9FozDPrVhIs62q3MlmKBNDeB+EzF0ldFUcXWcSETmJinGZG84reVzZv5aDPQXdsbbrSY/zHLsZMXD5Xy2M4VMOx8VOlhcfOcewflIqi7FSuLDDoGTduvbCuvqg6m/mnw3Xl9zI8HPoNUcma2VRrh13Th54QeDVoeKnbsylhIqLa3gHjgGh4TbCuvqg6m/mpCCRfht/yN6/RWEX3hXdX6RVO2CQntPK/Z5PHbtXbUOLa3gHjgGh4QhKMjY5liZnqHLXWolczuWz/othH8kg9paIHJl0ONTw3WMA1FEvc1tcloQ8CXqHCF1M7/iq+bzyldXeCk9tDvTavjSti8KcnW2KrQdX2sQM8mu0u+3cU+CblaEnlR0T9mXvRaMwz61YS6VXxvYzym25ibABki+XnUTOWZz+64ZJuibYnNoh88vMXCeonVLDw+/r/RqP6xWgSEoyNjmWJmeOZ8OUfCxg39M8s7Z8UBwkJ30Dxa9/LTO/oFthOJgv2t+j0RDzVXbc67NVMDzkpbAvIjOdjR6y9O1riZU1P288ioW3r4bEHlB/oFthOJgv2tm8ox8uDJ+ZS5Ra+ZeieNUWPa6FxKy4cH1ePnr7d4pr8T1yv1tjsCmleUBOZw2LK2+Q3hfb7wXF/xieqSR2jbcxcQP45RMbymbThJK1Oqi6ScuHjt7lJro9VdUWDpYcKDus760HynuY7YX0ysblyloTa46k2q1DzGOSK1wcVA0XcABKDkO653miEUg+WNS0JAi3oB0SzNHuDnzf0Ra/89I6nRpx7ecYa4MxvBDtoArTjQOe1NKW1dEO8gOIuDkdNf5q9ANhLOFAetOutCvJb80qxYcooC6hk3BBElLs53lyxWbY3xBPMVBIt6AdEszR7iJ9qV/+jFubGogStAYfbkqibDIr6kI5KjmAFIhA1rGzDkcMwObhQhd3ck2Z5WNNPsf60prjCcRYnIivp65TjPQTPLO2fFAcJCd9A8Wvfy0zp/TXr/kZJMe5BIQz6M6d7DxsKoedPnGApl+fWmVcUbsjd/V+yF2tBuf016/5GSTHrKyIE+3XGGclJpr/32KvxjOKiYR/dA3dJwOQGTzIiaHcQjhJK3e6ddDvLsCDgqoBi78HABqtTqZMbJVoRMIBPMXswLcooMkR7KyIE+3XGGckheNaqVS18NIJCGPrjEmGUWaN0jNRpwIfsRCovlFyVQ3I1rdITRccyO3nrVXGilcFxixuhNLlIUjt561VxopXGs/zFuYBBaLLgUTDGxhPkk6jXhvKgR6N2s/zFuYBBaLu48MmkGnaTtX67VET2axlUgwY2+buBsNTHtE0o4eE3OyCOoc+Af99bStwqeNhVnxthfTKxuXKWhyAWNxjL14NmpD2PqKJZpTdd04eeEHg1aHip27MpYSKuEBZNHuZ7BNhydXISX4p+7dRcSMJ6/fQTO1iCVps7b7lLX2rmOuUM+6FSns0zCxp/7+NwYGqD8YfDdeX3Mjwc8XqOGf3OLVSS0mtfjEl0Pun25CpjT7j+W+/2dRxLH2JQXUbdCIFq6ScHqRGh9e+hhFmjdIzUacCCXbXnu/6M8m7GmMbulb/BMoHweaLaWL8x996BkmghEciXFG7QpKl97o4IgaxLLCiFgddguzwaPS7P6EfC0fyLh8O2N5jnsmth/I2uoOL4L6vkWIyUpZFl7+/jcGBqg/GLnavJ+GfdfmuhUp7NMwsad5/6krPvGAjZZSrmtgDLx36blk4ntGtrns4Nesxw1YLyr15giLQDtkllKua2AMvHdrRgPpcts5Lw8LFsLhdDz1l49eIO7LbnyhZJrhkJX2ukAqMURpaArFNgB1kS+DLof6k62v+fCE77YX0ysblylotY7BcoEXUw1IHh+g7ljmy4ZnaL/hVVUAl+vt7OHTBrCE5bK/TnrEu9MZrm5a/XaqUNIYJAn91sRS2fMaHjownr6loIRbk7OTE6Fm9aSREi2RkE8V2Wqq2kVxWyf8Ptch"/>
  <p:tag name="MENTOGRAPHOPTIONS" val="/piyB5pUgjkR1Mt+wiYOnlO5jXdb7sKbyqvtCFY2tuFxqX9mbfNa5oOcFIWJQyED5ql6ZtEbx8ylkWS1n78hve0ZDrTnUbXvvbFa0oe3SBrmJsAGSL5edRM5ZnP7rhkmTbkhzQpJenPWKJJiSFVDRaTotNn13l0zzH2X46+kkjj2aw0XOHAy21eCZjOb4Y6680CH93PGIGq85Ge5k5NHu/NAh/dzxiBqC9tnuEmWz82EB0qeMuXjYcqr7QhWNrbhJTAWDSuvopbgAOCEJtJk2+p0ace3nGGuatWCFXlrb78nPHNO10v3F+esLurEYqCGxh4jlerEj4kXGLG6E0uUhadio4pG1wY7QO+vDV1/jJxEhvIoC3ix2T0EeDeUvPn2rtRdNG3Nux3+dnKWwc53vljLg1aSnohqGjqWVBUC03ioyXf/KgBIYZClJlOK+QdOi+x1Zz+8MYIhVAFqqmFdnSbF5Us9V/liqJYdM28N0kTBWs0Y2+ROl5hsR+fhv8ENXaX30jgsp2cYb6/0yUElAadio4pG1wY7AkpwSWwcNOwhVAFqqmFdnT6Kgc2VSAFUqJYdM28N0kTy2+76iQJpd5hsR+fhv8ENHATv8nhI/JAYb6/0yUElAadio4pG1wY7EosCsIyZLXEhVAFqqmFdnegTCq2rdDXEqJYdM28N0kTYypRK2EWxEiHExPds6txlwPx7VbFFp4dIRCI4R1cfRM01d3hfijEEog0MeXpqv2G9VAnZzGLAj9+LnKFotgKRz75e8ro7DGQbKcDZuip5SVRaYHAsz2lmK3p9f50wq8SYY+ll5gY1wc6LFvPRAGXmdg68uy5cy/xOukROz+NnMjZ4mhEaTI9IxWlnB0i9VD1CrXcL981GsSTs8lDMlYUQVYmkVflGR+MKc8WT6keGuC0pS0zcBZIqwPx7VbFFp4cSHlJFIet8GqHLXWolczuW3gcIZFoaMR9AYj+33OlUDRU3UJSj6rXZoMGOwqYKk5yZ56SBiUYIW/J34VfRAI0R9pK38msRpVrNNXd4X4oxBMc4KIaAQafMt4e2QItMCAdsReF6XXQBOe4MqKrtvHu50Si68nrOpcyAZ0wnG1seyQbVq2gmIleqwQVPcMzpYBuYhPk5y+lsg2roctXuPKXAuQb+KErupJxZw1CcFfbV34VceQaLyfj3Lc62PgKmciQulV8b2M8ptuYmwAZIvl51Ezlmc/uuGSbOGNBqNDS31lit+p49W73L2wrr6oOpv5rfi5yhaLYCkSenD2p5HRsXz75e8ro7DGThCti/2GBTyVRaYHAsz2lmRi+HLfL5hsebzactuJ03tv6JjC+/e017FrFEwuYhf3v2VH73SFvrB1k7ppheaixD0gLzpdUr35rUh2UcJTmH7GFjU6rIitkjhVx5BovJ+PctzrY+AqZyJLe75lME/mE14+WWzzonY6ctzrY+AqZyJEKsaIm1SqexM9wqYyZY0XNOihFBRVB+inlAHJoSQd4qCnPFk+pHhrge8wtU0Nveaubaz/dNLe41Wav1k0Ug6nQnteDKfqD3avIwAOdmY2ENog0MeXpqv2G9VAnZzGLAj2Y7yQ1+fEqFBqhQ29c1iiHPvl7yujsMZJ3rEMt+bKjg1z99KkI+ujcz3CpjJljRc16c7NWid7QLUHmtHyxyib0Kc8WT6keGuBezAtyigyRHOIZvZVMWfwrknv44co/O78OSzR2xLuUrw5lmkx3wufGPJ27RJzgBFziGb2VTFn8KUYkbwqAZzvj1ePnr7d4pr5N4Io3j5QNHXV/LvKFp24guUWvmXonjVFj2uhcSsuHBJeL2A+RaaSbDks0dsS7lK0L27OA6HPVuqWGrNi1jLiajZ89NqLgahXHXWhjFVim75iS01kzQpnPSd0oC63CSw1dMdqZIZmPLI7eetVcaKVxC9uzgOhz1bnUzQwqHKVx6GMZg8iW7MliskLQCZAPz81qYs2mcN5alF8RbOdN+OLH+56sSaLoIuFqYs2mcN5alF8RbOdN+OLE110z0jwVcN8v70We1o5UXRINvmiE4QwZKAKibpojuDPNAh/dzxiBqxKhskvno3chKtzouZEjLx/SzfdMt2CrBxcQP45RMbykXxFs50344sSFz4hXBtXubnVY+rUE5mWuGGa88SVOCfESDb5ohOEMG6XER1aiW63b2InfcZAafWf8NF9hRGVLMxKhskvno3cj8VcZMEPHl3Z30Dxa9/LTO5iS01kzQpnNEg2+aIThDBhef2StYoq2O9YlUiibB5DLpxlx2PhuPFESDb5ohOEMGRvPfEgYlumjU3D1SU+/CvybJVWvOld+QRIxJgO7FjyKYHf9/0DRSrJS0l6LcM0Lm9nk8du1dtQ7hAWTR7mewTR+pJaEtbBIEtBQqsHcMnI9jBrnQWjDHKunGXHY+G48U7L21olJHUgJbXO5ihQnc6LCM3Snvu1oJzdA02Od/1oH+jQmoY4cch4Lta+arcT5b3ck2Z5WNNPsNqD7ZEKgW72byjHy4Mn5lgZCRsx8eidDvcy7gGiQzukO8uwIOCqgGLvwcAGq1OpmUxQmKh9AIZtqVYkCDfhEF8Q5dTrWcWecH96q5uW5jM5fn/gYUvLSASfCpKu3HZ3nKq+0IVja24QbLWa1K5nGmM9wqYyZY0XNwepEaH176GN+LnKFotgKRY5Z2s05hFB4z3CpjJljRc3B6kRofXvoY34ucoWi2ApGrad26IzdyZ16gi2zasVXb8C29ifm4ib+9LmCk+g9TpBOYvQtsdq1tjseR2usAFO4e8wtU0NveaqAu89jgY36qWK36nj1bvct5QByaEkHeKgpzxZPqR4a4CnPFk+pHhrjaOtFFFIWo/6/nDclD6iAgZKo/tvPfLF+pt+hP1H5+mRb4kyhfr9gTVZp+eY9Em/GrNJuKMcokNXlOClhjIIcNOVlnXCMAQULwalsm28A3x6m36E/Ufn6ZFviTKF+v2BN5s/7GrbRtN1ZuIaDQXxD+r+cNyUPqICC5P+0+438E5kAqMURpaArF/uerEmi6CLhQVsh19pDFfnIvHYem6qjQMOFxiW0nhnrPvl7yujsMZA7nAfyiGH79ci8dh6bqqNAw4XGJbSeGerKyIE+3XGGcUFbIdfaQxX5yLx2Hpuqo0DDhcYltJ4Z6yVMUnFmXxNG6slMLO8SbgwWrfdy1DpbLgrkRZ4HqPPODNO9bQjLpNOsR1xoQqfDPgrkRZ4HqPPML22e4SZbPzbZAaJlgXxugTwTXYCRLwv8="/>
</p:tagLst>
</file>

<file path=ppt/tags/tag5.xml><?xml version="1.0" encoding="utf-8"?>
<p:tagLst xmlns:a="http://schemas.openxmlformats.org/drawingml/2006/main" xmlns:r="http://schemas.openxmlformats.org/officeDocument/2006/relationships" xmlns:p="http://schemas.openxmlformats.org/presentationml/2006/main">
  <p:tag name="MENTOMETER" val="Question"/>
</p:tagLst>
</file>

<file path=ppt/tags/tag6.xml><?xml version="1.0" encoding="utf-8"?>
<p:tagLst xmlns:a="http://schemas.openxmlformats.org/drawingml/2006/main" xmlns:r="http://schemas.openxmlformats.org/officeDocument/2006/relationships" xmlns:p="http://schemas.openxmlformats.org/presentationml/2006/main">
  <p:tag name="MENTOMETER" val="Options:4"/>
</p:tagLst>
</file>

<file path=ppt/tags/tag7.xml><?xml version="1.0" encoding="utf-8"?>
<p:tagLst xmlns:a="http://schemas.openxmlformats.org/drawingml/2006/main" xmlns:r="http://schemas.openxmlformats.org/officeDocument/2006/relationships" xmlns:p="http://schemas.openxmlformats.org/presentationml/2006/main">
  <p:tag name="MENTOQUESTION" val="UJHh6hBW372GF1w/ttzrB8mKOv6WSh5ayFk+WvSEF9PCS9FaaP8P6zwZfn8E4kituh8L32RiTgfwJrMSjyPl8KQ/Rp6s1i9QTjPtInVDFCSJbg8Xv5NQm7pn4k1CW/F7ziomEf3QN3RCjH1H1ceozWyU5a6w/fI8pHhNRYyRXik7W0DkkucX1dCwGeuHYLla/03j1xoLlGH7qWQi3t2nHiKJWaDjcUm6MuhAeHGJQU54/2uHhtRZAkTyA69Qiy+VgKV3/rin59elPebwqv2SdJcrZvG7T1Qt1OgrCMY6MgF1RaOJRcNvIyo04hXvVTn+KhbevhsQeUEB5ytc9QslhFRaYHAsz2lmK3p9f50wq8SYY+ll5gY1wc6LFvPRAGXmdg68uy5cy/xOukROz+NnMjZ4mhEaTI9IxWlnB0i9VD0mKcZkbzit5XNm/loM9Bd2xtutJj/McuxViaRV+UZH40w7HxU6WFx85x7B+UiqLsVK4sMOgZN26ybF5Us9V/lifDdeX3Mjwc+g1RyZrZVGuHXdOHnhB4NWh4qduzKWEiotreAeOAaHhCbF5Us9V/likIJF+G3/I3r9FYRfeFd1fpFU7YJCe08r9nk8du1dtQ4treAeOAaHhBIeUkUh63waoctdaiVzO5beBwhkWhoxH0BiP7fc6VQNFTdQlKPqtdmgwY7CpgqTnJnnpIGJRghb8nfhV9EAjRH2krfyaxGlWsYSvYYOiDIavyajOd+1Mh9ucYtt45dB/L1UCdnMYsCPO8gOIuDkdNcHMeH07m3NsW0viS14ahb2dgdzIOWCJcExslWhEwgE8z8iGruY+ETr5gBSIQNaxszmMKBT0G1UMJkxzJGBJ04+S3gNPAvKpcZ8mLfV9GDM/c5WfrMt3o7eu1tLEL4lkxXmMKBT0G1UMJkxzJGBJ04+gGdMJxtbHskG1atoJiJXqsEFT3DM6WAbmIT5OcvpbINq6HLV7jylwLkG/ihK7qScWcNQnBX21d+FXHkGi8n49y3Otj4CpnIkLpVfG9jPKbbmJsAGSL5edRM5ZnP7rhkm6Jtic2iHzy8xcJ6idUsPD7+v9Go/rFaB2wrr6oOpv5o5nw5R8LGDf0zyztnxQHCQnfQPFr38tM5zAHIq5YwXnH6PREPNVdtzrs1UwPOSlsC8iM52NHrL07WuJlTU/bzyKhbevhsQeUFzAHIq5YwXnE2uOpNqtQ8x1OgrCMY6MgF1RaOJRcNvIyo04hXvVTn+KhbevhsQeUH+gW2E4mC/a1RaYHAsz2lmRi+HLfL5hsebzactuJ03tq/+36IUQmLevevbhO2Tbdf2VH73SFvrB1k7ppheaixD0gLzpdUr35rUh2UcJTmH7GFjU6rIitkjhVx5BovJ+PctzrY+AqZyJC6VXxvYzym25ibABki+XnUTOWZz+64ZJuibYnNoh88vMXCeonVLDw+/r/RqP6xWgSEoyNjmWJmeOZ8OUfCxg39M8s7Z8UBwkJ30Dxa9/LTO/oFthOJgv2t+j0RDzVXbc67NVMDzkpbAvIjOdjR6y9O1riZU1P288ioW3r4bEHlB/oFthOJgv2tm8ox8uDJ+ZS5Ra+ZeieNUWPa6FxKy4cH1ePnr7d4pr8T1yv1tjsCmleUBOZw2LK2+Q3hfb7wXF/xieqSR2jbcxcQP45RMbymbThJK1Oqi6ScuHjt7lJro9VdUWDpYcKDus760HynuY7YX0ysblyloTa46k2q1DzGOSK1wcVA0XcABKDkO653miEUg+WNS0JAi3oB0SzNHuDnzf0Ra/89I6nRpx7ecYa4MxvBDtoArTjQOe1NKW1dEO8gOIuDkdNf5q9ANhLOFAetOutCvJb80qxYcooC6hk3BBElLs53lyxWbY3xBPMVBIt6AdEszR7iJ9qV/+jFubGogStAYfbkqibDIr6kI5KjmAFIhA1rGzDkcMwObhQhd3ck2Z5WNNPsf60prjCcRYnIivp65TjPQTPLO2fFAcJCd9A8Wvfy0zp/TXr/kZJMe5BIQz6M6d7DxsKoedPnGApl+fWmVcUbsjd/V+yF2tBuf016/5GSTHrKyIE+3XGGclJpr/32KvxjOKiYR/dA3dJwOQGTzIiaHcQjhJK3e6ddDvLsCDgqoBi78HABqtTqZMbJVoRMIBPMXswLcooMkR7KyIE+3XGGckheNaqVS18NIJCGPrjEmGUWaN0jNRpwIfsRCovlFyVQ3I1rdITRccyO3nrVXGilcFxixuhNLlIUjt561VxopXGs/zFuYBBaLLgUTDGxhPkk6jXhvKgR6N2s/zFuYBBaLu48MmkGnaTtX67VET2axlUgwY2+buBsNTHtE0o4eE3OyCOoc+Af99bStwqeNhVnxthfTKxuXKWhyAWNxjL14NmpD2PqKJZpTdd04eeEHg1aHip27MpYSKuEBZNHuZ7BNhydXISX4p+7dRcSMJ6/fQTO1iCVps7b7lLX2rmOuUM+6FSns0zCxp/7+NwYGqD8YfDdeX3Mjwc8XqOGf3OLVSS0mtfjEl0Pun25CpjT7j+W+/2dRxLH2JQXUbdCIFq6ScHqRGh9e+hhFmjdIzUacCCXbXnu/6M8m7GmMbulb/BMoHweaLaWL8x996BkmghEciXFG7QpKl97o4IgaxLLCiFgddguzwaPS7P6EfC0fyLh8O2N5jnsmth/I2uoOL4L6vkWIyUpZFl7+/jcGBqg/GLnavJ+GfdfmuhUp7NMwsad5/6krPvGAjZZSrmtgDLx36blk4ntGtrns4Nesxw1YLyr15giLQDtkllKua2AMvHdrRgPpcts5Lw8LFsLhdDz1l49eIO7LbnyhZJrhkJX2ukAqMURpaArFNgB1kS+DLof6k62v+fCE77YX0ysblylotY7BcoEXUw1IHh+g7ljmy4ZnaL/hVVUAl+vt7OHTBrCE5bK/TnrEu9MZrm5a/XaqUNIYJAn91sRS2fMaHjownr6loIRbk7OTE6Fm9aSREi2RkE8V2Wqq2kVxWyf8Ptch"/>
  <p:tag name="MENTOGRAPHOPTIONS" val="/piyB5pUgjkR1Mt+wiYOnlO5jXdb7sKbyqvtCFY2tuFxqX9mbfNa5oOcFIWJQyED5ql6ZtEbx8ylkWS1n78hve0ZDrTnUbXvvbFa0oe3SBrmJsAGSL5edRM5ZnP7rhkmTbkhzQpJenPWKJJiSFVDRaTotNn13l0zzH2X46+kkjj2aw0XOHAy21eCZjOb4Y6680CH93PGIGq85Ge5k5NHu/NAh/dzxiBqC9tnuEmWz82EB0qeMuXjYcqr7QhWNrbhJTAWDSuvopbgAOCEJtJk2+p0ace3nGGuatWCFXlrb78nPHNO10v3F+esLurEYqCGxh4jlerEj4kXGLG6E0uUhadio4pG1wY7q3RGjuA8BKvw98ZDz2R6ugFNMey/qiOMhlfh3eP10nFKzdU947OiPAKJcYOHTuStPVomZi2aNaPludmuyZ1mSEYaHbCMO94zRmD+09B23nQhVAFqqmFdnSbF5Us9V/liqJYdM28N0kTBWs0Y2+ROl5hsR+fhv8ENXaX30jgsp2cYb6/0yUElAadio4pG1wY7AkpwSWwcNOwhVAFqqmFdnT6Kgc2VSAFUqJYdM28N0kTy2+76iQJpd5hsR+fhv8ENHATv8nhI/JAYb6/0yUElAadio4pG1wY7EosCsIyZLXEhVAFqqmFdnegTCq2rdDXEqJYdM28N0kTYypRK2EWxEiHExPds6txlwPx7VbFFp4dIRCI4R1cfRM01d3hfijEEog0MeXpqv2G9VAnZzGLAj9+LnKFotgKRz75e8ro7DGQbKcDZuip5SVRaYHAsz2lmK3p9f50wq8SYY+ll5gY1wc6LFvPRAGXmdg68uy5cy/xOukROz+NnMjZ4mhEaTI9IxWlnB0i9VD1CrXcL981GsSTs8lDMlYUQVYmkVflGR+MKc8WT6keGuC0pS0zcBZIqwPx7VbFFp4cSHlJFIet8GqHLXWolczuW3gcIZFoaMR9AYj+33OlUDRU3UJSj6rXZoMGOwqYKk5yZ56SBiUYIW/J34VfRAI0R9pK38msRpVrNNXd4X4oxBMc4KIaAQafMt4e2QItMCAdsReF6XXQBOe4MqKrtvHu50Si68nrOpcyAZ0wnG1seyQbVq2gmIleqwQVPcMzpYBuYhPk5y+lsg2roctXuPKXAuQb+KErupJxZw1CcFfbV34VceQaLyfj3Lc62PgKmciQulV8b2M8ptuYmwAZIvl51Ezlmc/uuGSbOGNBqNDS31lit+p49W73L2wrr6oOpv5rfi5yhaLYCkSenD2p5HRsXz75e8ro7DGThCti/2GBTyVRaYHAsz2lmRi+HLfL5hsebzactuJ03tq/+36IUQmLevevbhO2Tbdf2VH73SFvrB1k7ppheaixD0gLzpdUr35rUh2UcJTmH7GFjU6rIitkjhVx5BovJ+PctzrY+AqZyJC6VXxvYzym25ibABki+XnUTOWZz+64ZJs4Y0Go0NLfWWK36nj1bvcshKMjY5liZnienD2p5HRsXJ6cPankdGxdpAS4IL3/5Jc++XvK6OwxknesQy35sqOD78chQlyM6ZDPcKmMmWNFzXpzs1aJ3tAtQea0fLHKJvQpzxZPqR4a4XbA65JdIWSzA/HtVsUWnh0hEIjhHVx9EJuhEpZQzotVYrfqePVu9y0hEIjhHVx9E34ucoWi2ApEnpw9qeR0bFzTxx824eVwNg+hkBbguhGo0DntTSltXRDiGb2VTFn8KKJkmIYE6uWA08cfNuHlcDYPoZAW4LoRqaupFA1DiwJBuBRgz+EwmhEAqMURpaArF6TQmststbKO+tRxUqz6X7RUf54aGpA0cKJI4UDYGxjQ4hm9lUxZ/Ch+pJaEtbBIEVuJHKorGx/8SHg8vXNVHuFTxACIgVe+8fN9Nhkt/TrOhI5Kl/z35Y6B1qZyuekZTyAKSIKREu/QfqSWhLWwSBMwKi8QoeDW/H883C+yvyCBZRIW0kynVRCbJVWvOld+QY1Sa9vmHoFPKq+0IVja24SbJVWvOld+QjhpxAkohnBr+56sSaLoIuFqYs2mcN5alF8RbOdN+OLFdfbjtGHdOBcv70We1o5UXRINvmiE4QwY5965dbLezgHFYHlWUYSR3GL5lPvhiielYWl4qjhZ+oMfCtt1o2+X8RhIklPGLhB1amLNpnDeWpRfEWznTfjixsrIgT7dcYZxAY+ZkStYECa/Jx+AVQUs6RINvmiE4QwZulL94NCSEecaDbHY4A0QIfN9Nhkt/TrMXxFs50344sR2GgXnOAClqDag+2RCoFu+f016/5GSTHhfEWznTfjixdODiYRBU21AEclsHKc9gvsSobJL56N3IOKi9qTOW/FIh4s5pToUVyzV8XPmH/M2v5jCgU9BtVDDwj+du9MIfJtJ3SgLrcJLDddvYCeju9THU3D1SU+/Cv5/TXr/kZJMebchwOGWMEGgaMwtGGsVELMBxmYQ0PQdzsIU69ScMwGBE9Od5eFRfib+ZWdICM7hYg6jtf3tX0JI1+dQZLYx2JpNLwsR2xRcaNDF4cYxD1iw73mAxq9Iy1Zfn/gYUvLSAJJpPonmuNtGrad26IzdyZ16gi2zasVXb8C29ifm4ib+Ti0zaArU+arkTHCM95pm5fIir3QCjB6fakTZ+UiEA15H+lb1eVGdUWK36nj1bvctQea0fLHKJvUkUQk/6fzMDMwb1iYgHg4NYrfqePVu9y1B5rR8scom9Tx5nL8sHzqmC7Wvmq3E+W93JNmeVjTT7Dag+2RCoFu8z3CpjJljRcz5Y4ga5K+o8bEXhel10ATmM2suouwoo7IREFbfMYm9HHkVQyt1lJ4Ynpw9qeR0bFyenD2p5HRsXJ6cPankdGxcvYUo6E1yGEAEc1ctcENbg/ziPfF4AYgHCQCdvc+vrhapw6B5OxkJ3U2uEgWeFU/Gpt+hP1H5+mRb4kyhfr9gTebP+xq20bTfMqUQkhZU0j8JAJ29z6+uFqnDoHk7GQndgFwRnQ0DA8y9hSjoTXIYQARzVy1wQ1uAQR/hfbe4suVO5jXdb7sKbyqvtCFY2tuEGy1mtSuZxplc6t6upMH/u9rRJZ1fDED3A/HtVsUWnhwbLWa1K5nGmVzq3q6kwf+5KmluXDjZxQ0O8uwIOCqgGBstZrUrmcaZXOrerqTB/7va0SWdXwxA9gxhY/KIINDWBdf6F6TzN8nIvHYem6qjQr40+b+4A3NrRodb9XpWiG3IvHYem6qjQr40+b+4A3NrJUxScWZfE0SjI92oVdBGZRXFbJ/w+1yE="/>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1261</Words>
  <Application>Microsoft Office PowerPoint</Application>
  <PresentationFormat>Personalizzato</PresentationFormat>
  <Paragraphs>127</Paragraphs>
  <Slides>21</Slides>
  <Notes>1</Notes>
  <HiddenSlides>2</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Tema di Office</vt:lpstr>
      <vt:lpstr>Presentazione standard di PowerPoint</vt:lpstr>
      <vt:lpstr>La presenza di segni neurologici è stata accertata:</vt:lpstr>
      <vt:lpstr>Presentazione standard di PowerPoint</vt:lpstr>
      <vt:lpstr>Presentazione standard di PowerPoint</vt:lpstr>
      <vt:lpstr>Presentazione standard di PowerPoint</vt:lpstr>
      <vt:lpstr>Presentazione standard di PowerPoint</vt:lpstr>
      <vt:lpstr>Presentazione standard di PowerPoint</vt:lpstr>
      <vt:lpstr>*La presenza di segni neurologici è stata accertata: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Sergio Palini</dc:creator>
  <cp:lastModifiedBy>Ospiti</cp:lastModifiedBy>
  <cp:revision>54</cp:revision>
  <dcterms:created xsi:type="dcterms:W3CDTF">2017-03-26T09:34:12Z</dcterms:created>
  <dcterms:modified xsi:type="dcterms:W3CDTF">2017-10-28T10:45:57Z</dcterms:modified>
</cp:coreProperties>
</file>