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1</a:t>
          </a:r>
          <a:endParaRPr lang="it-IT" sz="44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800" dirty="0" smtClean="0"/>
            <a:t>Paziente coronaropatica nota (da sei mesi) con sintomo d’allarme (dispnea da sforzo) → </a:t>
          </a:r>
          <a:r>
            <a:rPr lang="it-IT" sz="1800" b="1" dirty="0" smtClean="0">
              <a:solidFill>
                <a:srgbClr val="00CCFF"/>
              </a:solidFill>
            </a:rPr>
            <a:t>valutazione cardiologica d’urgenza  (anche PS) !</a:t>
          </a:r>
          <a:r>
            <a:rPr lang="it-IT" sz="1800" dirty="0" smtClean="0">
              <a:solidFill>
                <a:srgbClr val="FF0000"/>
              </a:solidFill>
            </a:rPr>
            <a:t> </a:t>
          </a:r>
          <a:r>
            <a:rPr lang="it-IT" sz="1800" dirty="0" smtClean="0"/>
            <a:t>E’ importante considerare le cause di origine non cardiaca (anemia da sanguinamento gastroenterico in paziente in terapia con doppia antiaggregazione) e </a:t>
          </a:r>
          <a:r>
            <a:rPr lang="it-IT" sz="1800" b="1" u="sng" dirty="0" smtClean="0">
              <a:solidFill>
                <a:srgbClr val="00CCFF"/>
              </a:solidFill>
            </a:rPr>
            <a:t>Non è indicato </a:t>
          </a:r>
          <a:r>
            <a:rPr lang="it-IT" sz="1800" b="1" u="sng" dirty="0" err="1" smtClean="0">
              <a:solidFill>
                <a:srgbClr val="00CCFF"/>
              </a:solidFill>
            </a:rPr>
            <a:t>Ecg</a:t>
          </a:r>
          <a:r>
            <a:rPr lang="it-IT" sz="1800" b="1" u="sng" dirty="0" smtClean="0">
              <a:solidFill>
                <a:srgbClr val="00CCFF"/>
              </a:solidFill>
            </a:rPr>
            <a:t> da sforzo.</a:t>
          </a:r>
          <a:endParaRPr lang="it-IT" sz="1800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400" b="1" dirty="0" smtClean="0">
              <a:solidFill>
                <a:srgbClr val="00CCFF"/>
              </a:solidFill>
            </a:rPr>
            <a:t>Aggiornamento:</a:t>
          </a:r>
          <a:r>
            <a:rPr lang="it-IT" sz="2400" dirty="0" smtClean="0"/>
            <a:t> possibilità diagnostiche di test ibrido (</a:t>
          </a:r>
          <a:r>
            <a:rPr lang="it-IT" sz="2400" dirty="0" err="1" smtClean="0"/>
            <a:t>scintigrafia+TC</a:t>
          </a:r>
          <a:r>
            <a:rPr lang="it-IT" sz="2400" dirty="0" smtClean="0"/>
            <a:t>)</a:t>
          </a:r>
          <a:endParaRPr lang="it-IT" sz="2400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3</a:t>
          </a:r>
          <a:endParaRPr lang="it-IT" sz="44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800" b="1" u="sng" dirty="0" smtClean="0">
              <a:solidFill>
                <a:srgbClr val="00CCFF"/>
              </a:solidFill>
            </a:rPr>
            <a:t>E’ INDICATO IL TEST STRESS IMAGING (quello con il migliore profilo di esperienza dell’operatore</a:t>
          </a:r>
          <a:r>
            <a:rPr lang="it-IT" sz="1800" dirty="0" smtClean="0">
              <a:solidFill>
                <a:srgbClr val="00CCFF"/>
              </a:solidFill>
            </a:rPr>
            <a:t>): </a:t>
          </a:r>
          <a:r>
            <a:rPr lang="it-IT" sz="1800" dirty="0" smtClean="0"/>
            <a:t>ECO STRESS (da sforzo o </a:t>
          </a:r>
          <a:r>
            <a:rPr lang="it-IT" sz="1800" dirty="0" err="1" smtClean="0"/>
            <a:t>dipiridamolo</a:t>
          </a:r>
          <a:r>
            <a:rPr lang="it-IT" sz="1800" dirty="0" smtClean="0"/>
            <a:t>: disponibilità topografica diffusa, praticabilità facile, </a:t>
          </a:r>
          <a:r>
            <a:rPr lang="it-IT" sz="1800" i="1" dirty="0" smtClean="0"/>
            <a:t>considerare che la metodica è operatore dipendente e la finestra ecografica!), </a:t>
          </a:r>
          <a:r>
            <a:rPr lang="it-IT" sz="1800" dirty="0" smtClean="0"/>
            <a:t>SCINTIGRAFIA (con indici quantitativi, disponibilità topografica limitata praticabilità più complessa)</a:t>
          </a:r>
          <a:endParaRPr lang="it-IT" sz="1800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B8ABE98-F490-4B80-8B00-AC8F70A7FC8F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>
              <a:latin typeface="Arial Narrow"/>
              <a:cs typeface="Arial Narrow"/>
            </a:rPr>
            <a:t>4</a:t>
          </a:r>
        </a:p>
      </dgm:t>
    </dgm:pt>
    <dgm:pt modelId="{ED3C0248-CF65-40B3-8FFD-7BEDD28547D0}" type="parTrans" cxnId="{F62A4BAC-997A-40D2-8AB0-D97D61038DF9}">
      <dgm:prSet/>
      <dgm:spPr/>
      <dgm:t>
        <a:bodyPr/>
        <a:lstStyle/>
        <a:p>
          <a:endParaRPr lang="it-IT"/>
        </a:p>
      </dgm:t>
    </dgm:pt>
    <dgm:pt modelId="{61888E0C-2853-49AF-8F2A-3A8331D6C243}" type="sibTrans" cxnId="{F62A4BAC-997A-40D2-8AB0-D97D61038DF9}">
      <dgm:prSet/>
      <dgm:spPr/>
      <dgm:t>
        <a:bodyPr/>
        <a:lstStyle/>
        <a:p>
          <a:endParaRPr lang="it-IT"/>
        </a:p>
      </dgm:t>
    </dgm:pt>
    <dgm:pt modelId="{709EC7EF-16A0-470E-B191-0D18315EB597}">
      <dgm:prSet/>
      <dgm:spPr/>
      <dgm:t>
        <a:bodyPr/>
        <a:lstStyle/>
        <a:p>
          <a:r>
            <a:rPr lang="it-IT" dirty="0" smtClean="0"/>
            <a:t>La dispnea in cardiopatia ischemica indica ischemia severa (&gt;10 %).</a:t>
          </a:r>
          <a:endParaRPr lang="it-IT" dirty="0"/>
        </a:p>
      </dgm:t>
    </dgm:pt>
    <dgm:pt modelId="{26826ED5-4094-43BD-BE8C-6A008D0FA10A}" type="parTrans" cxnId="{A75F256F-A5A7-4498-84DF-A527042556F0}">
      <dgm:prSet/>
      <dgm:spPr/>
      <dgm:t>
        <a:bodyPr/>
        <a:lstStyle/>
        <a:p>
          <a:endParaRPr lang="it-IT"/>
        </a:p>
      </dgm:t>
    </dgm:pt>
    <dgm:pt modelId="{FA7F50A4-C0FB-4DA4-A4FB-510D9BC8F385}" type="sibTrans" cxnId="{A75F256F-A5A7-4498-84DF-A527042556F0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 custScaleY="1321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4" custScaleY="1521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4" custScaleY="828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D2983B51-E4F0-444E-BD59-C799C0E87EEF}" type="pres">
      <dgm:prSet presAssocID="{9B8ABE98-F490-4B80-8B00-AC8F70A7FC8F}" presName="composite" presStyleCnt="0"/>
      <dgm:spPr/>
    </dgm:pt>
    <dgm:pt modelId="{3F5BAEC0-D521-4D80-97CA-AFFB2E0B2CB3}" type="pres">
      <dgm:prSet presAssocID="{9B8ABE98-F490-4B80-8B00-AC8F70A7FC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8D294D-E348-4C1C-81F5-B50AF1548639}" type="pres">
      <dgm:prSet presAssocID="{9B8ABE98-F490-4B80-8B00-AC8F70A7FC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62A4BAC-997A-40D2-8AB0-D97D61038DF9}" srcId="{FE7C479A-06AC-4B44-BD18-E837F19107A3}" destId="{9B8ABE98-F490-4B80-8B00-AC8F70A7FC8F}" srcOrd="3" destOrd="0" parTransId="{ED3C0248-CF65-40B3-8FFD-7BEDD28547D0}" sibTransId="{61888E0C-2853-49AF-8F2A-3A8331D6C243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BC682C23-554D-480C-A4CC-D7DCE4CE21AB}" type="presOf" srcId="{082C3A4E-F1E0-BD46-9F2B-FE77532B948D}" destId="{66BEDA6B-ED39-584D-AFF9-E78CD244A2D8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9856143C-0883-417F-98E3-D5C9AC6EFF6C}" type="presOf" srcId="{FE7C479A-06AC-4B44-BD18-E837F19107A3}" destId="{8CC556F1-3902-064D-9B1D-7826AE877ED2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224CF1D3-AA22-4885-A945-688AAA18F36E}" type="presOf" srcId="{9B8ABE98-F490-4B80-8B00-AC8F70A7FC8F}" destId="{3F5BAEC0-D521-4D80-97CA-AFFB2E0B2CB3}" srcOrd="0" destOrd="0" presId="urn:microsoft.com/office/officeart/2005/8/layout/chevron2"/>
    <dgm:cxn modelId="{E439F8C2-0BBC-4863-9AA5-BE2D84328DAF}" type="presOf" srcId="{3800E0CD-D18A-6B4E-B56D-EC77A674B61F}" destId="{AB14E9ED-0B59-3C41-BFB6-02715B144645}" srcOrd="0" destOrd="0" presId="urn:microsoft.com/office/officeart/2005/8/layout/chevron2"/>
    <dgm:cxn modelId="{B4CCB7FD-819B-4562-B1EA-682CC921B7B7}" type="presOf" srcId="{922FFC4C-6A2D-9A44-804C-E2E5705726AC}" destId="{350713BD-B27B-E948-80D9-169A97BCC1EF}" srcOrd="0" destOrd="0" presId="urn:microsoft.com/office/officeart/2005/8/layout/chevron2"/>
    <dgm:cxn modelId="{660DABFE-F189-4677-B1DA-EAB255150C92}" type="presOf" srcId="{1A482E81-4384-F043-99B0-3556F969F1C4}" destId="{49A8466E-1FE7-744E-93DB-7BDD5B0612CC}" srcOrd="0" destOrd="0" presId="urn:microsoft.com/office/officeart/2005/8/layout/chevron2"/>
    <dgm:cxn modelId="{105C59EA-D3E3-451A-AA1A-D2CE1DC3D6BC}" type="presOf" srcId="{E2B49345-971D-8E42-A04A-C70453476C74}" destId="{40E24A69-73F7-6B42-B21F-2F80040FE5B1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7B624A1D-5AD7-4344-BB01-57764E132FC8}" type="presOf" srcId="{CC0C5F87-9E09-F44A-9FE4-783D1ECA91D7}" destId="{A33AEACA-D2B7-DD4F-BC66-D0A9C74BB356}" srcOrd="0" destOrd="0" presId="urn:microsoft.com/office/officeart/2005/8/layout/chevron2"/>
    <dgm:cxn modelId="{DD8484B5-2EA3-4208-AF02-F6311DAA51B1}" type="presOf" srcId="{709EC7EF-16A0-470E-B191-0D18315EB597}" destId="{4A8D294D-E348-4C1C-81F5-B50AF1548639}" srcOrd="0" destOrd="0" presId="urn:microsoft.com/office/officeart/2005/8/layout/chevron2"/>
    <dgm:cxn modelId="{A75F256F-A5A7-4498-84DF-A527042556F0}" srcId="{9B8ABE98-F490-4B80-8B00-AC8F70A7FC8F}" destId="{709EC7EF-16A0-470E-B191-0D18315EB597}" srcOrd="0" destOrd="0" parTransId="{26826ED5-4094-43BD-BE8C-6A008D0FA10A}" sibTransId="{FA7F50A4-C0FB-4DA4-A4FB-510D9BC8F385}"/>
    <dgm:cxn modelId="{3E50A658-3706-4DE5-BA8E-333A63ACCE2A}" type="presParOf" srcId="{8CC556F1-3902-064D-9B1D-7826AE877ED2}" destId="{E3E038D3-8E18-EA42-AF72-11DD7CD67EA8}" srcOrd="0" destOrd="0" presId="urn:microsoft.com/office/officeart/2005/8/layout/chevron2"/>
    <dgm:cxn modelId="{0CCE60ED-FB88-4BAE-8265-E9F95AD8EE76}" type="presParOf" srcId="{E3E038D3-8E18-EA42-AF72-11DD7CD67EA8}" destId="{A33AEACA-D2B7-DD4F-BC66-D0A9C74BB356}" srcOrd="0" destOrd="0" presId="urn:microsoft.com/office/officeart/2005/8/layout/chevron2"/>
    <dgm:cxn modelId="{E817CFD5-8AF3-4B37-ACFF-B3346FE5577C}" type="presParOf" srcId="{E3E038D3-8E18-EA42-AF72-11DD7CD67EA8}" destId="{350713BD-B27B-E948-80D9-169A97BCC1EF}" srcOrd="1" destOrd="0" presId="urn:microsoft.com/office/officeart/2005/8/layout/chevron2"/>
    <dgm:cxn modelId="{44527CA6-F212-4D40-A38E-68F11FF9FE24}" type="presParOf" srcId="{8CC556F1-3902-064D-9B1D-7826AE877ED2}" destId="{915AC809-38F8-0E4E-BD3E-2767400BDDE8}" srcOrd="1" destOrd="0" presId="urn:microsoft.com/office/officeart/2005/8/layout/chevron2"/>
    <dgm:cxn modelId="{105FD95C-B709-4F4C-8052-B1222D3CE83D}" type="presParOf" srcId="{8CC556F1-3902-064D-9B1D-7826AE877ED2}" destId="{ABB89070-6C57-554C-B131-4B74B9AD69F3}" srcOrd="2" destOrd="0" presId="urn:microsoft.com/office/officeart/2005/8/layout/chevron2"/>
    <dgm:cxn modelId="{BECE0BE1-DE05-43D5-AE71-09A3C07FCB21}" type="presParOf" srcId="{ABB89070-6C57-554C-B131-4B74B9AD69F3}" destId="{40E24A69-73F7-6B42-B21F-2F80040FE5B1}" srcOrd="0" destOrd="0" presId="urn:microsoft.com/office/officeart/2005/8/layout/chevron2"/>
    <dgm:cxn modelId="{02C1534C-BCD1-43AE-8D73-B7C1D568875C}" type="presParOf" srcId="{ABB89070-6C57-554C-B131-4B74B9AD69F3}" destId="{AB14E9ED-0B59-3C41-BFB6-02715B144645}" srcOrd="1" destOrd="0" presId="urn:microsoft.com/office/officeart/2005/8/layout/chevron2"/>
    <dgm:cxn modelId="{5D3F6C6D-16FC-4EED-A068-8B5A3A87ADDF}" type="presParOf" srcId="{8CC556F1-3902-064D-9B1D-7826AE877ED2}" destId="{E2A5A025-D2BF-FD4B-9D0E-069330075690}" srcOrd="3" destOrd="0" presId="urn:microsoft.com/office/officeart/2005/8/layout/chevron2"/>
    <dgm:cxn modelId="{CEB31311-FF72-4BF3-9380-0C41E0A59A2A}" type="presParOf" srcId="{8CC556F1-3902-064D-9B1D-7826AE877ED2}" destId="{80146EE5-1473-194F-B1B6-CD064E2E7C73}" srcOrd="4" destOrd="0" presId="urn:microsoft.com/office/officeart/2005/8/layout/chevron2"/>
    <dgm:cxn modelId="{3F832C6C-D996-4C3F-B95E-68E364BCB7C4}" type="presParOf" srcId="{80146EE5-1473-194F-B1B6-CD064E2E7C73}" destId="{66BEDA6B-ED39-584D-AFF9-E78CD244A2D8}" srcOrd="0" destOrd="0" presId="urn:microsoft.com/office/officeart/2005/8/layout/chevron2"/>
    <dgm:cxn modelId="{0C283156-A8F3-4E01-A8F4-E3F66B21B7B2}" type="presParOf" srcId="{80146EE5-1473-194F-B1B6-CD064E2E7C73}" destId="{49A8466E-1FE7-744E-93DB-7BDD5B0612CC}" srcOrd="1" destOrd="0" presId="urn:microsoft.com/office/officeart/2005/8/layout/chevron2"/>
    <dgm:cxn modelId="{42334ACF-D3DB-480B-BE30-57111B7B0AC9}" type="presParOf" srcId="{8CC556F1-3902-064D-9B1D-7826AE877ED2}" destId="{1052B3D2-7971-7943-9E06-86B513B37BA9}" srcOrd="5" destOrd="0" presId="urn:microsoft.com/office/officeart/2005/8/layout/chevron2"/>
    <dgm:cxn modelId="{A3D47B2C-91E3-4C73-A81F-39F22A0BBADD}" type="presParOf" srcId="{8CC556F1-3902-064D-9B1D-7826AE877ED2}" destId="{D2983B51-E4F0-444E-BD59-C799C0E87EEF}" srcOrd="6" destOrd="0" presId="urn:microsoft.com/office/officeart/2005/8/layout/chevron2"/>
    <dgm:cxn modelId="{FC7AC201-9C51-43C4-AE18-8AC3A7B5723C}" type="presParOf" srcId="{D2983B51-E4F0-444E-BD59-C799C0E87EEF}" destId="{3F5BAEC0-D521-4D80-97CA-AFFB2E0B2CB3}" srcOrd="0" destOrd="0" presId="urn:microsoft.com/office/officeart/2005/8/layout/chevron2"/>
    <dgm:cxn modelId="{53EA8181-1AF9-42C1-A0E2-8665369F7124}" type="presParOf" srcId="{D2983B51-E4F0-444E-BD59-C799C0E87EEF}" destId="{4A8D294D-E348-4C1C-81F5-B50AF15486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22410" y="394246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1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690794"/>
        <a:ext cx="1037915" cy="444821"/>
      </dsp:txXfrm>
    </dsp:sp>
    <dsp:sp modelId="{350713BD-B27B-E948-80D9-169A97BCC1EF}">
      <dsp:nvSpPr>
        <dsp:cNvPr id="0" name=""/>
        <dsp:cNvSpPr/>
      </dsp:nvSpPr>
      <dsp:spPr>
        <a:xfrm rot="5400000">
          <a:off x="4453690" y="-3399063"/>
          <a:ext cx="1274534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Paziente coronaropatica nota (da sei mesi) con sintomo d’allarme (dispnea da sforzo) → </a:t>
          </a:r>
          <a:r>
            <a:rPr lang="it-IT" sz="1800" b="1" kern="1200" dirty="0" smtClean="0">
              <a:solidFill>
                <a:srgbClr val="00CCFF"/>
              </a:solidFill>
            </a:rPr>
            <a:t>valutazione cardiologica d’urgenza  (anche PS) !</a:t>
          </a:r>
          <a:r>
            <a:rPr lang="it-IT" sz="1800" kern="1200" dirty="0" smtClean="0">
              <a:solidFill>
                <a:srgbClr val="FF0000"/>
              </a:solidFill>
            </a:rPr>
            <a:t> </a:t>
          </a:r>
          <a:r>
            <a:rPr lang="it-IT" sz="1800" kern="1200" dirty="0" smtClean="0"/>
            <a:t>E’ importante considerare le cause di origine non cardiaca (anemia da sanguinamento gastroenterico in paziente in terapia con doppia antiaggregazione) e </a:t>
          </a:r>
          <a:r>
            <a:rPr lang="it-IT" sz="1800" b="1" u="sng" kern="1200" dirty="0" smtClean="0">
              <a:solidFill>
                <a:srgbClr val="00CCFF"/>
              </a:solidFill>
            </a:rPr>
            <a:t>Non è indicato </a:t>
          </a:r>
          <a:r>
            <a:rPr lang="it-IT" sz="1800" b="1" u="sng" kern="1200" dirty="0" err="1" smtClean="0">
              <a:solidFill>
                <a:srgbClr val="00CCFF"/>
              </a:solidFill>
            </a:rPr>
            <a:t>Ecg</a:t>
          </a:r>
          <a:r>
            <a:rPr lang="it-IT" sz="1800" b="1" u="sng" kern="1200" dirty="0" smtClean="0">
              <a:solidFill>
                <a:srgbClr val="00CCFF"/>
              </a:solidFill>
            </a:rPr>
            <a:t> da sforzo.</a:t>
          </a:r>
          <a:endParaRPr lang="it-IT" sz="1800" b="0" kern="1200" dirty="0">
            <a:latin typeface="Arial Narrow"/>
            <a:cs typeface="Arial Narrow"/>
          </a:endParaRPr>
        </a:p>
      </dsp:txBody>
      <dsp:txXfrm rot="-5400000">
        <a:off x="1037915" y="78930"/>
        <a:ext cx="8043866" cy="1150098"/>
      </dsp:txXfrm>
    </dsp:sp>
    <dsp:sp modelId="{40E24A69-73F7-6B42-B21F-2F80040FE5B1}">
      <dsp:nvSpPr>
        <dsp:cNvPr id="0" name=""/>
        <dsp:cNvSpPr/>
      </dsp:nvSpPr>
      <dsp:spPr>
        <a:xfrm rot="5400000">
          <a:off x="-222410" y="1995234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2291782"/>
        <a:ext cx="1037915" cy="444821"/>
      </dsp:txXfrm>
    </dsp:sp>
    <dsp:sp modelId="{AB14E9ED-0B59-3C41-BFB6-02715B144645}">
      <dsp:nvSpPr>
        <dsp:cNvPr id="0" name=""/>
        <dsp:cNvSpPr/>
      </dsp:nvSpPr>
      <dsp:spPr>
        <a:xfrm rot="5400000">
          <a:off x="4357811" y="-1798328"/>
          <a:ext cx="1466293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u="sng" kern="1200" dirty="0" smtClean="0">
              <a:solidFill>
                <a:srgbClr val="00CCFF"/>
              </a:solidFill>
            </a:rPr>
            <a:t>E’ INDICATO IL TEST STRESS IMAGING (quello con il migliore profilo di esperienza dell’operatore</a:t>
          </a:r>
          <a:r>
            <a:rPr lang="it-IT" sz="1800" kern="1200" dirty="0" smtClean="0">
              <a:solidFill>
                <a:srgbClr val="00CCFF"/>
              </a:solidFill>
            </a:rPr>
            <a:t>): </a:t>
          </a:r>
          <a:r>
            <a:rPr lang="it-IT" sz="1800" kern="1200" dirty="0" smtClean="0"/>
            <a:t>ECO STRESS (da sforzo o </a:t>
          </a:r>
          <a:r>
            <a:rPr lang="it-IT" sz="1800" kern="1200" dirty="0" err="1" smtClean="0"/>
            <a:t>dipiridamolo</a:t>
          </a:r>
          <a:r>
            <a:rPr lang="it-IT" sz="1800" kern="1200" dirty="0" smtClean="0"/>
            <a:t>: disponibilità topografica diffusa, praticabilità facile, </a:t>
          </a:r>
          <a:r>
            <a:rPr lang="it-IT" sz="1800" i="1" kern="1200" dirty="0" smtClean="0"/>
            <a:t>considerare che la metodica è operatore dipendente e la finestra ecografica!), </a:t>
          </a:r>
          <a:r>
            <a:rPr lang="it-IT" sz="1800" kern="1200" dirty="0" smtClean="0"/>
            <a:t>SCINTIGRAFIA (con indici quantitativi, disponibilità topografica limitata praticabilità più complessa)</a:t>
          </a:r>
          <a:endParaRPr lang="it-IT" sz="1800" b="0" kern="1200" dirty="0">
            <a:latin typeface="Arial Narrow"/>
            <a:cs typeface="Arial Narrow"/>
          </a:endParaRPr>
        </a:p>
      </dsp:txBody>
      <dsp:txXfrm rot="-5400000">
        <a:off x="1037916" y="1593146"/>
        <a:ext cx="8034505" cy="1323135"/>
      </dsp:txXfrm>
    </dsp:sp>
    <dsp:sp modelId="{66BEDA6B-ED39-584D-AFF9-E78CD244A2D8}">
      <dsp:nvSpPr>
        <dsp:cNvPr id="0" name=""/>
        <dsp:cNvSpPr/>
      </dsp:nvSpPr>
      <dsp:spPr>
        <a:xfrm rot="5400000">
          <a:off x="-222410" y="3344966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3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3641514"/>
        <a:ext cx="1037915" cy="444821"/>
      </dsp:txXfrm>
    </dsp:sp>
    <dsp:sp modelId="{49A8466E-1FE7-744E-93DB-7BDD5B0612CC}">
      <dsp:nvSpPr>
        <dsp:cNvPr id="0" name=""/>
        <dsp:cNvSpPr/>
      </dsp:nvSpPr>
      <dsp:spPr>
        <a:xfrm rot="5400000">
          <a:off x="4691823" y="-448596"/>
          <a:ext cx="798269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00CCFF"/>
              </a:solidFill>
            </a:rPr>
            <a:t>Aggiornamento:</a:t>
          </a:r>
          <a:r>
            <a:rPr lang="it-IT" sz="2400" kern="1200" dirty="0" smtClean="0"/>
            <a:t> possibilità diagnostiche di test ibrido (</a:t>
          </a:r>
          <a:r>
            <a:rPr lang="it-IT" sz="2400" kern="1200" dirty="0" err="1" smtClean="0"/>
            <a:t>scintigrafia+TC</a:t>
          </a:r>
          <a:r>
            <a:rPr lang="it-IT" sz="2400" kern="1200" dirty="0" smtClean="0"/>
            <a:t>)</a:t>
          </a:r>
          <a:endParaRPr lang="it-IT" sz="2400" b="0" kern="1200" dirty="0">
            <a:latin typeface="Arial Narrow"/>
            <a:cs typeface="Arial Narrow"/>
          </a:endParaRPr>
        </a:p>
      </dsp:txBody>
      <dsp:txXfrm rot="-5400000">
        <a:off x="1037916" y="3244279"/>
        <a:ext cx="8067116" cy="720333"/>
      </dsp:txXfrm>
    </dsp:sp>
    <dsp:sp modelId="{3F5BAEC0-D521-4D80-97CA-AFFB2E0B2CB3}">
      <dsp:nvSpPr>
        <dsp:cNvPr id="0" name=""/>
        <dsp:cNvSpPr/>
      </dsp:nvSpPr>
      <dsp:spPr>
        <a:xfrm rot="5400000">
          <a:off x="-222410" y="4694697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>
              <a:latin typeface="Arial Narrow"/>
              <a:cs typeface="Arial Narrow"/>
            </a:rPr>
            <a:t>4</a:t>
          </a:r>
        </a:p>
      </dsp:txBody>
      <dsp:txXfrm rot="-5400000">
        <a:off x="1" y="4991245"/>
        <a:ext cx="1037915" cy="444821"/>
      </dsp:txXfrm>
    </dsp:sp>
    <dsp:sp modelId="{4A8D294D-E348-4C1C-81F5-B50AF1548639}">
      <dsp:nvSpPr>
        <dsp:cNvPr id="0" name=""/>
        <dsp:cNvSpPr/>
      </dsp:nvSpPr>
      <dsp:spPr>
        <a:xfrm rot="5400000">
          <a:off x="4609068" y="901134"/>
          <a:ext cx="963778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 smtClean="0"/>
            <a:t>La dispnea in cardiopatia ischemica indica ischemia severa (&gt;10 %).</a:t>
          </a:r>
          <a:endParaRPr lang="it-IT" sz="2900" kern="1200" dirty="0"/>
        </a:p>
      </dsp:txBody>
      <dsp:txXfrm rot="-5400000">
        <a:off x="1037915" y="4519335"/>
        <a:ext cx="8059036" cy="869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5F614-EB89-46B6-A71D-BA8AFE9D9DBD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121C-7FB0-4B83-B364-919E76E7D1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A1B2CF-3656-481C-9A1F-97A9C46611A6}" type="slidenum">
              <a:rPr lang="it-IT"/>
              <a:pPr/>
              <a:t>17</a:t>
            </a:fld>
            <a:endParaRPr lang="it-IT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328C2-E26C-4624-8203-A0BD1BF067D5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18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Microsoft YaHei"/>
              <a:cs typeface="Microsoft YaHei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015903-C83B-40A6-8943-794C1CC7CB03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42FB-ED3A-4B4E-9167-1A4AA7A49585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19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Arial" charset="0"/>
              <a:ea typeface="ＭＳ Ｐゴシック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D57BE6-96FA-4805-86E1-81220B8135B7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55BEB-34E0-4B13-8BD0-7D791243BB55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20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56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979CCD-7A00-43CA-8581-DF9D4E1AB310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B45BDA-4C80-42D7-ABB1-5567EADA8CCF}" type="slidenum">
              <a:rPr lang="it-IT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E2BD1C21-8C12-4A6C-B333-5F2F81B4D060}" type="slidenum">
              <a:rPr lang="it-IT" smtClean="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21</a:t>
            </a:fld>
            <a:endParaRPr lang="it-IT" smtClean="0">
              <a:solidFill>
                <a:srgbClr val="000000"/>
              </a:solidFill>
              <a:latin typeface="Arial" charset="0"/>
              <a:ea typeface="Microsoft YaHei" charset="-122"/>
              <a:cs typeface="Arial Unicode MS" charset="0"/>
            </a:endParaRPr>
          </a:p>
        </p:txBody>
      </p:sp>
      <p:sp>
        <p:nvSpPr>
          <p:cNvPr id="266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763625" y="-11798300"/>
            <a:ext cx="15730538" cy="11799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it-IT" sz="2000">
              <a:latin typeface="Arial" charset="0"/>
              <a:cs typeface="Arial Unicode MS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*/ 8255 1 2"/>
              <a:gd name="G1" fmla="*/ 1270 1 2"/>
              <a:gd name="G2" fmla="+- 1270 0 0"/>
              <a:gd name="G3" fmla="+- 82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5" y="0"/>
                </a:lnTo>
                <a:lnTo>
                  <a:pt x="8255" y="1270"/>
                </a:lnTo>
                <a:lnTo>
                  <a:pt x="0" y="1270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3003E3-8533-438B-B3DE-5B12F4C8F417}" type="slidenum">
              <a:rPr lang="it-IT" sz="1200" smtClean="0">
                <a:solidFill>
                  <a:srgbClr val="FFFFFF"/>
                </a:solidFill>
                <a:cs typeface="Arial Unicode MS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it-IT" sz="1200" smtClean="0">
              <a:solidFill>
                <a:srgbClr val="FFFFFF"/>
              </a:solidFill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C050D-CB6B-492A-8D86-FCFCD2443292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25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99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B54D1-4120-43AB-B977-F2F3A30576B6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60596-53B7-406F-86D2-800CFA8C17D1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26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40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FF70C3-D939-4890-AA12-9284FAEB11C6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23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84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3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8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87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5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7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75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20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2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18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A72D-9FA8-4D24-801B-119A4E71B29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23D1-8514-4E27-9668-48FCA77B0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4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acoecura.it/donna/donne-terapia-ormonale-sostitutiva-tos/" TargetMode="External"/><Relationship Id="rId2" Type="http://schemas.openxmlformats.org/officeDocument/2006/relationships/hyperlink" Target="http://www.farmacoecura.it/donna/pillola-yasminelle-yasmin-ya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83211" y="1447800"/>
          <a:ext cx="6485208" cy="4573172"/>
        </p:xfrm>
        <a:graphic>
          <a:graphicData uri="http://schemas.openxmlformats.org/drawingml/2006/table">
            <a:tbl>
              <a:tblPr/>
              <a:tblGrid>
                <a:gridCol w="2296844"/>
                <a:gridCol w="2094182"/>
                <a:gridCol w="2094182"/>
              </a:tblGrid>
              <a:tr h="695356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CTCA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SPECT/CTCA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True</a:t>
                      </a:r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 positive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24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24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True</a:t>
                      </a:r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 negative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92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138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False positive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53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False negative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1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Sensitivity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96%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96%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Specificity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63%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sng" strike="noStrike" dirty="0" smtClean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95%</a:t>
                      </a:r>
                      <a:r>
                        <a:rPr lang="it-IT" sz="2000" b="0" i="0" u="sng" strike="noStrike" dirty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⁎</a:t>
                      </a:r>
                      <a:endParaRPr lang="it-IT" sz="2000" b="0" i="0" u="sng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PPV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31%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sng" strike="noStrike" smtClean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77%⁎</a:t>
                      </a:r>
                      <a:endParaRPr lang="it-IT" sz="2000" b="0" i="0" u="sng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NPV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99%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99%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146475" name="CasellaDiTesto 2"/>
          <p:cNvSpPr txBox="1">
            <a:spLocks noChangeArrowheads="1"/>
          </p:cNvSpPr>
          <p:nvPr/>
        </p:nvSpPr>
        <p:spPr bwMode="auto">
          <a:xfrm>
            <a:off x="457200" y="2286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latin typeface="Verdana" pitchFamily="34" charset="0"/>
              </a:rPr>
              <a:t>Performance </a:t>
            </a:r>
            <a:r>
              <a:rPr lang="it-IT" dirty="0" err="1">
                <a:latin typeface="Verdana" pitchFamily="34" charset="0"/>
              </a:rPr>
              <a:t>Indexes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of</a:t>
            </a:r>
            <a:r>
              <a:rPr lang="it-IT" dirty="0">
                <a:latin typeface="Verdana" pitchFamily="34" charset="0"/>
              </a:rPr>
              <a:t> CTCA and SPECT/CTCA </a:t>
            </a:r>
            <a:r>
              <a:rPr lang="it-IT" dirty="0" err="1">
                <a:latin typeface="Verdana" pitchFamily="34" charset="0"/>
              </a:rPr>
              <a:t>for</a:t>
            </a:r>
            <a:r>
              <a:rPr lang="it-IT" dirty="0">
                <a:latin typeface="Verdana" pitchFamily="34" charset="0"/>
              </a:rPr>
              <a:t> Detection </a:t>
            </a:r>
            <a:r>
              <a:rPr lang="it-IT" dirty="0" err="1">
                <a:latin typeface="Verdana" pitchFamily="34" charset="0"/>
              </a:rPr>
              <a:t>of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Hemodynamically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Significant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Coronary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Lesions</a:t>
            </a:r>
            <a:r>
              <a:rPr lang="it-IT" dirty="0">
                <a:latin typeface="Verdana" pitchFamily="34" charset="0"/>
              </a:rPr>
              <a:t> in 170 </a:t>
            </a:r>
            <a:r>
              <a:rPr lang="it-IT" dirty="0" err="1">
                <a:latin typeface="Verdana" pitchFamily="34" charset="0"/>
              </a:rPr>
              <a:t>Segments</a:t>
            </a:r>
            <a:r>
              <a:rPr lang="it-IT" dirty="0">
                <a:latin typeface="Verdana" pitchFamily="34" charset="0"/>
              </a:rPr>
              <a:t> in 44 </a:t>
            </a:r>
            <a:r>
              <a:rPr lang="it-IT" dirty="0" err="1">
                <a:latin typeface="Verdana" pitchFamily="34" charset="0"/>
              </a:rPr>
              <a:t>Patients</a:t>
            </a:r>
            <a:endParaRPr lang="it-IT" dirty="0"/>
          </a:p>
        </p:txBody>
      </p:sp>
      <p:sp>
        <p:nvSpPr>
          <p:cNvPr id="146476" name="CasellaDiTesto 3"/>
          <p:cNvSpPr txBox="1">
            <a:spLocks noChangeArrowheads="1"/>
          </p:cNvSpPr>
          <p:nvPr/>
        </p:nvSpPr>
        <p:spPr bwMode="auto">
          <a:xfrm>
            <a:off x="760413" y="6350000"/>
            <a:ext cx="5037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 err="1"/>
              <a:t>Rispler</a:t>
            </a:r>
            <a:r>
              <a:rPr lang="it-IT" i="1" dirty="0"/>
              <a:t> S </a:t>
            </a:r>
            <a:r>
              <a:rPr lang="it-IT" i="1" dirty="0" err="1"/>
              <a:t>et</a:t>
            </a:r>
            <a:r>
              <a:rPr lang="it-IT" i="1" dirty="0"/>
              <a:t> al.  J Am </a:t>
            </a:r>
            <a:r>
              <a:rPr lang="it-IT" i="1" dirty="0" err="1"/>
              <a:t>Coll</a:t>
            </a:r>
            <a:r>
              <a:rPr lang="it-IT" i="1" dirty="0"/>
              <a:t> </a:t>
            </a:r>
            <a:r>
              <a:rPr lang="it-IT" i="1" dirty="0" err="1"/>
              <a:t>Cardiol</a:t>
            </a:r>
            <a:r>
              <a:rPr lang="it-IT" i="1" dirty="0"/>
              <a:t> 2007;49:1059-1067</a:t>
            </a:r>
          </a:p>
        </p:txBody>
      </p:sp>
    </p:spTree>
    <p:extLst>
      <p:ext uri="{BB962C8B-B14F-4D97-AF65-F5344CB8AC3E}">
        <p14:creationId xmlns:p14="http://schemas.microsoft.com/office/powerpoint/2010/main" val="1170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7675"/>
            <a:ext cx="869247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</a:t>
            </a:r>
            <a:r>
              <a:rPr lang="it-IT" sz="2800" b="1" dirty="0" smtClean="0">
                <a:latin typeface="Arial Narrow"/>
                <a:cs typeface="Arial Narrow"/>
              </a:rPr>
              <a:t>riferita,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obiettività e la conoscenza nel tempo della paziente </a:t>
            </a:r>
            <a:r>
              <a:rPr lang="it-IT" sz="2800" dirty="0" smtClean="0">
                <a:latin typeface="Arial Narrow"/>
                <a:cs typeface="Arial Narrow"/>
              </a:rPr>
              <a:t>mi preoccupano e decido di mandarla in </a:t>
            </a: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Pronto Soccorso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3909" y="4079631"/>
            <a:ext cx="840179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Sono stato troppo precipitoso?</a:t>
            </a:r>
          </a:p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Potevo chiedere un RX Torace e visita </a:t>
            </a:r>
            <a:r>
              <a:rPr lang="it-IT" sz="3200" dirty="0" err="1" smtClean="0">
                <a:ea typeface="ＭＳ Ｐゴシック"/>
                <a:cs typeface="ＭＳ Ｐゴシック"/>
              </a:rPr>
              <a:t>pneumologica</a:t>
            </a:r>
            <a:r>
              <a:rPr lang="it-IT" sz="3200" dirty="0" smtClean="0">
                <a:ea typeface="ＭＳ Ｐゴシック"/>
                <a:cs typeface="ＭＳ Ｐゴシック"/>
              </a:rPr>
              <a:t> urgenti?</a:t>
            </a:r>
          </a:p>
          <a:p>
            <a:pPr>
              <a:buFontTx/>
              <a:buNone/>
            </a:pPr>
            <a:r>
              <a:rPr lang="it-IT" sz="3200" dirty="0" smtClean="0">
                <a:ea typeface="ＭＳ Ｐゴシック"/>
                <a:cs typeface="ＭＳ Ｐゴシック"/>
              </a:rPr>
              <a:t>Magari era una frattura </a:t>
            </a:r>
            <a:r>
              <a:rPr lang="it-IT" sz="3200" dirty="0" err="1" smtClean="0">
                <a:ea typeface="ＭＳ Ｐゴシック"/>
                <a:cs typeface="ＭＳ Ｐゴシック"/>
              </a:rPr>
              <a:t>costale…</a:t>
            </a:r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22696" y="3244334"/>
            <a:ext cx="483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Avrò fatto bene?</a:t>
            </a:r>
            <a:endParaRPr lang="it-IT" sz="36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425" y="4452425"/>
            <a:ext cx="2405575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11" name="CasellaDiTesto 7"/>
          <p:cNvSpPr txBox="1">
            <a:spLocks noChangeArrowheads="1"/>
          </p:cNvSpPr>
          <p:nvPr/>
        </p:nvSpPr>
        <p:spPr bwMode="auto">
          <a:xfrm>
            <a:off x="0" y="17018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 dirty="0" err="1" smtClean="0">
                <a:latin typeface="Arial Narrow" pitchFamily="34" charset="0"/>
              </a:rPr>
              <a:t>…di</a:t>
            </a:r>
            <a:r>
              <a:rPr lang="it-IT" sz="8000" b="1" dirty="0" smtClean="0">
                <a:latin typeface="Arial Narrow" pitchFamily="34" charset="0"/>
              </a:rPr>
              <a:t> nuovo </a:t>
            </a:r>
            <a:r>
              <a:rPr lang="it-IT" sz="8000" b="1" dirty="0">
                <a:latin typeface="Arial Narrow" pitchFamily="34" charset="0"/>
              </a:rPr>
              <a:t>i nostri Clinici...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4" name="CasellaDiTesto 10"/>
          <p:cNvSpPr txBox="1">
            <a:spLocks noChangeArrowheads="1"/>
          </p:cNvSpPr>
          <p:nvPr/>
        </p:nvSpPr>
        <p:spPr bwMode="auto">
          <a:xfrm>
            <a:off x="1438275" y="5140325"/>
            <a:ext cx="6194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>
                <a:latin typeface="Arial Narrow" pitchFamily="34" charset="0"/>
              </a:rPr>
              <a:t>Dr Claudio Gentilini – Dr Adriano Pagani</a:t>
            </a:r>
          </a:p>
        </p:txBody>
      </p:sp>
    </p:spTree>
    <p:extLst>
      <p:ext uri="{BB962C8B-B14F-4D97-AF65-F5344CB8AC3E}">
        <p14:creationId xmlns:p14="http://schemas.microsoft.com/office/powerpoint/2010/main" val="21975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CCFF"/>
                </a:solidFill>
                <a:ea typeface="ＭＳ Ｐゴシック" pitchFamily="34" charset="-128"/>
              </a:rPr>
              <a:t>Cause di dispnea ad esordio acuto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  <a:ea typeface="ＭＳ Ｐゴシック" pitchFamily="34" charset="-128"/>
              </a:rPr>
              <a:t>Edema laringeo, corpo estraneo,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  <a:ea typeface="ＭＳ Ｐゴシック" pitchFamily="34" charset="-128"/>
              </a:rPr>
              <a:t>Embolia polmonare,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  <a:ea typeface="ＭＳ Ｐゴシック" pitchFamily="34" charset="-128"/>
              </a:rPr>
              <a:t>Pneumotorace,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  <a:ea typeface="ＭＳ Ｐゴシック" pitchFamily="34" charset="-128"/>
              </a:rPr>
              <a:t>Polmonite interstiziale,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  <a:ea typeface="ＭＳ Ｐゴシック" pitchFamily="34" charset="-128"/>
              </a:rPr>
              <a:t>Ipercapnia da stato ansioso,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  <a:ea typeface="ＭＳ Ｐゴシック" pitchFamily="34" charset="-128"/>
              </a:rPr>
              <a:t>Insufficienza ventricolare sx (EPA)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  <a:ea typeface="ＭＳ Ｐゴシック" pitchFamily="34" charset="-128"/>
              </a:rPr>
              <a:t>BPCO asmatiforme</a:t>
            </a:r>
          </a:p>
        </p:txBody>
      </p:sp>
    </p:spTree>
    <p:extLst>
      <p:ext uri="{BB962C8B-B14F-4D97-AF65-F5344CB8AC3E}">
        <p14:creationId xmlns:p14="http://schemas.microsoft.com/office/powerpoint/2010/main" val="34973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CCFF"/>
                </a:solidFill>
                <a:ea typeface="ＭＳ Ｐゴシック" pitchFamily="34" charset="-128"/>
              </a:rPr>
              <a:t>Orienta all’embolia polmonare</a:t>
            </a:r>
          </a:p>
        </p:txBody>
      </p:sp>
      <p:sp>
        <p:nvSpPr>
          <p:cNvPr id="183298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Allettamento prolungato, lunghi viaggi in aereo o in auto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Stati post-traumatici e post-chirurgici,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Neoplasie,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Età: g</a:t>
            </a:r>
            <a:r>
              <a:rPr lang="it-IT" dirty="0" smtClean="0">
                <a:solidFill>
                  <a:srgbClr val="FF0000"/>
                </a:solidFill>
              </a:rPr>
              <a:t>li anziani presentano un maggior rischio di trombosi: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it-IT" dirty="0" smtClean="0">
                <a:solidFill>
                  <a:srgbClr val="FF0000"/>
                </a:solidFill>
              </a:rPr>
              <a:t> malfunzionamento delle valvole venose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it-IT" dirty="0" smtClean="0">
                <a:solidFill>
                  <a:srgbClr val="FF0000"/>
                </a:solidFill>
              </a:rPr>
              <a:t>gli anziani sono più a rischio di disidratazione, quindi il loro sangue si addensa più facilmente e i trombi si possono formare con maggior frequenza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it-IT" dirty="0" smtClean="0">
                <a:solidFill>
                  <a:srgbClr val="FF0000"/>
                </a:solidFill>
              </a:rPr>
              <a:t>gli anziani hanno anche maggiori probabilità di avere problemi di salute che li rendono più soggetti ai fattori di rischio indipendenti per la trombosi; ad esempio possiamo ricordare gli interventi di sostituzione delle articolazioni, i tumori o le patologie cardiache.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Storia di </a:t>
            </a:r>
            <a:r>
              <a:rPr lang="it-IT" dirty="0" err="1" smtClean="0">
                <a:solidFill>
                  <a:srgbClr val="FF0000"/>
                </a:solidFill>
              </a:rPr>
              <a:t>flebotrombosi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Terapia ormonale: </a:t>
            </a:r>
            <a:r>
              <a:rPr lang="it-IT" dirty="0" smtClean="0">
                <a:solidFill>
                  <a:srgbClr val="FF0000"/>
                </a:solidFill>
                <a:hlinkClick r:id="rId2" tooltip="Pillola anticoncezionale"/>
              </a:rPr>
              <a:t>pillola anticoncezionale</a:t>
            </a:r>
            <a:r>
              <a:rPr lang="it-IT" dirty="0" smtClean="0">
                <a:solidFill>
                  <a:srgbClr val="FF0000"/>
                </a:solidFill>
              </a:rPr>
              <a:t> e somministrati durante la </a:t>
            </a:r>
            <a:r>
              <a:rPr lang="it-IT" dirty="0" smtClean="0">
                <a:solidFill>
                  <a:srgbClr val="FF0000"/>
                </a:solidFill>
                <a:hlinkClick r:id="rId3" tooltip="Terapia ormonale sostitutiva"/>
              </a:rPr>
              <a:t>terapia ormonale sostitutiva</a:t>
            </a:r>
            <a:r>
              <a:rPr lang="it-IT" dirty="0" smtClean="0">
                <a:solidFill>
                  <a:srgbClr val="FF0000"/>
                </a:solidFill>
              </a:rPr>
              <a:t> sono in grado di aumentare la quantità delle sostanze responsabili della coagulazione, soprattutto se associate al fumo e al sovrappeso,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Stato </a:t>
            </a:r>
            <a:r>
              <a:rPr lang="it-IT" dirty="0" err="1" smtClean="0">
                <a:solidFill>
                  <a:srgbClr val="FF0000"/>
                </a:solidFill>
              </a:rPr>
              <a:t>procoagulativo</a:t>
            </a:r>
            <a:r>
              <a:rPr lang="it-IT" dirty="0" smtClean="0">
                <a:solidFill>
                  <a:srgbClr val="FF0000"/>
                </a:solidFill>
              </a:rPr>
              <a:t> costituzionale o acquisito.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dirty="0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61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00CCFF"/>
                </a:solidFill>
                <a:ea typeface="ＭＳ Ｐゴシック" pitchFamily="34" charset="-128"/>
              </a:rPr>
              <a:t>Approccio diagnostico</a:t>
            </a:r>
          </a:p>
        </p:txBody>
      </p:sp>
      <p:sp>
        <p:nvSpPr>
          <p:cNvPr id="183298" name="Segnaposto contenuto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5831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Pensare alla possibilità  che la persona che stiamo visitando possa avere un’embolia polmonare,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Valutazione clinica: anamnesi ed esame obiettivo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Indagini di laboratorio,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Indagini strumentali di routine: ECG, RX Torace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Quali indagini ci portano alla diagnosi ed all’avvio della terapia?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dirty="0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36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-1" y="1688123"/>
            <a:ext cx="9143999" cy="290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la parola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59006" y="5140162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 </a:t>
            </a:r>
            <a:r>
              <a:rPr lang="it-IT" sz="3200" i="1" dirty="0" err="1" smtClean="0">
                <a:latin typeface="Arial Narrow"/>
                <a:cs typeface="Arial Narrow"/>
              </a:rPr>
              <a:t>Cabassa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954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66CCFF"/>
                </a:solidFill>
              </a:rPr>
              <a:t>Embolia polmonare: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1:</a:t>
            </a:r>
            <a:r>
              <a:rPr lang="it-IT" dirty="0" err="1" smtClean="0">
                <a:solidFill>
                  <a:srgbClr val="FF0000"/>
                </a:solidFill>
              </a:rPr>
              <a:t>Rx</a:t>
            </a:r>
            <a:r>
              <a:rPr lang="it-IT" dirty="0" smtClean="0">
                <a:solidFill>
                  <a:srgbClr val="FF0000"/>
                </a:solidFill>
              </a:rPr>
              <a:t> Torace ; 2:TC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98073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457200" indent="-455613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    «</a:t>
            </a:r>
            <a:r>
              <a:rPr lang="it-IT" b="1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CTPA…is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now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the first </a:t>
            </a:r>
            <a:r>
              <a:rPr lang="it-IT" b="1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line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imaging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test”</a:t>
            </a:r>
          </a:p>
          <a:p>
            <a: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  <a:p>
            <a:pPr marL="457200" indent="-455613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In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view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the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large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increase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use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CTPA,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…it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is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critical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to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review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the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diagnostic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algorithm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PE…</a:t>
            </a:r>
            <a:endParaRPr lang="it-IT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  <a:p>
            <a:pPr marL="457200" indent="-455613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  <a:p>
            <a:pPr marL="457200" indent="-455613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Using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standardized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algorithm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, CTPA can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be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avoided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in 20-30%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patients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presenting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with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a first or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recurrent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episode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clinically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suspected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acute PE»</a:t>
            </a:r>
          </a:p>
          <a:p>
            <a:pPr marL="457200" indent="-455613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  <a:p>
            <a:pPr marL="457200" indent="-455613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							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Huisman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MV,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Blood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 2013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400"/>
              <a:t>CI MANCAVA ANCHE QUESTA…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790700"/>
            <a:ext cx="733425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350000" y="3876675"/>
            <a:ext cx="2060575" cy="455613"/>
          </a:xfrm>
          <a:custGeom>
            <a:avLst/>
            <a:gdLst>
              <a:gd name="G0" fmla="*/ 5724 1 2"/>
              <a:gd name="G1" fmla="*/ 1268 1 2"/>
              <a:gd name="G2" fmla="+- 1268 0 0"/>
              <a:gd name="G3" fmla="+- 572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724" y="0"/>
                </a:lnTo>
                <a:lnTo>
                  <a:pt x="5724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RADIOLOGO</a:t>
            </a:r>
          </a:p>
        </p:txBody>
      </p:sp>
    </p:spTree>
    <p:extLst>
      <p:ext uri="{BB962C8B-B14F-4D97-AF65-F5344CB8AC3E}">
        <p14:creationId xmlns:p14="http://schemas.microsoft.com/office/powerpoint/2010/main" val="1249633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468313" y="0"/>
            <a:ext cx="822960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FFFF00"/>
                </a:solidFill>
              </a:rPr>
              <a:t>ieri</a:t>
            </a:r>
            <a:endParaRPr lang="it-IT" sz="3200" i="1">
              <a:solidFill>
                <a:srgbClr val="FFFF00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/>
          <a:srcRect l="10452" t="8983" r="3122" b="20705"/>
          <a:stretch>
            <a:fillRect/>
          </a:stretch>
        </p:blipFill>
        <p:spPr bwMode="auto">
          <a:xfrm>
            <a:off x="682625" y="785813"/>
            <a:ext cx="3867150" cy="314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/>
          <a:srcRect l="7521" t="9241" r="4391" b="20705"/>
          <a:stretch>
            <a:fillRect/>
          </a:stretch>
        </p:blipFill>
        <p:spPr bwMode="auto">
          <a:xfrm>
            <a:off x="4549775" y="785813"/>
            <a:ext cx="3951288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/>
          <a:srcRect l="8289" t="8983" r="4591" b="22166"/>
          <a:stretch>
            <a:fillRect/>
          </a:stretch>
        </p:blipFill>
        <p:spPr bwMode="auto">
          <a:xfrm>
            <a:off x="677863" y="3714750"/>
            <a:ext cx="3978275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000625" y="4357688"/>
            <a:ext cx="357187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>
                <a:solidFill>
                  <a:srgbClr val="DD930D"/>
                </a:solidFill>
                <a:latin typeface="Calibri" pitchFamily="34" charset="0"/>
              </a:rPr>
              <a:t>Somatom Sensation 16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Dose efficace: </a:t>
            </a:r>
            <a:r>
              <a:rPr lang="it-IT" sz="2400">
                <a:solidFill>
                  <a:srgbClr val="FFFFFF"/>
                </a:solidFill>
                <a:latin typeface="Symbol" pitchFamily="18" charset="2"/>
              </a:rPr>
              <a:t></a:t>
            </a: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 20 mSv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42938" y="785813"/>
            <a:ext cx="16256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pre contrasto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642938" y="385762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venosa</a:t>
            </a:r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500563" y="785813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arteriosa</a:t>
            </a:r>
          </a:p>
        </p:txBody>
      </p:sp>
    </p:spTree>
    <p:extLst>
      <p:ext uri="{BB962C8B-B14F-4D97-AF65-F5344CB8AC3E}">
        <p14:creationId xmlns:p14="http://schemas.microsoft.com/office/powerpoint/2010/main" val="1266705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>
                <a:solidFill>
                  <a:srgbClr val="FFC000"/>
                </a:solidFill>
              </a:rPr>
              <a:t>NUOVA TECNOLOGIA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638" y="1216025"/>
            <a:ext cx="4714875" cy="3213100"/>
            <a:chOff x="0" y="1215"/>
            <a:chExt cx="2970" cy="2024"/>
          </a:xfrm>
        </p:grpSpPr>
        <p:pic>
          <p:nvPicPr>
            <p:cNvPr id="152589" name="Picture 3"/>
            <p:cNvPicPr>
              <a:picLocks noChangeAspect="1" noChangeArrowheads="1"/>
            </p:cNvPicPr>
            <p:nvPr/>
          </p:nvPicPr>
          <p:blipFill>
            <a:blip r:embed="rId3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90" name="Text Box 4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8280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u="sng">
                <a:solidFill>
                  <a:srgbClr val="FFFF00"/>
                </a:solidFill>
              </a:rPr>
              <a:t>TC DOPPIA ENERGIA (DUAL ENERGY CT)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1196975"/>
            <a:ext cx="4714875" cy="3213100"/>
            <a:chOff x="0" y="1215"/>
            <a:chExt cx="2970" cy="2024"/>
          </a:xfrm>
        </p:grpSpPr>
        <p:pic>
          <p:nvPicPr>
            <p:cNvPr id="152587" name="Picture 9"/>
            <p:cNvPicPr>
              <a:picLocks noChangeAspect="1" noChangeArrowheads="1"/>
            </p:cNvPicPr>
            <p:nvPr/>
          </p:nvPicPr>
          <p:blipFill>
            <a:blip r:embed="rId3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88" name="Text Box 10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2581" name="Picture 11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 l="50865" t="26762" b="26973"/>
          <a:stretch>
            <a:fillRect/>
          </a:stretch>
        </p:blipFill>
        <p:spPr bwMode="auto">
          <a:xfrm>
            <a:off x="4643438" y="1196975"/>
            <a:ext cx="4500562" cy="322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1268413"/>
            <a:ext cx="4714875" cy="3213100"/>
            <a:chOff x="0" y="1215"/>
            <a:chExt cx="2970" cy="2024"/>
          </a:xfrm>
        </p:grpSpPr>
        <p:pic>
          <p:nvPicPr>
            <p:cNvPr id="152585" name="Picture 16"/>
            <p:cNvPicPr>
              <a:picLocks noChangeAspect="1" noChangeArrowheads="1"/>
            </p:cNvPicPr>
            <p:nvPr/>
          </p:nvPicPr>
          <p:blipFill>
            <a:blip r:embed="rId3"/>
            <a:srcRect t="375" b="415"/>
            <a:stretch>
              <a:fillRect/>
            </a:stretch>
          </p:blipFill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2586" name="Text Box 17"/>
            <p:cNvSpPr txBox="1">
              <a:spLocks noChangeArrowheads="1"/>
            </p:cNvSpPr>
            <p:nvPr/>
          </p:nvSpPr>
          <p:spPr bwMode="auto">
            <a:xfrm>
              <a:off x="0" y="1215"/>
              <a:ext cx="2970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2583" name="Picture 18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 l="50865" t="26762" b="26973"/>
          <a:stretch>
            <a:fillRect/>
          </a:stretch>
        </p:blipFill>
        <p:spPr bwMode="auto">
          <a:xfrm>
            <a:off x="4622800" y="1196975"/>
            <a:ext cx="4500563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2584" name="Rectangle 19"/>
          <p:cNvSpPr>
            <a:spLocks noChangeArrowheads="1"/>
          </p:cNvSpPr>
          <p:nvPr/>
        </p:nvSpPr>
        <p:spPr bwMode="auto">
          <a:xfrm>
            <a:off x="236538" y="5445125"/>
            <a:ext cx="8675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FF"/>
                </a:solidFill>
              </a:rPr>
              <a:t>Le immagini ottenute (tubo A e tubo B) vengono  inviate ad una</a:t>
            </a:r>
          </a:p>
          <a:p>
            <a:r>
              <a:rPr lang="it-IT">
                <a:solidFill>
                  <a:srgbClr val="FFFFFF"/>
                </a:solidFill>
              </a:rPr>
              <a:t> </a:t>
            </a:r>
            <a:r>
              <a:rPr lang="it-IT">
                <a:solidFill>
                  <a:srgbClr val="DD930D"/>
                </a:solidFill>
              </a:rPr>
              <a:t>Workstation dedicata </a:t>
            </a:r>
            <a:r>
              <a:rPr lang="it-IT">
                <a:solidFill>
                  <a:srgbClr val="FFFFFF"/>
                </a:solidFill>
              </a:rPr>
              <a:t>e tramite uno specifico </a:t>
            </a:r>
          </a:p>
          <a:p>
            <a:r>
              <a:rPr lang="it-IT">
                <a:solidFill>
                  <a:srgbClr val="FFFFFF"/>
                </a:solidFill>
              </a:rPr>
              <a:t>software di post-processing </a:t>
            </a:r>
            <a:r>
              <a:rPr lang="en-US">
                <a:solidFill>
                  <a:srgbClr val="FFFF00"/>
                </a:solidFill>
              </a:rPr>
              <a:t>(DE lung PBV, Siemens Healthcare)</a:t>
            </a:r>
            <a:r>
              <a:rPr lang="it-IT">
                <a:solidFill>
                  <a:srgbClr val="FFFFFF"/>
                </a:solidFill>
              </a:rPr>
              <a:t> si creano le mappe dello iodio</a:t>
            </a:r>
          </a:p>
        </p:txBody>
      </p:sp>
    </p:spTree>
    <p:extLst>
      <p:ext uri="{BB962C8B-B14F-4D97-AF65-F5344CB8AC3E}">
        <p14:creationId xmlns:p14="http://schemas.microsoft.com/office/powerpoint/2010/main" val="981368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Immagine 1" descr="excel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6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/>
          <a:srcRect l="50522" t="24167" r="2083" b="13904"/>
          <a:stretch>
            <a:fillRect/>
          </a:stretch>
        </p:blipFill>
        <p:spPr bwMode="auto">
          <a:xfrm>
            <a:off x="4572000" y="642938"/>
            <a:ext cx="3937000" cy="321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 l="1492" t="25919" r="52151" b="16095"/>
          <a:stretch>
            <a:fillRect/>
          </a:stretch>
        </p:blipFill>
        <p:spPr bwMode="auto">
          <a:xfrm>
            <a:off x="492125" y="642938"/>
            <a:ext cx="4079875" cy="318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68313" y="0"/>
            <a:ext cx="82296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FFC000"/>
                </a:solidFill>
              </a:rPr>
              <a:t>oggi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500063" y="71437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FLASH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42938" y="385762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delayed</a:t>
            </a:r>
            <a:r>
              <a:rPr lang="it-IT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4572000" y="714375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DE</a:t>
            </a:r>
          </a:p>
        </p:txBody>
      </p:sp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4"/>
          <a:srcRect l="204" t="23335" r="52083" b="13332"/>
          <a:stretch>
            <a:fillRect/>
          </a:stretch>
        </p:blipFill>
        <p:spPr bwMode="auto">
          <a:xfrm>
            <a:off x="500063" y="3773488"/>
            <a:ext cx="4071937" cy="308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929188" y="3857625"/>
            <a:ext cx="35718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>
                <a:solidFill>
                  <a:srgbClr val="DD930D"/>
                </a:solidFill>
                <a:latin typeface="Calibri" pitchFamily="34" charset="0"/>
              </a:rPr>
              <a:t>Somatom Definition Flash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Dose efficace: </a:t>
            </a:r>
            <a:r>
              <a:rPr lang="it-IT" sz="2400">
                <a:solidFill>
                  <a:srgbClr val="FFFFFF"/>
                </a:solidFill>
                <a:latin typeface="Symbol" pitchFamily="18" charset="2"/>
              </a:rPr>
              <a:t></a:t>
            </a:r>
            <a:r>
              <a:rPr lang="it-IT" sz="2400">
                <a:solidFill>
                  <a:srgbClr val="FFFFFF"/>
                </a:solidFill>
                <a:latin typeface="Calibri" pitchFamily="34" charset="0"/>
              </a:rPr>
              <a:t> 6.5 mSv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500063" y="3786188"/>
            <a:ext cx="1428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C000"/>
                </a:solidFill>
                <a:latin typeface="Calibri" pitchFamily="34" charset="0"/>
              </a:rPr>
              <a:t>VNC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5000625" y="4786313"/>
            <a:ext cx="3643313" cy="1924050"/>
          </a:xfrm>
          <a:prstGeom prst="rect">
            <a:avLst/>
          </a:prstGeom>
          <a:solidFill>
            <a:srgbClr val="161514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FL-DE = 8-9 sec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MDC= 80-90 ml + 70 ml NaCl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Concentrazione = 320-370 mg/ml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ROI = Tronco polmonare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Threshold = 100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Direzione DE: caudo-craniale </a:t>
            </a:r>
          </a:p>
        </p:txBody>
      </p:sp>
    </p:spTree>
    <p:extLst>
      <p:ext uri="{BB962C8B-B14F-4D97-AF65-F5344CB8AC3E}">
        <p14:creationId xmlns:p14="http://schemas.microsoft.com/office/powerpoint/2010/main" val="4243235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4572000" y="548680"/>
            <a:ext cx="8229600" cy="863600"/>
          </a:xfrm>
          <a:custGeom>
            <a:avLst/>
            <a:gdLst>
              <a:gd name="G0" fmla="*/ 22860 1 2"/>
              <a:gd name="G1" fmla="*/ 2399 1 2"/>
              <a:gd name="G2" fmla="+- 2399 0 0"/>
              <a:gd name="G3" fmla="+- 2286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2860" y="0"/>
                </a:lnTo>
                <a:lnTo>
                  <a:pt x="22860" y="2399"/>
                </a:lnTo>
                <a:lnTo>
                  <a:pt x="0" y="2399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err="1" smtClean="0">
                <a:solidFill>
                  <a:srgbClr val="FFFF00"/>
                </a:solidFill>
                <a:cs typeface="Arial Unicode MS" charset="0"/>
              </a:rPr>
              <a:t>Ieri=oggi</a:t>
            </a:r>
            <a:endParaRPr lang="it-IT" sz="3200" dirty="0" smtClean="0">
              <a:solidFill>
                <a:srgbClr val="FFFF00"/>
              </a:solidFill>
              <a:cs typeface="Arial Unicode MS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7512" t="9238" r="4382" b="20705"/>
          <a:stretch>
            <a:fillRect/>
          </a:stretch>
        </p:blipFill>
        <p:spPr bwMode="auto">
          <a:xfrm>
            <a:off x="2912949" y="1727756"/>
            <a:ext cx="3315235" cy="263734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683568" y="5733256"/>
            <a:ext cx="5595937" cy="825500"/>
          </a:xfrm>
          <a:custGeom>
            <a:avLst/>
            <a:gdLst>
              <a:gd name="G0" fmla="*/ 15544 1 2"/>
              <a:gd name="G1" fmla="*/ 2294 1 2"/>
              <a:gd name="G2" fmla="+- 2294 0 0"/>
              <a:gd name="G3" fmla="+- 1554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5544" y="0"/>
                </a:lnTo>
                <a:lnTo>
                  <a:pt x="15544" y="2294"/>
                </a:lnTo>
                <a:lnTo>
                  <a:pt x="0" y="2294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FFFFFF"/>
                </a:solidFill>
                <a:latin typeface="Calibri" pitchFamily="34" charset="0"/>
                <a:cs typeface="Arial Unicode MS" charset="0"/>
              </a:rPr>
              <a:t>Dose efficace MOLTO RIDOTTA con le «16» di ultima generazione!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1560" y="4797152"/>
            <a:ext cx="5503862" cy="1190625"/>
          </a:xfrm>
          <a:custGeom>
            <a:avLst/>
            <a:gdLst>
              <a:gd name="G0" fmla="*/ 15289 1 2"/>
              <a:gd name="G1" fmla="*/ 3310 1 2"/>
              <a:gd name="G2" fmla="+- 3310 0 0"/>
              <a:gd name="G3" fmla="+- 1528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5289" y="0"/>
                </a:lnTo>
                <a:lnTo>
                  <a:pt x="15289" y="3310"/>
                </a:lnTo>
                <a:lnTo>
                  <a:pt x="0" y="3310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 smtClean="0">
                <a:solidFill>
                  <a:srgbClr val="DD930D"/>
                </a:solidFill>
                <a:latin typeface="Calibri" pitchFamily="34" charset="0"/>
                <a:cs typeface="Arial Unicode MS" charset="0"/>
              </a:rPr>
              <a:t>Non servono gli «strati» per diagnosticare l’embolia polmonare!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 smtClean="0">
              <a:solidFill>
                <a:srgbClr val="FFFFFF"/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627784" y="1196752"/>
            <a:ext cx="3679825" cy="517525"/>
          </a:xfrm>
          <a:custGeom>
            <a:avLst/>
            <a:gdLst>
              <a:gd name="G0" fmla="*/ 10224 1 2"/>
              <a:gd name="G1" fmla="*/ 1437 1 2"/>
              <a:gd name="G2" fmla="+- 1437 0 0"/>
              <a:gd name="G3" fmla="+- 1022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0224" y="0"/>
                </a:lnTo>
                <a:lnTo>
                  <a:pt x="10224" y="1437"/>
                </a:lnTo>
                <a:lnTo>
                  <a:pt x="0" y="143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800" b="1" dirty="0" smtClean="0">
                <a:solidFill>
                  <a:srgbClr val="FFFF00"/>
                </a:solidFill>
                <a:cs typeface="Arial Unicode MS" charset="0"/>
              </a:rPr>
              <a:t>16-64-128-256-320….</a:t>
            </a:r>
          </a:p>
        </p:txBody>
      </p:sp>
    </p:spTree>
    <p:extLst>
      <p:ext uri="{BB962C8B-B14F-4D97-AF65-F5344CB8AC3E}">
        <p14:creationId xmlns:p14="http://schemas.microsoft.com/office/powerpoint/2010/main" val="2380496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4363" y="1857375"/>
            <a:ext cx="79295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Aumento di incidenza delle embolie polmonari segmentarie o </a:t>
            </a:r>
            <a:r>
              <a:rPr lang="it-IT" sz="28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subsegmentarie</a:t>
            </a: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 riscontrate in pazienti neoplastici o asintomatici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it-IT" sz="2800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Embolo neoplastico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it-IT" sz="2800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Embolo non neoplastico : di solito asintomatico e non richiede terapia</a:t>
            </a:r>
            <a:endParaRPr lang="it-IT" sz="28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pPr defTabSz="449263"/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217092" name="Picture 4" descr="polmoA12"/>
          <p:cNvPicPr>
            <a:picLocks noChangeAspect="1" noChangeArrowheads="1"/>
          </p:cNvPicPr>
          <p:nvPr/>
        </p:nvPicPr>
        <p:blipFill>
          <a:blip r:embed="rId2"/>
          <a:srcRect t="4964"/>
          <a:stretch>
            <a:fillRect/>
          </a:stretch>
        </p:blipFill>
        <p:spPr bwMode="auto">
          <a:xfrm>
            <a:off x="1042988" y="0"/>
            <a:ext cx="71374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9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ea typeface="ＭＳ Ｐゴシック"/>
                <a:cs typeface="ＭＳ Ｐゴシック"/>
              </a:rPr>
              <a:t>Teresa  f. 84 </a:t>
            </a:r>
            <a:r>
              <a:rPr lang="it-IT" b="1" dirty="0" err="1" smtClean="0">
                <a:solidFill>
                  <a:srgbClr val="00CCFF"/>
                </a:solidFill>
                <a:ea typeface="ＭＳ Ｐゴシック"/>
                <a:cs typeface="ＭＳ Ｐゴシック"/>
              </a:rPr>
              <a:t>aa</a:t>
            </a:r>
            <a:endParaRPr lang="it-IT" b="1" dirty="0" smtClean="0">
              <a:solidFill>
                <a:srgbClr val="00CC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138987" cy="3268662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ea typeface="ＭＳ Ｐゴシック"/>
                <a:cs typeface="ＭＳ Ｐゴシック"/>
              </a:rPr>
              <a:t>2/5 </a:t>
            </a:r>
            <a:r>
              <a:rPr lang="it-IT" dirty="0" err="1" smtClean="0">
                <a:ea typeface="ＭＳ Ｐゴシック"/>
                <a:cs typeface="ＭＳ Ｐゴシック"/>
              </a:rPr>
              <a:t>Rx</a:t>
            </a:r>
            <a:r>
              <a:rPr lang="it-IT" dirty="0" smtClean="0">
                <a:ea typeface="ＭＳ Ｐゴシック"/>
                <a:cs typeface="ＭＳ Ｐゴシック"/>
              </a:rPr>
              <a:t> Torace 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2/5 TC Torace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5/</a:t>
            </a:r>
            <a:r>
              <a:rPr lang="it-IT" dirty="0" err="1" smtClean="0">
                <a:ea typeface="ＭＳ Ｐゴシック"/>
                <a:cs typeface="ＭＳ Ｐゴシック"/>
              </a:rPr>
              <a:t>5</a:t>
            </a:r>
            <a:r>
              <a:rPr lang="it-IT" dirty="0" smtClean="0">
                <a:ea typeface="ＭＳ Ｐゴシック"/>
                <a:cs typeface="ＭＳ Ｐゴシック"/>
              </a:rPr>
              <a:t> ECD venoso arti inferiori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9/5 Scintigrafia polmonare di perfusione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11/5 TC Torace</a:t>
            </a:r>
          </a:p>
        </p:txBody>
      </p:sp>
    </p:spTree>
    <p:extLst>
      <p:ext uri="{BB962C8B-B14F-4D97-AF65-F5344CB8AC3E}">
        <p14:creationId xmlns:p14="http://schemas.microsoft.com/office/powerpoint/2010/main" val="33064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2296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>
                <a:solidFill>
                  <a:srgbClr val="FFFF00"/>
                </a:solidFill>
              </a:rPr>
              <a:t>DP cuneiformi ed EPA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/>
          <a:srcRect l="6248" t="30000" r="53908" b="20001"/>
          <a:stretch>
            <a:fillRect/>
          </a:stretch>
        </p:blipFill>
        <p:spPr bwMode="auto">
          <a:xfrm>
            <a:off x="0" y="1428750"/>
            <a:ext cx="4645025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>
            <a:lum bright="10000" contrast="4000"/>
          </a:blip>
          <a:srcRect l="56252" t="28752" r="3905" b="20001"/>
          <a:stretch>
            <a:fillRect/>
          </a:stretch>
        </p:blipFill>
        <p:spPr bwMode="auto">
          <a:xfrm>
            <a:off x="4572000" y="1428750"/>
            <a:ext cx="4532313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0" y="5214938"/>
            <a:ext cx="3071813" cy="1312862"/>
          </a:xfrm>
          <a:prstGeom prst="rect">
            <a:avLst/>
          </a:prstGeom>
          <a:solidFill>
            <a:srgbClr val="161514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FL-DE = 8 sec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MDC= 80 ml/370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Threshold = 100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Direzione: caudo-craniale</a:t>
            </a:r>
          </a:p>
        </p:txBody>
      </p:sp>
      <p:cxnSp>
        <p:nvCxnSpPr>
          <p:cNvPr id="168965" name="AutoShape 5"/>
          <p:cNvCxnSpPr>
            <a:cxnSpLocks noChangeShapeType="1"/>
          </p:cNvCxnSpPr>
          <p:nvPr/>
        </p:nvCxnSpPr>
        <p:spPr bwMode="auto">
          <a:xfrm flipV="1">
            <a:off x="7215188" y="2143125"/>
            <a:ext cx="500062" cy="142875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6" name="AutoShape 7"/>
          <p:cNvCxnSpPr>
            <a:cxnSpLocks noChangeShapeType="1"/>
          </p:cNvCxnSpPr>
          <p:nvPr/>
        </p:nvCxnSpPr>
        <p:spPr bwMode="auto">
          <a:xfrm flipH="1">
            <a:off x="5724525" y="1989138"/>
            <a:ext cx="571500" cy="223837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7" name="AutoShape 8"/>
          <p:cNvCxnSpPr>
            <a:cxnSpLocks noChangeShapeType="1"/>
          </p:cNvCxnSpPr>
          <p:nvPr/>
        </p:nvCxnSpPr>
        <p:spPr bwMode="auto">
          <a:xfrm flipH="1" flipV="1">
            <a:off x="5364163" y="3933825"/>
            <a:ext cx="500062" cy="35718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8" name="AutoShape 9"/>
          <p:cNvCxnSpPr>
            <a:cxnSpLocks noChangeShapeType="1"/>
          </p:cNvCxnSpPr>
          <p:nvPr/>
        </p:nvCxnSpPr>
        <p:spPr bwMode="auto">
          <a:xfrm flipH="1" flipV="1">
            <a:off x="3348038" y="2781300"/>
            <a:ext cx="357187" cy="20478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9" name="AutoShape 10"/>
          <p:cNvCxnSpPr>
            <a:cxnSpLocks noChangeShapeType="1"/>
          </p:cNvCxnSpPr>
          <p:nvPr/>
        </p:nvCxnSpPr>
        <p:spPr bwMode="auto">
          <a:xfrm flipH="1">
            <a:off x="3348038" y="3716338"/>
            <a:ext cx="500062" cy="73025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70" name="AutoShape 15"/>
          <p:cNvCxnSpPr>
            <a:cxnSpLocks noChangeShapeType="1"/>
          </p:cNvCxnSpPr>
          <p:nvPr/>
        </p:nvCxnSpPr>
        <p:spPr bwMode="auto">
          <a:xfrm>
            <a:off x="1042988" y="2636838"/>
            <a:ext cx="430212" cy="430212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71" name="AutoShape 17"/>
          <p:cNvCxnSpPr>
            <a:cxnSpLocks noChangeShapeType="1"/>
          </p:cNvCxnSpPr>
          <p:nvPr/>
        </p:nvCxnSpPr>
        <p:spPr bwMode="auto">
          <a:xfrm flipH="1">
            <a:off x="8316913" y="3429000"/>
            <a:ext cx="571500" cy="22383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70734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1"/>
          <p:cNvSpPr txBox="1"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>
                <a:solidFill>
                  <a:srgbClr val="FFFF00"/>
                </a:solidFill>
              </a:rPr>
              <a:t>Difetto di perfusione in fibrosi polmonare</a:t>
            </a:r>
            <a:endParaRPr lang="it-IT" sz="2800" i="1">
              <a:solidFill>
                <a:srgbClr val="DD930D"/>
              </a:solidFill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 l="690" t="25003" r="52243" b="11249"/>
          <a:stretch>
            <a:fillRect/>
          </a:stretch>
        </p:blipFill>
        <p:spPr bwMode="auto">
          <a:xfrm>
            <a:off x="0" y="1344613"/>
            <a:ext cx="4557713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/>
          <a:srcRect l="50587" t="26250" r="2344" b="9998"/>
          <a:stretch>
            <a:fillRect/>
          </a:stretch>
        </p:blipFill>
        <p:spPr bwMode="auto">
          <a:xfrm>
            <a:off x="4572000" y="1344613"/>
            <a:ext cx="4572000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5300663"/>
            <a:ext cx="30003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FL-DE = 9 sec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CM= 90 ml/350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ROI= 100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Direction: caudo-cranial </a:t>
            </a:r>
          </a:p>
        </p:txBody>
      </p:sp>
    </p:spTree>
    <p:extLst>
      <p:ext uri="{BB962C8B-B14F-4D97-AF65-F5344CB8AC3E}">
        <p14:creationId xmlns:p14="http://schemas.microsoft.com/office/powerpoint/2010/main" val="218618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pPr defTabSz="449263"/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218116" name="Picture 4" descr="polmb2"/>
          <p:cNvPicPr>
            <a:picLocks noChangeAspect="1" noChangeArrowheads="1"/>
          </p:cNvPicPr>
          <p:nvPr/>
        </p:nvPicPr>
        <p:blipFill>
          <a:blip r:embed="rId2"/>
          <a:srcRect t="4231"/>
          <a:stretch>
            <a:fillRect/>
          </a:stretch>
        </p:blipFill>
        <p:spPr bwMode="auto">
          <a:xfrm>
            <a:off x="1116013" y="0"/>
            <a:ext cx="7056437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9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pPr defTabSz="449263"/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219140" name="Picture 4" descr="polmoA2"/>
          <p:cNvPicPr>
            <a:picLocks noChangeAspect="1" noChangeArrowheads="1"/>
          </p:cNvPicPr>
          <p:nvPr/>
        </p:nvPicPr>
        <p:blipFill>
          <a:blip r:embed="rId2"/>
          <a:srcRect t="4231"/>
          <a:stretch>
            <a:fillRect/>
          </a:stretch>
        </p:blipFill>
        <p:spPr bwMode="auto">
          <a:xfrm>
            <a:off x="1042988" y="0"/>
            <a:ext cx="7273925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5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"/>
          <p:cNvSpPr/>
          <p:nvPr/>
        </p:nvSpPr>
        <p:spPr>
          <a:xfrm>
            <a:off x="0" y="1438200"/>
            <a:ext cx="9144000" cy="180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4" name="Line 2"/>
          <p:cNvSpPr/>
          <p:nvPr/>
        </p:nvSpPr>
        <p:spPr>
          <a:xfrm>
            <a:off x="0" y="4994280"/>
            <a:ext cx="9144000" cy="144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pic>
        <p:nvPicPr>
          <p:cNvPr id="105" name="Immagin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60" y="1655640"/>
            <a:ext cx="2808000" cy="2744640"/>
          </a:xfrm>
          <a:prstGeom prst="rect">
            <a:avLst/>
          </a:prstGeom>
        </p:spPr>
      </p:pic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val="59549470"/>
              </p:ext>
            </p:extLst>
          </p:nvPr>
        </p:nvGraphicFramePr>
        <p:xfrm>
          <a:off x="2879640" y="1689120"/>
          <a:ext cx="6119640" cy="3134880"/>
        </p:xfrm>
        <a:graphic>
          <a:graphicData uri="http://schemas.openxmlformats.org/drawingml/2006/table">
            <a:tbl>
              <a:tblPr/>
              <a:tblGrid>
                <a:gridCol w="6119640"/>
              </a:tblGrid>
              <a:tr h="31348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Dott.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Pagani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(M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. Interna 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: 030.7102245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Dott.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Gentilini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 (Cardiologia – M.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030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. 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sz="1800" b="1" kern="1200" dirty="0">
                        <a:solidFill>
                          <a:srgbClr val="33CC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Cabassa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(Radiologia 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>
                          <a:solidFill>
                            <a:srgbClr val="33CC66"/>
                          </a:solidFill>
                        </a:rPr>
                        <a:t>: </a:t>
                      </a:r>
                      <a:r>
                        <a:rPr lang="it-IT" b="1" smtClean="0">
                          <a:solidFill>
                            <a:srgbClr val="33CC66"/>
                          </a:solidFill>
                        </a:rPr>
                        <a:t>030.7102579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Ahmad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Al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Khraisheh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(M. Nucleare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–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S.Civili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BS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030. 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4"/>
          <p:cNvGraphicFramePr/>
          <p:nvPr/>
        </p:nvGraphicFramePr>
        <p:xfrm>
          <a:off x="582480" y="177840"/>
          <a:ext cx="7846920" cy="998474"/>
        </p:xfrm>
        <a:graphic>
          <a:graphicData uri="http://schemas.openxmlformats.org/drawingml/2006/table">
            <a:tbl>
              <a:tblPr/>
              <a:tblGrid>
                <a:gridCol w="7846920"/>
              </a:tblGrid>
              <a:tr h="9712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 dirty="0">
                          <a:solidFill>
                            <a:srgbClr val="33CC66"/>
                          </a:solidFill>
                        </a:rPr>
                        <a:t>BOLLINO VERDE...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None/>
                      </a:pPr>
                      <a:r>
                        <a:rPr lang="it-IT" sz="3200" b="1" dirty="0">
                          <a:solidFill>
                            <a:srgbClr val="33CC66"/>
                          </a:solidFill>
                        </a:rPr>
                        <a:t>...NUOVO MODELLO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" name="Immagin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863640" y="71280"/>
            <a:ext cx="1368000" cy="12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7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 descr="post-riva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712787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75149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659326449"/>
              </p:ext>
            </p:extLst>
          </p:nvPr>
        </p:nvGraphicFramePr>
        <p:xfrm>
          <a:off x="0" y="886264"/>
          <a:ext cx="9144000" cy="597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8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preced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48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4" descr="pre-o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7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4797425"/>
            <a:ext cx="7354887" cy="1655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Are PCI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benefits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similar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in </a:t>
            </a:r>
          </a:p>
          <a:p>
            <a:pPr algn="ctr" eaLnBrk="1" hangingPunct="1">
              <a:buFontTx/>
              <a:buNone/>
            </a:pP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ACS and in </a:t>
            </a:r>
            <a:r>
              <a:rPr lang="it-IT" b="1" dirty="0" err="1" smtClean="0">
                <a:solidFill>
                  <a:srgbClr val="66CCFF"/>
                </a:solidFill>
                <a:ea typeface="ＭＳ Ｐゴシック"/>
                <a:cs typeface="ＭＳ Ｐゴシック"/>
              </a:rPr>
              <a:t>stable</a:t>
            </a:r>
            <a:r>
              <a:rPr lang="it-IT" b="1" dirty="0" smtClean="0">
                <a:solidFill>
                  <a:srgbClr val="66CCFF"/>
                </a:solidFill>
                <a:ea typeface="ＭＳ Ｐゴシック"/>
                <a:cs typeface="ＭＳ Ｐゴシック"/>
              </a:rPr>
              <a:t> CAD?</a:t>
            </a:r>
          </a:p>
        </p:txBody>
      </p:sp>
      <p:pic>
        <p:nvPicPr>
          <p:cNvPr id="214019" name="Picture 7" descr="gr_Fra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8013" cy="1433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Impact of Optimal Medical Therapy with or without Percutaneous Coronary Intervention on Long-Term Cardiovascular End Points in Patients with Stable Coronary Artery Disease (from the COURAGE Trial)</a:t>
            </a:r>
          </a:p>
        </p:txBody>
      </p:sp>
      <p:sp>
        <p:nvSpPr>
          <p:cNvPr id="212995" name="Text Box 4"/>
          <p:cNvSpPr txBox="1">
            <a:spLocks noChangeArrowheads="1"/>
          </p:cNvSpPr>
          <p:nvPr/>
        </p:nvSpPr>
        <p:spPr bwMode="auto">
          <a:xfrm>
            <a:off x="-36513" y="6237288"/>
            <a:ext cx="3955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(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Boden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WE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et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Am J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Cardiol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2009; 104:1)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5" y="1773238"/>
            <a:ext cx="4897438" cy="2513012"/>
            <a:chOff x="113" y="799"/>
            <a:chExt cx="3085" cy="1583"/>
          </a:xfrm>
        </p:grpSpPr>
        <p:pic>
          <p:nvPicPr>
            <p:cNvPr id="21299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799"/>
              <a:ext cx="3085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998" name="Rectangle 9"/>
            <p:cNvSpPr>
              <a:spLocks noChangeArrowheads="1"/>
            </p:cNvSpPr>
            <p:nvPr/>
          </p:nvSpPr>
          <p:spPr bwMode="auto">
            <a:xfrm>
              <a:off x="2200" y="935"/>
              <a:ext cx="725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>
                  <a:ea typeface="ヒラギノ角ゴ Pro W3"/>
                  <a:cs typeface="ヒラギノ角ゴ Pro W3"/>
                </a:rPr>
                <a:t>P=0.62</a:t>
              </a:r>
            </a:p>
          </p:txBody>
        </p:sp>
      </p:grpSp>
      <p:sp>
        <p:nvSpPr>
          <p:cNvPr id="212999" name="Rectangle 17"/>
          <p:cNvSpPr>
            <a:spLocks noChangeArrowheads="1"/>
          </p:cNvSpPr>
          <p:nvPr/>
        </p:nvSpPr>
        <p:spPr bwMode="auto">
          <a:xfrm>
            <a:off x="1044575" y="1628775"/>
            <a:ext cx="244792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ヒラギノ角ゴ Pro W3"/>
              <a:cs typeface="ヒラギノ角ゴ Pro W3"/>
            </a:endParaRPr>
          </a:p>
        </p:txBody>
      </p:sp>
      <p:sp>
        <p:nvSpPr>
          <p:cNvPr id="213000" name="Text Box 16"/>
          <p:cNvSpPr txBox="1">
            <a:spLocks noChangeArrowheads="1"/>
          </p:cNvSpPr>
          <p:nvPr/>
        </p:nvSpPr>
        <p:spPr bwMode="auto">
          <a:xfrm>
            <a:off x="1187450" y="1635125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ea typeface="ヒラギノ角ゴ Pro W3"/>
                <a:cs typeface="ヒラギノ角ゴ Pro W3"/>
              </a:rPr>
              <a:t>Tertiary End point:</a:t>
            </a:r>
          </a:p>
          <a:p>
            <a:pPr algn="ctr"/>
            <a:r>
              <a:rPr lang="it-IT" b="1">
                <a:solidFill>
                  <a:srgbClr val="FF0000"/>
                </a:solidFill>
                <a:ea typeface="ヒラギノ角ゴ Pro W3"/>
                <a:cs typeface="ヒラギノ角ゴ Pro W3"/>
              </a:rPr>
              <a:t>Cardiac Death or MI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492500" y="2924175"/>
            <a:ext cx="5040313" cy="2881313"/>
            <a:chOff x="2200" y="1842"/>
            <a:chExt cx="3175" cy="1815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200" y="2082"/>
              <a:ext cx="3039" cy="1575"/>
              <a:chOff x="2200" y="1842"/>
              <a:chExt cx="2799" cy="1439"/>
            </a:xfrm>
          </p:grpSpPr>
          <p:pic>
            <p:nvPicPr>
              <p:cNvPr id="213003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00" y="1842"/>
                <a:ext cx="2799" cy="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004" name="Rectangle 11"/>
              <p:cNvSpPr>
                <a:spLocks noChangeArrowheads="1"/>
              </p:cNvSpPr>
              <p:nvPr/>
            </p:nvSpPr>
            <p:spPr bwMode="auto">
              <a:xfrm>
                <a:off x="4195" y="2205"/>
                <a:ext cx="635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t-IT">
                    <a:ea typeface="ヒラギノ角ゴ Pro W3"/>
                    <a:cs typeface="ヒラギノ角ゴ Pro W3"/>
                  </a:rPr>
                  <a:t>P=0.6</a:t>
                </a:r>
              </a:p>
            </p:txBody>
          </p:sp>
        </p:grpSp>
        <p:sp>
          <p:nvSpPr>
            <p:cNvPr id="213005" name="Rectangle 19"/>
            <p:cNvSpPr>
              <a:spLocks noChangeArrowheads="1"/>
            </p:cNvSpPr>
            <p:nvPr/>
          </p:nvSpPr>
          <p:spPr bwMode="auto">
            <a:xfrm>
              <a:off x="2835" y="1843"/>
              <a:ext cx="2539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ea typeface="ヒラギノ角ゴ Pro W3"/>
                <a:cs typeface="ヒラギノ角ゴ Pro W3"/>
              </a:endParaRPr>
            </a:p>
          </p:txBody>
        </p:sp>
        <p:sp>
          <p:nvSpPr>
            <p:cNvPr id="213006" name="Text Box 20"/>
            <p:cNvSpPr txBox="1">
              <a:spLocks noChangeArrowheads="1"/>
            </p:cNvSpPr>
            <p:nvPr/>
          </p:nvSpPr>
          <p:spPr bwMode="auto">
            <a:xfrm>
              <a:off x="2891" y="1842"/>
              <a:ext cx="2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Tertiary End point:</a:t>
              </a:r>
            </a:p>
            <a:p>
              <a:pPr algn="ctr"/>
              <a:r>
                <a:rPr lang="it-IT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Cardiac Death, MI or Hosp.for 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5043" name="Rectangle 4"/>
          <p:cNvSpPr>
            <a:spLocks noChangeArrowheads="1"/>
          </p:cNvSpPr>
          <p:nvPr/>
        </p:nvSpPr>
        <p:spPr bwMode="auto">
          <a:xfrm>
            <a:off x="0" y="404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>
                <a:solidFill>
                  <a:srgbClr val="FF0000"/>
                </a:solidFill>
                <a:ea typeface="ヒラギノ角ゴ Pro W3"/>
                <a:cs typeface="ヒラギノ角ゴ Pro W3"/>
              </a:rPr>
              <a:t>Optimal Medical Therapy With or Without Percutaneous Coronary intervention to Reduce Ischemic Burden: Results from the Clinical Outcomes Utilizing Revascularization and Aggressive Drug Evaluation (COURAGE) Trial Nuclear Substudy</a:t>
            </a:r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-36513" y="6446838"/>
            <a:ext cx="4257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( Shaw LJ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et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al </a:t>
            </a:r>
            <a:r>
              <a:rPr lang="it-IT" i="1" dirty="0" err="1">
                <a:solidFill>
                  <a:srgbClr val="003300"/>
                </a:solidFill>
                <a:ea typeface="ヒラギノ角ゴ Pro W3"/>
                <a:cs typeface="ヒラギノ角ゴ Pro W3"/>
              </a:rPr>
              <a:t>Circulation</a:t>
            </a:r>
            <a:r>
              <a:rPr lang="it-IT" i="1" dirty="0">
                <a:solidFill>
                  <a:srgbClr val="003300"/>
                </a:solidFill>
                <a:ea typeface="ヒラギノ角ゴ Pro W3"/>
                <a:cs typeface="ヒラギノ角ゴ Pro W3"/>
              </a:rPr>
              <a:t>  2008; 117: 1283)</a:t>
            </a:r>
          </a:p>
        </p:txBody>
      </p:sp>
      <p:pic>
        <p:nvPicPr>
          <p:cNvPr id="2150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2143125"/>
            <a:ext cx="86042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16113"/>
            <a:ext cx="475297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0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TERESA 84 </a:t>
            </a:r>
            <a:r>
              <a:rPr lang="it-IT" b="1" dirty="0" err="1" smtClean="0">
                <a:latin typeface="Arial Narrow"/>
                <a:cs typeface="Arial Narrow"/>
              </a:rPr>
              <a:t>aa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049867"/>
            <a:ext cx="9144000" cy="57234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461665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endParaRPr lang="it-IT" sz="2400" dirty="0" smtClean="0">
              <a:solidFill>
                <a:srgbClr val="0033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1351509"/>
            <a:ext cx="672253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3300"/>
                </a:solidFill>
              </a:rPr>
              <a:t>84 </a:t>
            </a:r>
            <a:r>
              <a:rPr lang="it-IT" sz="2400" dirty="0" err="1" smtClean="0">
                <a:solidFill>
                  <a:srgbClr val="003300"/>
                </a:solidFill>
              </a:rPr>
              <a:t>aa</a:t>
            </a:r>
            <a:r>
              <a:rPr lang="it-IT" sz="2400" dirty="0" smtClean="0">
                <a:solidFill>
                  <a:srgbClr val="003300"/>
                </a:solidFill>
              </a:rPr>
              <a:t>, si reca dal proprio MMG per dispnea ad insorgenza improvvisa a riposo ieri sera e dolore toracico </a:t>
            </a:r>
            <a:r>
              <a:rPr lang="it-IT" sz="2400" dirty="0" err="1" smtClean="0">
                <a:solidFill>
                  <a:srgbClr val="003300"/>
                </a:solidFill>
              </a:rPr>
              <a:t>puntorio</a:t>
            </a:r>
            <a:r>
              <a:rPr lang="it-IT" sz="2400" dirty="0" smtClean="0">
                <a:solidFill>
                  <a:srgbClr val="003300"/>
                </a:solidFill>
              </a:rPr>
              <a:t> che peggiora in inspirazione </a:t>
            </a:r>
            <a:r>
              <a:rPr lang="it-IT" sz="2400" dirty="0" err="1" smtClean="0">
                <a:solidFill>
                  <a:srgbClr val="003300"/>
                </a:solidFill>
              </a:rPr>
              <a:t>profonda…Una</a:t>
            </a:r>
            <a:r>
              <a:rPr lang="it-IT" sz="2400" dirty="0" smtClean="0">
                <a:solidFill>
                  <a:srgbClr val="003300"/>
                </a:solidFill>
              </a:rPr>
              <a:t> nonnina arzilla, in anamnesi solo Ipertensione Arteriosa e intervento di </a:t>
            </a:r>
            <a:r>
              <a:rPr lang="it-IT" sz="2400" dirty="0" err="1" smtClean="0">
                <a:solidFill>
                  <a:srgbClr val="003300"/>
                </a:solidFill>
              </a:rPr>
              <a:t>artroprotesi</a:t>
            </a:r>
            <a:r>
              <a:rPr lang="it-IT" sz="2400" dirty="0" smtClean="0">
                <a:solidFill>
                  <a:srgbClr val="003300"/>
                </a:solidFill>
              </a:rPr>
              <a:t> ginocchio </a:t>
            </a:r>
            <a:r>
              <a:rPr lang="it-IT" sz="2400" dirty="0" err="1" smtClean="0">
                <a:solidFill>
                  <a:srgbClr val="003300"/>
                </a:solidFill>
              </a:rPr>
              <a:t>dx</a:t>
            </a:r>
            <a:r>
              <a:rPr lang="it-IT" sz="2400" dirty="0" smtClean="0">
                <a:solidFill>
                  <a:srgbClr val="003300"/>
                </a:solidFill>
              </a:rPr>
              <a:t> 6 mesi fa: in terapia con </a:t>
            </a:r>
            <a:r>
              <a:rPr lang="it-IT" sz="2400" dirty="0" err="1" smtClean="0">
                <a:solidFill>
                  <a:srgbClr val="003300"/>
                </a:solidFill>
              </a:rPr>
              <a:t>amlodipina</a:t>
            </a:r>
            <a:r>
              <a:rPr lang="it-IT" sz="2400" dirty="0" smtClean="0">
                <a:solidFill>
                  <a:srgbClr val="003300"/>
                </a:solidFill>
              </a:rPr>
              <a:t> 5 mg e </a:t>
            </a:r>
            <a:r>
              <a:rPr lang="it-IT" sz="2400" dirty="0" err="1" smtClean="0">
                <a:solidFill>
                  <a:srgbClr val="003300"/>
                </a:solidFill>
              </a:rPr>
              <a:t>alprazolam</a:t>
            </a:r>
            <a:r>
              <a:rPr lang="it-IT" sz="2400" dirty="0" smtClean="0">
                <a:solidFill>
                  <a:srgbClr val="003300"/>
                </a:solidFill>
              </a:rPr>
              <a:t> 0,5 mg h 22 al bisogno</a:t>
            </a:r>
            <a:endParaRPr lang="it-IT" sz="2400" dirty="0" smtClean="0">
              <a:latin typeface="Arial Narrow"/>
              <a:cs typeface="Arial Narrow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39334" y="4220308"/>
            <a:ext cx="672253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3300"/>
                </a:solidFill>
              </a:rPr>
              <a:t>Obiettività cardiopolmonare: rantoli a piccole bolle alle basi, non edemi declivi ne turgore giugulare. SatO2 95%aa, PA 144/92, FC 98r, </a:t>
            </a:r>
            <a:r>
              <a:rPr lang="it-IT" sz="2800" dirty="0" err="1" smtClean="0">
                <a:solidFill>
                  <a:srgbClr val="003300"/>
                </a:solidFill>
              </a:rPr>
              <a:t>temp</a:t>
            </a:r>
            <a:r>
              <a:rPr lang="it-IT" sz="2800" dirty="0" smtClean="0">
                <a:solidFill>
                  <a:srgbClr val="003300"/>
                </a:solidFill>
              </a:rPr>
              <a:t>. corporea 36°C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175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Presentazione su schermo (4:3)</PresentationFormat>
  <Paragraphs>176</Paragraphs>
  <Slides>30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Impact of Optimal Medical Therapy with or without Percutaneous Coronary Intervention on Long-Term Cardiovascular End Points in Patients with Stable Coronary Artery Disease (from the COURAGE Trial)</vt:lpstr>
      <vt:lpstr>Presentazione standard di PowerPoint</vt:lpstr>
      <vt:lpstr>TERESA 84 aa</vt:lpstr>
      <vt:lpstr>Valutazione</vt:lpstr>
      <vt:lpstr>Presentazione standard di PowerPoint</vt:lpstr>
      <vt:lpstr>Cause di dispnea ad esordio acuto</vt:lpstr>
      <vt:lpstr>Orienta all’embolia polmonare</vt:lpstr>
      <vt:lpstr>Approccio diagnostico</vt:lpstr>
      <vt:lpstr>Presentazione standard di PowerPoint</vt:lpstr>
      <vt:lpstr>Embolia polmonare:  1:Rx Torace ; 2:TC</vt:lpstr>
      <vt:lpstr>CI MANCAVA ANCHE QUESTA…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Teresa  f. 84 aa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2013-10-28T08:34:47Z</dcterms:created>
  <dcterms:modified xsi:type="dcterms:W3CDTF">2013-10-28T08:35:44Z</dcterms:modified>
</cp:coreProperties>
</file>