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400" b="1" dirty="0" smtClean="0">
              <a:latin typeface="Arial Narrow"/>
              <a:cs typeface="Arial Narrow"/>
            </a:rPr>
            <a:t>1</a:t>
          </a:r>
          <a:endParaRPr lang="it-IT" sz="4400" b="1" dirty="0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922FFC4C-6A2D-9A44-804C-E2E5705726AC}">
      <dgm:prSet phldrT="[Testo]" custT="1"/>
      <dgm:spPr/>
      <dgm:t>
        <a:bodyPr/>
        <a:lstStyle/>
        <a:p>
          <a:r>
            <a:rPr lang="it-IT" sz="1800" dirty="0" smtClean="0"/>
            <a:t>Paziente coronaropatica nota (da sei mesi) con sintomo d’allarme (dispnea da sforzo) → </a:t>
          </a:r>
          <a:r>
            <a:rPr lang="it-IT" sz="1800" b="1" dirty="0" smtClean="0">
              <a:solidFill>
                <a:srgbClr val="00CCFF"/>
              </a:solidFill>
            </a:rPr>
            <a:t>valutazione cardiologica d’urgenza  (anche PS) !</a:t>
          </a:r>
          <a:r>
            <a:rPr lang="it-IT" sz="1800" dirty="0" smtClean="0">
              <a:solidFill>
                <a:srgbClr val="FF0000"/>
              </a:solidFill>
            </a:rPr>
            <a:t> </a:t>
          </a:r>
          <a:r>
            <a:rPr lang="it-IT" sz="1800" dirty="0" smtClean="0"/>
            <a:t>E’ importante considerare le cause di origine non cardiaca (anemia da sanguinamento gastroenterico in paziente in terapia con doppia antiaggregazione) e </a:t>
          </a:r>
          <a:r>
            <a:rPr lang="it-IT" sz="1800" b="1" u="sng" dirty="0" smtClean="0">
              <a:solidFill>
                <a:srgbClr val="00CCFF"/>
              </a:solidFill>
            </a:rPr>
            <a:t>Non è indicato </a:t>
          </a:r>
          <a:r>
            <a:rPr lang="it-IT" sz="1800" b="1" u="sng" dirty="0" err="1" smtClean="0">
              <a:solidFill>
                <a:srgbClr val="00CCFF"/>
              </a:solidFill>
            </a:rPr>
            <a:t>Ecg</a:t>
          </a:r>
          <a:r>
            <a:rPr lang="it-IT" sz="1800" b="1" u="sng" dirty="0" smtClean="0">
              <a:solidFill>
                <a:srgbClr val="00CCFF"/>
              </a:solidFill>
            </a:rPr>
            <a:t> da sforzo.</a:t>
          </a:r>
          <a:endParaRPr lang="it-IT" sz="1800" b="0" dirty="0"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E2B49345-971D-8E42-A04A-C70453476C74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2</a:t>
          </a:r>
          <a:endParaRPr lang="it-IT" sz="4000" b="1" dirty="0">
            <a:latin typeface="Arial Narrow"/>
            <a:cs typeface="Arial Narrow"/>
          </a:endParaRPr>
        </a:p>
      </dgm:t>
    </dgm:pt>
    <dgm:pt modelId="{9F226912-73DC-E24F-8FE0-63CDABB1D476}" type="parTrans" cxnId="{DF974313-AD65-3E4D-8264-80AFFC0CDEC6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5DB71C7B-809A-8A4D-9C35-18A6D14D3069}" type="sibTrans" cxnId="{DF974313-AD65-3E4D-8264-80AFFC0CDEC6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1A482E81-4384-F043-99B0-3556F969F1C4}">
      <dgm:prSet phldrT="[Testo]" custT="1"/>
      <dgm:spPr/>
      <dgm:t>
        <a:bodyPr/>
        <a:lstStyle/>
        <a:p>
          <a:r>
            <a:rPr lang="it-IT" sz="2400" b="1" dirty="0" smtClean="0">
              <a:solidFill>
                <a:srgbClr val="00CCFF"/>
              </a:solidFill>
            </a:rPr>
            <a:t>Aggiornamento:</a:t>
          </a:r>
          <a:r>
            <a:rPr lang="it-IT" sz="2400" dirty="0" smtClean="0"/>
            <a:t> possibilità diagnostiche di test ibrido (</a:t>
          </a:r>
          <a:r>
            <a:rPr lang="it-IT" sz="2400" dirty="0" err="1" smtClean="0"/>
            <a:t>scintigrafia+TC</a:t>
          </a:r>
          <a:r>
            <a:rPr lang="it-IT" sz="2400" dirty="0" smtClean="0"/>
            <a:t>)</a:t>
          </a:r>
          <a:endParaRPr lang="it-IT" sz="2400" b="0" dirty="0">
            <a:latin typeface="Arial Narrow"/>
            <a:cs typeface="Arial Narrow"/>
          </a:endParaRPr>
        </a:p>
      </dgm:t>
    </dgm:pt>
    <dgm:pt modelId="{55572179-215C-D243-966B-370145BC56AC}" type="parTrans" cxnId="{9E2CC3D5-8CB7-6E48-8C69-333CB0D942DB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83A71B02-8262-324A-AE92-F0CC69BD7133}" type="sibTrans" cxnId="{9E2CC3D5-8CB7-6E48-8C69-333CB0D942DB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082C3A4E-F1E0-BD46-9F2B-FE77532B948D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400" b="1" dirty="0" smtClean="0">
              <a:latin typeface="Arial Narrow"/>
              <a:cs typeface="Arial Narrow"/>
            </a:rPr>
            <a:t>3</a:t>
          </a:r>
          <a:endParaRPr lang="it-IT" sz="4400" b="1" dirty="0">
            <a:latin typeface="Arial Narrow"/>
            <a:cs typeface="Arial Narrow"/>
          </a:endParaRPr>
        </a:p>
      </dgm:t>
    </dgm:pt>
    <dgm:pt modelId="{40089F66-C4E9-8247-8830-60741CD6540C}" type="parTrans" cxnId="{D11E2040-042A-3C4B-B963-4A71BB492171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1B8D673A-BB07-6C4A-8184-248E84727E6E}" type="sibTrans" cxnId="{D11E2040-042A-3C4B-B963-4A71BB492171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3800E0CD-D18A-6B4E-B56D-EC77A674B61F}">
      <dgm:prSet custT="1"/>
      <dgm:spPr/>
      <dgm:t>
        <a:bodyPr/>
        <a:lstStyle/>
        <a:p>
          <a:r>
            <a:rPr lang="it-IT" sz="1800" b="1" u="sng" dirty="0" smtClean="0">
              <a:solidFill>
                <a:srgbClr val="00CCFF"/>
              </a:solidFill>
            </a:rPr>
            <a:t>E’ INDICATO IL TEST STRESS IMAGING (quello con il migliore profilo di esperienza dell’operatore</a:t>
          </a:r>
          <a:r>
            <a:rPr lang="it-IT" sz="1800" dirty="0" smtClean="0">
              <a:solidFill>
                <a:srgbClr val="00CCFF"/>
              </a:solidFill>
            </a:rPr>
            <a:t>): </a:t>
          </a:r>
          <a:r>
            <a:rPr lang="it-IT" sz="1800" dirty="0" smtClean="0"/>
            <a:t>ECO STRESS (da sforzo o </a:t>
          </a:r>
          <a:r>
            <a:rPr lang="it-IT" sz="1800" dirty="0" err="1" smtClean="0"/>
            <a:t>dipiridamolo</a:t>
          </a:r>
          <a:r>
            <a:rPr lang="it-IT" sz="1800" dirty="0" smtClean="0"/>
            <a:t>: disponibilità topografica diffusa, praticabilità facile, </a:t>
          </a:r>
          <a:r>
            <a:rPr lang="it-IT" sz="1800" i="1" dirty="0" smtClean="0"/>
            <a:t>considerare che la metodica è operatore dipendente e la finestra ecografica!), </a:t>
          </a:r>
          <a:r>
            <a:rPr lang="it-IT" sz="1800" dirty="0" smtClean="0"/>
            <a:t>SCINTIGRAFIA (con indici quantitativi, disponibilità topografica limitata praticabilità più complessa)</a:t>
          </a:r>
          <a:endParaRPr lang="it-IT" sz="1800" b="0" dirty="0">
            <a:latin typeface="Arial Narrow"/>
            <a:cs typeface="Arial Narrow"/>
          </a:endParaRP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9B8ABE98-F490-4B80-8B00-AC8F70A7FC8F}">
      <dgm:prSet custT="1"/>
      <dgm:spPr>
        <a:solidFill>
          <a:srgbClr val="00CCFF"/>
        </a:solidFill>
      </dgm:spPr>
      <dgm:t>
        <a:bodyPr/>
        <a:lstStyle/>
        <a:p>
          <a:r>
            <a:rPr lang="it-IT" sz="3600" b="1" dirty="0" smtClean="0">
              <a:latin typeface="Arial Narrow"/>
              <a:cs typeface="Arial Narrow"/>
            </a:rPr>
            <a:t>4</a:t>
          </a:r>
        </a:p>
      </dgm:t>
    </dgm:pt>
    <dgm:pt modelId="{ED3C0248-CF65-40B3-8FFD-7BEDD28547D0}" type="parTrans" cxnId="{F62A4BAC-997A-40D2-8AB0-D97D61038DF9}">
      <dgm:prSet/>
      <dgm:spPr/>
      <dgm:t>
        <a:bodyPr/>
        <a:lstStyle/>
        <a:p>
          <a:endParaRPr lang="it-IT"/>
        </a:p>
      </dgm:t>
    </dgm:pt>
    <dgm:pt modelId="{61888E0C-2853-49AF-8F2A-3A8331D6C243}" type="sibTrans" cxnId="{F62A4BAC-997A-40D2-8AB0-D97D61038DF9}">
      <dgm:prSet/>
      <dgm:spPr/>
      <dgm:t>
        <a:bodyPr/>
        <a:lstStyle/>
        <a:p>
          <a:endParaRPr lang="it-IT"/>
        </a:p>
      </dgm:t>
    </dgm:pt>
    <dgm:pt modelId="{709EC7EF-16A0-470E-B191-0D18315EB597}">
      <dgm:prSet/>
      <dgm:spPr/>
      <dgm:t>
        <a:bodyPr/>
        <a:lstStyle/>
        <a:p>
          <a:r>
            <a:rPr lang="it-IT" dirty="0" smtClean="0"/>
            <a:t>La dispnea in cardiopatia ischemica indica ischemia severa (&gt;10 %).</a:t>
          </a:r>
          <a:endParaRPr lang="it-IT" dirty="0"/>
        </a:p>
      </dgm:t>
    </dgm:pt>
    <dgm:pt modelId="{26826ED5-4094-43BD-BE8C-6A008D0FA10A}" type="parTrans" cxnId="{A75F256F-A5A7-4498-84DF-A527042556F0}">
      <dgm:prSet/>
      <dgm:spPr/>
      <dgm:t>
        <a:bodyPr/>
        <a:lstStyle/>
        <a:p>
          <a:endParaRPr lang="it-IT"/>
        </a:p>
      </dgm:t>
    </dgm:pt>
    <dgm:pt modelId="{FA7F50A4-C0FB-4DA4-A4FB-510D9BC8F385}" type="sibTrans" cxnId="{A75F256F-A5A7-4498-84DF-A527042556F0}">
      <dgm:prSet/>
      <dgm:spPr/>
      <dgm:t>
        <a:bodyPr/>
        <a:lstStyle/>
        <a:p>
          <a:endParaRPr lang="it-IT"/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</dgm:pt>
    <dgm:pt modelId="{A33AEACA-D2B7-DD4F-BC66-D0A9C74BB356}" type="pres">
      <dgm:prSet presAssocID="{CC0C5F87-9E09-F44A-9FE4-783D1ECA91D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4" custScaleY="13217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</dgm:pt>
    <dgm:pt modelId="{ABB89070-6C57-554C-B131-4B74B9AD69F3}" type="pres">
      <dgm:prSet presAssocID="{E2B49345-971D-8E42-A04A-C70453476C74}" presName="composite" presStyleCnt="0"/>
      <dgm:spPr/>
    </dgm:pt>
    <dgm:pt modelId="{40E24A69-73F7-6B42-B21F-2F80040FE5B1}" type="pres">
      <dgm:prSet presAssocID="{E2B49345-971D-8E42-A04A-C70453476C74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14E9ED-0B59-3C41-BFB6-02715B144645}" type="pres">
      <dgm:prSet presAssocID="{E2B49345-971D-8E42-A04A-C70453476C74}" presName="descendantText" presStyleLbl="alignAcc1" presStyleIdx="1" presStyleCnt="4" custScaleY="15214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A5A025-D2BF-FD4B-9D0E-069330075690}" type="pres">
      <dgm:prSet presAssocID="{5DB71C7B-809A-8A4D-9C35-18A6D14D3069}" presName="sp" presStyleCnt="0"/>
      <dgm:spPr/>
    </dgm:pt>
    <dgm:pt modelId="{80146EE5-1473-194F-B1B6-CD064E2E7C73}" type="pres">
      <dgm:prSet presAssocID="{082C3A4E-F1E0-BD46-9F2B-FE77532B948D}" presName="composite" presStyleCnt="0"/>
      <dgm:spPr/>
    </dgm:pt>
    <dgm:pt modelId="{66BEDA6B-ED39-584D-AFF9-E78CD244A2D8}" type="pres">
      <dgm:prSet presAssocID="{082C3A4E-F1E0-BD46-9F2B-FE77532B948D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A8466E-1FE7-744E-93DB-7BDD5B0612CC}" type="pres">
      <dgm:prSet presAssocID="{082C3A4E-F1E0-BD46-9F2B-FE77532B948D}" presName="descendantText" presStyleLbl="alignAcc1" presStyleIdx="2" presStyleCnt="4" custScaleY="8282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052B3D2-7971-7943-9E06-86B513B37BA9}" type="pres">
      <dgm:prSet presAssocID="{1B8D673A-BB07-6C4A-8184-248E84727E6E}" presName="sp" presStyleCnt="0"/>
      <dgm:spPr/>
    </dgm:pt>
    <dgm:pt modelId="{D2983B51-E4F0-444E-BD59-C799C0E87EEF}" type="pres">
      <dgm:prSet presAssocID="{9B8ABE98-F490-4B80-8B00-AC8F70A7FC8F}" presName="composite" presStyleCnt="0"/>
      <dgm:spPr/>
    </dgm:pt>
    <dgm:pt modelId="{3F5BAEC0-D521-4D80-97CA-AFFB2E0B2CB3}" type="pres">
      <dgm:prSet presAssocID="{9B8ABE98-F490-4B80-8B00-AC8F70A7FC8F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A8D294D-E348-4C1C-81F5-B50AF1548639}" type="pres">
      <dgm:prSet presAssocID="{9B8ABE98-F490-4B80-8B00-AC8F70A7FC8F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F62A4BAC-997A-40D2-8AB0-D97D61038DF9}" srcId="{FE7C479A-06AC-4B44-BD18-E837F19107A3}" destId="{9B8ABE98-F490-4B80-8B00-AC8F70A7FC8F}" srcOrd="3" destOrd="0" parTransId="{ED3C0248-CF65-40B3-8FFD-7BEDD28547D0}" sibTransId="{61888E0C-2853-49AF-8F2A-3A8331D6C243}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BC682C23-554D-480C-A4CC-D7DCE4CE21AB}" type="presOf" srcId="{082C3A4E-F1E0-BD46-9F2B-FE77532B948D}" destId="{66BEDA6B-ED39-584D-AFF9-E78CD244A2D8}" srcOrd="0" destOrd="0" presId="urn:microsoft.com/office/officeart/2005/8/layout/chevron2"/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DF974313-AD65-3E4D-8264-80AFFC0CDEC6}" srcId="{FE7C479A-06AC-4B44-BD18-E837F19107A3}" destId="{E2B49345-971D-8E42-A04A-C70453476C74}" srcOrd="1" destOrd="0" parTransId="{9F226912-73DC-E24F-8FE0-63CDABB1D476}" sibTransId="{5DB71C7B-809A-8A4D-9C35-18A6D14D3069}"/>
    <dgm:cxn modelId="{9856143C-0883-417F-98E3-D5C9AC6EFF6C}" type="presOf" srcId="{FE7C479A-06AC-4B44-BD18-E837F19107A3}" destId="{8CC556F1-3902-064D-9B1D-7826AE877ED2}" srcOrd="0" destOrd="0" presId="urn:microsoft.com/office/officeart/2005/8/layout/chevron2"/>
    <dgm:cxn modelId="{B7815F8B-CE6B-C44D-8726-F52F027A438E}" srcId="{E2B49345-971D-8E42-A04A-C70453476C74}" destId="{3800E0CD-D18A-6B4E-B56D-EC77A674B61F}" srcOrd="0" destOrd="0" parTransId="{3C83A840-A429-9140-B6C5-2BD15E5E8C13}" sibTransId="{FC492137-1D8A-4246-AB17-ADD4450B27EF}"/>
    <dgm:cxn modelId="{224CF1D3-AA22-4885-A945-688AAA18F36E}" type="presOf" srcId="{9B8ABE98-F490-4B80-8B00-AC8F70A7FC8F}" destId="{3F5BAEC0-D521-4D80-97CA-AFFB2E0B2CB3}" srcOrd="0" destOrd="0" presId="urn:microsoft.com/office/officeart/2005/8/layout/chevron2"/>
    <dgm:cxn modelId="{E439F8C2-0BBC-4863-9AA5-BE2D84328DAF}" type="presOf" srcId="{3800E0CD-D18A-6B4E-B56D-EC77A674B61F}" destId="{AB14E9ED-0B59-3C41-BFB6-02715B144645}" srcOrd="0" destOrd="0" presId="urn:microsoft.com/office/officeart/2005/8/layout/chevron2"/>
    <dgm:cxn modelId="{B4CCB7FD-819B-4562-B1EA-682CC921B7B7}" type="presOf" srcId="{922FFC4C-6A2D-9A44-804C-E2E5705726AC}" destId="{350713BD-B27B-E948-80D9-169A97BCC1EF}" srcOrd="0" destOrd="0" presId="urn:microsoft.com/office/officeart/2005/8/layout/chevron2"/>
    <dgm:cxn modelId="{660DABFE-F189-4677-B1DA-EAB255150C92}" type="presOf" srcId="{1A482E81-4384-F043-99B0-3556F969F1C4}" destId="{49A8466E-1FE7-744E-93DB-7BDD5B0612CC}" srcOrd="0" destOrd="0" presId="urn:microsoft.com/office/officeart/2005/8/layout/chevron2"/>
    <dgm:cxn modelId="{105C59EA-D3E3-451A-AA1A-D2CE1DC3D6BC}" type="presOf" srcId="{E2B49345-971D-8E42-A04A-C70453476C74}" destId="{40E24A69-73F7-6B42-B21F-2F80040FE5B1}" srcOrd="0" destOrd="0" presId="urn:microsoft.com/office/officeart/2005/8/layout/chevron2"/>
    <dgm:cxn modelId="{D11E2040-042A-3C4B-B963-4A71BB492171}" srcId="{FE7C479A-06AC-4B44-BD18-E837F19107A3}" destId="{082C3A4E-F1E0-BD46-9F2B-FE77532B948D}" srcOrd="2" destOrd="0" parTransId="{40089F66-C4E9-8247-8830-60741CD6540C}" sibTransId="{1B8D673A-BB07-6C4A-8184-248E84727E6E}"/>
    <dgm:cxn modelId="{9E2CC3D5-8CB7-6E48-8C69-333CB0D942DB}" srcId="{082C3A4E-F1E0-BD46-9F2B-FE77532B948D}" destId="{1A482E81-4384-F043-99B0-3556F969F1C4}" srcOrd="0" destOrd="0" parTransId="{55572179-215C-D243-966B-370145BC56AC}" sibTransId="{83A71B02-8262-324A-AE92-F0CC69BD7133}"/>
    <dgm:cxn modelId="{7B624A1D-5AD7-4344-BB01-57764E132FC8}" type="presOf" srcId="{CC0C5F87-9E09-F44A-9FE4-783D1ECA91D7}" destId="{A33AEACA-D2B7-DD4F-BC66-D0A9C74BB356}" srcOrd="0" destOrd="0" presId="urn:microsoft.com/office/officeart/2005/8/layout/chevron2"/>
    <dgm:cxn modelId="{DD8484B5-2EA3-4208-AF02-F6311DAA51B1}" type="presOf" srcId="{709EC7EF-16A0-470E-B191-0D18315EB597}" destId="{4A8D294D-E348-4C1C-81F5-B50AF1548639}" srcOrd="0" destOrd="0" presId="urn:microsoft.com/office/officeart/2005/8/layout/chevron2"/>
    <dgm:cxn modelId="{A75F256F-A5A7-4498-84DF-A527042556F0}" srcId="{9B8ABE98-F490-4B80-8B00-AC8F70A7FC8F}" destId="{709EC7EF-16A0-470E-B191-0D18315EB597}" srcOrd="0" destOrd="0" parTransId="{26826ED5-4094-43BD-BE8C-6A008D0FA10A}" sibTransId="{FA7F50A4-C0FB-4DA4-A4FB-510D9BC8F385}"/>
    <dgm:cxn modelId="{3E50A658-3706-4DE5-BA8E-333A63ACCE2A}" type="presParOf" srcId="{8CC556F1-3902-064D-9B1D-7826AE877ED2}" destId="{E3E038D3-8E18-EA42-AF72-11DD7CD67EA8}" srcOrd="0" destOrd="0" presId="urn:microsoft.com/office/officeart/2005/8/layout/chevron2"/>
    <dgm:cxn modelId="{0CCE60ED-FB88-4BAE-8265-E9F95AD8EE76}" type="presParOf" srcId="{E3E038D3-8E18-EA42-AF72-11DD7CD67EA8}" destId="{A33AEACA-D2B7-DD4F-BC66-D0A9C74BB356}" srcOrd="0" destOrd="0" presId="urn:microsoft.com/office/officeart/2005/8/layout/chevron2"/>
    <dgm:cxn modelId="{E817CFD5-8AF3-4B37-ACFF-B3346FE5577C}" type="presParOf" srcId="{E3E038D3-8E18-EA42-AF72-11DD7CD67EA8}" destId="{350713BD-B27B-E948-80D9-169A97BCC1EF}" srcOrd="1" destOrd="0" presId="urn:microsoft.com/office/officeart/2005/8/layout/chevron2"/>
    <dgm:cxn modelId="{44527CA6-F212-4D40-A38E-68F11FF9FE24}" type="presParOf" srcId="{8CC556F1-3902-064D-9B1D-7826AE877ED2}" destId="{915AC809-38F8-0E4E-BD3E-2767400BDDE8}" srcOrd="1" destOrd="0" presId="urn:microsoft.com/office/officeart/2005/8/layout/chevron2"/>
    <dgm:cxn modelId="{105FD95C-B709-4F4C-8052-B1222D3CE83D}" type="presParOf" srcId="{8CC556F1-3902-064D-9B1D-7826AE877ED2}" destId="{ABB89070-6C57-554C-B131-4B74B9AD69F3}" srcOrd="2" destOrd="0" presId="urn:microsoft.com/office/officeart/2005/8/layout/chevron2"/>
    <dgm:cxn modelId="{BECE0BE1-DE05-43D5-AE71-09A3C07FCB21}" type="presParOf" srcId="{ABB89070-6C57-554C-B131-4B74B9AD69F3}" destId="{40E24A69-73F7-6B42-B21F-2F80040FE5B1}" srcOrd="0" destOrd="0" presId="urn:microsoft.com/office/officeart/2005/8/layout/chevron2"/>
    <dgm:cxn modelId="{02C1534C-BCD1-43AE-8D73-B7C1D568875C}" type="presParOf" srcId="{ABB89070-6C57-554C-B131-4B74B9AD69F3}" destId="{AB14E9ED-0B59-3C41-BFB6-02715B144645}" srcOrd="1" destOrd="0" presId="urn:microsoft.com/office/officeart/2005/8/layout/chevron2"/>
    <dgm:cxn modelId="{5D3F6C6D-16FC-4EED-A068-8B5A3A87ADDF}" type="presParOf" srcId="{8CC556F1-3902-064D-9B1D-7826AE877ED2}" destId="{E2A5A025-D2BF-FD4B-9D0E-069330075690}" srcOrd="3" destOrd="0" presId="urn:microsoft.com/office/officeart/2005/8/layout/chevron2"/>
    <dgm:cxn modelId="{CEB31311-FF72-4BF3-9380-0C41E0A59A2A}" type="presParOf" srcId="{8CC556F1-3902-064D-9B1D-7826AE877ED2}" destId="{80146EE5-1473-194F-B1B6-CD064E2E7C73}" srcOrd="4" destOrd="0" presId="urn:microsoft.com/office/officeart/2005/8/layout/chevron2"/>
    <dgm:cxn modelId="{3F832C6C-D996-4C3F-B95E-68E364BCB7C4}" type="presParOf" srcId="{80146EE5-1473-194F-B1B6-CD064E2E7C73}" destId="{66BEDA6B-ED39-584D-AFF9-E78CD244A2D8}" srcOrd="0" destOrd="0" presId="urn:microsoft.com/office/officeart/2005/8/layout/chevron2"/>
    <dgm:cxn modelId="{0C283156-A8F3-4E01-A8F4-E3F66B21B7B2}" type="presParOf" srcId="{80146EE5-1473-194F-B1B6-CD064E2E7C73}" destId="{49A8466E-1FE7-744E-93DB-7BDD5B0612CC}" srcOrd="1" destOrd="0" presId="urn:microsoft.com/office/officeart/2005/8/layout/chevron2"/>
    <dgm:cxn modelId="{42334ACF-D3DB-480B-BE30-57111B7B0AC9}" type="presParOf" srcId="{8CC556F1-3902-064D-9B1D-7826AE877ED2}" destId="{1052B3D2-7971-7943-9E06-86B513B37BA9}" srcOrd="5" destOrd="0" presId="urn:microsoft.com/office/officeart/2005/8/layout/chevron2"/>
    <dgm:cxn modelId="{A3D47B2C-91E3-4C73-A81F-39F22A0BBADD}" type="presParOf" srcId="{8CC556F1-3902-064D-9B1D-7826AE877ED2}" destId="{D2983B51-E4F0-444E-BD59-C799C0E87EEF}" srcOrd="6" destOrd="0" presId="urn:microsoft.com/office/officeart/2005/8/layout/chevron2"/>
    <dgm:cxn modelId="{FC7AC201-9C51-43C4-AE18-8AC3A7B5723C}" type="presParOf" srcId="{D2983B51-E4F0-444E-BD59-C799C0E87EEF}" destId="{3F5BAEC0-D521-4D80-97CA-AFFB2E0B2CB3}" srcOrd="0" destOrd="0" presId="urn:microsoft.com/office/officeart/2005/8/layout/chevron2"/>
    <dgm:cxn modelId="{53EA8181-1AF9-42C1-A0E2-8665369F7124}" type="presParOf" srcId="{D2983B51-E4F0-444E-BD59-C799C0E87EEF}" destId="{4A8D294D-E348-4C1C-81F5-B50AF154863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AEACA-D2B7-DD4F-BC66-D0A9C74BB356}">
      <dsp:nvSpPr>
        <dsp:cNvPr id="0" name=""/>
        <dsp:cNvSpPr/>
      </dsp:nvSpPr>
      <dsp:spPr>
        <a:xfrm rot="5400000">
          <a:off x="-222410" y="394246"/>
          <a:ext cx="1482736" cy="1037915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400" b="1" kern="1200" dirty="0" smtClean="0">
              <a:latin typeface="Arial Narrow"/>
              <a:cs typeface="Arial Narrow"/>
            </a:rPr>
            <a:t>1</a:t>
          </a:r>
          <a:endParaRPr lang="it-IT" sz="4400" b="1" kern="1200" dirty="0">
            <a:latin typeface="Arial Narrow"/>
            <a:cs typeface="Arial Narrow"/>
          </a:endParaRPr>
        </a:p>
      </dsp:txBody>
      <dsp:txXfrm rot="-5400000">
        <a:off x="1" y="690794"/>
        <a:ext cx="1037915" cy="444821"/>
      </dsp:txXfrm>
    </dsp:sp>
    <dsp:sp modelId="{350713BD-B27B-E948-80D9-169A97BCC1EF}">
      <dsp:nvSpPr>
        <dsp:cNvPr id="0" name=""/>
        <dsp:cNvSpPr/>
      </dsp:nvSpPr>
      <dsp:spPr>
        <a:xfrm rot="5400000">
          <a:off x="4453690" y="-3399063"/>
          <a:ext cx="1274534" cy="8106084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Paziente coronaropatica nota (da sei mesi) con sintomo d’allarme (dispnea da sforzo) → </a:t>
          </a:r>
          <a:r>
            <a:rPr lang="it-IT" sz="1800" b="1" kern="1200" dirty="0" smtClean="0">
              <a:solidFill>
                <a:srgbClr val="00CCFF"/>
              </a:solidFill>
            </a:rPr>
            <a:t>valutazione cardiologica d’urgenza  (anche PS) !</a:t>
          </a:r>
          <a:r>
            <a:rPr lang="it-IT" sz="1800" kern="1200" dirty="0" smtClean="0">
              <a:solidFill>
                <a:srgbClr val="FF0000"/>
              </a:solidFill>
            </a:rPr>
            <a:t> </a:t>
          </a:r>
          <a:r>
            <a:rPr lang="it-IT" sz="1800" kern="1200" dirty="0" smtClean="0"/>
            <a:t>E’ importante considerare le cause di origine non cardiaca (anemia da sanguinamento gastroenterico in paziente in terapia con doppia antiaggregazione) e </a:t>
          </a:r>
          <a:r>
            <a:rPr lang="it-IT" sz="1800" b="1" u="sng" kern="1200" dirty="0" smtClean="0">
              <a:solidFill>
                <a:srgbClr val="00CCFF"/>
              </a:solidFill>
            </a:rPr>
            <a:t>Non è indicato </a:t>
          </a:r>
          <a:r>
            <a:rPr lang="it-IT" sz="1800" b="1" u="sng" kern="1200" dirty="0" err="1" smtClean="0">
              <a:solidFill>
                <a:srgbClr val="00CCFF"/>
              </a:solidFill>
            </a:rPr>
            <a:t>Ecg</a:t>
          </a:r>
          <a:r>
            <a:rPr lang="it-IT" sz="1800" b="1" u="sng" kern="1200" dirty="0" smtClean="0">
              <a:solidFill>
                <a:srgbClr val="00CCFF"/>
              </a:solidFill>
            </a:rPr>
            <a:t> da sforzo.</a:t>
          </a:r>
          <a:endParaRPr lang="it-IT" sz="1800" b="0" kern="1200" dirty="0">
            <a:latin typeface="Arial Narrow"/>
            <a:cs typeface="Arial Narrow"/>
          </a:endParaRPr>
        </a:p>
      </dsp:txBody>
      <dsp:txXfrm rot="-5400000">
        <a:off x="1037915" y="78930"/>
        <a:ext cx="8043866" cy="1150098"/>
      </dsp:txXfrm>
    </dsp:sp>
    <dsp:sp modelId="{40E24A69-73F7-6B42-B21F-2F80040FE5B1}">
      <dsp:nvSpPr>
        <dsp:cNvPr id="0" name=""/>
        <dsp:cNvSpPr/>
      </dsp:nvSpPr>
      <dsp:spPr>
        <a:xfrm rot="5400000">
          <a:off x="-222410" y="1995234"/>
          <a:ext cx="1482736" cy="1037915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2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1" y="2291782"/>
        <a:ext cx="1037915" cy="444821"/>
      </dsp:txXfrm>
    </dsp:sp>
    <dsp:sp modelId="{AB14E9ED-0B59-3C41-BFB6-02715B144645}">
      <dsp:nvSpPr>
        <dsp:cNvPr id="0" name=""/>
        <dsp:cNvSpPr/>
      </dsp:nvSpPr>
      <dsp:spPr>
        <a:xfrm rot="5400000">
          <a:off x="4357811" y="-1798328"/>
          <a:ext cx="1466293" cy="8106084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u="sng" kern="1200" dirty="0" smtClean="0">
              <a:solidFill>
                <a:srgbClr val="00CCFF"/>
              </a:solidFill>
            </a:rPr>
            <a:t>E’ INDICATO IL TEST STRESS IMAGING (quello con il migliore profilo di esperienza dell’operatore</a:t>
          </a:r>
          <a:r>
            <a:rPr lang="it-IT" sz="1800" kern="1200" dirty="0" smtClean="0">
              <a:solidFill>
                <a:srgbClr val="00CCFF"/>
              </a:solidFill>
            </a:rPr>
            <a:t>): </a:t>
          </a:r>
          <a:r>
            <a:rPr lang="it-IT" sz="1800" kern="1200" dirty="0" smtClean="0"/>
            <a:t>ECO STRESS (da sforzo o </a:t>
          </a:r>
          <a:r>
            <a:rPr lang="it-IT" sz="1800" kern="1200" dirty="0" err="1" smtClean="0"/>
            <a:t>dipiridamolo</a:t>
          </a:r>
          <a:r>
            <a:rPr lang="it-IT" sz="1800" kern="1200" dirty="0" smtClean="0"/>
            <a:t>: disponibilità topografica diffusa, praticabilità facile, </a:t>
          </a:r>
          <a:r>
            <a:rPr lang="it-IT" sz="1800" i="1" kern="1200" dirty="0" smtClean="0"/>
            <a:t>considerare che la metodica è operatore dipendente e la finestra ecografica!), </a:t>
          </a:r>
          <a:r>
            <a:rPr lang="it-IT" sz="1800" kern="1200" dirty="0" smtClean="0"/>
            <a:t>SCINTIGRAFIA (con indici quantitativi, disponibilità topografica limitata praticabilità più complessa)</a:t>
          </a:r>
          <a:endParaRPr lang="it-IT" sz="1800" b="0" kern="1200" dirty="0">
            <a:latin typeface="Arial Narrow"/>
            <a:cs typeface="Arial Narrow"/>
          </a:endParaRPr>
        </a:p>
      </dsp:txBody>
      <dsp:txXfrm rot="-5400000">
        <a:off x="1037916" y="1593146"/>
        <a:ext cx="8034505" cy="1323135"/>
      </dsp:txXfrm>
    </dsp:sp>
    <dsp:sp modelId="{66BEDA6B-ED39-584D-AFF9-E78CD244A2D8}">
      <dsp:nvSpPr>
        <dsp:cNvPr id="0" name=""/>
        <dsp:cNvSpPr/>
      </dsp:nvSpPr>
      <dsp:spPr>
        <a:xfrm rot="5400000">
          <a:off x="-222410" y="3344966"/>
          <a:ext cx="1482736" cy="1037915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400" b="1" kern="1200" dirty="0" smtClean="0">
              <a:latin typeface="Arial Narrow"/>
              <a:cs typeface="Arial Narrow"/>
            </a:rPr>
            <a:t>3</a:t>
          </a:r>
          <a:endParaRPr lang="it-IT" sz="4400" b="1" kern="1200" dirty="0">
            <a:latin typeface="Arial Narrow"/>
            <a:cs typeface="Arial Narrow"/>
          </a:endParaRPr>
        </a:p>
      </dsp:txBody>
      <dsp:txXfrm rot="-5400000">
        <a:off x="1" y="3641514"/>
        <a:ext cx="1037915" cy="444821"/>
      </dsp:txXfrm>
    </dsp:sp>
    <dsp:sp modelId="{49A8466E-1FE7-744E-93DB-7BDD5B0612CC}">
      <dsp:nvSpPr>
        <dsp:cNvPr id="0" name=""/>
        <dsp:cNvSpPr/>
      </dsp:nvSpPr>
      <dsp:spPr>
        <a:xfrm rot="5400000">
          <a:off x="4691823" y="-448596"/>
          <a:ext cx="798269" cy="8106084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400" b="1" kern="1200" dirty="0" smtClean="0">
              <a:solidFill>
                <a:srgbClr val="00CCFF"/>
              </a:solidFill>
            </a:rPr>
            <a:t>Aggiornamento:</a:t>
          </a:r>
          <a:r>
            <a:rPr lang="it-IT" sz="2400" kern="1200" dirty="0" smtClean="0"/>
            <a:t> possibilità diagnostiche di test ibrido (</a:t>
          </a:r>
          <a:r>
            <a:rPr lang="it-IT" sz="2400" kern="1200" dirty="0" err="1" smtClean="0"/>
            <a:t>scintigrafia+TC</a:t>
          </a:r>
          <a:r>
            <a:rPr lang="it-IT" sz="2400" kern="1200" dirty="0" smtClean="0"/>
            <a:t>)</a:t>
          </a:r>
          <a:endParaRPr lang="it-IT" sz="2400" b="0" kern="1200" dirty="0">
            <a:latin typeface="Arial Narrow"/>
            <a:cs typeface="Arial Narrow"/>
          </a:endParaRPr>
        </a:p>
      </dsp:txBody>
      <dsp:txXfrm rot="-5400000">
        <a:off x="1037916" y="3244279"/>
        <a:ext cx="8067116" cy="720333"/>
      </dsp:txXfrm>
    </dsp:sp>
    <dsp:sp modelId="{3F5BAEC0-D521-4D80-97CA-AFFB2E0B2CB3}">
      <dsp:nvSpPr>
        <dsp:cNvPr id="0" name=""/>
        <dsp:cNvSpPr/>
      </dsp:nvSpPr>
      <dsp:spPr>
        <a:xfrm rot="5400000">
          <a:off x="-222410" y="4694697"/>
          <a:ext cx="1482736" cy="1037915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kern="1200" dirty="0" smtClean="0">
              <a:latin typeface="Arial Narrow"/>
              <a:cs typeface="Arial Narrow"/>
            </a:rPr>
            <a:t>4</a:t>
          </a:r>
        </a:p>
      </dsp:txBody>
      <dsp:txXfrm rot="-5400000">
        <a:off x="1" y="4991245"/>
        <a:ext cx="1037915" cy="444821"/>
      </dsp:txXfrm>
    </dsp:sp>
    <dsp:sp modelId="{4A8D294D-E348-4C1C-81F5-B50AF1548639}">
      <dsp:nvSpPr>
        <dsp:cNvPr id="0" name=""/>
        <dsp:cNvSpPr/>
      </dsp:nvSpPr>
      <dsp:spPr>
        <a:xfrm rot="5400000">
          <a:off x="4609068" y="901134"/>
          <a:ext cx="963778" cy="8106084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900" kern="1200" dirty="0" smtClean="0"/>
            <a:t>La dispnea in cardiopatia ischemica indica ischemia severa (&gt;10 %).</a:t>
          </a:r>
          <a:endParaRPr lang="it-IT" sz="2900" kern="1200" dirty="0"/>
        </a:p>
      </dsp:txBody>
      <dsp:txXfrm rot="-5400000">
        <a:off x="1037915" y="4519335"/>
        <a:ext cx="8059036" cy="8696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35F614-EB89-46B6-A71D-BA8AFE9D9DBD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A6121C-7FB0-4B83-B364-919E76E7D1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8813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4A1B2CF-3656-481C-9A1F-97A9C46611A6}" type="slidenum">
              <a:rPr lang="it-IT"/>
              <a:pPr/>
              <a:t>17</a:t>
            </a:fld>
            <a:endParaRPr lang="it-IT"/>
          </a:p>
        </p:txBody>
      </p:sp>
      <p:sp>
        <p:nvSpPr>
          <p:cNvPr id="225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1328C2-E26C-4624-8203-A0BD1BF067D5}" type="slidenum">
              <a:rPr lang="it-IT" smtClean="0">
                <a:latin typeface="Arial" charset="0"/>
                <a:ea typeface="Microsoft YaHei"/>
                <a:cs typeface="Microsoft YaHei"/>
              </a:rPr>
              <a:pPr/>
              <a:t>18</a:t>
            </a:fld>
            <a:endParaRPr lang="it-IT" smtClean="0">
              <a:latin typeface="Arial" charset="0"/>
              <a:ea typeface="Microsoft YaHei"/>
              <a:cs typeface="Microsoft YaHei"/>
            </a:endParaRPr>
          </a:p>
        </p:txBody>
      </p:sp>
      <p:sp>
        <p:nvSpPr>
          <p:cNvPr id="1515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1556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mtClean="0">
              <a:latin typeface="Calibri" pitchFamily="34" charset="0"/>
              <a:ea typeface="Microsoft YaHei"/>
              <a:cs typeface="Microsoft YaHei"/>
            </a:endParaRPr>
          </a:p>
        </p:txBody>
      </p:sp>
      <p:sp>
        <p:nvSpPr>
          <p:cNvPr id="151557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C015903-C83B-40A6-8943-794C1CC7CB03}" type="slidenum">
              <a:rPr lang="it-IT" sz="1200">
                <a:solidFill>
                  <a:srgbClr val="FFFFFF"/>
                </a:solidFill>
                <a:latin typeface="Calibri" pitchFamily="34" charset="0"/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18</a:t>
            </a:fld>
            <a:endParaRPr lang="it-IT" sz="1200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AF42FB-ED3A-4B4E-9167-1A4AA7A49585}" type="slidenum">
              <a:rPr lang="it-IT" smtClean="0">
                <a:latin typeface="Arial" charset="0"/>
                <a:ea typeface="Microsoft YaHei"/>
                <a:cs typeface="Microsoft YaHei"/>
              </a:rPr>
              <a:pPr/>
              <a:t>19</a:t>
            </a:fld>
            <a:endParaRPr lang="it-IT" smtClean="0">
              <a:latin typeface="Arial" charset="0"/>
              <a:ea typeface="Microsoft YaHei"/>
              <a:cs typeface="Microsoft YaHei"/>
            </a:endParaRPr>
          </a:p>
        </p:txBody>
      </p:sp>
      <p:sp>
        <p:nvSpPr>
          <p:cNvPr id="1536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3604" name="Text Box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mtClean="0">
              <a:latin typeface="Arial" charset="0"/>
              <a:ea typeface="ＭＳ Ｐゴシック"/>
              <a:cs typeface="Arial" charset="0"/>
            </a:endParaRPr>
          </a:p>
          <a:p>
            <a:pPr eaLnBrk="1" hangingPunct="1">
              <a:lnSpc>
                <a:spcPct val="150000"/>
              </a:lnSpc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mtClean="0">
              <a:latin typeface="Arial" charset="0"/>
              <a:ea typeface="ＭＳ Ｐゴシック"/>
              <a:cs typeface="Arial" charset="0"/>
            </a:endParaRPr>
          </a:p>
        </p:txBody>
      </p:sp>
      <p:sp>
        <p:nvSpPr>
          <p:cNvPr id="153605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0D57BE6-96FA-4805-86E1-81220B8135B7}" type="slidenum">
              <a:rPr lang="it-IT" sz="1200">
                <a:solidFill>
                  <a:srgbClr val="FFFFFF"/>
                </a:solidFill>
                <a:latin typeface="Calibri" pitchFamily="34" charset="0"/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19</a:t>
            </a:fld>
            <a:endParaRPr lang="it-IT" sz="1200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155BEB-34E0-4B13-8BD0-7D791243BB55}" type="slidenum">
              <a:rPr lang="it-IT" smtClean="0">
                <a:latin typeface="Arial" charset="0"/>
                <a:ea typeface="Microsoft YaHei"/>
                <a:cs typeface="Microsoft YaHei"/>
              </a:rPr>
              <a:pPr/>
              <a:t>20</a:t>
            </a:fld>
            <a:endParaRPr lang="it-IT" smtClean="0">
              <a:latin typeface="Arial" charset="0"/>
              <a:ea typeface="Microsoft YaHei"/>
              <a:cs typeface="Microsoft YaHei"/>
            </a:endParaRPr>
          </a:p>
        </p:txBody>
      </p:sp>
      <p:sp>
        <p:nvSpPr>
          <p:cNvPr id="1556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5652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mtClean="0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155653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E979CCD-7A00-43CA-8581-DF9D4E1AB310}" type="slidenum">
              <a:rPr lang="it-IT" sz="1200">
                <a:solidFill>
                  <a:srgbClr val="FFFFFF"/>
                </a:solidFill>
                <a:latin typeface="Calibri" pitchFamily="34" charset="0"/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20</a:t>
            </a:fld>
            <a:endParaRPr lang="it-IT" sz="1200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5B45BDA-4C80-42D7-ABB1-5567EADA8CCF}" type="slidenum">
              <a:rPr lang="it-IT">
                <a:solidFill>
                  <a:prstClr val="black"/>
                </a:solidFill>
              </a:rPr>
              <a:pPr/>
              <a:t>21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26625" name="Text Box 1"/>
          <p:cNvSpPr txBox="1">
            <a:spLocks noChangeArrowheads="1"/>
          </p:cNvSpPr>
          <p:nvPr/>
        </p:nvSpPr>
        <p:spPr bwMode="auto">
          <a:xfrm>
            <a:off x="-11798300" y="-11798300"/>
            <a:ext cx="11799888" cy="11799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</a:tabLst>
            </a:pPr>
            <a:fld id="{E2BD1C21-8C12-4A6C-B333-5F2F81B4D060}" type="slidenum">
              <a:rPr lang="it-IT" smtClean="0">
                <a:solidFill>
                  <a:srgbClr val="000000"/>
                </a:solidFill>
                <a:latin typeface="Arial" charset="0"/>
                <a:ea typeface="Microsoft YaHei" charset="-122"/>
                <a:cs typeface="Arial Unicode MS" charset="0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  <a:tab pos="8686800" algn="l"/>
                  <a:tab pos="9410700" algn="l"/>
                  <a:tab pos="10134600" algn="l"/>
                  <a:tab pos="10858500" algn="l"/>
                  <a:tab pos="11582400" algn="l"/>
                </a:tabLst>
              </a:pPr>
              <a:t>21</a:t>
            </a:fld>
            <a:endParaRPr lang="it-IT" smtClean="0">
              <a:solidFill>
                <a:srgbClr val="000000"/>
              </a:solidFill>
              <a:latin typeface="Arial" charset="0"/>
              <a:ea typeface="Microsoft YaHei" charset="-122"/>
              <a:cs typeface="Arial Unicode MS" charset="0"/>
            </a:endParaRPr>
          </a:p>
        </p:txBody>
      </p:sp>
      <p:sp>
        <p:nvSpPr>
          <p:cNvPr id="26626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3763625" y="-11798300"/>
            <a:ext cx="15730538" cy="117998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-11798300" y="-11798300"/>
            <a:ext cx="11799888" cy="1179988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pPr eaLnBrk="1">
              <a:spcBef>
                <a:spcPct val="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  <a:tab pos="11582400" algn="l"/>
              </a:tabLst>
            </a:pPr>
            <a:endParaRPr lang="it-IT" sz="2000">
              <a:latin typeface="Arial" charset="0"/>
              <a:cs typeface="Arial Unicode MS" charset="0"/>
            </a:endParaRPr>
          </a:p>
        </p:txBody>
      </p:sp>
      <p:sp>
        <p:nvSpPr>
          <p:cNvPr id="26628" name="AutoShape 4"/>
          <p:cNvSpPr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custGeom>
            <a:avLst/>
            <a:gdLst>
              <a:gd name="G0" fmla="*/ 8255 1 2"/>
              <a:gd name="G1" fmla="*/ 1270 1 2"/>
              <a:gd name="G2" fmla="+- 1270 0 0"/>
              <a:gd name="G3" fmla="+- 8255 0 0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0" b="0"/>
            <a:pathLst>
              <a:path>
                <a:moveTo>
                  <a:pt x="0" y="0"/>
                </a:moveTo>
                <a:lnTo>
                  <a:pt x="8255" y="0"/>
                </a:lnTo>
                <a:lnTo>
                  <a:pt x="8255" y="1270"/>
                </a:lnTo>
                <a:lnTo>
                  <a:pt x="0" y="1270"/>
                </a:lnTo>
                <a:close/>
              </a:path>
            </a:pathLst>
          </a:custGeom>
          <a:noFill/>
          <a:ln w="9360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63003E3-8533-438B-B3DE-5B12F4C8F417}" type="slidenum">
              <a:rPr lang="it-IT" sz="1200" smtClean="0">
                <a:solidFill>
                  <a:srgbClr val="FFFFFF"/>
                </a:solidFill>
                <a:cs typeface="Arial Unicode MS" charset="0"/>
              </a:rPr>
              <a:pPr algn="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21</a:t>
            </a:fld>
            <a:endParaRPr lang="it-IT" sz="1200" smtClean="0">
              <a:solidFill>
                <a:srgbClr val="FFFFFF"/>
              </a:solidFill>
              <a:cs typeface="Arial Unicode MS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6C050D-CB6B-492A-8D86-FCFCD2443292}" type="slidenum">
              <a:rPr lang="it-IT" smtClean="0">
                <a:latin typeface="Arial" charset="0"/>
                <a:ea typeface="Microsoft YaHei"/>
                <a:cs typeface="Microsoft YaHei"/>
              </a:rPr>
              <a:pPr/>
              <a:t>25</a:t>
            </a:fld>
            <a:endParaRPr lang="it-IT" smtClean="0">
              <a:latin typeface="Arial" charset="0"/>
              <a:ea typeface="Microsoft YaHei"/>
              <a:cs typeface="Microsoft YaHei"/>
            </a:endParaRPr>
          </a:p>
        </p:txBody>
      </p:sp>
      <p:sp>
        <p:nvSpPr>
          <p:cNvPr id="1699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9988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pPr eaLnBrk="1" hangingPunct="1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mtClean="0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169989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EDB54D1-4120-43AB-B977-F2F3A30576B6}" type="slidenum">
              <a:rPr lang="it-IT" sz="1200">
                <a:solidFill>
                  <a:srgbClr val="FFFFFF"/>
                </a:solidFill>
                <a:latin typeface="Calibri" pitchFamily="34" charset="0"/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25</a:t>
            </a:fld>
            <a:endParaRPr lang="it-IT" sz="1200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C60596-53B7-406F-86D2-800CFA8C17D1}" type="slidenum">
              <a:rPr lang="it-IT" smtClean="0">
                <a:latin typeface="Arial" charset="0"/>
                <a:ea typeface="Microsoft YaHei"/>
                <a:cs typeface="Microsoft YaHei"/>
              </a:rPr>
              <a:pPr/>
              <a:t>26</a:t>
            </a:fld>
            <a:endParaRPr lang="it-IT" smtClean="0">
              <a:latin typeface="Arial" charset="0"/>
              <a:ea typeface="Microsoft YaHei"/>
              <a:cs typeface="Microsoft YaHei"/>
            </a:endParaRPr>
          </a:p>
        </p:txBody>
      </p:sp>
      <p:sp>
        <p:nvSpPr>
          <p:cNvPr id="1740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084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pPr eaLnBrk="1" hangingPunct="1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mtClean="0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174085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3FF70C3-D939-4890-AA12-9284FAEB11C6}" type="slidenum">
              <a:rPr lang="it-IT" sz="1200">
                <a:solidFill>
                  <a:srgbClr val="FFFFFF"/>
                </a:solidFill>
                <a:latin typeface="Calibri" pitchFamily="34" charset="0"/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26</a:t>
            </a:fld>
            <a:endParaRPr lang="it-IT" sz="1200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A72D-9FA8-4D24-801B-119A4E71B29F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723D1-8514-4E27-9668-48FCA77B02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2236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A72D-9FA8-4D24-801B-119A4E71B29F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723D1-8514-4E27-9668-48FCA77B02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7849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A72D-9FA8-4D24-801B-119A4E71B29F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723D1-8514-4E27-9668-48FCA77B02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6385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A72D-9FA8-4D24-801B-119A4E71B29F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723D1-8514-4E27-9668-48FCA77B02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856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A72D-9FA8-4D24-801B-119A4E71B29F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723D1-8514-4E27-9668-48FCA77B02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870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A72D-9FA8-4D24-801B-119A4E71B29F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723D1-8514-4E27-9668-48FCA77B02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956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A72D-9FA8-4D24-801B-119A4E71B29F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723D1-8514-4E27-9668-48FCA77B02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1796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A72D-9FA8-4D24-801B-119A4E71B29F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723D1-8514-4E27-9668-48FCA77B02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8757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A72D-9FA8-4D24-801B-119A4E71B29F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723D1-8514-4E27-9668-48FCA77B02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1202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A72D-9FA8-4D24-801B-119A4E71B29F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723D1-8514-4E27-9668-48FCA77B02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1202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A72D-9FA8-4D24-801B-119A4E71B29F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723D1-8514-4E27-9668-48FCA77B02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5189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FA72D-9FA8-4D24-801B-119A4E71B29F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723D1-8514-4E27-9668-48FCA77B02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6495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rmacoecura.it/donna/donne-terapia-ormonale-sostitutiva-tos/" TargetMode="External"/><Relationship Id="rId2" Type="http://schemas.openxmlformats.org/officeDocument/2006/relationships/hyperlink" Target="http://www.farmacoecura.it/donna/pillola-yasminelle-yasmin-yaz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1083211" y="1447800"/>
          <a:ext cx="6485208" cy="4573172"/>
        </p:xfrm>
        <a:graphic>
          <a:graphicData uri="http://schemas.openxmlformats.org/drawingml/2006/table">
            <a:tbl>
              <a:tblPr/>
              <a:tblGrid>
                <a:gridCol w="2296844"/>
                <a:gridCol w="2094182"/>
                <a:gridCol w="2094182"/>
              </a:tblGrid>
              <a:tr h="695356"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 err="1">
                          <a:solidFill>
                            <a:schemeClr val="tx1"/>
                          </a:solidFill>
                          <a:latin typeface="Arial Unicode MS"/>
                        </a:rPr>
                        <a:t> </a:t>
                      </a:r>
                      <a:endParaRPr lang="it-IT" sz="2000" b="0" i="0" u="none" strike="noStrike" dirty="0">
                        <a:solidFill>
                          <a:schemeClr val="tx1"/>
                        </a:solidFill>
                        <a:latin typeface="Arial Unicode MS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CTCA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SPECT/CTCA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</a:tr>
              <a:tr h="614681"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 err="1">
                          <a:solidFill>
                            <a:schemeClr val="tx1"/>
                          </a:solidFill>
                          <a:latin typeface="Arial Unicode MS"/>
                        </a:rPr>
                        <a:t>True</a:t>
                      </a:r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 positive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24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24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</a:tr>
              <a:tr h="614681"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 err="1">
                          <a:solidFill>
                            <a:schemeClr val="tx1"/>
                          </a:solidFill>
                          <a:latin typeface="Arial Unicode MS"/>
                        </a:rPr>
                        <a:t>True</a:t>
                      </a:r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 negative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>
                          <a:solidFill>
                            <a:schemeClr val="tx1"/>
                          </a:solidFill>
                          <a:latin typeface="Arial Unicode MS"/>
                        </a:rPr>
                        <a:t>92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138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</a:tr>
              <a:tr h="614681"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False positive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>
                          <a:solidFill>
                            <a:schemeClr val="tx1"/>
                          </a:solidFill>
                          <a:latin typeface="Arial Unicode MS"/>
                        </a:rPr>
                        <a:t>53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>
                          <a:solidFill>
                            <a:schemeClr val="tx1"/>
                          </a:solidFill>
                          <a:latin typeface="Arial Unicode MS"/>
                        </a:rPr>
                        <a:t>7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</a:tr>
              <a:tr h="614681"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False negative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>
                          <a:solidFill>
                            <a:schemeClr val="tx1"/>
                          </a:solidFill>
                          <a:latin typeface="Arial Unicode MS"/>
                        </a:rPr>
                        <a:t>1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 err="1">
                          <a:solidFill>
                            <a:schemeClr val="tx1"/>
                          </a:solidFill>
                          <a:latin typeface="Arial Unicode MS"/>
                        </a:rPr>
                        <a:t>1</a:t>
                      </a:r>
                      <a:endParaRPr lang="it-IT" sz="2000" b="0" i="0" u="none" strike="noStrike" dirty="0">
                        <a:solidFill>
                          <a:schemeClr val="tx1"/>
                        </a:solidFill>
                        <a:latin typeface="Arial Unicode MS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</a:tr>
              <a:tr h="354773"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 err="1">
                          <a:solidFill>
                            <a:schemeClr val="tx1"/>
                          </a:solidFill>
                          <a:latin typeface="Arial Unicode MS"/>
                        </a:rPr>
                        <a:t>Sensitivity</a:t>
                      </a:r>
                      <a:endParaRPr lang="it-IT" sz="2000" b="0" i="0" u="none" strike="noStrike" dirty="0">
                        <a:solidFill>
                          <a:schemeClr val="tx1"/>
                        </a:solidFill>
                        <a:latin typeface="Arial Unicode MS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>
                          <a:solidFill>
                            <a:schemeClr val="tx1"/>
                          </a:solidFill>
                          <a:latin typeface="Arial Unicode MS"/>
                        </a:rPr>
                        <a:t>96%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96%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</a:tr>
              <a:tr h="354773"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 err="1">
                          <a:solidFill>
                            <a:schemeClr val="tx1"/>
                          </a:solidFill>
                          <a:latin typeface="Arial Unicode MS"/>
                        </a:rPr>
                        <a:t>Specificity</a:t>
                      </a:r>
                      <a:endParaRPr lang="it-IT" sz="2000" b="0" i="0" u="none" strike="noStrike" dirty="0">
                        <a:solidFill>
                          <a:schemeClr val="tx1"/>
                        </a:solidFill>
                        <a:latin typeface="Arial Unicode MS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>
                          <a:solidFill>
                            <a:schemeClr val="tx1"/>
                          </a:solidFill>
                          <a:latin typeface="Arial Unicode MS"/>
                        </a:rPr>
                        <a:t>63%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sng" strike="noStrike" dirty="0" smtClean="0">
                          <a:solidFill>
                            <a:schemeClr val="tx1"/>
                          </a:solidFill>
                          <a:latin typeface="Arial"/>
                          <a:hlinkClick r:id="" action="ppaction://hlinkfile"/>
                        </a:rPr>
                        <a:t>95%</a:t>
                      </a:r>
                      <a:r>
                        <a:rPr lang="it-IT" sz="2000" b="0" i="0" u="sng" strike="noStrike" dirty="0">
                          <a:solidFill>
                            <a:schemeClr val="tx1"/>
                          </a:solidFill>
                          <a:latin typeface="Arial"/>
                          <a:hlinkClick r:id="" action="ppaction://hlinkfile"/>
                        </a:rPr>
                        <a:t>⁎</a:t>
                      </a:r>
                      <a:endParaRPr lang="it-IT" sz="2000" b="0" i="0" u="sng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</a:tr>
              <a:tr h="354773"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PPV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>
                          <a:solidFill>
                            <a:schemeClr val="tx1"/>
                          </a:solidFill>
                          <a:latin typeface="Arial Unicode MS"/>
                        </a:rPr>
                        <a:t>31%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sng" strike="noStrike" smtClean="0">
                          <a:solidFill>
                            <a:schemeClr val="tx1"/>
                          </a:solidFill>
                          <a:latin typeface="Arial"/>
                          <a:hlinkClick r:id="" action="ppaction://hlinkfile"/>
                        </a:rPr>
                        <a:t>77%⁎</a:t>
                      </a:r>
                      <a:endParaRPr lang="it-IT" sz="2000" b="0" i="0" u="sng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</a:tr>
              <a:tr h="354773"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NPV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99%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99%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</a:tr>
            </a:tbl>
          </a:graphicData>
        </a:graphic>
      </p:graphicFrame>
      <p:sp>
        <p:nvSpPr>
          <p:cNvPr id="146475" name="CasellaDiTesto 2"/>
          <p:cNvSpPr txBox="1">
            <a:spLocks noChangeArrowheads="1"/>
          </p:cNvSpPr>
          <p:nvPr/>
        </p:nvSpPr>
        <p:spPr bwMode="auto">
          <a:xfrm>
            <a:off x="457200" y="228600"/>
            <a:ext cx="8001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 smtClean="0">
                <a:latin typeface="Verdana" pitchFamily="34" charset="0"/>
              </a:rPr>
              <a:t>Performance </a:t>
            </a:r>
            <a:r>
              <a:rPr lang="it-IT" dirty="0" err="1">
                <a:latin typeface="Verdana" pitchFamily="34" charset="0"/>
              </a:rPr>
              <a:t>Indexes</a:t>
            </a:r>
            <a:r>
              <a:rPr lang="it-IT" dirty="0">
                <a:latin typeface="Verdana" pitchFamily="34" charset="0"/>
              </a:rPr>
              <a:t> </a:t>
            </a:r>
            <a:r>
              <a:rPr lang="it-IT" dirty="0" err="1">
                <a:latin typeface="Verdana" pitchFamily="34" charset="0"/>
              </a:rPr>
              <a:t>of</a:t>
            </a:r>
            <a:r>
              <a:rPr lang="it-IT" dirty="0">
                <a:latin typeface="Verdana" pitchFamily="34" charset="0"/>
              </a:rPr>
              <a:t> CTCA and SPECT/CTCA </a:t>
            </a:r>
            <a:r>
              <a:rPr lang="it-IT" dirty="0" err="1">
                <a:latin typeface="Verdana" pitchFamily="34" charset="0"/>
              </a:rPr>
              <a:t>for</a:t>
            </a:r>
            <a:r>
              <a:rPr lang="it-IT" dirty="0">
                <a:latin typeface="Verdana" pitchFamily="34" charset="0"/>
              </a:rPr>
              <a:t> Detection </a:t>
            </a:r>
            <a:r>
              <a:rPr lang="it-IT" dirty="0" err="1">
                <a:latin typeface="Verdana" pitchFamily="34" charset="0"/>
              </a:rPr>
              <a:t>of</a:t>
            </a:r>
            <a:r>
              <a:rPr lang="it-IT" dirty="0">
                <a:latin typeface="Verdana" pitchFamily="34" charset="0"/>
              </a:rPr>
              <a:t> </a:t>
            </a:r>
            <a:r>
              <a:rPr lang="it-IT" dirty="0" err="1">
                <a:latin typeface="Verdana" pitchFamily="34" charset="0"/>
              </a:rPr>
              <a:t>Hemodynamically</a:t>
            </a:r>
            <a:r>
              <a:rPr lang="it-IT" dirty="0">
                <a:latin typeface="Verdana" pitchFamily="34" charset="0"/>
              </a:rPr>
              <a:t> </a:t>
            </a:r>
            <a:r>
              <a:rPr lang="it-IT" dirty="0" err="1">
                <a:latin typeface="Verdana" pitchFamily="34" charset="0"/>
              </a:rPr>
              <a:t>Significant</a:t>
            </a:r>
            <a:r>
              <a:rPr lang="it-IT" dirty="0">
                <a:latin typeface="Verdana" pitchFamily="34" charset="0"/>
              </a:rPr>
              <a:t> </a:t>
            </a:r>
            <a:r>
              <a:rPr lang="it-IT" dirty="0" err="1">
                <a:latin typeface="Verdana" pitchFamily="34" charset="0"/>
              </a:rPr>
              <a:t>Coronary</a:t>
            </a:r>
            <a:r>
              <a:rPr lang="it-IT" dirty="0">
                <a:latin typeface="Verdana" pitchFamily="34" charset="0"/>
              </a:rPr>
              <a:t> </a:t>
            </a:r>
            <a:r>
              <a:rPr lang="it-IT" dirty="0" err="1">
                <a:latin typeface="Verdana" pitchFamily="34" charset="0"/>
              </a:rPr>
              <a:t>Lesions</a:t>
            </a:r>
            <a:r>
              <a:rPr lang="it-IT" dirty="0">
                <a:latin typeface="Verdana" pitchFamily="34" charset="0"/>
              </a:rPr>
              <a:t> in 170 </a:t>
            </a:r>
            <a:r>
              <a:rPr lang="it-IT" dirty="0" err="1">
                <a:latin typeface="Verdana" pitchFamily="34" charset="0"/>
              </a:rPr>
              <a:t>Segments</a:t>
            </a:r>
            <a:r>
              <a:rPr lang="it-IT" dirty="0">
                <a:latin typeface="Verdana" pitchFamily="34" charset="0"/>
              </a:rPr>
              <a:t> in 44 </a:t>
            </a:r>
            <a:r>
              <a:rPr lang="it-IT" dirty="0" err="1">
                <a:latin typeface="Verdana" pitchFamily="34" charset="0"/>
              </a:rPr>
              <a:t>Patients</a:t>
            </a:r>
            <a:endParaRPr lang="it-IT" dirty="0"/>
          </a:p>
        </p:txBody>
      </p:sp>
      <p:sp>
        <p:nvSpPr>
          <p:cNvPr id="146476" name="CasellaDiTesto 3"/>
          <p:cNvSpPr txBox="1">
            <a:spLocks noChangeArrowheads="1"/>
          </p:cNvSpPr>
          <p:nvPr/>
        </p:nvSpPr>
        <p:spPr bwMode="auto">
          <a:xfrm>
            <a:off x="760413" y="6350000"/>
            <a:ext cx="5037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i="1" dirty="0" err="1"/>
              <a:t>Rispler</a:t>
            </a:r>
            <a:r>
              <a:rPr lang="it-IT" i="1" dirty="0"/>
              <a:t> S </a:t>
            </a:r>
            <a:r>
              <a:rPr lang="it-IT" i="1" dirty="0" err="1"/>
              <a:t>et</a:t>
            </a:r>
            <a:r>
              <a:rPr lang="it-IT" i="1" dirty="0"/>
              <a:t> al.  J Am </a:t>
            </a:r>
            <a:r>
              <a:rPr lang="it-IT" i="1" dirty="0" err="1"/>
              <a:t>Coll</a:t>
            </a:r>
            <a:r>
              <a:rPr lang="it-IT" i="1" dirty="0"/>
              <a:t> </a:t>
            </a:r>
            <a:r>
              <a:rPr lang="it-IT" i="1" dirty="0" err="1"/>
              <a:t>Cardiol</a:t>
            </a:r>
            <a:r>
              <a:rPr lang="it-IT" i="1" dirty="0"/>
              <a:t> 2007;49:1059-1067</a:t>
            </a:r>
          </a:p>
        </p:txBody>
      </p:sp>
    </p:spTree>
    <p:extLst>
      <p:ext uri="{BB962C8B-B14F-4D97-AF65-F5344CB8AC3E}">
        <p14:creationId xmlns:p14="http://schemas.microsoft.com/office/powerpoint/2010/main" val="117070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latin typeface="Arial Narrow"/>
                <a:cs typeface="Arial Narrow"/>
              </a:rPr>
              <a:t>V</a:t>
            </a:r>
            <a:r>
              <a:rPr lang="it-IT" sz="5400" dirty="0" smtClean="0">
                <a:latin typeface="Arial Narrow"/>
                <a:cs typeface="Arial Narrow"/>
              </a:rPr>
              <a:t>alutazione</a:t>
            </a:r>
            <a:endParaRPr lang="it-IT" sz="5400" dirty="0"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63908" y="1247675"/>
            <a:ext cx="8692470" cy="18158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latin typeface="Arial Narrow"/>
                <a:cs typeface="Arial Narrow"/>
              </a:rPr>
              <a:t>La </a:t>
            </a:r>
            <a:r>
              <a:rPr lang="it-IT" sz="2800" b="1" dirty="0">
                <a:latin typeface="Arial Narrow"/>
                <a:cs typeface="Arial Narrow"/>
              </a:rPr>
              <a:t>sintomatologia </a:t>
            </a:r>
            <a:r>
              <a:rPr lang="it-IT" sz="2800" b="1" dirty="0" smtClean="0">
                <a:latin typeface="Arial Narrow"/>
                <a:cs typeface="Arial Narrow"/>
              </a:rPr>
              <a:t>riferita,</a:t>
            </a:r>
            <a:r>
              <a:rPr lang="it-IT" sz="2800" dirty="0" smtClean="0">
                <a:latin typeface="Arial Narrow"/>
                <a:cs typeface="Arial Narrow"/>
              </a:rPr>
              <a:t> </a:t>
            </a:r>
          </a:p>
          <a:p>
            <a:pPr algn="ctr"/>
            <a:r>
              <a:rPr lang="it-IT" sz="2800" dirty="0" smtClean="0">
                <a:latin typeface="Arial Narrow"/>
                <a:cs typeface="Arial Narrow"/>
              </a:rPr>
              <a:t>l’</a:t>
            </a:r>
            <a:r>
              <a:rPr lang="it-IT" sz="2800" b="1" dirty="0" smtClean="0">
                <a:latin typeface="Arial Narrow"/>
                <a:cs typeface="Arial Narrow"/>
              </a:rPr>
              <a:t>obiettività e la conoscenza nel tempo della paziente </a:t>
            </a:r>
            <a:r>
              <a:rPr lang="it-IT" sz="2800" dirty="0" smtClean="0">
                <a:latin typeface="Arial Narrow"/>
                <a:cs typeface="Arial Narrow"/>
              </a:rPr>
              <a:t>mi preoccupano e decido di mandarla in </a:t>
            </a:r>
          </a:p>
          <a:p>
            <a:pPr algn="ctr"/>
            <a:r>
              <a:rPr lang="it-IT" sz="2800" b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Pronto Soccorso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263909" y="4079631"/>
            <a:ext cx="8401790" cy="20621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it-IT" sz="3200" dirty="0" smtClean="0">
                <a:ea typeface="ＭＳ Ｐゴシック"/>
                <a:cs typeface="ＭＳ Ｐゴシック"/>
              </a:rPr>
              <a:t>Sono stato troppo precipitoso?</a:t>
            </a:r>
          </a:p>
          <a:p>
            <a:pPr>
              <a:buFontTx/>
              <a:buNone/>
            </a:pPr>
            <a:r>
              <a:rPr lang="it-IT" sz="3200" dirty="0" smtClean="0">
                <a:ea typeface="ＭＳ Ｐゴシック"/>
                <a:cs typeface="ＭＳ Ｐゴシック"/>
              </a:rPr>
              <a:t>Potevo chiedere un RX Torace e visita </a:t>
            </a:r>
            <a:r>
              <a:rPr lang="it-IT" sz="3200" dirty="0" err="1" smtClean="0">
                <a:ea typeface="ＭＳ Ｐゴシック"/>
                <a:cs typeface="ＭＳ Ｐゴシック"/>
              </a:rPr>
              <a:t>pneumologica</a:t>
            </a:r>
            <a:r>
              <a:rPr lang="it-IT" sz="3200" dirty="0" smtClean="0">
                <a:ea typeface="ＭＳ Ｐゴシック"/>
                <a:cs typeface="ＭＳ Ｐゴシック"/>
              </a:rPr>
              <a:t> urgenti?</a:t>
            </a:r>
          </a:p>
          <a:p>
            <a:pPr>
              <a:buFontTx/>
              <a:buNone/>
            </a:pPr>
            <a:r>
              <a:rPr lang="it-IT" sz="3200" dirty="0" smtClean="0">
                <a:ea typeface="ＭＳ Ｐゴシック"/>
                <a:cs typeface="ＭＳ Ｐゴシック"/>
              </a:rPr>
              <a:t>Magari era una frattura </a:t>
            </a:r>
            <a:r>
              <a:rPr lang="it-IT" sz="3200" dirty="0" err="1" smtClean="0">
                <a:ea typeface="ＭＳ Ｐゴシック"/>
                <a:cs typeface="ＭＳ Ｐゴシック"/>
              </a:rPr>
              <a:t>costale…</a:t>
            </a:r>
            <a:endParaRPr lang="it-IT" sz="3200" dirty="0" smtClean="0">
              <a:solidFill>
                <a:srgbClr val="00330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222696" y="3244334"/>
            <a:ext cx="48392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Avrò fatto bene?</a:t>
            </a:r>
            <a:endParaRPr lang="it-IT" sz="3600" dirty="0"/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778" l="0" r="9911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38425" y="4452425"/>
            <a:ext cx="2405575" cy="240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37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1395413"/>
            <a:ext cx="9144000" cy="3598862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7411" name="CasellaDiTesto 7"/>
          <p:cNvSpPr txBox="1">
            <a:spLocks noChangeArrowheads="1"/>
          </p:cNvSpPr>
          <p:nvPr/>
        </p:nvSpPr>
        <p:spPr bwMode="auto">
          <a:xfrm>
            <a:off x="0" y="1701800"/>
            <a:ext cx="9144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algn="ctr">
              <a:lnSpc>
                <a:spcPct val="120000"/>
              </a:lnSpc>
            </a:pPr>
            <a:r>
              <a:rPr lang="it-IT" sz="8000" b="1" dirty="0" err="1" smtClean="0">
                <a:latin typeface="Arial Narrow" pitchFamily="34" charset="0"/>
              </a:rPr>
              <a:t>…di</a:t>
            </a:r>
            <a:r>
              <a:rPr lang="it-IT" sz="8000" b="1" dirty="0" smtClean="0">
                <a:latin typeface="Arial Narrow" pitchFamily="34" charset="0"/>
              </a:rPr>
              <a:t> nuovo </a:t>
            </a:r>
            <a:r>
              <a:rPr lang="it-IT" sz="8000" b="1" dirty="0">
                <a:latin typeface="Arial Narrow" pitchFamily="34" charset="0"/>
              </a:rPr>
              <a:t>i nostri Clinici...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413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0" y="4994275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414" name="CasellaDiTesto 10"/>
          <p:cNvSpPr txBox="1">
            <a:spLocks noChangeArrowheads="1"/>
          </p:cNvSpPr>
          <p:nvPr/>
        </p:nvSpPr>
        <p:spPr bwMode="auto">
          <a:xfrm>
            <a:off x="1438275" y="5140325"/>
            <a:ext cx="61944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i="1">
                <a:latin typeface="Arial Narrow" pitchFamily="34" charset="0"/>
              </a:rPr>
              <a:t>Dr Claudio Gentilini – Dr Adriano Pagani</a:t>
            </a:r>
          </a:p>
        </p:txBody>
      </p:sp>
    </p:spTree>
    <p:extLst>
      <p:ext uri="{BB962C8B-B14F-4D97-AF65-F5344CB8AC3E}">
        <p14:creationId xmlns:p14="http://schemas.microsoft.com/office/powerpoint/2010/main" val="219755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smtClean="0">
                <a:solidFill>
                  <a:srgbClr val="00CCFF"/>
                </a:solidFill>
                <a:ea typeface="ＭＳ Ｐゴシック" pitchFamily="34" charset="-128"/>
              </a:rPr>
              <a:t>Cause di dispnea ad esordio acuto</a:t>
            </a:r>
          </a:p>
        </p:txBody>
      </p:sp>
      <p:sp>
        <p:nvSpPr>
          <p:cNvPr id="18435" name="Segnaposto contenuto 2"/>
          <p:cNvSpPr>
            <a:spLocks noGrp="1"/>
          </p:cNvSpPr>
          <p:nvPr>
            <p:ph idx="1"/>
          </p:nvPr>
        </p:nvSpPr>
        <p:spPr>
          <a:xfrm>
            <a:off x="457200" y="2000250"/>
            <a:ext cx="8229600" cy="4125913"/>
          </a:xfrm>
        </p:spPr>
        <p:txBody>
          <a:bodyPr/>
          <a:lstStyle/>
          <a:p>
            <a:pPr eaLnBrk="1" hangingPunct="1"/>
            <a:r>
              <a:rPr lang="it-IT" smtClean="0">
                <a:solidFill>
                  <a:srgbClr val="FF0000"/>
                </a:solidFill>
                <a:ea typeface="ＭＳ Ｐゴシック" pitchFamily="34" charset="-128"/>
              </a:rPr>
              <a:t>Edema laringeo, corpo estraneo,</a:t>
            </a:r>
          </a:p>
          <a:p>
            <a:pPr eaLnBrk="1" hangingPunct="1"/>
            <a:r>
              <a:rPr lang="it-IT" smtClean="0">
                <a:solidFill>
                  <a:srgbClr val="FF0000"/>
                </a:solidFill>
                <a:ea typeface="ＭＳ Ｐゴシック" pitchFamily="34" charset="-128"/>
              </a:rPr>
              <a:t>Embolia polmonare,</a:t>
            </a:r>
          </a:p>
          <a:p>
            <a:pPr eaLnBrk="1" hangingPunct="1"/>
            <a:r>
              <a:rPr lang="it-IT" smtClean="0">
                <a:solidFill>
                  <a:srgbClr val="FF0000"/>
                </a:solidFill>
                <a:ea typeface="ＭＳ Ｐゴシック" pitchFamily="34" charset="-128"/>
              </a:rPr>
              <a:t>Pneumotorace,</a:t>
            </a:r>
          </a:p>
          <a:p>
            <a:pPr eaLnBrk="1" hangingPunct="1"/>
            <a:r>
              <a:rPr lang="it-IT" smtClean="0">
                <a:solidFill>
                  <a:srgbClr val="FF0000"/>
                </a:solidFill>
                <a:ea typeface="ＭＳ Ｐゴシック" pitchFamily="34" charset="-128"/>
              </a:rPr>
              <a:t>Polmonite interstiziale,</a:t>
            </a:r>
          </a:p>
          <a:p>
            <a:pPr eaLnBrk="1" hangingPunct="1"/>
            <a:r>
              <a:rPr lang="it-IT" smtClean="0">
                <a:solidFill>
                  <a:srgbClr val="FF0000"/>
                </a:solidFill>
                <a:ea typeface="ＭＳ Ｐゴシック" pitchFamily="34" charset="-128"/>
              </a:rPr>
              <a:t>Ipercapnia da stato ansioso,</a:t>
            </a:r>
          </a:p>
          <a:p>
            <a:pPr eaLnBrk="1" hangingPunct="1"/>
            <a:r>
              <a:rPr lang="it-IT" smtClean="0">
                <a:solidFill>
                  <a:srgbClr val="FF0000"/>
                </a:solidFill>
                <a:ea typeface="ＭＳ Ｐゴシック" pitchFamily="34" charset="-128"/>
              </a:rPr>
              <a:t>Insufficienza ventricolare sx (EPA)</a:t>
            </a:r>
          </a:p>
          <a:p>
            <a:pPr eaLnBrk="1" hangingPunct="1"/>
            <a:r>
              <a:rPr lang="it-IT" smtClean="0">
                <a:solidFill>
                  <a:srgbClr val="FF0000"/>
                </a:solidFill>
                <a:ea typeface="ＭＳ Ｐゴシック" pitchFamily="34" charset="-128"/>
              </a:rPr>
              <a:t>BPCO asmatiforme</a:t>
            </a:r>
          </a:p>
        </p:txBody>
      </p:sp>
    </p:spTree>
    <p:extLst>
      <p:ext uri="{BB962C8B-B14F-4D97-AF65-F5344CB8AC3E}">
        <p14:creationId xmlns:p14="http://schemas.microsoft.com/office/powerpoint/2010/main" val="349735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smtClean="0">
                <a:solidFill>
                  <a:srgbClr val="00CCFF"/>
                </a:solidFill>
                <a:ea typeface="ＭＳ Ｐゴシック" pitchFamily="34" charset="-128"/>
              </a:rPr>
              <a:t>Orienta all’embolia polmonare</a:t>
            </a:r>
          </a:p>
        </p:txBody>
      </p:sp>
      <p:sp>
        <p:nvSpPr>
          <p:cNvPr id="183298" name="Segnaposto contenuto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it-IT" dirty="0" smtClean="0">
                <a:solidFill>
                  <a:srgbClr val="FF0000"/>
                </a:solidFill>
                <a:ea typeface="ＭＳ Ｐゴシック"/>
                <a:cs typeface="ＭＳ Ｐゴシック"/>
              </a:rPr>
              <a:t>Allettamento prolungato, lunghi viaggi in aereo o in auto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it-IT" dirty="0" smtClean="0">
                <a:solidFill>
                  <a:srgbClr val="FF0000"/>
                </a:solidFill>
                <a:ea typeface="ＭＳ Ｐゴシック"/>
                <a:cs typeface="ＭＳ Ｐゴシック"/>
              </a:rPr>
              <a:t>Stati post-traumatici e post-chirurgici,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it-IT" dirty="0" smtClean="0">
                <a:solidFill>
                  <a:srgbClr val="FF0000"/>
                </a:solidFill>
                <a:ea typeface="ＭＳ Ｐゴシック"/>
                <a:cs typeface="ＭＳ Ｐゴシック"/>
              </a:rPr>
              <a:t>Neoplasie,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it-IT" dirty="0" smtClean="0">
                <a:solidFill>
                  <a:srgbClr val="FF0000"/>
                </a:solidFill>
                <a:ea typeface="ＭＳ Ｐゴシック"/>
                <a:cs typeface="ＭＳ Ｐゴシック"/>
              </a:rPr>
              <a:t>Età: g</a:t>
            </a:r>
            <a:r>
              <a:rPr lang="it-IT" dirty="0" smtClean="0">
                <a:solidFill>
                  <a:srgbClr val="FF0000"/>
                </a:solidFill>
              </a:rPr>
              <a:t>li anziani presentano un maggior rischio di trombosi: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it-IT" dirty="0" smtClean="0">
                <a:solidFill>
                  <a:srgbClr val="FF0000"/>
                </a:solidFill>
              </a:rPr>
              <a:t> malfunzionamento delle valvole venose 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it-IT" dirty="0" smtClean="0">
                <a:solidFill>
                  <a:srgbClr val="FF0000"/>
                </a:solidFill>
              </a:rPr>
              <a:t>gli anziani sono più a rischio di disidratazione, quindi il loro sangue si addensa più facilmente e i trombi si possono formare con maggior frequenza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it-IT" dirty="0" smtClean="0">
                <a:solidFill>
                  <a:srgbClr val="FF0000"/>
                </a:solidFill>
              </a:rPr>
              <a:t>gli anziani hanno anche maggiori probabilità di avere problemi di salute che li rendono più soggetti ai fattori di rischio indipendenti per la trombosi; ad esempio possiamo ricordare gli interventi di sostituzione delle articolazioni, i tumori o le patologie cardiache.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it-IT" dirty="0" smtClean="0">
                <a:solidFill>
                  <a:srgbClr val="FF0000"/>
                </a:solidFill>
              </a:rPr>
              <a:t>Storia di </a:t>
            </a:r>
            <a:r>
              <a:rPr lang="it-IT" dirty="0" err="1" smtClean="0">
                <a:solidFill>
                  <a:srgbClr val="FF0000"/>
                </a:solidFill>
              </a:rPr>
              <a:t>flebotrombosi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it-IT" dirty="0" smtClean="0">
                <a:solidFill>
                  <a:srgbClr val="FF0000"/>
                </a:solidFill>
              </a:rPr>
              <a:t>Terapia ormonale: </a:t>
            </a:r>
            <a:r>
              <a:rPr lang="it-IT" dirty="0" smtClean="0">
                <a:solidFill>
                  <a:srgbClr val="FF0000"/>
                </a:solidFill>
                <a:hlinkClick r:id="rId2" tooltip="Pillola anticoncezionale"/>
              </a:rPr>
              <a:t>pillola anticoncezionale</a:t>
            </a:r>
            <a:r>
              <a:rPr lang="it-IT" dirty="0" smtClean="0">
                <a:solidFill>
                  <a:srgbClr val="FF0000"/>
                </a:solidFill>
              </a:rPr>
              <a:t> e somministrati durante la </a:t>
            </a:r>
            <a:r>
              <a:rPr lang="it-IT" dirty="0" smtClean="0">
                <a:solidFill>
                  <a:srgbClr val="FF0000"/>
                </a:solidFill>
                <a:hlinkClick r:id="rId3" tooltip="Terapia ormonale sostitutiva"/>
              </a:rPr>
              <a:t>terapia ormonale sostitutiva</a:t>
            </a:r>
            <a:r>
              <a:rPr lang="it-IT" dirty="0" smtClean="0">
                <a:solidFill>
                  <a:srgbClr val="FF0000"/>
                </a:solidFill>
              </a:rPr>
              <a:t> sono in grado di aumentare la quantità delle sostanze responsabili della coagulazione, soprattutto se associate al fumo e al sovrappeso,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it-IT" dirty="0" smtClean="0">
                <a:solidFill>
                  <a:srgbClr val="FF0000"/>
                </a:solidFill>
              </a:rPr>
              <a:t>Stato </a:t>
            </a:r>
            <a:r>
              <a:rPr lang="it-IT" dirty="0" err="1" smtClean="0">
                <a:solidFill>
                  <a:srgbClr val="FF0000"/>
                </a:solidFill>
              </a:rPr>
              <a:t>procoagulativo</a:t>
            </a:r>
            <a:r>
              <a:rPr lang="it-IT" dirty="0" smtClean="0">
                <a:solidFill>
                  <a:srgbClr val="FF0000"/>
                </a:solidFill>
              </a:rPr>
              <a:t> costituzionale o acquisito.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it-IT" dirty="0" smtClean="0">
              <a:solidFill>
                <a:srgbClr val="FF0000"/>
              </a:solidFill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84617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smtClean="0">
                <a:solidFill>
                  <a:srgbClr val="00CCFF"/>
                </a:solidFill>
                <a:ea typeface="ＭＳ Ｐゴシック" pitchFamily="34" charset="-128"/>
              </a:rPr>
              <a:t>Approccio diagnostico</a:t>
            </a:r>
          </a:p>
        </p:txBody>
      </p:sp>
      <p:sp>
        <p:nvSpPr>
          <p:cNvPr id="183298" name="Segnaposto contenuto 2"/>
          <p:cNvSpPr>
            <a:spLocks noGrp="1"/>
          </p:cNvSpPr>
          <p:nvPr>
            <p:ph idx="1"/>
          </p:nvPr>
        </p:nvSpPr>
        <p:spPr>
          <a:xfrm>
            <a:off x="457200" y="1543050"/>
            <a:ext cx="8229600" cy="4583113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it-IT" dirty="0" smtClean="0">
                <a:solidFill>
                  <a:srgbClr val="FF0000"/>
                </a:solidFill>
                <a:ea typeface="ＭＳ Ｐゴシック"/>
                <a:cs typeface="ＭＳ Ｐゴシック"/>
              </a:rPr>
              <a:t>Pensare alla possibilità  che la persona che stiamo visitando possa avere un’embolia polmonare,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it-IT" dirty="0" smtClean="0">
                <a:solidFill>
                  <a:srgbClr val="FF0000"/>
                </a:solidFill>
                <a:ea typeface="ＭＳ Ｐゴシック"/>
                <a:cs typeface="ＭＳ Ｐゴシック"/>
              </a:rPr>
              <a:t>Valutazione clinica: anamnesi ed esame obiettivo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it-IT" dirty="0" smtClean="0">
                <a:solidFill>
                  <a:srgbClr val="FF0000"/>
                </a:solidFill>
              </a:rPr>
              <a:t>Indagini di laboratorio,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it-IT" dirty="0" smtClean="0">
                <a:solidFill>
                  <a:srgbClr val="FF0000"/>
                </a:solidFill>
              </a:rPr>
              <a:t>Indagini strumentali di routine: ECG, RX Torace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it-IT" dirty="0" smtClean="0">
                <a:solidFill>
                  <a:srgbClr val="FF0000"/>
                </a:solidFill>
              </a:rPr>
              <a:t>Quali indagini ci portano alla diagnosi ed all’avvio della terapia?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it-IT" dirty="0" smtClean="0">
              <a:solidFill>
                <a:srgbClr val="FF0000"/>
              </a:solidFill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12367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-1" y="1688123"/>
            <a:ext cx="9143999" cy="2904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Ed ora la parola al Radiologo...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3659006" y="5140162"/>
            <a:ext cx="19639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 </a:t>
            </a:r>
            <a:r>
              <a:rPr lang="it-IT" sz="3200" i="1" dirty="0" err="1" smtClean="0">
                <a:latin typeface="Arial Narrow"/>
                <a:cs typeface="Arial Narrow"/>
              </a:rPr>
              <a:t>Cabassa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89543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66CCFF"/>
                </a:solidFill>
              </a:rPr>
              <a:t>Embolia polmonare: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>
                <a:solidFill>
                  <a:srgbClr val="FF0000"/>
                </a:solidFill>
              </a:rPr>
              <a:t>1:</a:t>
            </a:r>
            <a:r>
              <a:rPr lang="it-IT" dirty="0" err="1" smtClean="0">
                <a:solidFill>
                  <a:srgbClr val="FF0000"/>
                </a:solidFill>
              </a:rPr>
              <a:t>Rx</a:t>
            </a:r>
            <a:r>
              <a:rPr lang="it-IT" dirty="0" smtClean="0">
                <a:solidFill>
                  <a:srgbClr val="FF0000"/>
                </a:solidFill>
              </a:rPr>
              <a:t> Torace ; 2:TC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98073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457200" indent="-455613" algn="ctr"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    «</a:t>
            </a:r>
            <a:r>
              <a:rPr lang="it-IT" b="1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CTPA…is</a:t>
            </a:r>
            <a:r>
              <a:rPr lang="it-IT" b="1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</a:t>
            </a:r>
            <a:r>
              <a:rPr lang="it-IT" b="1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now</a:t>
            </a:r>
            <a:r>
              <a:rPr lang="it-IT" b="1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the first </a:t>
            </a:r>
            <a:r>
              <a:rPr lang="it-IT" b="1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line</a:t>
            </a:r>
            <a:r>
              <a:rPr lang="it-IT" b="1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</a:t>
            </a:r>
            <a:r>
              <a:rPr lang="it-IT" b="1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imaging</a:t>
            </a:r>
            <a:r>
              <a:rPr lang="it-IT" b="1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test”</a:t>
            </a:r>
          </a:p>
          <a:p>
            <a:pPr marL="457200" indent="-4556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it-IT" dirty="0" smtClean="0">
              <a:solidFill>
                <a:srgbClr val="000000"/>
              </a:solidFill>
              <a:latin typeface="Calibri" pitchFamily="34" charset="0"/>
              <a:ea typeface="ＭＳ Ｐゴシック" charset="-128"/>
            </a:endParaRPr>
          </a:p>
          <a:p>
            <a:pPr marL="457200" indent="-455613"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In </a:t>
            </a:r>
            <a:r>
              <a:rPr lang="it-IT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view</a:t>
            </a: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of</a:t>
            </a: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the </a:t>
            </a:r>
            <a:r>
              <a:rPr lang="it-IT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large</a:t>
            </a: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increase</a:t>
            </a: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in </a:t>
            </a:r>
            <a:r>
              <a:rPr lang="it-IT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use</a:t>
            </a: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of</a:t>
            </a: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CTPA, </a:t>
            </a:r>
            <a:r>
              <a:rPr lang="it-IT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…it</a:t>
            </a: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is</a:t>
            </a: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critical</a:t>
            </a: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to</a:t>
            </a: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review</a:t>
            </a: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the </a:t>
            </a:r>
            <a:r>
              <a:rPr lang="it-IT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diagnostic</a:t>
            </a: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algorithm</a:t>
            </a: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of</a:t>
            </a: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PE…</a:t>
            </a:r>
            <a:endParaRPr lang="it-IT" dirty="0" smtClean="0">
              <a:solidFill>
                <a:srgbClr val="000000"/>
              </a:solidFill>
              <a:latin typeface="Calibri" pitchFamily="34" charset="0"/>
              <a:ea typeface="ＭＳ Ｐゴシック" charset="-128"/>
            </a:endParaRPr>
          </a:p>
          <a:p>
            <a:pPr marL="457200" indent="-455613"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it-IT" dirty="0" smtClean="0">
              <a:solidFill>
                <a:srgbClr val="000000"/>
              </a:solidFill>
              <a:latin typeface="Calibri" pitchFamily="34" charset="0"/>
              <a:ea typeface="ＭＳ Ｐゴシック" charset="-128"/>
            </a:endParaRPr>
          </a:p>
          <a:p>
            <a:pPr marL="457200" indent="-455613"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Using</a:t>
            </a: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a </a:t>
            </a:r>
            <a:r>
              <a:rPr lang="it-IT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standardized</a:t>
            </a: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algorithm</a:t>
            </a: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, CTPA can </a:t>
            </a:r>
            <a:r>
              <a:rPr lang="it-IT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be</a:t>
            </a: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avoided</a:t>
            </a: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in 20-30% </a:t>
            </a:r>
            <a:r>
              <a:rPr lang="it-IT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of</a:t>
            </a: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patients</a:t>
            </a: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presenting</a:t>
            </a: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with</a:t>
            </a: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a first or </a:t>
            </a:r>
            <a:r>
              <a:rPr lang="it-IT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recurrent</a:t>
            </a: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episode</a:t>
            </a: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of</a:t>
            </a: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clinically</a:t>
            </a: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suspected</a:t>
            </a: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acute PE»</a:t>
            </a:r>
          </a:p>
          <a:p>
            <a:pPr marL="457200" indent="-455613"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it-IT" dirty="0" smtClean="0">
              <a:solidFill>
                <a:srgbClr val="000000"/>
              </a:solidFill>
              <a:latin typeface="Calibri" pitchFamily="34" charset="0"/>
              <a:ea typeface="ＭＳ Ｐゴシック" charset="-128"/>
            </a:endParaRPr>
          </a:p>
          <a:p>
            <a:pPr marL="457200" indent="-455613"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							</a:t>
            </a:r>
            <a:r>
              <a:rPr lang="it-IT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Huisman</a:t>
            </a: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MV, </a:t>
            </a:r>
            <a:r>
              <a:rPr lang="it-IT" dirty="0" err="1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Blood</a:t>
            </a:r>
            <a:r>
              <a:rPr lang="it-IT" dirty="0" smtClean="0">
                <a:solidFill>
                  <a:srgbClr val="000000"/>
                </a:solidFill>
                <a:latin typeface="Calibri" pitchFamily="34" charset="0"/>
                <a:ea typeface="ＭＳ Ｐゴシック" charset="-128"/>
              </a:rPr>
              <a:t> 2013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2800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4400"/>
              <a:t>CI MANCAVA ANCHE QUESTA…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88" y="1790700"/>
            <a:ext cx="7334250" cy="2238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6350000" y="3876675"/>
            <a:ext cx="2060575" cy="455613"/>
          </a:xfrm>
          <a:custGeom>
            <a:avLst/>
            <a:gdLst>
              <a:gd name="G0" fmla="*/ 5724 1 2"/>
              <a:gd name="G1" fmla="*/ 1268 1 2"/>
              <a:gd name="G2" fmla="+- 1268 0 0"/>
              <a:gd name="G3" fmla="+- 5724 0 0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0" b="0"/>
            <a:pathLst>
              <a:path>
                <a:moveTo>
                  <a:pt x="0" y="0"/>
                </a:moveTo>
                <a:lnTo>
                  <a:pt x="5724" y="0"/>
                </a:lnTo>
                <a:lnTo>
                  <a:pt x="5724" y="1268"/>
                </a:lnTo>
                <a:lnTo>
                  <a:pt x="0" y="1268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tabLst>
                <a:tab pos="723900" algn="l"/>
                <a:tab pos="1447800" algn="l"/>
              </a:tabLst>
            </a:pPr>
            <a:r>
              <a:rPr lang="it-IT" sz="2400" b="1">
                <a:solidFill>
                  <a:srgbClr val="000000"/>
                </a:solidFill>
                <a:latin typeface="Calibri" pitchFamily="34" charset="0"/>
              </a:rPr>
              <a:t>RADIOLOGO</a:t>
            </a:r>
          </a:p>
        </p:txBody>
      </p:sp>
    </p:spTree>
    <p:extLst>
      <p:ext uri="{BB962C8B-B14F-4D97-AF65-F5344CB8AC3E}">
        <p14:creationId xmlns:p14="http://schemas.microsoft.com/office/powerpoint/2010/main" val="12496331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Text Box 1"/>
          <p:cNvSpPr txBox="1">
            <a:spLocks noChangeArrowheads="1"/>
          </p:cNvSpPr>
          <p:nvPr/>
        </p:nvSpPr>
        <p:spPr bwMode="auto">
          <a:xfrm>
            <a:off x="468313" y="0"/>
            <a:ext cx="8229600" cy="86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3200">
                <a:solidFill>
                  <a:srgbClr val="FFFF00"/>
                </a:solidFill>
              </a:rPr>
              <a:t>ieri</a:t>
            </a:r>
            <a:endParaRPr lang="it-IT" sz="3200" i="1">
              <a:solidFill>
                <a:srgbClr val="FFFF00"/>
              </a:solidFill>
            </a:endParaRPr>
          </a:p>
        </p:txBody>
      </p:sp>
      <p:pic>
        <p:nvPicPr>
          <p:cNvPr id="150530" name="Picture 2"/>
          <p:cNvPicPr>
            <a:picLocks noChangeAspect="1" noChangeArrowheads="1"/>
          </p:cNvPicPr>
          <p:nvPr/>
        </p:nvPicPr>
        <p:blipFill>
          <a:blip r:embed="rId3"/>
          <a:srcRect l="10452" t="8983" r="3122" b="20705"/>
          <a:stretch>
            <a:fillRect/>
          </a:stretch>
        </p:blipFill>
        <p:spPr bwMode="auto">
          <a:xfrm>
            <a:off x="682625" y="785813"/>
            <a:ext cx="3867150" cy="31464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0531" name="Picture 3"/>
          <p:cNvPicPr>
            <a:picLocks noChangeAspect="1" noChangeArrowheads="1"/>
          </p:cNvPicPr>
          <p:nvPr/>
        </p:nvPicPr>
        <p:blipFill>
          <a:blip r:embed="rId4"/>
          <a:srcRect l="7521" t="9241" r="4391" b="20705"/>
          <a:stretch>
            <a:fillRect/>
          </a:stretch>
        </p:blipFill>
        <p:spPr bwMode="auto">
          <a:xfrm>
            <a:off x="4549775" y="785813"/>
            <a:ext cx="3951288" cy="3143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0532" name="Picture 4"/>
          <p:cNvPicPr>
            <a:picLocks noChangeAspect="1" noChangeArrowheads="1"/>
          </p:cNvPicPr>
          <p:nvPr/>
        </p:nvPicPr>
        <p:blipFill>
          <a:blip r:embed="rId5"/>
          <a:srcRect l="8289" t="8983" r="4591" b="22166"/>
          <a:stretch>
            <a:fillRect/>
          </a:stretch>
        </p:blipFill>
        <p:spPr bwMode="auto">
          <a:xfrm>
            <a:off x="677863" y="3714750"/>
            <a:ext cx="3978275" cy="3143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50533" name="Text Box 5"/>
          <p:cNvSpPr txBox="1">
            <a:spLocks noChangeArrowheads="1"/>
          </p:cNvSpPr>
          <p:nvPr/>
        </p:nvSpPr>
        <p:spPr bwMode="auto">
          <a:xfrm>
            <a:off x="5000625" y="4357688"/>
            <a:ext cx="3571875" cy="822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400" b="1" i="1">
                <a:solidFill>
                  <a:srgbClr val="DD930D"/>
                </a:solidFill>
                <a:latin typeface="Calibri" pitchFamily="34" charset="0"/>
              </a:rPr>
              <a:t>Somatom Sensation 16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400">
                <a:solidFill>
                  <a:srgbClr val="FFFFFF"/>
                </a:solidFill>
                <a:latin typeface="Calibri" pitchFamily="34" charset="0"/>
              </a:rPr>
              <a:t>Dose efficace: </a:t>
            </a:r>
            <a:r>
              <a:rPr lang="it-IT" sz="2400">
                <a:solidFill>
                  <a:srgbClr val="FFFFFF"/>
                </a:solidFill>
                <a:latin typeface="Symbol" pitchFamily="18" charset="2"/>
              </a:rPr>
              <a:t></a:t>
            </a:r>
            <a:r>
              <a:rPr lang="it-IT" sz="2400">
                <a:solidFill>
                  <a:srgbClr val="FFFFFF"/>
                </a:solidFill>
                <a:latin typeface="Calibri" pitchFamily="34" charset="0"/>
              </a:rPr>
              <a:t> 20 mSv</a:t>
            </a:r>
          </a:p>
        </p:txBody>
      </p:sp>
      <p:sp>
        <p:nvSpPr>
          <p:cNvPr id="150534" name="Text Box 6"/>
          <p:cNvSpPr txBox="1">
            <a:spLocks noChangeArrowheads="1"/>
          </p:cNvSpPr>
          <p:nvPr/>
        </p:nvSpPr>
        <p:spPr bwMode="auto">
          <a:xfrm>
            <a:off x="642938" y="785813"/>
            <a:ext cx="1625600" cy="366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>
                <a:solidFill>
                  <a:srgbClr val="FFC000"/>
                </a:solidFill>
                <a:latin typeface="Calibri" pitchFamily="34" charset="0"/>
              </a:rPr>
              <a:t>pre contrasto</a:t>
            </a:r>
          </a:p>
        </p:txBody>
      </p:sp>
      <p:sp>
        <p:nvSpPr>
          <p:cNvPr id="150535" name="Text Box 7"/>
          <p:cNvSpPr txBox="1">
            <a:spLocks noChangeArrowheads="1"/>
          </p:cNvSpPr>
          <p:nvPr/>
        </p:nvSpPr>
        <p:spPr bwMode="auto">
          <a:xfrm>
            <a:off x="642938" y="3857625"/>
            <a:ext cx="142875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>
                <a:solidFill>
                  <a:srgbClr val="FFC000"/>
                </a:solidFill>
                <a:latin typeface="Calibri" pitchFamily="34" charset="0"/>
              </a:rPr>
              <a:t>venosa</a:t>
            </a:r>
            <a:endParaRPr lang="it-IT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50536" name="Text Box 8"/>
          <p:cNvSpPr txBox="1">
            <a:spLocks noChangeArrowheads="1"/>
          </p:cNvSpPr>
          <p:nvPr/>
        </p:nvSpPr>
        <p:spPr bwMode="auto">
          <a:xfrm>
            <a:off x="4500563" y="785813"/>
            <a:ext cx="142875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>
                <a:solidFill>
                  <a:srgbClr val="FFC000"/>
                </a:solidFill>
                <a:latin typeface="Calibri" pitchFamily="34" charset="0"/>
              </a:rPr>
              <a:t>arteriosa</a:t>
            </a:r>
          </a:p>
        </p:txBody>
      </p:sp>
    </p:spTree>
    <p:extLst>
      <p:ext uri="{BB962C8B-B14F-4D97-AF65-F5344CB8AC3E}">
        <p14:creationId xmlns:p14="http://schemas.microsoft.com/office/powerpoint/2010/main" val="12667058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Text Box 1"/>
          <p:cNvSpPr txBox="1">
            <a:spLocks noChangeArrowheads="1"/>
          </p:cNvSpPr>
          <p:nvPr/>
        </p:nvSpPr>
        <p:spPr bwMode="auto">
          <a:xfrm>
            <a:off x="468313" y="188913"/>
            <a:ext cx="8229600" cy="86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3600" b="1">
                <a:solidFill>
                  <a:srgbClr val="FFC000"/>
                </a:solidFill>
              </a:rPr>
              <a:t>NUOVA TECNOLOGIA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0638" y="1216025"/>
            <a:ext cx="4714875" cy="3213100"/>
            <a:chOff x="0" y="1215"/>
            <a:chExt cx="2970" cy="2024"/>
          </a:xfrm>
        </p:grpSpPr>
        <p:pic>
          <p:nvPicPr>
            <p:cNvPr id="152589" name="Picture 3"/>
            <p:cNvPicPr>
              <a:picLocks noChangeAspect="1" noChangeArrowheads="1"/>
            </p:cNvPicPr>
            <p:nvPr/>
          </p:nvPicPr>
          <p:blipFill>
            <a:blip r:embed="rId3"/>
            <a:srcRect t="375" b="415"/>
            <a:stretch>
              <a:fillRect/>
            </a:stretch>
          </p:blipFill>
          <p:spPr bwMode="auto">
            <a:xfrm>
              <a:off x="0" y="1215"/>
              <a:ext cx="2970" cy="202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52590" name="Text Box 4"/>
            <p:cNvSpPr txBox="1">
              <a:spLocks noChangeArrowheads="1"/>
            </p:cNvSpPr>
            <p:nvPr/>
          </p:nvSpPr>
          <p:spPr bwMode="auto">
            <a:xfrm>
              <a:off x="0" y="1215"/>
              <a:ext cx="2970" cy="202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52579" name="Text Box 5"/>
          <p:cNvSpPr txBox="1">
            <a:spLocks noChangeArrowheads="1"/>
          </p:cNvSpPr>
          <p:nvPr/>
        </p:nvSpPr>
        <p:spPr bwMode="auto">
          <a:xfrm>
            <a:off x="395288" y="4797425"/>
            <a:ext cx="82804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400" b="1" u="sng">
                <a:solidFill>
                  <a:srgbClr val="FFFF00"/>
                </a:solidFill>
              </a:rPr>
              <a:t>TC DOPPIA ENERGIA (DUAL ENERGY CT)</a:t>
            </a: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0" y="1196975"/>
            <a:ext cx="4714875" cy="3213100"/>
            <a:chOff x="0" y="1215"/>
            <a:chExt cx="2970" cy="2024"/>
          </a:xfrm>
        </p:grpSpPr>
        <p:pic>
          <p:nvPicPr>
            <p:cNvPr id="152587" name="Picture 9"/>
            <p:cNvPicPr>
              <a:picLocks noChangeAspect="1" noChangeArrowheads="1"/>
            </p:cNvPicPr>
            <p:nvPr/>
          </p:nvPicPr>
          <p:blipFill>
            <a:blip r:embed="rId3"/>
            <a:srcRect t="375" b="415"/>
            <a:stretch>
              <a:fillRect/>
            </a:stretch>
          </p:blipFill>
          <p:spPr bwMode="auto">
            <a:xfrm>
              <a:off x="0" y="1215"/>
              <a:ext cx="2970" cy="202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52588" name="Text Box 10"/>
            <p:cNvSpPr txBox="1">
              <a:spLocks noChangeArrowheads="1"/>
            </p:cNvSpPr>
            <p:nvPr/>
          </p:nvSpPr>
          <p:spPr bwMode="auto">
            <a:xfrm>
              <a:off x="0" y="1215"/>
              <a:ext cx="2970" cy="202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pic>
        <p:nvPicPr>
          <p:cNvPr id="152581" name="Picture 11"/>
          <p:cNvPicPr>
            <a:picLocks noChangeAspect="1" noChangeArrowheads="1"/>
          </p:cNvPicPr>
          <p:nvPr/>
        </p:nvPicPr>
        <p:blipFill>
          <a:blip r:embed="rId4">
            <a:lum bright="20000" contrast="10000"/>
          </a:blip>
          <a:srcRect l="50865" t="26762" b="26973"/>
          <a:stretch>
            <a:fillRect/>
          </a:stretch>
        </p:blipFill>
        <p:spPr bwMode="auto">
          <a:xfrm>
            <a:off x="4643438" y="1196975"/>
            <a:ext cx="4500562" cy="3227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1268413"/>
            <a:ext cx="4714875" cy="3213100"/>
            <a:chOff x="0" y="1215"/>
            <a:chExt cx="2970" cy="2024"/>
          </a:xfrm>
        </p:grpSpPr>
        <p:pic>
          <p:nvPicPr>
            <p:cNvPr id="152585" name="Picture 16"/>
            <p:cNvPicPr>
              <a:picLocks noChangeAspect="1" noChangeArrowheads="1"/>
            </p:cNvPicPr>
            <p:nvPr/>
          </p:nvPicPr>
          <p:blipFill>
            <a:blip r:embed="rId3"/>
            <a:srcRect t="375" b="415"/>
            <a:stretch>
              <a:fillRect/>
            </a:stretch>
          </p:blipFill>
          <p:spPr bwMode="auto">
            <a:xfrm>
              <a:off x="0" y="1215"/>
              <a:ext cx="2970" cy="202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52586" name="Text Box 17"/>
            <p:cNvSpPr txBox="1">
              <a:spLocks noChangeArrowheads="1"/>
            </p:cNvSpPr>
            <p:nvPr/>
          </p:nvSpPr>
          <p:spPr bwMode="auto">
            <a:xfrm>
              <a:off x="0" y="1215"/>
              <a:ext cx="2970" cy="202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pic>
        <p:nvPicPr>
          <p:cNvPr id="152583" name="Picture 18"/>
          <p:cNvPicPr>
            <a:picLocks noChangeAspect="1" noChangeArrowheads="1"/>
          </p:cNvPicPr>
          <p:nvPr/>
        </p:nvPicPr>
        <p:blipFill>
          <a:blip r:embed="rId4">
            <a:lum bright="20000" contrast="10000"/>
          </a:blip>
          <a:srcRect l="50865" t="26762" b="26973"/>
          <a:stretch>
            <a:fillRect/>
          </a:stretch>
        </p:blipFill>
        <p:spPr bwMode="auto">
          <a:xfrm>
            <a:off x="4622800" y="1196975"/>
            <a:ext cx="4500563" cy="3270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52584" name="Rectangle 19"/>
          <p:cNvSpPr>
            <a:spLocks noChangeArrowheads="1"/>
          </p:cNvSpPr>
          <p:nvPr/>
        </p:nvSpPr>
        <p:spPr bwMode="auto">
          <a:xfrm>
            <a:off x="236538" y="5445125"/>
            <a:ext cx="8675687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solidFill>
                  <a:srgbClr val="FFFFFF"/>
                </a:solidFill>
              </a:rPr>
              <a:t>Le immagini ottenute (tubo A e tubo B) vengono  inviate ad una</a:t>
            </a:r>
          </a:p>
          <a:p>
            <a:r>
              <a:rPr lang="it-IT">
                <a:solidFill>
                  <a:srgbClr val="FFFFFF"/>
                </a:solidFill>
              </a:rPr>
              <a:t> </a:t>
            </a:r>
            <a:r>
              <a:rPr lang="it-IT">
                <a:solidFill>
                  <a:srgbClr val="DD930D"/>
                </a:solidFill>
              </a:rPr>
              <a:t>Workstation dedicata </a:t>
            </a:r>
            <a:r>
              <a:rPr lang="it-IT">
                <a:solidFill>
                  <a:srgbClr val="FFFFFF"/>
                </a:solidFill>
              </a:rPr>
              <a:t>e tramite uno specifico </a:t>
            </a:r>
          </a:p>
          <a:p>
            <a:r>
              <a:rPr lang="it-IT">
                <a:solidFill>
                  <a:srgbClr val="FFFFFF"/>
                </a:solidFill>
              </a:rPr>
              <a:t>software di post-processing </a:t>
            </a:r>
            <a:r>
              <a:rPr lang="en-US">
                <a:solidFill>
                  <a:srgbClr val="FFFF00"/>
                </a:solidFill>
              </a:rPr>
              <a:t>(DE lung PBV, Siemens Healthcare)</a:t>
            </a:r>
            <a:r>
              <a:rPr lang="it-IT">
                <a:solidFill>
                  <a:srgbClr val="FFFFFF"/>
                </a:solidFill>
              </a:rPr>
              <a:t> si creano le mappe dello iodio</a:t>
            </a:r>
          </a:p>
        </p:txBody>
      </p:sp>
    </p:spTree>
    <p:extLst>
      <p:ext uri="{BB962C8B-B14F-4D97-AF65-F5344CB8AC3E}">
        <p14:creationId xmlns:p14="http://schemas.microsoft.com/office/powerpoint/2010/main" val="9813687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874" name="Immagine 1" descr="excel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1767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5" name="Picture 1"/>
          <p:cNvPicPr>
            <a:picLocks noChangeAspect="1" noChangeArrowheads="1"/>
          </p:cNvPicPr>
          <p:nvPr/>
        </p:nvPicPr>
        <p:blipFill>
          <a:blip r:embed="rId3"/>
          <a:srcRect l="50522" t="24167" r="2083" b="13904"/>
          <a:stretch>
            <a:fillRect/>
          </a:stretch>
        </p:blipFill>
        <p:spPr bwMode="auto">
          <a:xfrm>
            <a:off x="4572000" y="642938"/>
            <a:ext cx="3937000" cy="32146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4626" name="Picture 2"/>
          <p:cNvPicPr>
            <a:picLocks noChangeAspect="1" noChangeArrowheads="1"/>
          </p:cNvPicPr>
          <p:nvPr/>
        </p:nvPicPr>
        <p:blipFill>
          <a:blip r:embed="rId3"/>
          <a:srcRect l="1492" t="25919" r="52151" b="16095"/>
          <a:stretch>
            <a:fillRect/>
          </a:stretch>
        </p:blipFill>
        <p:spPr bwMode="auto">
          <a:xfrm>
            <a:off x="492125" y="642938"/>
            <a:ext cx="4079875" cy="31892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54627" name="Text Box 3"/>
          <p:cNvSpPr txBox="1">
            <a:spLocks noChangeArrowheads="1"/>
          </p:cNvSpPr>
          <p:nvPr/>
        </p:nvSpPr>
        <p:spPr bwMode="auto">
          <a:xfrm>
            <a:off x="468313" y="0"/>
            <a:ext cx="8229600" cy="5032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3200">
                <a:solidFill>
                  <a:srgbClr val="FFC000"/>
                </a:solidFill>
              </a:rPr>
              <a:t>oggi</a:t>
            </a:r>
          </a:p>
        </p:txBody>
      </p:sp>
      <p:sp>
        <p:nvSpPr>
          <p:cNvPr id="154628" name="Text Box 4"/>
          <p:cNvSpPr txBox="1">
            <a:spLocks noChangeArrowheads="1"/>
          </p:cNvSpPr>
          <p:nvPr/>
        </p:nvSpPr>
        <p:spPr bwMode="auto">
          <a:xfrm>
            <a:off x="500063" y="714375"/>
            <a:ext cx="142875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>
                <a:solidFill>
                  <a:srgbClr val="FFC000"/>
                </a:solidFill>
                <a:latin typeface="Calibri" pitchFamily="34" charset="0"/>
              </a:rPr>
              <a:t>FLASH</a:t>
            </a:r>
          </a:p>
        </p:txBody>
      </p:sp>
      <p:sp>
        <p:nvSpPr>
          <p:cNvPr id="154629" name="Text Box 5"/>
          <p:cNvSpPr txBox="1">
            <a:spLocks noChangeArrowheads="1"/>
          </p:cNvSpPr>
          <p:nvPr/>
        </p:nvSpPr>
        <p:spPr bwMode="auto">
          <a:xfrm>
            <a:off x="642938" y="3857625"/>
            <a:ext cx="142875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>
                <a:solidFill>
                  <a:srgbClr val="FFC000"/>
                </a:solidFill>
                <a:latin typeface="Calibri" pitchFamily="34" charset="0"/>
              </a:rPr>
              <a:t>delayed</a:t>
            </a:r>
            <a:r>
              <a:rPr lang="it-IT">
                <a:solidFill>
                  <a:srgbClr val="FFFFFF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154630" name="Text Box 6"/>
          <p:cNvSpPr txBox="1">
            <a:spLocks noChangeArrowheads="1"/>
          </p:cNvSpPr>
          <p:nvPr/>
        </p:nvSpPr>
        <p:spPr bwMode="auto">
          <a:xfrm>
            <a:off x="4572000" y="714375"/>
            <a:ext cx="142875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>
                <a:solidFill>
                  <a:srgbClr val="FFC000"/>
                </a:solidFill>
                <a:latin typeface="Calibri" pitchFamily="34" charset="0"/>
              </a:rPr>
              <a:t>DE</a:t>
            </a:r>
          </a:p>
        </p:txBody>
      </p:sp>
      <p:pic>
        <p:nvPicPr>
          <p:cNvPr id="154631" name="Picture 7"/>
          <p:cNvPicPr>
            <a:picLocks noChangeAspect="1" noChangeArrowheads="1"/>
          </p:cNvPicPr>
          <p:nvPr/>
        </p:nvPicPr>
        <p:blipFill>
          <a:blip r:embed="rId4"/>
          <a:srcRect l="204" t="23335" r="52083" b="13332"/>
          <a:stretch>
            <a:fillRect/>
          </a:stretch>
        </p:blipFill>
        <p:spPr bwMode="auto">
          <a:xfrm>
            <a:off x="500063" y="3773488"/>
            <a:ext cx="4071937" cy="3084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54632" name="Text Box 8"/>
          <p:cNvSpPr txBox="1">
            <a:spLocks noChangeArrowheads="1"/>
          </p:cNvSpPr>
          <p:nvPr/>
        </p:nvSpPr>
        <p:spPr bwMode="auto">
          <a:xfrm>
            <a:off x="4929188" y="3857625"/>
            <a:ext cx="3571875" cy="825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400" b="1" i="1">
                <a:solidFill>
                  <a:srgbClr val="DD930D"/>
                </a:solidFill>
                <a:latin typeface="Calibri" pitchFamily="34" charset="0"/>
              </a:rPr>
              <a:t>Somatom Definition Flash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400">
                <a:solidFill>
                  <a:srgbClr val="FFFFFF"/>
                </a:solidFill>
                <a:latin typeface="Calibri" pitchFamily="34" charset="0"/>
              </a:rPr>
              <a:t>Dose efficace: </a:t>
            </a:r>
            <a:r>
              <a:rPr lang="it-IT" sz="2400">
                <a:solidFill>
                  <a:srgbClr val="FFFFFF"/>
                </a:solidFill>
                <a:latin typeface="Symbol" pitchFamily="18" charset="2"/>
              </a:rPr>
              <a:t></a:t>
            </a:r>
            <a:r>
              <a:rPr lang="it-IT" sz="2400">
                <a:solidFill>
                  <a:srgbClr val="FFFFFF"/>
                </a:solidFill>
                <a:latin typeface="Calibri" pitchFamily="34" charset="0"/>
              </a:rPr>
              <a:t> 6.5 mSv</a:t>
            </a:r>
          </a:p>
        </p:txBody>
      </p:sp>
      <p:sp>
        <p:nvSpPr>
          <p:cNvPr id="154633" name="Text Box 9"/>
          <p:cNvSpPr txBox="1">
            <a:spLocks noChangeArrowheads="1"/>
          </p:cNvSpPr>
          <p:nvPr/>
        </p:nvSpPr>
        <p:spPr bwMode="auto">
          <a:xfrm>
            <a:off x="500063" y="3786188"/>
            <a:ext cx="142875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>
                <a:solidFill>
                  <a:srgbClr val="FFC000"/>
                </a:solidFill>
                <a:latin typeface="Calibri" pitchFamily="34" charset="0"/>
              </a:rPr>
              <a:t>VNC</a:t>
            </a:r>
          </a:p>
        </p:txBody>
      </p:sp>
      <p:sp>
        <p:nvSpPr>
          <p:cNvPr id="154634" name="Text Box 10"/>
          <p:cNvSpPr txBox="1">
            <a:spLocks noChangeArrowheads="1"/>
          </p:cNvSpPr>
          <p:nvPr/>
        </p:nvSpPr>
        <p:spPr bwMode="auto">
          <a:xfrm>
            <a:off x="5000625" y="4786313"/>
            <a:ext cx="3643313" cy="1924050"/>
          </a:xfrm>
          <a:prstGeom prst="rect">
            <a:avLst/>
          </a:prstGeom>
          <a:solidFill>
            <a:srgbClr val="161514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  <a:latin typeface="Calibri" pitchFamily="34" charset="0"/>
              </a:rPr>
              <a:t>FL-DE = 8-9 sec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  <a:latin typeface="Calibri" pitchFamily="34" charset="0"/>
              </a:rPr>
              <a:t>MDC= 80-90 ml + 70 ml NaCl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  <a:latin typeface="Calibri" pitchFamily="34" charset="0"/>
              </a:rPr>
              <a:t>Concentrazione = 320-370 mg/ml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  <a:latin typeface="Calibri" pitchFamily="34" charset="0"/>
              </a:rPr>
              <a:t>ROI = Tronco polmonare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  <a:latin typeface="Calibri" pitchFamily="34" charset="0"/>
              </a:rPr>
              <a:t>Threshold = 100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  <a:latin typeface="Calibri" pitchFamily="34" charset="0"/>
              </a:rPr>
              <a:t>Direzione DE: caudo-craniale </a:t>
            </a:r>
          </a:p>
        </p:txBody>
      </p:sp>
    </p:spTree>
    <p:extLst>
      <p:ext uri="{BB962C8B-B14F-4D97-AF65-F5344CB8AC3E}">
        <p14:creationId xmlns:p14="http://schemas.microsoft.com/office/powerpoint/2010/main" val="42432359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AutoShape 1"/>
          <p:cNvSpPr>
            <a:spLocks noChangeArrowheads="1"/>
          </p:cNvSpPr>
          <p:nvPr/>
        </p:nvSpPr>
        <p:spPr bwMode="auto">
          <a:xfrm>
            <a:off x="4572000" y="548680"/>
            <a:ext cx="8229600" cy="863600"/>
          </a:xfrm>
          <a:custGeom>
            <a:avLst/>
            <a:gdLst>
              <a:gd name="G0" fmla="*/ 22860 1 2"/>
              <a:gd name="G1" fmla="*/ 2399 1 2"/>
              <a:gd name="G2" fmla="+- 2399 0 0"/>
              <a:gd name="G3" fmla="+- 22860 0 0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0" b="0"/>
            <a:pathLst>
              <a:path>
                <a:moveTo>
                  <a:pt x="0" y="0"/>
                </a:moveTo>
                <a:lnTo>
                  <a:pt x="22860" y="0"/>
                </a:lnTo>
                <a:lnTo>
                  <a:pt x="22860" y="2399"/>
                </a:lnTo>
                <a:lnTo>
                  <a:pt x="0" y="2399"/>
                </a:lnTo>
                <a:close/>
              </a:path>
            </a:pathLst>
          </a:custGeom>
          <a:noFill/>
          <a:ln w="9360">
            <a:noFill/>
            <a:round/>
            <a:headEnd/>
            <a:tailEnd/>
          </a:ln>
          <a:effectLst/>
        </p:spPr>
        <p:txBody>
          <a:bodyPr lIns="90000" tIns="45000" rIns="90000" bIns="4500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3200" dirty="0" err="1" smtClean="0">
                <a:solidFill>
                  <a:srgbClr val="FFFF00"/>
                </a:solidFill>
                <a:cs typeface="Arial Unicode MS" charset="0"/>
              </a:rPr>
              <a:t>Ieri=oggi</a:t>
            </a:r>
            <a:endParaRPr lang="it-IT" sz="3200" dirty="0" smtClean="0">
              <a:solidFill>
                <a:srgbClr val="FFFF00"/>
              </a:solidFill>
              <a:cs typeface="Arial Unicode MS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 l="7512" t="9238" r="4382" b="20705"/>
          <a:stretch>
            <a:fillRect/>
          </a:stretch>
        </p:blipFill>
        <p:spPr bwMode="auto">
          <a:xfrm>
            <a:off x="2912949" y="1727756"/>
            <a:ext cx="3315235" cy="2637348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</p:pic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683568" y="5733256"/>
            <a:ext cx="5595937" cy="825500"/>
          </a:xfrm>
          <a:custGeom>
            <a:avLst/>
            <a:gdLst>
              <a:gd name="G0" fmla="*/ 15544 1 2"/>
              <a:gd name="G1" fmla="*/ 2294 1 2"/>
              <a:gd name="G2" fmla="+- 2294 0 0"/>
              <a:gd name="G3" fmla="+- 15544 0 0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0" b="0"/>
            <a:pathLst>
              <a:path>
                <a:moveTo>
                  <a:pt x="0" y="0"/>
                </a:moveTo>
                <a:lnTo>
                  <a:pt x="15544" y="0"/>
                </a:lnTo>
                <a:lnTo>
                  <a:pt x="15544" y="2294"/>
                </a:lnTo>
                <a:lnTo>
                  <a:pt x="0" y="2294"/>
                </a:lnTo>
                <a:close/>
              </a:path>
            </a:pathLst>
          </a:custGeom>
          <a:noFill/>
          <a:ln w="9360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400" dirty="0" smtClean="0">
                <a:solidFill>
                  <a:srgbClr val="FFFFFF"/>
                </a:solidFill>
                <a:latin typeface="Calibri" pitchFamily="34" charset="0"/>
                <a:cs typeface="Arial Unicode MS" charset="0"/>
              </a:rPr>
              <a:t>Dose efficace MOLTO RIDOTTA con le «16» di ultima generazione!</a:t>
            </a:r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611560" y="4797152"/>
            <a:ext cx="5503862" cy="1190625"/>
          </a:xfrm>
          <a:custGeom>
            <a:avLst/>
            <a:gdLst>
              <a:gd name="G0" fmla="*/ 15289 1 2"/>
              <a:gd name="G1" fmla="*/ 3310 1 2"/>
              <a:gd name="G2" fmla="+- 3310 0 0"/>
              <a:gd name="G3" fmla="+- 15289 0 0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0" b="0"/>
            <a:pathLst>
              <a:path>
                <a:moveTo>
                  <a:pt x="0" y="0"/>
                </a:moveTo>
                <a:lnTo>
                  <a:pt x="15289" y="0"/>
                </a:lnTo>
                <a:lnTo>
                  <a:pt x="15289" y="3310"/>
                </a:lnTo>
                <a:lnTo>
                  <a:pt x="0" y="3310"/>
                </a:lnTo>
                <a:close/>
              </a:path>
            </a:pathLst>
          </a:custGeom>
          <a:noFill/>
          <a:ln w="9360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400" b="1" i="1" dirty="0" smtClean="0">
                <a:solidFill>
                  <a:srgbClr val="DD930D"/>
                </a:solidFill>
                <a:latin typeface="Calibri" pitchFamily="34" charset="0"/>
                <a:cs typeface="Arial Unicode MS" charset="0"/>
              </a:rPr>
              <a:t>Non servono gli «strati» per diagnosticare l’embolia polmonare!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z="2400" dirty="0" smtClean="0">
              <a:solidFill>
                <a:srgbClr val="FFFFFF"/>
              </a:solidFill>
              <a:latin typeface="Calibri" pitchFamily="34" charset="0"/>
              <a:cs typeface="Arial Unicode MS" charset="0"/>
            </a:endParaRPr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2627784" y="1196752"/>
            <a:ext cx="3679825" cy="517525"/>
          </a:xfrm>
          <a:custGeom>
            <a:avLst/>
            <a:gdLst>
              <a:gd name="G0" fmla="*/ 10224 1 2"/>
              <a:gd name="G1" fmla="*/ 1437 1 2"/>
              <a:gd name="G2" fmla="+- 1437 0 0"/>
              <a:gd name="G3" fmla="+- 10224 0 0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0" b="0"/>
            <a:pathLst>
              <a:path>
                <a:moveTo>
                  <a:pt x="0" y="0"/>
                </a:moveTo>
                <a:lnTo>
                  <a:pt x="10224" y="0"/>
                </a:lnTo>
                <a:lnTo>
                  <a:pt x="10224" y="1437"/>
                </a:lnTo>
                <a:lnTo>
                  <a:pt x="0" y="1437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5000" rIns="90000" bIns="450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2800" b="1" dirty="0" smtClean="0">
                <a:solidFill>
                  <a:srgbClr val="FFFF00"/>
                </a:solidFill>
                <a:cs typeface="Arial Unicode MS" charset="0"/>
              </a:rPr>
              <a:t>16-64-128-256-320….</a:t>
            </a:r>
          </a:p>
        </p:txBody>
      </p:sp>
    </p:spTree>
    <p:extLst>
      <p:ext uri="{BB962C8B-B14F-4D97-AF65-F5344CB8AC3E}">
        <p14:creationId xmlns:p14="http://schemas.microsoft.com/office/powerpoint/2010/main" val="23804963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14363" y="1857375"/>
            <a:ext cx="792956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it-IT" sz="2800" dirty="0" smtClean="0">
                <a:solidFill>
                  <a:srgbClr val="000000"/>
                </a:solidFill>
                <a:latin typeface="Arial" charset="0"/>
                <a:cs typeface="Arial Unicode MS" charset="0"/>
              </a:rPr>
              <a:t>Aumento di incidenza delle embolie polmonari segmentarie o </a:t>
            </a:r>
            <a:r>
              <a:rPr lang="it-IT" sz="2800" dirty="0" err="1" smtClean="0">
                <a:solidFill>
                  <a:srgbClr val="000000"/>
                </a:solidFill>
                <a:latin typeface="Arial" charset="0"/>
                <a:cs typeface="Arial Unicode MS" charset="0"/>
              </a:rPr>
              <a:t>subsegmentarie</a:t>
            </a:r>
            <a:r>
              <a:rPr lang="it-IT" sz="2800" dirty="0" smtClean="0">
                <a:solidFill>
                  <a:srgbClr val="000000"/>
                </a:solidFill>
                <a:latin typeface="Arial" charset="0"/>
                <a:cs typeface="Arial Unicode MS" charset="0"/>
              </a:rPr>
              <a:t> riscontrate in pazienti neoplastici o asintomatici</a:t>
            </a:r>
          </a:p>
          <a:p>
            <a:pPr lvl="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endParaRPr lang="it-IT" sz="2800" dirty="0" smtClean="0">
              <a:solidFill>
                <a:srgbClr val="000000"/>
              </a:solidFill>
              <a:latin typeface="Arial" charset="0"/>
              <a:cs typeface="Arial Unicode MS" charset="0"/>
            </a:endParaRPr>
          </a:p>
          <a:p>
            <a:pPr lvl="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it-IT" sz="2800" dirty="0" smtClean="0">
                <a:solidFill>
                  <a:srgbClr val="000000"/>
                </a:solidFill>
                <a:latin typeface="Arial" charset="0"/>
                <a:cs typeface="Arial Unicode MS" charset="0"/>
              </a:rPr>
              <a:t>Embolo neoplastico</a:t>
            </a:r>
          </a:p>
          <a:p>
            <a:pPr lvl="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endParaRPr lang="it-IT" sz="2800" dirty="0" smtClean="0">
              <a:solidFill>
                <a:srgbClr val="000000"/>
              </a:solidFill>
              <a:latin typeface="Arial" charset="0"/>
              <a:cs typeface="Arial Unicode MS" charset="0"/>
            </a:endParaRPr>
          </a:p>
          <a:p>
            <a:pPr lvl="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it-IT" sz="2800" dirty="0" smtClean="0">
                <a:solidFill>
                  <a:srgbClr val="000000"/>
                </a:solidFill>
                <a:latin typeface="Arial" charset="0"/>
                <a:cs typeface="Arial Unicode MS" charset="0"/>
              </a:rPr>
              <a:t>Embolo non neoplastico : di solito asintomatico e non richiede terapia</a:t>
            </a:r>
            <a:endParaRPr lang="it-IT" sz="2800" dirty="0">
              <a:solidFill>
                <a:srgbClr val="000000"/>
              </a:solidFill>
              <a:latin typeface="Arial" charset="0"/>
              <a:cs typeface="Arial Unicode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19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lIns="90000" tIns="46800" rIns="90000" bIns="46800"/>
          <a:lstStyle/>
          <a:p>
            <a:endParaRPr lang="it-IT" smtClean="0">
              <a:ea typeface="ＭＳ Ｐゴシック"/>
              <a:cs typeface="ＭＳ Ｐゴシック"/>
            </a:endParaRPr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 lIns="90000" tIns="46800" rIns="90000" bIns="46800"/>
          <a:lstStyle/>
          <a:p>
            <a:pPr defTabSz="449263"/>
            <a:endParaRPr lang="it-IT" smtClean="0">
              <a:ea typeface="ＭＳ Ｐゴシック"/>
              <a:cs typeface="ＭＳ Ｐゴシック"/>
            </a:endParaRPr>
          </a:p>
        </p:txBody>
      </p:sp>
      <p:pic>
        <p:nvPicPr>
          <p:cNvPr id="217092" name="Picture 4" descr="polmoA12"/>
          <p:cNvPicPr>
            <a:picLocks noChangeAspect="1" noChangeArrowheads="1"/>
          </p:cNvPicPr>
          <p:nvPr/>
        </p:nvPicPr>
        <p:blipFill>
          <a:blip r:embed="rId2"/>
          <a:srcRect t="4964"/>
          <a:stretch>
            <a:fillRect/>
          </a:stretch>
        </p:blipFill>
        <p:spPr bwMode="auto">
          <a:xfrm>
            <a:off x="1042988" y="0"/>
            <a:ext cx="7137400" cy="694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9999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00CCFF"/>
                </a:solidFill>
                <a:ea typeface="ＭＳ Ｐゴシック"/>
                <a:cs typeface="ＭＳ Ｐゴシック"/>
              </a:rPr>
              <a:t>Teresa  f. 84 </a:t>
            </a:r>
            <a:r>
              <a:rPr lang="it-IT" b="1" dirty="0" err="1" smtClean="0">
                <a:solidFill>
                  <a:srgbClr val="00CCFF"/>
                </a:solidFill>
                <a:ea typeface="ＭＳ Ｐゴシック"/>
                <a:cs typeface="ＭＳ Ｐゴシック"/>
              </a:rPr>
              <a:t>aa</a:t>
            </a:r>
            <a:endParaRPr lang="it-IT" b="1" dirty="0" smtClean="0">
              <a:solidFill>
                <a:srgbClr val="00CCFF"/>
              </a:solidFill>
              <a:ea typeface="ＭＳ Ｐゴシック"/>
              <a:cs typeface="ＭＳ Ｐゴシック"/>
            </a:endParaRPr>
          </a:p>
        </p:txBody>
      </p:sp>
      <p:sp>
        <p:nvSpPr>
          <p:cNvPr id="167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1989138"/>
            <a:ext cx="7138987" cy="3268662"/>
          </a:xfrm>
        </p:spPr>
        <p:txBody>
          <a:bodyPr>
            <a:normAutofit lnSpcReduction="10000"/>
          </a:bodyPr>
          <a:lstStyle/>
          <a:p>
            <a:r>
              <a:rPr lang="it-IT" dirty="0" smtClean="0">
                <a:ea typeface="ＭＳ Ｐゴシック"/>
                <a:cs typeface="ＭＳ Ｐゴシック"/>
              </a:rPr>
              <a:t>2/5 </a:t>
            </a:r>
            <a:r>
              <a:rPr lang="it-IT" dirty="0" err="1" smtClean="0">
                <a:ea typeface="ＭＳ Ｐゴシック"/>
                <a:cs typeface="ＭＳ Ｐゴシック"/>
              </a:rPr>
              <a:t>Rx</a:t>
            </a:r>
            <a:r>
              <a:rPr lang="it-IT" dirty="0" smtClean="0">
                <a:ea typeface="ＭＳ Ｐゴシック"/>
                <a:cs typeface="ＭＳ Ｐゴシック"/>
              </a:rPr>
              <a:t> Torace </a:t>
            </a:r>
          </a:p>
          <a:p>
            <a:r>
              <a:rPr lang="it-IT" dirty="0" smtClean="0">
                <a:ea typeface="ＭＳ Ｐゴシック"/>
                <a:cs typeface="ＭＳ Ｐゴシック"/>
              </a:rPr>
              <a:t>2/5 TC Torace</a:t>
            </a:r>
          </a:p>
          <a:p>
            <a:r>
              <a:rPr lang="it-IT" dirty="0" smtClean="0">
                <a:ea typeface="ＭＳ Ｐゴシック"/>
                <a:cs typeface="ＭＳ Ｐゴシック"/>
              </a:rPr>
              <a:t>5/</a:t>
            </a:r>
            <a:r>
              <a:rPr lang="it-IT" dirty="0" err="1" smtClean="0">
                <a:ea typeface="ＭＳ Ｐゴシック"/>
                <a:cs typeface="ＭＳ Ｐゴシック"/>
              </a:rPr>
              <a:t>5</a:t>
            </a:r>
            <a:r>
              <a:rPr lang="it-IT" dirty="0" smtClean="0">
                <a:ea typeface="ＭＳ Ｐゴシック"/>
                <a:cs typeface="ＭＳ Ｐゴシック"/>
              </a:rPr>
              <a:t> ECD venoso arti inferiori</a:t>
            </a:r>
          </a:p>
          <a:p>
            <a:r>
              <a:rPr lang="it-IT" dirty="0" smtClean="0">
                <a:ea typeface="ＭＳ Ｐゴシック"/>
                <a:cs typeface="ＭＳ Ｐゴシック"/>
              </a:rPr>
              <a:t>9/5 Scintigrafia polmonare di perfusione</a:t>
            </a:r>
          </a:p>
          <a:p>
            <a:r>
              <a:rPr lang="it-IT" dirty="0" smtClean="0">
                <a:ea typeface="ＭＳ Ｐゴシック"/>
                <a:cs typeface="ＭＳ Ｐゴシック"/>
              </a:rPr>
              <a:t>11/5 TC Torace</a:t>
            </a:r>
          </a:p>
        </p:txBody>
      </p:sp>
    </p:spTree>
    <p:extLst>
      <p:ext uri="{BB962C8B-B14F-4D97-AF65-F5344CB8AC3E}">
        <p14:creationId xmlns:p14="http://schemas.microsoft.com/office/powerpoint/2010/main" val="330649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Text Box 1"/>
          <p:cNvSpPr txBox="1">
            <a:spLocks noChangeArrowheads="1"/>
          </p:cNvSpPr>
          <p:nvPr/>
        </p:nvSpPr>
        <p:spPr bwMode="auto">
          <a:xfrm>
            <a:off x="468313" y="404813"/>
            <a:ext cx="8229600" cy="576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800" i="1">
                <a:solidFill>
                  <a:srgbClr val="FFFF00"/>
                </a:solidFill>
              </a:rPr>
              <a:t>DP cuneiformi ed EPA</a:t>
            </a:r>
          </a:p>
        </p:txBody>
      </p:sp>
      <p:pic>
        <p:nvPicPr>
          <p:cNvPr id="168962" name="Picture 2"/>
          <p:cNvPicPr>
            <a:picLocks noChangeAspect="1" noChangeArrowheads="1"/>
          </p:cNvPicPr>
          <p:nvPr/>
        </p:nvPicPr>
        <p:blipFill>
          <a:blip r:embed="rId3"/>
          <a:srcRect l="6248" t="30000" r="53908" b="20001"/>
          <a:stretch>
            <a:fillRect/>
          </a:stretch>
        </p:blipFill>
        <p:spPr bwMode="auto">
          <a:xfrm>
            <a:off x="0" y="1428750"/>
            <a:ext cx="4645025" cy="3643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68963" name="Picture 3"/>
          <p:cNvPicPr>
            <a:picLocks noChangeAspect="1" noChangeArrowheads="1"/>
          </p:cNvPicPr>
          <p:nvPr/>
        </p:nvPicPr>
        <p:blipFill>
          <a:blip r:embed="rId3">
            <a:lum bright="10000" contrast="4000"/>
          </a:blip>
          <a:srcRect l="56252" t="28752" r="3905" b="20001"/>
          <a:stretch>
            <a:fillRect/>
          </a:stretch>
        </p:blipFill>
        <p:spPr bwMode="auto">
          <a:xfrm>
            <a:off x="4572000" y="1428750"/>
            <a:ext cx="4532313" cy="3643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68964" name="Text Box 4"/>
          <p:cNvSpPr txBox="1">
            <a:spLocks noChangeArrowheads="1"/>
          </p:cNvSpPr>
          <p:nvPr/>
        </p:nvSpPr>
        <p:spPr bwMode="auto">
          <a:xfrm>
            <a:off x="0" y="5214938"/>
            <a:ext cx="3071813" cy="1312862"/>
          </a:xfrm>
          <a:prstGeom prst="rect">
            <a:avLst/>
          </a:prstGeom>
          <a:solidFill>
            <a:srgbClr val="161514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  <a:latin typeface="Calibri" pitchFamily="34" charset="0"/>
              </a:rPr>
              <a:t>FL-DE = 8 sec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  <a:latin typeface="Calibri" pitchFamily="34" charset="0"/>
              </a:rPr>
              <a:t>MDC= 80 ml/370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  <a:latin typeface="Calibri" pitchFamily="34" charset="0"/>
              </a:rPr>
              <a:t>Threshold = 100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  <a:latin typeface="Calibri" pitchFamily="34" charset="0"/>
              </a:rPr>
              <a:t>Direzione: caudo-craniale</a:t>
            </a:r>
          </a:p>
        </p:txBody>
      </p:sp>
      <p:cxnSp>
        <p:nvCxnSpPr>
          <p:cNvPr id="168965" name="AutoShape 5"/>
          <p:cNvCxnSpPr>
            <a:cxnSpLocks noChangeShapeType="1"/>
          </p:cNvCxnSpPr>
          <p:nvPr/>
        </p:nvCxnSpPr>
        <p:spPr bwMode="auto">
          <a:xfrm flipV="1">
            <a:off x="7215188" y="2143125"/>
            <a:ext cx="500062" cy="142875"/>
          </a:xfrm>
          <a:prstGeom prst="straightConnector1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</p:spPr>
      </p:cxnSp>
      <p:cxnSp>
        <p:nvCxnSpPr>
          <p:cNvPr id="168966" name="AutoShape 7"/>
          <p:cNvCxnSpPr>
            <a:cxnSpLocks noChangeShapeType="1"/>
          </p:cNvCxnSpPr>
          <p:nvPr/>
        </p:nvCxnSpPr>
        <p:spPr bwMode="auto">
          <a:xfrm flipH="1">
            <a:off x="5724525" y="1989138"/>
            <a:ext cx="571500" cy="223837"/>
          </a:xfrm>
          <a:prstGeom prst="straightConnector1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</p:spPr>
      </p:cxnSp>
      <p:cxnSp>
        <p:nvCxnSpPr>
          <p:cNvPr id="168967" name="AutoShape 8"/>
          <p:cNvCxnSpPr>
            <a:cxnSpLocks noChangeShapeType="1"/>
          </p:cNvCxnSpPr>
          <p:nvPr/>
        </p:nvCxnSpPr>
        <p:spPr bwMode="auto">
          <a:xfrm flipH="1" flipV="1">
            <a:off x="5364163" y="3933825"/>
            <a:ext cx="500062" cy="357188"/>
          </a:xfrm>
          <a:prstGeom prst="straightConnector1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</p:spPr>
      </p:cxnSp>
      <p:cxnSp>
        <p:nvCxnSpPr>
          <p:cNvPr id="168968" name="AutoShape 9"/>
          <p:cNvCxnSpPr>
            <a:cxnSpLocks noChangeShapeType="1"/>
          </p:cNvCxnSpPr>
          <p:nvPr/>
        </p:nvCxnSpPr>
        <p:spPr bwMode="auto">
          <a:xfrm flipH="1" flipV="1">
            <a:off x="3348038" y="2781300"/>
            <a:ext cx="357187" cy="204788"/>
          </a:xfrm>
          <a:prstGeom prst="straightConnector1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</p:spPr>
      </p:cxnSp>
      <p:cxnSp>
        <p:nvCxnSpPr>
          <p:cNvPr id="168969" name="AutoShape 10"/>
          <p:cNvCxnSpPr>
            <a:cxnSpLocks noChangeShapeType="1"/>
          </p:cNvCxnSpPr>
          <p:nvPr/>
        </p:nvCxnSpPr>
        <p:spPr bwMode="auto">
          <a:xfrm flipH="1">
            <a:off x="3348038" y="3716338"/>
            <a:ext cx="500062" cy="73025"/>
          </a:xfrm>
          <a:prstGeom prst="straightConnector1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</p:spPr>
      </p:cxnSp>
      <p:cxnSp>
        <p:nvCxnSpPr>
          <p:cNvPr id="168970" name="AutoShape 15"/>
          <p:cNvCxnSpPr>
            <a:cxnSpLocks noChangeShapeType="1"/>
          </p:cNvCxnSpPr>
          <p:nvPr/>
        </p:nvCxnSpPr>
        <p:spPr bwMode="auto">
          <a:xfrm>
            <a:off x="1042988" y="2636838"/>
            <a:ext cx="430212" cy="430212"/>
          </a:xfrm>
          <a:prstGeom prst="straightConnector1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</p:spPr>
      </p:cxnSp>
      <p:cxnSp>
        <p:nvCxnSpPr>
          <p:cNvPr id="168971" name="AutoShape 17"/>
          <p:cNvCxnSpPr>
            <a:cxnSpLocks noChangeShapeType="1"/>
          </p:cNvCxnSpPr>
          <p:nvPr/>
        </p:nvCxnSpPr>
        <p:spPr bwMode="auto">
          <a:xfrm flipH="1">
            <a:off x="8316913" y="3429000"/>
            <a:ext cx="571500" cy="223838"/>
          </a:xfrm>
          <a:prstGeom prst="straightConnector1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6707342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Text Box 1"/>
          <p:cNvSpPr txBox="1">
            <a:spLocks noChangeArrowheads="1"/>
          </p:cNvSpPr>
          <p:nvPr/>
        </p:nvSpPr>
        <p:spPr bwMode="auto">
          <a:xfrm>
            <a:off x="0" y="188913"/>
            <a:ext cx="9144000" cy="1008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800" i="1">
                <a:solidFill>
                  <a:srgbClr val="FFFF00"/>
                </a:solidFill>
              </a:rPr>
              <a:t>Difetto di perfusione in fibrosi polmonare</a:t>
            </a:r>
            <a:endParaRPr lang="it-IT" sz="2800" i="1">
              <a:solidFill>
                <a:srgbClr val="DD930D"/>
              </a:solidFill>
            </a:endParaRPr>
          </a:p>
        </p:txBody>
      </p:sp>
      <p:pic>
        <p:nvPicPr>
          <p:cNvPr id="173058" name="Picture 2"/>
          <p:cNvPicPr>
            <a:picLocks noChangeAspect="1" noChangeArrowheads="1"/>
          </p:cNvPicPr>
          <p:nvPr/>
        </p:nvPicPr>
        <p:blipFill>
          <a:blip r:embed="rId3"/>
          <a:srcRect l="690" t="25003" r="52243" b="11249"/>
          <a:stretch>
            <a:fillRect/>
          </a:stretch>
        </p:blipFill>
        <p:spPr bwMode="auto">
          <a:xfrm>
            <a:off x="0" y="1344613"/>
            <a:ext cx="4557713" cy="3857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73059" name="Picture 3"/>
          <p:cNvPicPr>
            <a:picLocks noChangeAspect="1" noChangeArrowheads="1"/>
          </p:cNvPicPr>
          <p:nvPr/>
        </p:nvPicPr>
        <p:blipFill>
          <a:blip r:embed="rId3"/>
          <a:srcRect l="50587" t="26250" r="2344" b="9998"/>
          <a:stretch>
            <a:fillRect/>
          </a:stretch>
        </p:blipFill>
        <p:spPr bwMode="auto">
          <a:xfrm>
            <a:off x="4572000" y="1344613"/>
            <a:ext cx="4572000" cy="3870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73060" name="Text Box 4"/>
          <p:cNvSpPr txBox="1">
            <a:spLocks noChangeArrowheads="1"/>
          </p:cNvSpPr>
          <p:nvPr/>
        </p:nvSpPr>
        <p:spPr bwMode="auto">
          <a:xfrm>
            <a:off x="0" y="5300663"/>
            <a:ext cx="3000375" cy="13128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  <a:latin typeface="Calibri" pitchFamily="34" charset="0"/>
              </a:rPr>
              <a:t>FL-DE = 9 sec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  <a:latin typeface="Calibri" pitchFamily="34" charset="0"/>
              </a:rPr>
              <a:t>CM= 90 ml/350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  <a:latin typeface="Calibri" pitchFamily="34" charset="0"/>
              </a:rPr>
              <a:t>ROI= 100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  <a:latin typeface="Calibri" pitchFamily="34" charset="0"/>
              </a:rPr>
              <a:t>Direction: caudo-cranial </a:t>
            </a:r>
          </a:p>
        </p:txBody>
      </p:sp>
    </p:spTree>
    <p:extLst>
      <p:ext uri="{BB962C8B-B14F-4D97-AF65-F5344CB8AC3E}">
        <p14:creationId xmlns:p14="http://schemas.microsoft.com/office/powerpoint/2010/main" val="21861871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lIns="90000" tIns="46800" rIns="90000" bIns="46800"/>
          <a:lstStyle/>
          <a:p>
            <a:endParaRPr lang="it-IT" smtClean="0">
              <a:ea typeface="ＭＳ Ｐゴシック"/>
              <a:cs typeface="ＭＳ Ｐゴシック"/>
            </a:endParaRPr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 lIns="90000" tIns="46800" rIns="90000" bIns="46800"/>
          <a:lstStyle/>
          <a:p>
            <a:pPr defTabSz="449263"/>
            <a:endParaRPr lang="it-IT" smtClean="0">
              <a:ea typeface="ＭＳ Ｐゴシック"/>
              <a:cs typeface="ＭＳ Ｐゴシック"/>
            </a:endParaRPr>
          </a:p>
        </p:txBody>
      </p:sp>
      <p:pic>
        <p:nvPicPr>
          <p:cNvPr id="218116" name="Picture 4" descr="polmb2"/>
          <p:cNvPicPr>
            <a:picLocks noChangeAspect="1" noChangeArrowheads="1"/>
          </p:cNvPicPr>
          <p:nvPr/>
        </p:nvPicPr>
        <p:blipFill>
          <a:blip r:embed="rId2"/>
          <a:srcRect t="4231"/>
          <a:stretch>
            <a:fillRect/>
          </a:stretch>
        </p:blipFill>
        <p:spPr bwMode="auto">
          <a:xfrm>
            <a:off x="1116013" y="0"/>
            <a:ext cx="7056437" cy="691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1794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lIns="90000" tIns="46800" rIns="90000" bIns="46800"/>
          <a:lstStyle/>
          <a:p>
            <a:endParaRPr lang="it-IT" smtClean="0">
              <a:ea typeface="ＭＳ Ｐゴシック"/>
              <a:cs typeface="ＭＳ Ｐゴシック"/>
            </a:endParaRPr>
          </a:p>
        </p:txBody>
      </p:sp>
      <p:sp>
        <p:nvSpPr>
          <p:cNvPr id="21913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 lIns="90000" tIns="46800" rIns="90000" bIns="46800"/>
          <a:lstStyle/>
          <a:p>
            <a:pPr defTabSz="449263"/>
            <a:endParaRPr lang="it-IT" smtClean="0">
              <a:ea typeface="ＭＳ Ｐゴシック"/>
              <a:cs typeface="ＭＳ Ｐゴシック"/>
            </a:endParaRPr>
          </a:p>
        </p:txBody>
      </p:sp>
      <p:pic>
        <p:nvPicPr>
          <p:cNvPr id="219140" name="Picture 4" descr="polmoA2"/>
          <p:cNvPicPr>
            <a:picLocks noChangeAspect="1" noChangeArrowheads="1"/>
          </p:cNvPicPr>
          <p:nvPr/>
        </p:nvPicPr>
        <p:blipFill>
          <a:blip r:embed="rId2"/>
          <a:srcRect t="4231"/>
          <a:stretch>
            <a:fillRect/>
          </a:stretch>
        </p:blipFill>
        <p:spPr bwMode="auto">
          <a:xfrm>
            <a:off x="1042988" y="0"/>
            <a:ext cx="7273925" cy="696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2352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Line 1"/>
          <p:cNvSpPr/>
          <p:nvPr/>
        </p:nvSpPr>
        <p:spPr>
          <a:xfrm>
            <a:off x="0" y="1438200"/>
            <a:ext cx="9144000" cy="1800"/>
          </a:xfrm>
          <a:prstGeom prst="line">
            <a:avLst/>
          </a:prstGeom>
          <a:ln w="76320">
            <a:solidFill>
              <a:srgbClr val="00CCFF"/>
            </a:solidFill>
            <a:round/>
          </a:ln>
        </p:spPr>
      </p:sp>
      <p:sp>
        <p:nvSpPr>
          <p:cNvPr id="104" name="Line 2"/>
          <p:cNvSpPr/>
          <p:nvPr/>
        </p:nvSpPr>
        <p:spPr>
          <a:xfrm>
            <a:off x="0" y="4994280"/>
            <a:ext cx="9144000" cy="1440"/>
          </a:xfrm>
          <a:prstGeom prst="line">
            <a:avLst/>
          </a:prstGeom>
          <a:ln w="76320">
            <a:solidFill>
              <a:srgbClr val="00CCFF"/>
            </a:solidFill>
            <a:round/>
          </a:ln>
        </p:spPr>
      </p:sp>
      <p:pic>
        <p:nvPicPr>
          <p:cNvPr id="105" name="Immagine 104"/>
          <p:cNvPicPr/>
          <p:nvPr/>
        </p:nvPicPr>
        <p:blipFill>
          <a:blip r:embed="rId2"/>
          <a:stretch>
            <a:fillRect/>
          </a:stretch>
        </p:blipFill>
        <p:spPr>
          <a:xfrm>
            <a:off x="144360" y="1655640"/>
            <a:ext cx="2808000" cy="2744640"/>
          </a:xfrm>
          <a:prstGeom prst="rect">
            <a:avLst/>
          </a:prstGeom>
        </p:spPr>
      </p:pic>
      <p:graphicFrame>
        <p:nvGraphicFramePr>
          <p:cNvPr id="106" name="Table 3"/>
          <p:cNvGraphicFramePr/>
          <p:nvPr>
            <p:extLst>
              <p:ext uri="{D42A27DB-BD31-4B8C-83A1-F6EECF244321}">
                <p14:modId xmlns:p14="http://schemas.microsoft.com/office/powerpoint/2010/main" val="59549470"/>
              </p:ext>
            </p:extLst>
          </p:nvPr>
        </p:nvGraphicFramePr>
        <p:xfrm>
          <a:off x="2879640" y="1689120"/>
          <a:ext cx="6119640" cy="3134880"/>
        </p:xfrm>
        <a:graphic>
          <a:graphicData uri="http://schemas.openxmlformats.org/drawingml/2006/table">
            <a:tbl>
              <a:tblPr/>
              <a:tblGrid>
                <a:gridCol w="6119640"/>
              </a:tblGrid>
              <a:tr h="3134880">
                <a:tc>
                  <a:txBody>
                    <a:bodyPr/>
                    <a:lstStyle/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Dott.</a:t>
                      </a:r>
                      <a:r>
                        <a:rPr lang="it-IT" b="1" baseline="0" dirty="0" smtClean="0">
                          <a:solidFill>
                            <a:srgbClr val="33CC66"/>
                          </a:solidFill>
                        </a:rPr>
                        <a:t> Pagani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 (M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. Interna – M. </a:t>
                      </a:r>
                      <a:r>
                        <a:rPr lang="it-IT" b="1" dirty="0" err="1">
                          <a:solidFill>
                            <a:srgbClr val="33CC66"/>
                          </a:solidFill>
                        </a:rPr>
                        <a:t>Mellini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 Chiari)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 err="1">
                          <a:solidFill>
                            <a:srgbClr val="33CC66"/>
                          </a:solidFill>
                        </a:rPr>
                        <a:t>Tel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: 030.7102245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</a:pP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Dott.</a:t>
                      </a:r>
                      <a:r>
                        <a:rPr lang="it-IT" b="1" baseline="0" dirty="0" smtClean="0">
                          <a:solidFill>
                            <a:srgbClr val="33CC66"/>
                          </a:solidFill>
                        </a:rPr>
                        <a:t> </a:t>
                      </a:r>
                      <a:r>
                        <a:rPr lang="it-IT" b="1" baseline="0" dirty="0" err="1" smtClean="0">
                          <a:solidFill>
                            <a:srgbClr val="33CC66"/>
                          </a:solidFill>
                        </a:rPr>
                        <a:t>Gentilini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  (Cardiologia – M. </a:t>
                      </a:r>
                      <a:r>
                        <a:rPr lang="it-IT" b="1" dirty="0" err="1" smtClean="0">
                          <a:solidFill>
                            <a:srgbClr val="33CC66"/>
                          </a:solidFill>
                        </a:rPr>
                        <a:t>Mellini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 Chiari)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Tel: 030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. 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</a:pPr>
                      <a:endParaRPr sz="1800" b="1" kern="1200" dirty="0">
                        <a:solidFill>
                          <a:srgbClr val="33CC6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Dott. </a:t>
                      </a:r>
                      <a:r>
                        <a:rPr lang="it-IT" b="1" dirty="0" err="1" smtClean="0">
                          <a:solidFill>
                            <a:srgbClr val="33CC66"/>
                          </a:solidFill>
                        </a:rPr>
                        <a:t>Cabassa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 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(Radiologia – M. </a:t>
                      </a:r>
                      <a:r>
                        <a:rPr lang="it-IT" b="1" dirty="0" err="1">
                          <a:solidFill>
                            <a:srgbClr val="33CC66"/>
                          </a:solidFill>
                        </a:rPr>
                        <a:t>Mellini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 Chiari)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Tel</a:t>
                      </a:r>
                      <a:r>
                        <a:rPr lang="it-IT" b="1">
                          <a:solidFill>
                            <a:srgbClr val="33CC66"/>
                          </a:solidFill>
                        </a:rPr>
                        <a:t>: </a:t>
                      </a:r>
                      <a:r>
                        <a:rPr lang="it-IT" b="1" smtClean="0">
                          <a:solidFill>
                            <a:srgbClr val="33CC66"/>
                          </a:solidFill>
                        </a:rPr>
                        <a:t>030.7102579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</a:pPr>
                      <a:endParaRPr dirty="0"/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Times New Roman"/>
                        <a:buChar char="•"/>
                        <a:tabLst/>
                        <a:defRPr/>
                      </a:pP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Dott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. </a:t>
                      </a:r>
                      <a:r>
                        <a:rPr lang="it-IT" b="1" dirty="0" err="1" smtClean="0">
                          <a:solidFill>
                            <a:srgbClr val="33CC66"/>
                          </a:solidFill>
                        </a:rPr>
                        <a:t>Ahmad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 Al </a:t>
                      </a:r>
                      <a:r>
                        <a:rPr lang="it-IT" b="1" dirty="0" err="1" smtClean="0">
                          <a:solidFill>
                            <a:srgbClr val="33CC66"/>
                          </a:solidFill>
                        </a:rPr>
                        <a:t>Khraisheh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  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(M. Nucleare 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– </a:t>
                      </a:r>
                      <a:r>
                        <a:rPr lang="it-IT" b="1" dirty="0" err="1" smtClean="0">
                          <a:solidFill>
                            <a:srgbClr val="33CC66"/>
                          </a:solidFill>
                        </a:rPr>
                        <a:t>S.Civili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 BS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)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Tel: 030. </a:t>
                      </a:r>
                      <a:endParaRPr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7" name="Table 4"/>
          <p:cNvGraphicFramePr/>
          <p:nvPr/>
        </p:nvGraphicFramePr>
        <p:xfrm>
          <a:off x="582480" y="177840"/>
          <a:ext cx="7846920" cy="998474"/>
        </p:xfrm>
        <a:graphic>
          <a:graphicData uri="http://schemas.openxmlformats.org/drawingml/2006/table">
            <a:tbl>
              <a:tblPr/>
              <a:tblGrid>
                <a:gridCol w="7846920"/>
              </a:tblGrid>
              <a:tr h="971280">
                <a:tc>
                  <a:txBody>
                    <a:bodyPr/>
                    <a:lstStyle/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sz="3200" b="1" dirty="0">
                          <a:solidFill>
                            <a:srgbClr val="33CC66"/>
                          </a:solidFill>
                        </a:rPr>
                        <a:t>BOLLINO VERDE...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None/>
                      </a:pPr>
                      <a:r>
                        <a:rPr lang="it-IT" sz="3200" b="1" dirty="0">
                          <a:solidFill>
                            <a:srgbClr val="33CC66"/>
                          </a:solidFill>
                        </a:rPr>
                        <a:t>...NUOVO MODELLO</a:t>
                      </a:r>
                      <a:endParaRPr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8" name="Immagine 107"/>
          <p:cNvPicPr/>
          <p:nvPr/>
        </p:nvPicPr>
        <p:blipFill>
          <a:blip r:embed="rId3"/>
          <a:stretch>
            <a:fillRect/>
          </a:stretch>
        </p:blipFill>
        <p:spPr>
          <a:xfrm>
            <a:off x="863640" y="71280"/>
            <a:ext cx="1368000" cy="129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8794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898" name="Picture 4" descr="post-rivas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0"/>
            <a:ext cx="7127875" cy="689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16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675149"/>
          </a:xfrm>
        </p:spPr>
        <p:txBody>
          <a:bodyPr>
            <a:normAutofit/>
          </a:bodyPr>
          <a:lstStyle/>
          <a:p>
            <a:r>
              <a:rPr lang="it-IT" sz="3600" b="1" u="sng" dirty="0" smtClean="0">
                <a:latin typeface="Arial Narrow"/>
                <a:cs typeface="Arial Narrow"/>
              </a:rPr>
              <a:t>TAKE HOME MESSAGES:</a:t>
            </a:r>
            <a:endParaRPr lang="it-IT" sz="3600" b="1" u="sng" dirty="0">
              <a:latin typeface="Arial Narrow"/>
              <a:cs typeface="Arial Narrow"/>
            </a:endParaRPr>
          </a:p>
        </p:txBody>
      </p:sp>
      <p:graphicFrame>
        <p:nvGraphicFramePr>
          <p:cNvPr id="9" name="Diagramma 8"/>
          <p:cNvGraphicFramePr/>
          <p:nvPr>
            <p:extLst>
              <p:ext uri="{D42A27DB-BD31-4B8C-83A1-F6EECF244321}">
                <p14:modId xmlns:p14="http://schemas.microsoft.com/office/powerpoint/2010/main" val="1659326449"/>
              </p:ext>
            </p:extLst>
          </p:nvPr>
        </p:nvGraphicFramePr>
        <p:xfrm>
          <a:off x="0" y="886264"/>
          <a:ext cx="9144000" cy="5971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0081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922" name="Picture 4" descr="preceden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4813"/>
            <a:ext cx="9144000" cy="599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8480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946" name="Picture 4" descr="pre-op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9976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00113" y="4797425"/>
            <a:ext cx="7354887" cy="16557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it-IT" b="1" dirty="0" smtClean="0">
                <a:solidFill>
                  <a:srgbClr val="66CCFF"/>
                </a:solidFill>
                <a:ea typeface="ＭＳ Ｐゴシック"/>
                <a:cs typeface="ＭＳ Ｐゴシック"/>
              </a:rPr>
              <a:t>Are PCI </a:t>
            </a:r>
            <a:r>
              <a:rPr lang="it-IT" b="1" dirty="0" err="1" smtClean="0">
                <a:solidFill>
                  <a:srgbClr val="66CCFF"/>
                </a:solidFill>
                <a:ea typeface="ＭＳ Ｐゴシック"/>
                <a:cs typeface="ＭＳ Ｐゴシック"/>
              </a:rPr>
              <a:t>benefits</a:t>
            </a:r>
            <a:r>
              <a:rPr lang="it-IT" b="1" dirty="0" smtClean="0">
                <a:solidFill>
                  <a:srgbClr val="66CCFF"/>
                </a:solidFill>
                <a:ea typeface="ＭＳ Ｐゴシック"/>
                <a:cs typeface="ＭＳ Ｐゴシック"/>
              </a:rPr>
              <a:t> </a:t>
            </a:r>
            <a:r>
              <a:rPr lang="it-IT" b="1" dirty="0" err="1" smtClean="0">
                <a:solidFill>
                  <a:srgbClr val="66CCFF"/>
                </a:solidFill>
                <a:ea typeface="ＭＳ Ｐゴシック"/>
                <a:cs typeface="ＭＳ Ｐゴシック"/>
              </a:rPr>
              <a:t>similar</a:t>
            </a:r>
            <a:r>
              <a:rPr lang="it-IT" b="1" dirty="0" smtClean="0">
                <a:solidFill>
                  <a:srgbClr val="66CCFF"/>
                </a:solidFill>
                <a:ea typeface="ＭＳ Ｐゴシック"/>
                <a:cs typeface="ＭＳ Ｐゴシック"/>
              </a:rPr>
              <a:t> in </a:t>
            </a:r>
          </a:p>
          <a:p>
            <a:pPr algn="ctr" eaLnBrk="1" hangingPunct="1">
              <a:buFontTx/>
              <a:buNone/>
            </a:pPr>
            <a:r>
              <a:rPr lang="it-IT" b="1" dirty="0" smtClean="0">
                <a:solidFill>
                  <a:srgbClr val="66CCFF"/>
                </a:solidFill>
                <a:ea typeface="ＭＳ Ｐゴシック"/>
                <a:cs typeface="ＭＳ Ｐゴシック"/>
              </a:rPr>
              <a:t>ACS and in </a:t>
            </a:r>
            <a:r>
              <a:rPr lang="it-IT" b="1" dirty="0" err="1" smtClean="0">
                <a:solidFill>
                  <a:srgbClr val="66CCFF"/>
                </a:solidFill>
                <a:ea typeface="ＭＳ Ｐゴシック"/>
                <a:cs typeface="ＭＳ Ｐゴシック"/>
              </a:rPr>
              <a:t>stable</a:t>
            </a:r>
            <a:r>
              <a:rPr lang="it-IT" b="1" dirty="0" smtClean="0">
                <a:solidFill>
                  <a:srgbClr val="66CCFF"/>
                </a:solidFill>
                <a:ea typeface="ＭＳ Ｐゴシック"/>
                <a:cs typeface="ＭＳ Ｐゴシック"/>
              </a:rPr>
              <a:t> CAD?</a:t>
            </a:r>
          </a:p>
        </p:txBody>
      </p:sp>
      <p:pic>
        <p:nvPicPr>
          <p:cNvPr id="214019" name="Picture 7" descr="gr_Franc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188913"/>
            <a:ext cx="4333875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5914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22238"/>
            <a:ext cx="8228013" cy="14335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2400" b="1" smtClean="0">
                <a:solidFill>
                  <a:srgbClr val="FF0000"/>
                </a:solidFill>
                <a:ea typeface="ＭＳ Ｐゴシック"/>
                <a:cs typeface="ＭＳ Ｐゴシック"/>
              </a:rPr>
              <a:t>Impact of Optimal Medical Therapy with or without Percutaneous Coronary Intervention on Long-Term Cardiovascular End Points in Patients with Stable Coronary Artery Disease (from the COURAGE Trial)</a:t>
            </a:r>
          </a:p>
        </p:txBody>
      </p:sp>
      <p:sp>
        <p:nvSpPr>
          <p:cNvPr id="212995" name="Text Box 4"/>
          <p:cNvSpPr txBox="1">
            <a:spLocks noChangeArrowheads="1"/>
          </p:cNvSpPr>
          <p:nvPr/>
        </p:nvSpPr>
        <p:spPr bwMode="auto">
          <a:xfrm>
            <a:off x="-36513" y="6237288"/>
            <a:ext cx="39553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i="1" dirty="0">
                <a:solidFill>
                  <a:srgbClr val="003300"/>
                </a:solidFill>
                <a:ea typeface="ヒラギノ角ゴ Pro W3"/>
                <a:cs typeface="ヒラギノ角ゴ Pro W3"/>
              </a:rPr>
              <a:t>( </a:t>
            </a:r>
            <a:r>
              <a:rPr lang="it-IT" i="1" dirty="0" err="1">
                <a:solidFill>
                  <a:srgbClr val="003300"/>
                </a:solidFill>
                <a:ea typeface="ヒラギノ角ゴ Pro W3"/>
                <a:cs typeface="ヒラギノ角ゴ Pro W3"/>
              </a:rPr>
              <a:t>Boden</a:t>
            </a:r>
            <a:r>
              <a:rPr lang="it-IT" i="1" dirty="0">
                <a:solidFill>
                  <a:srgbClr val="003300"/>
                </a:solidFill>
                <a:ea typeface="ヒラギノ角ゴ Pro W3"/>
                <a:cs typeface="ヒラギノ角ゴ Pro W3"/>
              </a:rPr>
              <a:t> WE </a:t>
            </a:r>
            <a:r>
              <a:rPr lang="it-IT" i="1" dirty="0" err="1">
                <a:solidFill>
                  <a:srgbClr val="003300"/>
                </a:solidFill>
                <a:ea typeface="ヒラギノ角ゴ Pro W3"/>
                <a:cs typeface="ヒラギノ角ゴ Pro W3"/>
              </a:rPr>
              <a:t>et</a:t>
            </a:r>
            <a:r>
              <a:rPr lang="it-IT" i="1" dirty="0">
                <a:solidFill>
                  <a:srgbClr val="003300"/>
                </a:solidFill>
                <a:ea typeface="ヒラギノ角ゴ Pro W3"/>
                <a:cs typeface="ヒラギノ角ゴ Pro W3"/>
              </a:rPr>
              <a:t> Am J </a:t>
            </a:r>
            <a:r>
              <a:rPr lang="it-IT" i="1" dirty="0" err="1">
                <a:solidFill>
                  <a:srgbClr val="003300"/>
                </a:solidFill>
                <a:ea typeface="ヒラギノ角ゴ Pro W3"/>
                <a:cs typeface="ヒラギノ角ゴ Pro W3"/>
              </a:rPr>
              <a:t>Cardiol</a:t>
            </a:r>
            <a:r>
              <a:rPr lang="it-IT" i="1" dirty="0">
                <a:solidFill>
                  <a:srgbClr val="003300"/>
                </a:solidFill>
                <a:ea typeface="ヒラギノ角ゴ Pro W3"/>
                <a:cs typeface="ヒラギノ角ゴ Pro W3"/>
              </a:rPr>
              <a:t> 2009; 104:1)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250825" y="1773238"/>
            <a:ext cx="4897438" cy="2513012"/>
            <a:chOff x="113" y="799"/>
            <a:chExt cx="3085" cy="1583"/>
          </a:xfrm>
        </p:grpSpPr>
        <p:pic>
          <p:nvPicPr>
            <p:cNvPr id="212997" name="Picture 8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13" y="799"/>
              <a:ext cx="3085" cy="1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2998" name="Rectangle 9"/>
            <p:cNvSpPr>
              <a:spLocks noChangeArrowheads="1"/>
            </p:cNvSpPr>
            <p:nvPr/>
          </p:nvSpPr>
          <p:spPr bwMode="auto">
            <a:xfrm>
              <a:off x="2200" y="935"/>
              <a:ext cx="725" cy="36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it-IT">
                  <a:ea typeface="ヒラギノ角ゴ Pro W3"/>
                  <a:cs typeface="ヒラギノ角ゴ Pro W3"/>
                </a:rPr>
                <a:t>P=0.62</a:t>
              </a:r>
            </a:p>
          </p:txBody>
        </p:sp>
      </p:grpSp>
      <p:sp>
        <p:nvSpPr>
          <p:cNvPr id="212999" name="Rectangle 17"/>
          <p:cNvSpPr>
            <a:spLocks noChangeArrowheads="1"/>
          </p:cNvSpPr>
          <p:nvPr/>
        </p:nvSpPr>
        <p:spPr bwMode="auto">
          <a:xfrm>
            <a:off x="1044575" y="1628775"/>
            <a:ext cx="2447925" cy="64770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ea typeface="ヒラギノ角ゴ Pro W3"/>
              <a:cs typeface="ヒラギノ角ゴ Pro W3"/>
            </a:endParaRPr>
          </a:p>
        </p:txBody>
      </p:sp>
      <p:sp>
        <p:nvSpPr>
          <p:cNvPr id="213000" name="Text Box 16"/>
          <p:cNvSpPr txBox="1">
            <a:spLocks noChangeArrowheads="1"/>
          </p:cNvSpPr>
          <p:nvPr/>
        </p:nvSpPr>
        <p:spPr bwMode="auto">
          <a:xfrm>
            <a:off x="1187450" y="1635125"/>
            <a:ext cx="2330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b="1">
                <a:solidFill>
                  <a:srgbClr val="FF0000"/>
                </a:solidFill>
                <a:ea typeface="ヒラギノ角ゴ Pro W3"/>
                <a:cs typeface="ヒラギノ角ゴ Pro W3"/>
              </a:rPr>
              <a:t>Tertiary End point:</a:t>
            </a:r>
          </a:p>
          <a:p>
            <a:pPr algn="ctr"/>
            <a:r>
              <a:rPr lang="it-IT" b="1">
                <a:solidFill>
                  <a:srgbClr val="FF0000"/>
                </a:solidFill>
                <a:ea typeface="ヒラギノ角ゴ Pro W3"/>
                <a:cs typeface="ヒラギノ角ゴ Pro W3"/>
              </a:rPr>
              <a:t>Cardiac Death or MI</a:t>
            </a:r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3492500" y="2924175"/>
            <a:ext cx="5040313" cy="2881313"/>
            <a:chOff x="2200" y="1842"/>
            <a:chExt cx="3175" cy="1815"/>
          </a:xfrm>
        </p:grpSpPr>
        <p:grpSp>
          <p:nvGrpSpPr>
            <p:cNvPr id="4" name="Group 15"/>
            <p:cNvGrpSpPr>
              <a:grpSpLocks/>
            </p:cNvGrpSpPr>
            <p:nvPr/>
          </p:nvGrpSpPr>
          <p:grpSpPr bwMode="auto">
            <a:xfrm>
              <a:off x="2200" y="2082"/>
              <a:ext cx="3039" cy="1575"/>
              <a:chOff x="2200" y="1842"/>
              <a:chExt cx="2799" cy="1439"/>
            </a:xfrm>
          </p:grpSpPr>
          <p:pic>
            <p:nvPicPr>
              <p:cNvPr id="213003" name="Picture 10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200" y="1842"/>
                <a:ext cx="2799" cy="14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3004" name="Rectangle 11"/>
              <p:cNvSpPr>
                <a:spLocks noChangeArrowheads="1"/>
              </p:cNvSpPr>
              <p:nvPr/>
            </p:nvSpPr>
            <p:spPr bwMode="auto">
              <a:xfrm>
                <a:off x="4195" y="2205"/>
                <a:ext cx="635" cy="36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it-IT">
                    <a:ea typeface="ヒラギノ角ゴ Pro W3"/>
                    <a:cs typeface="ヒラギノ角ゴ Pro W3"/>
                  </a:rPr>
                  <a:t>P=0.6</a:t>
                </a:r>
              </a:p>
            </p:txBody>
          </p:sp>
        </p:grpSp>
        <p:sp>
          <p:nvSpPr>
            <p:cNvPr id="213005" name="Rectangle 19"/>
            <p:cNvSpPr>
              <a:spLocks noChangeArrowheads="1"/>
            </p:cNvSpPr>
            <p:nvPr/>
          </p:nvSpPr>
          <p:spPr bwMode="auto">
            <a:xfrm>
              <a:off x="2835" y="1843"/>
              <a:ext cx="2539" cy="40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>
                <a:ea typeface="ヒラギノ角ゴ Pro W3"/>
                <a:cs typeface="ヒラギノ角ゴ Pro W3"/>
              </a:endParaRPr>
            </a:p>
          </p:txBody>
        </p:sp>
        <p:sp>
          <p:nvSpPr>
            <p:cNvPr id="213006" name="Text Box 20"/>
            <p:cNvSpPr txBox="1">
              <a:spLocks noChangeArrowheads="1"/>
            </p:cNvSpPr>
            <p:nvPr/>
          </p:nvSpPr>
          <p:spPr bwMode="auto">
            <a:xfrm>
              <a:off x="2891" y="1842"/>
              <a:ext cx="2484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it-IT" b="1">
                  <a:solidFill>
                    <a:srgbClr val="FF0000"/>
                  </a:solidFill>
                  <a:ea typeface="ヒラギノ角ゴ Pro W3"/>
                  <a:cs typeface="ヒラギノ角ゴ Pro W3"/>
                </a:rPr>
                <a:t>Tertiary End point:</a:t>
              </a:r>
            </a:p>
            <a:p>
              <a:pPr algn="ctr"/>
              <a:r>
                <a:rPr lang="it-IT" b="1">
                  <a:solidFill>
                    <a:srgbClr val="FF0000"/>
                  </a:solidFill>
                  <a:ea typeface="ヒラギノ角ゴ Pro W3"/>
                  <a:cs typeface="ヒラギノ角ゴ Pro W3"/>
                </a:rPr>
                <a:t>Cardiac Death, MI or Hosp.for ACS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269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it-IT" smtClean="0">
              <a:ea typeface="ＭＳ Ｐゴシック"/>
              <a:cs typeface="ＭＳ Ｐゴシック"/>
            </a:endParaRPr>
          </a:p>
        </p:txBody>
      </p:sp>
      <p:sp>
        <p:nvSpPr>
          <p:cNvPr id="215043" name="Rectangle 4"/>
          <p:cNvSpPr>
            <a:spLocks noChangeArrowheads="1"/>
          </p:cNvSpPr>
          <p:nvPr/>
        </p:nvSpPr>
        <p:spPr bwMode="auto">
          <a:xfrm>
            <a:off x="0" y="404813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2400" b="1">
                <a:solidFill>
                  <a:srgbClr val="FF0000"/>
                </a:solidFill>
                <a:ea typeface="ヒラギノ角ゴ Pro W3"/>
                <a:cs typeface="ヒラギノ角ゴ Pro W3"/>
              </a:rPr>
              <a:t>Optimal Medical Therapy With or Without Percutaneous Coronary intervention to Reduce Ischemic Burden: Results from the Clinical Outcomes Utilizing Revascularization and Aggressive Drug Evaluation (COURAGE) Trial Nuclear Substudy</a:t>
            </a:r>
          </a:p>
        </p:txBody>
      </p:sp>
      <p:sp>
        <p:nvSpPr>
          <p:cNvPr id="215044" name="Text Box 5"/>
          <p:cNvSpPr txBox="1">
            <a:spLocks noChangeArrowheads="1"/>
          </p:cNvSpPr>
          <p:nvPr/>
        </p:nvSpPr>
        <p:spPr bwMode="auto">
          <a:xfrm>
            <a:off x="-36513" y="6446838"/>
            <a:ext cx="42578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i="1" dirty="0">
                <a:solidFill>
                  <a:srgbClr val="003300"/>
                </a:solidFill>
                <a:ea typeface="ヒラギノ角ゴ Pro W3"/>
                <a:cs typeface="ヒラギノ角ゴ Pro W3"/>
              </a:rPr>
              <a:t>( Shaw LJ </a:t>
            </a:r>
            <a:r>
              <a:rPr lang="it-IT" i="1" dirty="0" err="1">
                <a:solidFill>
                  <a:srgbClr val="003300"/>
                </a:solidFill>
                <a:ea typeface="ヒラギノ角ゴ Pro W3"/>
                <a:cs typeface="ヒラギノ角ゴ Pro W3"/>
              </a:rPr>
              <a:t>et</a:t>
            </a:r>
            <a:r>
              <a:rPr lang="it-IT" i="1" dirty="0">
                <a:solidFill>
                  <a:srgbClr val="003300"/>
                </a:solidFill>
                <a:ea typeface="ヒラギノ角ゴ Pro W3"/>
                <a:cs typeface="ヒラギノ角ゴ Pro W3"/>
              </a:rPr>
              <a:t> al </a:t>
            </a:r>
            <a:r>
              <a:rPr lang="it-IT" i="1" dirty="0" err="1">
                <a:solidFill>
                  <a:srgbClr val="003300"/>
                </a:solidFill>
                <a:ea typeface="ヒラギノ角ゴ Pro W3"/>
                <a:cs typeface="ヒラギノ角ゴ Pro W3"/>
              </a:rPr>
              <a:t>Circulation</a:t>
            </a:r>
            <a:r>
              <a:rPr lang="it-IT" i="1" dirty="0">
                <a:solidFill>
                  <a:srgbClr val="003300"/>
                </a:solidFill>
                <a:ea typeface="ヒラギノ角ゴ Pro W3"/>
                <a:cs typeface="ヒラギノ角ゴ Pro W3"/>
              </a:rPr>
              <a:t>  2008; 117: 1283)</a:t>
            </a:r>
          </a:p>
        </p:txBody>
      </p:sp>
      <p:pic>
        <p:nvPicPr>
          <p:cNvPr id="215045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8925" y="2143125"/>
            <a:ext cx="8604250" cy="387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2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5513" y="1916113"/>
            <a:ext cx="4752975" cy="459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25045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698"/>
            <a:ext cx="9144000" cy="973169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TERESA 84 </a:t>
            </a:r>
            <a:r>
              <a:rPr lang="it-IT" b="1" dirty="0" err="1" smtClean="0">
                <a:latin typeface="Arial Narrow"/>
                <a:cs typeface="Arial Narrow"/>
              </a:rPr>
              <a:t>aa</a:t>
            </a:r>
            <a:endParaRPr lang="it-IT" b="1" dirty="0">
              <a:latin typeface="Arial Narrow"/>
              <a:cs typeface="Arial Narrow"/>
            </a:endParaRPr>
          </a:p>
        </p:txBody>
      </p:sp>
      <p:pic>
        <p:nvPicPr>
          <p:cNvPr id="7" name="Immagine 6" descr="sovp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78" b="39510"/>
          <a:stretch/>
        </p:blipFill>
        <p:spPr>
          <a:xfrm>
            <a:off x="0" y="1049867"/>
            <a:ext cx="9144000" cy="5723465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1439334" y="1384051"/>
            <a:ext cx="6722534" cy="461665"/>
          </a:xfrm>
          <a:prstGeom prst="rect">
            <a:avLst/>
          </a:prstGeom>
          <a:solidFill>
            <a:schemeClr val="bg1"/>
          </a:solidFill>
        </p:spPr>
        <p:txBody>
          <a:bodyPr wrap="square" numCol="1" rtlCol="0">
            <a:spAutoFit/>
          </a:bodyPr>
          <a:lstStyle/>
          <a:p>
            <a:endParaRPr lang="it-IT" sz="2400" dirty="0" smtClean="0">
              <a:solidFill>
                <a:srgbClr val="00330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439334" y="1351509"/>
            <a:ext cx="6722534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003300"/>
                </a:solidFill>
              </a:rPr>
              <a:t>84 </a:t>
            </a:r>
            <a:r>
              <a:rPr lang="it-IT" sz="2400" dirty="0" err="1" smtClean="0">
                <a:solidFill>
                  <a:srgbClr val="003300"/>
                </a:solidFill>
              </a:rPr>
              <a:t>aa</a:t>
            </a:r>
            <a:r>
              <a:rPr lang="it-IT" sz="2400" dirty="0" smtClean="0">
                <a:solidFill>
                  <a:srgbClr val="003300"/>
                </a:solidFill>
              </a:rPr>
              <a:t>, si reca dal proprio MMG per dispnea ad insorgenza improvvisa a riposo ieri sera e dolore toracico </a:t>
            </a:r>
            <a:r>
              <a:rPr lang="it-IT" sz="2400" dirty="0" err="1" smtClean="0">
                <a:solidFill>
                  <a:srgbClr val="003300"/>
                </a:solidFill>
              </a:rPr>
              <a:t>puntorio</a:t>
            </a:r>
            <a:r>
              <a:rPr lang="it-IT" sz="2400" dirty="0" smtClean="0">
                <a:solidFill>
                  <a:srgbClr val="003300"/>
                </a:solidFill>
              </a:rPr>
              <a:t> che peggiora in inspirazione </a:t>
            </a:r>
            <a:r>
              <a:rPr lang="it-IT" sz="2400" dirty="0" err="1" smtClean="0">
                <a:solidFill>
                  <a:srgbClr val="003300"/>
                </a:solidFill>
              </a:rPr>
              <a:t>profonda…Una</a:t>
            </a:r>
            <a:r>
              <a:rPr lang="it-IT" sz="2400" dirty="0" smtClean="0">
                <a:solidFill>
                  <a:srgbClr val="003300"/>
                </a:solidFill>
              </a:rPr>
              <a:t> nonnina arzilla, in anamnesi solo Ipertensione Arteriosa e intervento di </a:t>
            </a:r>
            <a:r>
              <a:rPr lang="it-IT" sz="2400" dirty="0" err="1" smtClean="0">
                <a:solidFill>
                  <a:srgbClr val="003300"/>
                </a:solidFill>
              </a:rPr>
              <a:t>artroprotesi</a:t>
            </a:r>
            <a:r>
              <a:rPr lang="it-IT" sz="2400" dirty="0" smtClean="0">
                <a:solidFill>
                  <a:srgbClr val="003300"/>
                </a:solidFill>
              </a:rPr>
              <a:t> ginocchio </a:t>
            </a:r>
            <a:r>
              <a:rPr lang="it-IT" sz="2400" dirty="0" err="1" smtClean="0">
                <a:solidFill>
                  <a:srgbClr val="003300"/>
                </a:solidFill>
              </a:rPr>
              <a:t>dx</a:t>
            </a:r>
            <a:r>
              <a:rPr lang="it-IT" sz="2400" dirty="0" smtClean="0">
                <a:solidFill>
                  <a:srgbClr val="003300"/>
                </a:solidFill>
              </a:rPr>
              <a:t> 6 mesi fa: in terapia con </a:t>
            </a:r>
            <a:r>
              <a:rPr lang="it-IT" sz="2400" dirty="0" err="1" smtClean="0">
                <a:solidFill>
                  <a:srgbClr val="003300"/>
                </a:solidFill>
              </a:rPr>
              <a:t>amlodipina</a:t>
            </a:r>
            <a:r>
              <a:rPr lang="it-IT" sz="2400" dirty="0" smtClean="0">
                <a:solidFill>
                  <a:srgbClr val="003300"/>
                </a:solidFill>
              </a:rPr>
              <a:t> 5 mg e </a:t>
            </a:r>
            <a:r>
              <a:rPr lang="it-IT" sz="2400" dirty="0" err="1" smtClean="0">
                <a:solidFill>
                  <a:srgbClr val="003300"/>
                </a:solidFill>
              </a:rPr>
              <a:t>alprazolam</a:t>
            </a:r>
            <a:r>
              <a:rPr lang="it-IT" sz="2400" dirty="0" smtClean="0">
                <a:solidFill>
                  <a:srgbClr val="003300"/>
                </a:solidFill>
              </a:rPr>
              <a:t> 0,5 mg h 22 al bisogno</a:t>
            </a:r>
            <a:endParaRPr lang="it-IT" sz="2400" dirty="0" smtClean="0">
              <a:latin typeface="Arial Narrow"/>
              <a:cs typeface="Arial Narrow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439334" y="4220308"/>
            <a:ext cx="6722534" cy="18158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2800" dirty="0" smtClean="0">
                <a:solidFill>
                  <a:srgbClr val="003300"/>
                </a:solidFill>
              </a:rPr>
              <a:t>Obiettività cardiopolmonare: rantoli a piccole bolle alle basi, non edemi declivi ne turgore giugulare. SatO2 95%aa, PA 144/92, FC 98r, </a:t>
            </a:r>
            <a:r>
              <a:rPr lang="it-IT" sz="2800" dirty="0" err="1" smtClean="0">
                <a:solidFill>
                  <a:srgbClr val="003300"/>
                </a:solidFill>
              </a:rPr>
              <a:t>temp</a:t>
            </a:r>
            <a:r>
              <a:rPr lang="it-IT" sz="2800" dirty="0" smtClean="0">
                <a:solidFill>
                  <a:srgbClr val="003300"/>
                </a:solidFill>
              </a:rPr>
              <a:t>. corporea 36°C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401752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1084</Words>
  <Application>Microsoft Office PowerPoint</Application>
  <PresentationFormat>Presentazione su schermo (4:3)</PresentationFormat>
  <Paragraphs>176</Paragraphs>
  <Slides>30</Slides>
  <Notes>7</Notes>
  <HiddenSlides>1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1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Impact of Optimal Medical Therapy with or without Percutaneous Coronary Intervention on Long-Term Cardiovascular End Points in Patients with Stable Coronary Artery Disease (from the COURAGE Trial)</vt:lpstr>
      <vt:lpstr>Presentazione standard di PowerPoint</vt:lpstr>
      <vt:lpstr>TERESA 84 aa</vt:lpstr>
      <vt:lpstr>Valutazione</vt:lpstr>
      <vt:lpstr>Presentazione standard di PowerPoint</vt:lpstr>
      <vt:lpstr>Cause di dispnea ad esordio acuto</vt:lpstr>
      <vt:lpstr>Orienta all’embolia polmonare</vt:lpstr>
      <vt:lpstr>Approccio diagnostico</vt:lpstr>
      <vt:lpstr>Presentazione standard di PowerPoint</vt:lpstr>
      <vt:lpstr>Embolia polmonare:  1:Rx Torace ; 2:TC</vt:lpstr>
      <vt:lpstr>CI MANCAVA ANCHE QUESTA…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Teresa  f. 84 aa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TAKE HOME MESSAGES: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2013-10-28T08:34:47Z</dcterms:created>
  <dcterms:modified xsi:type="dcterms:W3CDTF">2013-10-28T08:35:44Z</dcterms:modified>
</cp:coreProperties>
</file>