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2"/>
  </p:sldMasterIdLst>
  <p:notesMasterIdLst>
    <p:notesMasterId r:id="rId33"/>
  </p:notesMasterIdLst>
  <p:handoutMasterIdLst>
    <p:handoutMasterId r:id="rId34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90" r:id="rId21"/>
    <p:sldId id="275" r:id="rId22"/>
    <p:sldId id="277" r:id="rId23"/>
    <p:sldId id="278" r:id="rId24"/>
    <p:sldId id="279" r:id="rId25"/>
    <p:sldId id="280" r:id="rId26"/>
    <p:sldId id="281" r:id="rId27"/>
    <p:sldId id="283" r:id="rId28"/>
    <p:sldId id="284" r:id="rId29"/>
    <p:sldId id="285" r:id="rId30"/>
    <p:sldId id="286" r:id="rId31"/>
    <p:sldId id="287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0FF1CE12-B100-0000-0000-000000000002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 autoAdjust="0"/>
    <p:restoredTop sz="86410"/>
  </p:normalViewPr>
  <p:slideViewPr>
    <p:cSldViewPr>
      <p:cViewPr>
        <p:scale>
          <a:sx n="100" d="100"/>
          <a:sy n="100" d="100"/>
        </p:scale>
        <p:origin x="-504" y="1128"/>
      </p:cViewPr>
      <p:guideLst>
        <p:guide orient="horz" pos="2160"/>
        <p:guide pos="2880"/>
      </p:guideLst>
    </p:cSldViewPr>
  </p:slideViewPr>
  <p:outlineViewPr>
    <p:cViewPr>
      <p:scale>
        <a:sx n="1" d="1"/>
        <a:sy n="1" d="1"/>
      </p:scale>
      <p:origin x="0" y="5602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US" smtClean="0"/>
          </a:p>
        </p:txBody>
      </p:sp>
      <p:sp>
        <p:nvSpPr>
          <p:cNvPr id="24" name="Rectangle 24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/>
          <a:lstStyle/>
          <a:p>
            <a:fld id="{A849C5AD-4428-4E9C-9C84-11B72C9365FB}" type="datetimeFigureOut">
              <a:rPr lang="en-US" smtClean="0"/>
              <a:pPr/>
              <a:t>3/11/2016</a:t>
            </a:fld>
            <a:endParaRPr lang="en-US" smtClean="0"/>
          </a:p>
        </p:txBody>
      </p:sp>
      <p:sp>
        <p:nvSpPr>
          <p:cNvPr id="30" name="Rectangle 30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US" smtClean="0"/>
          </a:p>
        </p:txBody>
      </p:sp>
      <p:sp>
        <p:nvSpPr>
          <p:cNvPr id="18" name="Rectangle 18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8C596567-A38F-4CEF-B37F-9B9D120D62CE}" type="slidenum">
              <a:rPr lang="en-US" smtClean="0"/>
              <a:pPr/>
              <a:t>‹N›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1914037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4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US" smtClean="0"/>
          </a:p>
        </p:txBody>
      </p:sp>
      <p:sp>
        <p:nvSpPr>
          <p:cNvPr id="15" name="Rectangle 15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/>
          <a:lstStyle/>
          <a:p>
            <a:fld id="{D7547E60-4BE7-4E4E-9AAA-5EE35AEC995C}" type="datetimeFigureOut">
              <a:rPr lang="en-US" smtClean="0"/>
              <a:pPr/>
              <a:t>3/11/2016</a:t>
            </a:fld>
            <a:endParaRPr lang="en-US" smtClean="0"/>
          </a:p>
        </p:txBody>
      </p:sp>
      <p:sp>
        <p:nvSpPr>
          <p:cNvPr id="23" name="Rectangle 2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anchor="ctr"/>
          <a:lstStyle/>
          <a:p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8" name="Rectangle 18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US" smtClean="0"/>
          </a:p>
        </p:txBody>
      </p:sp>
      <p:sp>
        <p:nvSpPr>
          <p:cNvPr id="28" name="Rectangle 28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CA077768-21C8-4125-A345-258E48D2EED0}" type="slidenum">
              <a:rPr lang="en-US" smtClean="0"/>
              <a:pPr/>
              <a:t>‹N›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4931273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16</a:t>
            </a:fld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17</a:t>
            </a:fld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18</a:t>
            </a:fld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19</a:t>
            </a:fld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20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A98CA-1465-4B22-ACE8-CFD185AA537B}" type="datetime1">
              <a:rPr lang="en-US" smtClean="0"/>
              <a:t>3/11/2016</a:t>
            </a:fld>
            <a:endParaRPr lang="en-US" sz="1000" dirty="0" smtClean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en-US" sz="100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‹N›</a:t>
            </a:fld>
            <a:endParaRPr lang="en-US" sz="1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olo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55485-D00C-413C-AA31-7D10136FE198}" type="datetime1">
              <a:rPr lang="en-US" smtClean="0"/>
              <a:t>3/11/2016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‹N›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D7C1F-15EE-40E0-A6B2-C0600E3B50C0}" type="datetime1">
              <a:rPr lang="en-US" smtClean="0"/>
              <a:t>3/11/2016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‹N›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C28FE-ACAD-4E26-8066-1B53247127FB}" type="datetime1">
              <a:rPr lang="en-US" smtClean="0"/>
              <a:t>3/11/2016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‹N›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olo e testo su due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38BB3-0656-4C30-8987-7E7F39E1E16C}" type="datetime1">
              <a:rPr lang="en-US" smtClean="0"/>
              <a:t>3/11/2016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‹N›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AA4C3-FF91-4F4B-B69A-B12F477D83BA}" type="datetime1">
              <a:rPr lang="en-US" smtClean="0"/>
              <a:t>3/11/2016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‹N›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5C7DD-9003-415E-9CBD-BAAF64327B0B}" type="datetime1">
              <a:rPr lang="en-US" smtClean="0"/>
              <a:t>3/11/2016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‹N›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21000">
              <a:schemeClr val="accent1">
                <a:lumMod val="20000"/>
                <a:lumOff val="8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AC5A98CA-1465-4B22-ACE8-CFD185AA537B}" type="datetime1">
              <a:rPr lang="en-US" smtClean="0"/>
              <a:t>3/11/2016</a:t>
            </a:fld>
            <a:endParaRPr lang="en-US" sz="1000" dirty="0" smtClean="0"/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pPr algn="ctr"/>
            <a:endParaRPr lang="en-US" sz="1000" smtClean="0"/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200" baseline="0">
                <a:latin typeface="+mn-lt"/>
              </a:defRPr>
            </a:lvl1pPr>
          </a:lstStyle>
          <a:p>
            <a:pPr algn="r"/>
            <a:fld id="{D4C49B74-5DB2-4B03-B1D2-7F6A3C51C318}" type="slidenum">
              <a:rPr lang="en-US" smtClean="0"/>
              <a:pPr algn="r"/>
              <a:t>‹N›</a:t>
            </a:fld>
            <a:endParaRPr lang="en-US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iming>
    <p:tnLst>
      <p:par>
        <p:cTn id="1" dur="indefinite" restart="never" nodeType="tmRoot"/>
      </p:par>
    </p:tnLst>
  </p:timing>
  <p:hf hdr="0" dt="0"/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0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0.png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0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png"/><Relationship Id="rId5" Type="http://schemas.openxmlformats.org/officeDocument/2006/relationships/image" Target="../media/image8.png"/><Relationship Id="rId4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79512" y="3068960"/>
            <a:ext cx="8784976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it-IT" sz="3100" b="1" dirty="0">
                <a:solidFill>
                  <a:srgbClr val="00B050"/>
                </a:solidFill>
                <a:cs typeface="Arial" panose="020B0604020202020204" pitchFamily="34" charset="0"/>
              </a:rPr>
              <a:t>La gestione integrata del malato oncologico tra le nuove Cure primarie e le Aziende Ospedaliere di Brescia</a:t>
            </a:r>
            <a:br>
              <a:rPr lang="it-IT" sz="3100" b="1" dirty="0">
                <a:solidFill>
                  <a:srgbClr val="00B050"/>
                </a:solidFill>
                <a:cs typeface="Arial" panose="020B0604020202020204" pitchFamily="34" charset="0"/>
              </a:rPr>
            </a:br>
            <a:r>
              <a:rPr lang="it-IT" sz="2700" i="1" dirty="0">
                <a:solidFill>
                  <a:srgbClr val="00B050"/>
                </a:solidFill>
                <a:cs typeface="Arial" panose="020B0604020202020204" pitchFamily="34" charset="0"/>
              </a:rPr>
              <a:t>(Ordine dei Medici di Brescia, 12 marzo 2016)</a:t>
            </a:r>
            <a:r>
              <a:rPr lang="it-IT" sz="2700" i="1" dirty="0">
                <a:solidFill>
                  <a:srgbClr val="C00000"/>
                </a:solidFill>
                <a:cs typeface="Arial" panose="020B0604020202020204" pitchFamily="34" charset="0"/>
              </a:rPr>
              <a:t/>
            </a:r>
            <a:br>
              <a:rPr lang="it-IT" sz="2700" i="1" dirty="0">
                <a:solidFill>
                  <a:srgbClr val="C00000"/>
                </a:solidFill>
                <a:cs typeface="Arial" panose="020B0604020202020204" pitchFamily="34" charset="0"/>
              </a:rPr>
            </a:br>
            <a:r>
              <a:rPr lang="it-IT" sz="2700" i="1" dirty="0" smtClean="0">
                <a:solidFill>
                  <a:srgbClr val="C00000"/>
                </a:solidFill>
                <a:cs typeface="Arial" panose="020B0604020202020204" pitchFamily="34" charset="0"/>
              </a:rPr>
              <a:t/>
            </a:r>
            <a:br>
              <a:rPr lang="it-IT" sz="2700" i="1" dirty="0" smtClean="0">
                <a:solidFill>
                  <a:srgbClr val="C00000"/>
                </a:solidFill>
                <a:cs typeface="Arial" panose="020B0604020202020204" pitchFamily="34" charset="0"/>
              </a:rPr>
            </a:br>
            <a:r>
              <a:rPr lang="it-IT" sz="2800" i="1" dirty="0" smtClean="0">
                <a:solidFill>
                  <a:srgbClr val="C00000"/>
                </a:solidFill>
                <a:cs typeface="Arial" panose="020B0604020202020204" pitchFamily="34" charset="0"/>
              </a:rPr>
              <a:t/>
            </a:r>
            <a:br>
              <a:rPr lang="it-IT" sz="2800" i="1" dirty="0" smtClean="0">
                <a:solidFill>
                  <a:srgbClr val="C00000"/>
                </a:solidFill>
                <a:cs typeface="Arial" panose="020B0604020202020204" pitchFamily="34" charset="0"/>
              </a:rPr>
            </a:br>
            <a:endParaRPr lang="it-IT" sz="2800" i="1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755576" y="6245274"/>
            <a:ext cx="8152184" cy="47625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 descr="H:\z Nordi\loghi\centr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6021288"/>
            <a:ext cx="2448272" cy="836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899592" y="3226331"/>
            <a:ext cx="748883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rgbClr val="C00000"/>
                </a:solidFill>
              </a:rPr>
              <a:t>L’appropriatezza del percorso di cura </a:t>
            </a:r>
            <a:r>
              <a:rPr lang="it-IT" sz="3200" b="1" dirty="0" smtClean="0">
                <a:solidFill>
                  <a:srgbClr val="C00000"/>
                </a:solidFill>
              </a:rPr>
              <a:t>del</a:t>
            </a:r>
          </a:p>
          <a:p>
            <a:pPr algn="ctr">
              <a:spcAft>
                <a:spcPts val="600"/>
              </a:spcAft>
            </a:pPr>
            <a:r>
              <a:rPr lang="it-IT" sz="3200" b="1" dirty="0" smtClean="0">
                <a:solidFill>
                  <a:srgbClr val="C00000"/>
                </a:solidFill>
              </a:rPr>
              <a:t>malato oncologico: </a:t>
            </a:r>
            <a:r>
              <a:rPr lang="it-IT" sz="3600" b="1" i="1" dirty="0" smtClean="0">
                <a:solidFill>
                  <a:srgbClr val="C00000"/>
                </a:solidFill>
              </a:rPr>
              <a:t>realtà o utopia</a:t>
            </a:r>
            <a:r>
              <a:rPr lang="it-IT" sz="3200" b="1" dirty="0" smtClean="0">
                <a:solidFill>
                  <a:srgbClr val="C00000"/>
                </a:solidFill>
              </a:rPr>
              <a:t>?</a:t>
            </a:r>
            <a:endParaRPr lang="it-IT" sz="3200" b="1" dirty="0">
              <a:solidFill>
                <a:srgbClr val="C00000"/>
              </a:solidFill>
            </a:endParaRPr>
          </a:p>
        </p:txBody>
      </p:sp>
      <p:pic>
        <p:nvPicPr>
          <p:cNvPr id="7" name="Picture 37" descr="soc lomb chi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214313"/>
            <a:ext cx="820737" cy="90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260648"/>
            <a:ext cx="873571" cy="795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ttangolo 4"/>
          <p:cNvSpPr/>
          <p:nvPr/>
        </p:nvSpPr>
        <p:spPr>
          <a:xfrm>
            <a:off x="683568" y="4797152"/>
            <a:ext cx="784887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b="1" dirty="0">
                <a:solidFill>
                  <a:srgbClr val="0070C0"/>
                </a:solidFill>
              </a:rPr>
              <a:t>Bruno Andreoni </a:t>
            </a:r>
          </a:p>
          <a:p>
            <a:pPr marL="361950" algn="ctr">
              <a:spcAft>
                <a:spcPts val="1200"/>
              </a:spcAft>
            </a:pPr>
            <a:r>
              <a:rPr lang="it-IT" sz="2000" dirty="0"/>
              <a:t>P.O. Chirurgia Generale (Università degli Studi di Milano</a:t>
            </a:r>
            <a:r>
              <a:rPr lang="it-IT" sz="2000" dirty="0" smtClean="0"/>
              <a:t>)</a:t>
            </a:r>
            <a:endParaRPr lang="it-IT" sz="2000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7063" y="242458"/>
            <a:ext cx="1453009" cy="810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539552" y="6245274"/>
            <a:ext cx="8368208" cy="47625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9200"/>
            <a:ext cx="8864625" cy="589208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4D4D4D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173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539552" y="6245274"/>
            <a:ext cx="8368208" cy="47625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9143999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137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95536" y="5373216"/>
            <a:ext cx="8424936" cy="936104"/>
          </a:xfrm>
        </p:spPr>
        <p:txBody>
          <a:bodyPr>
            <a:normAutofit fontScale="90000"/>
          </a:bodyPr>
          <a:lstStyle/>
          <a:p>
            <a:pPr algn="l"/>
            <a:r>
              <a:rPr lang="it-IT" sz="2700" b="1" dirty="0">
                <a:solidFill>
                  <a:srgbClr val="C00000"/>
                </a:solidFill>
                <a:cs typeface="Arial" panose="020B0604020202020204" pitchFamily="34" charset="0"/>
              </a:rPr>
              <a:t>Le Società Scientifiche hanno  definito Linee guida ROL per i Tumori del Colon e del Retto, avendo come riferimento le relative Linee guida nazionali ed </a:t>
            </a:r>
            <a:r>
              <a:rPr lang="it-IT" sz="27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internazionali</a:t>
            </a:r>
            <a:br>
              <a:rPr lang="it-IT" sz="2700" b="1" dirty="0" smtClean="0">
                <a:solidFill>
                  <a:srgbClr val="C00000"/>
                </a:solidFill>
                <a:cs typeface="Arial" panose="020B0604020202020204" pitchFamily="34" charset="0"/>
              </a:rPr>
            </a:br>
            <a:r>
              <a:rPr lang="it-IT" sz="2700" b="1" dirty="0">
                <a:solidFill>
                  <a:srgbClr val="C00000"/>
                </a:solidFill>
                <a:cs typeface="Arial" panose="020B0604020202020204" pitchFamily="34" charset="0"/>
              </a:rPr>
              <a:t/>
            </a:r>
            <a:br>
              <a:rPr lang="it-IT" sz="2700" b="1" dirty="0">
                <a:solidFill>
                  <a:srgbClr val="C00000"/>
                </a:solidFill>
                <a:cs typeface="Arial" panose="020B0604020202020204" pitchFamily="34" charset="0"/>
              </a:rPr>
            </a:br>
            <a:r>
              <a:rPr lang="it-IT" sz="2700" i="1" dirty="0" smtClean="0">
                <a:solidFill>
                  <a:srgbClr val="C00000"/>
                </a:solidFill>
                <a:cs typeface="Arial" panose="020B0604020202020204" pitchFamily="34" charset="0"/>
              </a:rPr>
              <a:t/>
            </a:r>
            <a:br>
              <a:rPr lang="it-IT" sz="2700" i="1" dirty="0" smtClean="0">
                <a:solidFill>
                  <a:srgbClr val="C00000"/>
                </a:solidFill>
                <a:cs typeface="Arial" panose="020B0604020202020204" pitchFamily="34" charset="0"/>
              </a:rPr>
            </a:br>
            <a:r>
              <a:rPr lang="it-IT" sz="2700" i="1" dirty="0" smtClean="0">
                <a:solidFill>
                  <a:schemeClr val="tx1"/>
                </a:solidFill>
                <a:cs typeface="Arial" panose="020B0604020202020204" pitchFamily="34" charset="0"/>
              </a:rPr>
              <a:t>-</a:t>
            </a:r>
            <a:r>
              <a:rPr lang="it-IT" sz="2700" i="1" dirty="0" smtClean="0">
                <a:solidFill>
                  <a:srgbClr val="C00000"/>
                </a:solidFill>
                <a:cs typeface="Arial" panose="020B0604020202020204" pitchFamily="34" charset="0"/>
              </a:rPr>
              <a:t> </a:t>
            </a:r>
            <a:r>
              <a:rPr lang="it-IT" sz="2700" dirty="0" smtClean="0">
                <a:solidFill>
                  <a:schemeClr val="tx1"/>
                </a:solidFill>
                <a:cs typeface="Arial" panose="020B0604020202020204" pitchFamily="34" charset="0"/>
              </a:rPr>
              <a:t>Linea </a:t>
            </a:r>
            <a:r>
              <a:rPr lang="it-IT" sz="2700" dirty="0">
                <a:solidFill>
                  <a:schemeClr val="tx1"/>
                </a:solidFill>
                <a:cs typeface="Arial" panose="020B0604020202020204" pitchFamily="34" charset="0"/>
              </a:rPr>
              <a:t>guida ROL Colon</a:t>
            </a:r>
            <a:br>
              <a:rPr lang="it-IT" sz="2700" dirty="0">
                <a:solidFill>
                  <a:schemeClr val="tx1"/>
                </a:solidFill>
                <a:cs typeface="Arial" panose="020B0604020202020204" pitchFamily="34" charset="0"/>
              </a:rPr>
            </a:br>
            <a:r>
              <a:rPr lang="it-IT" sz="2700" dirty="0" smtClean="0">
                <a:solidFill>
                  <a:schemeClr val="tx1"/>
                </a:solidFill>
                <a:cs typeface="Arial" panose="020B0604020202020204" pitchFamily="34" charset="0"/>
              </a:rPr>
              <a:t>- Linea </a:t>
            </a:r>
            <a:r>
              <a:rPr lang="it-IT" sz="2700" dirty="0">
                <a:solidFill>
                  <a:schemeClr val="tx1"/>
                </a:solidFill>
                <a:cs typeface="Arial" panose="020B0604020202020204" pitchFamily="34" charset="0"/>
              </a:rPr>
              <a:t>guida ROL retto</a:t>
            </a:r>
            <a:br>
              <a:rPr lang="it-IT" sz="2700" dirty="0">
                <a:solidFill>
                  <a:schemeClr val="tx1"/>
                </a:solidFill>
                <a:cs typeface="Arial" panose="020B0604020202020204" pitchFamily="34" charset="0"/>
              </a:rPr>
            </a:br>
            <a:r>
              <a:rPr lang="it-IT" sz="2700" dirty="0" smtClean="0">
                <a:solidFill>
                  <a:schemeClr val="tx1"/>
                </a:solidFill>
                <a:cs typeface="Arial" panose="020B0604020202020204" pitchFamily="34" charset="0"/>
              </a:rPr>
              <a:t>- </a:t>
            </a:r>
            <a:r>
              <a:rPr lang="it-IT" sz="2700" dirty="0" err="1" smtClean="0">
                <a:solidFill>
                  <a:schemeClr val="tx1"/>
                </a:solidFill>
                <a:cs typeface="Arial" panose="020B0604020202020204" pitchFamily="34" charset="0"/>
              </a:rPr>
              <a:t>Clinical</a:t>
            </a:r>
            <a:r>
              <a:rPr lang="it-IT" sz="2700" dirty="0" smtClean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it-IT" sz="2700" dirty="0" err="1">
                <a:solidFill>
                  <a:schemeClr val="tx1"/>
                </a:solidFill>
                <a:cs typeface="Arial" panose="020B0604020202020204" pitchFamily="34" charset="0"/>
              </a:rPr>
              <a:t>Practice</a:t>
            </a:r>
            <a:r>
              <a:rPr lang="it-IT" sz="270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it-IT" sz="2700" dirty="0" err="1">
                <a:solidFill>
                  <a:schemeClr val="tx1"/>
                </a:solidFill>
                <a:cs typeface="Arial" panose="020B0604020202020204" pitchFamily="34" charset="0"/>
              </a:rPr>
              <a:t>Guidelines</a:t>
            </a:r>
            <a:r>
              <a:rPr lang="it-IT" sz="270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it-IT" sz="2700" b="1" dirty="0">
                <a:solidFill>
                  <a:srgbClr val="0070C0"/>
                </a:solidFill>
                <a:cs typeface="Arial" panose="020B0604020202020204" pitchFamily="34" charset="0"/>
              </a:rPr>
              <a:t>ESMO</a:t>
            </a:r>
            <a:r>
              <a:rPr lang="it-IT" sz="270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it-IT" sz="2700" dirty="0" smtClean="0">
                <a:solidFill>
                  <a:schemeClr val="tx1"/>
                </a:solidFill>
                <a:cs typeface="Arial" panose="020B0604020202020204" pitchFamily="34" charset="0"/>
              </a:rPr>
              <a:t/>
            </a:r>
            <a:br>
              <a:rPr lang="it-IT" sz="2700" dirty="0" smtClean="0">
                <a:solidFill>
                  <a:schemeClr val="tx1"/>
                </a:solidFill>
                <a:cs typeface="Arial" panose="020B0604020202020204" pitchFamily="34" charset="0"/>
              </a:rPr>
            </a:br>
            <a:r>
              <a:rPr lang="it-IT" sz="2700" dirty="0" smtClean="0">
                <a:solidFill>
                  <a:schemeClr val="tx1"/>
                </a:solidFill>
                <a:cs typeface="Arial" panose="020B0604020202020204" pitchFamily="34" charset="0"/>
              </a:rPr>
              <a:t>   (</a:t>
            </a:r>
            <a:r>
              <a:rPr lang="it-IT" sz="2700" dirty="0" err="1">
                <a:solidFill>
                  <a:schemeClr val="tx1"/>
                </a:solidFill>
                <a:cs typeface="Arial" panose="020B0604020202020204" pitchFamily="34" charset="0"/>
              </a:rPr>
              <a:t>Rectal</a:t>
            </a:r>
            <a:r>
              <a:rPr lang="it-IT" sz="2700" dirty="0">
                <a:solidFill>
                  <a:schemeClr val="tx1"/>
                </a:solidFill>
                <a:cs typeface="Arial" panose="020B0604020202020204" pitchFamily="34" charset="0"/>
              </a:rPr>
              <a:t> – Colon </a:t>
            </a:r>
            <a:r>
              <a:rPr lang="it-IT" sz="2700" dirty="0" err="1">
                <a:solidFill>
                  <a:schemeClr val="tx1"/>
                </a:solidFill>
                <a:cs typeface="Arial" panose="020B0604020202020204" pitchFamily="34" charset="0"/>
              </a:rPr>
              <a:t>Cancer</a:t>
            </a:r>
            <a:r>
              <a:rPr lang="it-IT" sz="2700" dirty="0">
                <a:solidFill>
                  <a:schemeClr val="tx1"/>
                </a:solidFill>
                <a:cs typeface="Arial" panose="020B0604020202020204" pitchFamily="34" charset="0"/>
              </a:rPr>
              <a:t>, ESMO)</a:t>
            </a:r>
            <a:br>
              <a:rPr lang="it-IT" sz="2700" dirty="0">
                <a:solidFill>
                  <a:schemeClr val="tx1"/>
                </a:solidFill>
                <a:cs typeface="Arial" panose="020B0604020202020204" pitchFamily="34" charset="0"/>
              </a:rPr>
            </a:br>
            <a:r>
              <a:rPr lang="it-IT" sz="2700" dirty="0" smtClean="0">
                <a:solidFill>
                  <a:schemeClr val="tx1"/>
                </a:solidFill>
                <a:cs typeface="Arial" panose="020B0604020202020204" pitchFamily="34" charset="0"/>
              </a:rPr>
              <a:t>- Linee </a:t>
            </a:r>
            <a:r>
              <a:rPr lang="it-IT" sz="2700" dirty="0">
                <a:solidFill>
                  <a:schemeClr val="tx1"/>
                </a:solidFill>
                <a:cs typeface="Arial" panose="020B0604020202020204" pitchFamily="34" charset="0"/>
              </a:rPr>
              <a:t>guida </a:t>
            </a:r>
            <a:r>
              <a:rPr lang="it-IT" sz="2700" b="1" dirty="0">
                <a:solidFill>
                  <a:srgbClr val="0070C0"/>
                </a:solidFill>
                <a:cs typeface="Arial" panose="020B0604020202020204" pitchFamily="34" charset="0"/>
              </a:rPr>
              <a:t>AIOM</a:t>
            </a:r>
            <a:r>
              <a:rPr lang="it-IT" sz="2700" dirty="0">
                <a:solidFill>
                  <a:schemeClr val="tx1"/>
                </a:solidFill>
                <a:cs typeface="Arial" panose="020B0604020202020204" pitchFamily="34" charset="0"/>
              </a:rPr>
              <a:t/>
            </a:r>
            <a:br>
              <a:rPr lang="it-IT" sz="2700" dirty="0">
                <a:solidFill>
                  <a:schemeClr val="tx1"/>
                </a:solidFill>
                <a:cs typeface="Arial" panose="020B0604020202020204" pitchFamily="34" charset="0"/>
              </a:rPr>
            </a:br>
            <a:r>
              <a:rPr lang="it-IT" sz="2800" i="1" dirty="0" smtClean="0">
                <a:solidFill>
                  <a:schemeClr val="tx1"/>
                </a:solidFill>
                <a:cs typeface="Arial" panose="020B0604020202020204" pitchFamily="34" charset="0"/>
              </a:rPr>
              <a:t/>
            </a:r>
            <a:br>
              <a:rPr lang="it-IT" sz="2800" i="1" dirty="0" smtClean="0">
                <a:solidFill>
                  <a:schemeClr val="tx1"/>
                </a:solidFill>
                <a:cs typeface="Arial" panose="020B0604020202020204" pitchFamily="34" charset="0"/>
              </a:rPr>
            </a:br>
            <a:endParaRPr lang="it-IT" sz="2800" i="1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755576" y="6245274"/>
            <a:ext cx="8152184" cy="47625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" name="Picture 37" descr="soc lomb chi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214313"/>
            <a:ext cx="820737" cy="90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845" y="269652"/>
            <a:ext cx="1017587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13532"/>
            <a:ext cx="1450975" cy="811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609599"/>
            <a:ext cx="864096" cy="1547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9014" y="4210905"/>
            <a:ext cx="941298" cy="1234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716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755576" y="6245274"/>
            <a:ext cx="8152184" cy="47625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" name="Picture 37" descr="soc lomb chi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214313"/>
            <a:ext cx="820737" cy="90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845" y="269652"/>
            <a:ext cx="1017587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13532"/>
            <a:ext cx="1450975" cy="811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323527" y="1556792"/>
            <a:ext cx="8496945" cy="2795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1215" tIns="50608" rIns="101215" bIns="50608">
            <a:spAutoFit/>
          </a:bodyPr>
          <a:lstStyle/>
          <a:p>
            <a:pPr indent="711200" eaLnBrk="0" fontAlgn="base" hangingPunct="0">
              <a:lnSpc>
                <a:spcPts val="3300"/>
              </a:lnSpc>
              <a:spcBef>
                <a:spcPts val="600"/>
              </a:spcBef>
              <a:spcAft>
                <a:spcPct val="0"/>
              </a:spcAft>
              <a:buClr>
                <a:srgbClr val="FFFF00"/>
              </a:buClr>
              <a:defRPr/>
            </a:pPr>
            <a:r>
              <a:rPr lang="it-IT" sz="2000" b="1" dirty="0">
                <a:solidFill>
                  <a:srgbClr val="0070C0"/>
                </a:solidFill>
                <a:ea typeface="ＭＳ Ｐゴシック" pitchFamily="34" charset="-128"/>
              </a:rPr>
              <a:t>Il trattamento standard </a:t>
            </a:r>
            <a:r>
              <a:rPr lang="it-IT" sz="2000" dirty="0">
                <a:solidFill>
                  <a:srgbClr val="000000"/>
                </a:solidFill>
                <a:ea typeface="ＭＳ Ｐゴシック" pitchFamily="34" charset="-128"/>
              </a:rPr>
              <a:t>indicato nelle Linee guida è schematicamente articolato in rapporto alla </a:t>
            </a:r>
            <a:r>
              <a:rPr lang="it-IT" sz="2000" i="1" dirty="0" err="1">
                <a:solidFill>
                  <a:srgbClr val="000000"/>
                </a:solidFill>
                <a:ea typeface="ＭＳ Ｐゴシック" pitchFamily="34" charset="-128"/>
              </a:rPr>
              <a:t>stadiazione</a:t>
            </a:r>
            <a:r>
              <a:rPr lang="it-IT" sz="2000" i="1" dirty="0">
                <a:solidFill>
                  <a:srgbClr val="000000"/>
                </a:solidFill>
                <a:ea typeface="ＭＳ Ｐゴシック" pitchFamily="34" charset="-128"/>
              </a:rPr>
              <a:t> patologica TNM </a:t>
            </a:r>
            <a:r>
              <a:rPr lang="it-IT" sz="2000" dirty="0">
                <a:solidFill>
                  <a:srgbClr val="000000"/>
                </a:solidFill>
                <a:ea typeface="ＭＳ Ｐゴシック" pitchFamily="34" charset="-128"/>
              </a:rPr>
              <a:t>(7^ edizione UICC) e alle caratteristiche biomolecolari  del tumore.</a:t>
            </a:r>
          </a:p>
          <a:p>
            <a:pPr indent="711200" eaLnBrk="0" fontAlgn="base" hangingPunct="0">
              <a:lnSpc>
                <a:spcPts val="3300"/>
              </a:lnSpc>
              <a:spcBef>
                <a:spcPts val="600"/>
              </a:spcBef>
              <a:spcAft>
                <a:spcPct val="0"/>
              </a:spcAft>
              <a:buClr>
                <a:srgbClr val="FFFF00"/>
              </a:buClr>
              <a:defRPr/>
            </a:pPr>
            <a:r>
              <a:rPr lang="it-IT" sz="2000" dirty="0">
                <a:solidFill>
                  <a:srgbClr val="000000"/>
                </a:solidFill>
                <a:ea typeface="ＭＳ Ｐゴシック" pitchFamily="34" charset="-128"/>
              </a:rPr>
              <a:t>Il </a:t>
            </a:r>
            <a:r>
              <a:rPr lang="it-IT" sz="2000" b="1" dirty="0">
                <a:solidFill>
                  <a:srgbClr val="0070C0"/>
                </a:solidFill>
                <a:ea typeface="ＭＳ Ｐゴシック" pitchFamily="34" charset="-128"/>
              </a:rPr>
              <a:t>trattamento individualizzato </a:t>
            </a:r>
            <a:r>
              <a:rPr lang="it-IT" sz="2000" dirty="0">
                <a:solidFill>
                  <a:srgbClr val="000000"/>
                </a:solidFill>
                <a:ea typeface="ＭＳ Ｐゴシック" pitchFamily="34" charset="-128"/>
              </a:rPr>
              <a:t>dipende dalla </a:t>
            </a:r>
            <a:r>
              <a:rPr lang="it-IT" sz="2000" i="1" dirty="0">
                <a:solidFill>
                  <a:srgbClr val="000000"/>
                </a:solidFill>
                <a:ea typeface="ＭＳ Ｐゴシック" pitchFamily="34" charset="-128"/>
              </a:rPr>
              <a:t>complessità </a:t>
            </a:r>
            <a:r>
              <a:rPr lang="it-IT" sz="2000" dirty="0">
                <a:solidFill>
                  <a:srgbClr val="000000"/>
                </a:solidFill>
                <a:ea typeface="ＭＳ Ｐゴシック" pitchFamily="34" charset="-128"/>
              </a:rPr>
              <a:t>(età </a:t>
            </a:r>
            <a:r>
              <a:rPr lang="it-IT" sz="2000" dirty="0" smtClean="0">
                <a:solidFill>
                  <a:srgbClr val="000000"/>
                </a:solidFill>
                <a:ea typeface="ＭＳ Ｐゴシック" pitchFamily="34" charset="-128"/>
              </a:rPr>
              <a:t>avanzata, gravi </a:t>
            </a:r>
            <a:r>
              <a:rPr lang="it-IT" sz="2000" dirty="0">
                <a:solidFill>
                  <a:srgbClr val="000000"/>
                </a:solidFill>
                <a:ea typeface="ＭＳ Ｐゴシック" pitchFamily="34" charset="-128"/>
              </a:rPr>
              <a:t>patologie </a:t>
            </a:r>
            <a:r>
              <a:rPr lang="it-IT" sz="2000" dirty="0" smtClean="0">
                <a:solidFill>
                  <a:srgbClr val="000000"/>
                </a:solidFill>
                <a:ea typeface="ＭＳ Ｐゴシック" pitchFamily="34" charset="-128"/>
              </a:rPr>
              <a:t>associate, presentazione </a:t>
            </a:r>
            <a:r>
              <a:rPr lang="it-IT" sz="2000" dirty="0">
                <a:solidFill>
                  <a:srgbClr val="000000"/>
                </a:solidFill>
                <a:ea typeface="ＭＳ Ｐゴシック" pitchFamily="34" charset="-128"/>
              </a:rPr>
              <a:t>in urgenza).</a:t>
            </a:r>
            <a:endParaRPr lang="en-US" sz="2000" dirty="0">
              <a:solidFill>
                <a:srgbClr val="000000"/>
              </a:solidFill>
              <a:ea typeface="ＭＳ Ｐゴシック" pitchFamily="34" charset="-128"/>
            </a:endParaRPr>
          </a:p>
          <a:p>
            <a:pPr marL="363538" indent="-363538" fontAlgn="base">
              <a:lnSpc>
                <a:spcPts val="3300"/>
              </a:lnSpc>
              <a:spcBef>
                <a:spcPts val="600"/>
              </a:spcBef>
              <a:spcAft>
                <a:spcPct val="0"/>
              </a:spcAft>
              <a:buClr>
                <a:srgbClr val="FFFF66"/>
              </a:buClr>
              <a:defRPr/>
            </a:pPr>
            <a:endParaRPr lang="it-IT" sz="2000" b="1" dirty="0">
              <a:solidFill>
                <a:srgbClr val="FFFFFF"/>
              </a:solidFill>
              <a:ea typeface="ＭＳ Ｐゴシック" pitchFamily="34" charset="-128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149080"/>
            <a:ext cx="2103437" cy="217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944" y="4141440"/>
            <a:ext cx="2176463" cy="217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046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90" y="116632"/>
            <a:ext cx="4333610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941" y="116632"/>
            <a:ext cx="4341555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779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755576" y="6245274"/>
            <a:ext cx="8152184" cy="47625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" name="Picture 37" descr="soc lomb chi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214313"/>
            <a:ext cx="820737" cy="90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845" y="269652"/>
            <a:ext cx="1017587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13532"/>
            <a:ext cx="1450975" cy="811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256926" y="2060848"/>
            <a:ext cx="8496945" cy="42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1215" tIns="50608" rIns="101215" bIns="50608">
            <a:spAutoFit/>
          </a:bodyPr>
          <a:lstStyle/>
          <a:p>
            <a:pPr eaLnBrk="0" fontAlgn="base" hangingPunct="0">
              <a:lnSpc>
                <a:spcPts val="3300"/>
              </a:lnSpc>
              <a:spcBef>
                <a:spcPts val="600"/>
              </a:spcBef>
              <a:spcAft>
                <a:spcPct val="0"/>
              </a:spcAft>
              <a:buClr>
                <a:srgbClr val="FFFF00"/>
              </a:buClr>
              <a:defRPr/>
            </a:pPr>
            <a:r>
              <a:rPr lang="it-IT" sz="2000" b="1" dirty="0">
                <a:solidFill>
                  <a:srgbClr val="0070C0"/>
                </a:solidFill>
                <a:ea typeface="ＭＳ Ｐゴシック" pitchFamily="34" charset="-128"/>
              </a:rPr>
              <a:t> </a:t>
            </a:r>
            <a:r>
              <a:rPr lang="it-IT" sz="2000" dirty="0">
                <a:solidFill>
                  <a:srgbClr val="000000"/>
                </a:solidFill>
                <a:ea typeface="ＭＳ Ｐゴシック" pitchFamily="34" charset="-128"/>
              </a:rPr>
              <a:t>Le A.O. hanno prodotto, con analoga metodologia, diversi PDTA aziendali:</a:t>
            </a:r>
          </a:p>
          <a:p>
            <a:pPr marL="342900" indent="-342900" eaLnBrk="0" fontAlgn="base" hangingPunct="0">
              <a:lnSpc>
                <a:spcPts val="3300"/>
              </a:lnSpc>
              <a:spcAft>
                <a:spcPct val="0"/>
              </a:spcAft>
              <a:buClr>
                <a:srgbClr val="0070C0"/>
              </a:buClr>
              <a:buFont typeface="Wingdings" panose="05000000000000000000" pitchFamily="2" charset="2"/>
              <a:buChar char="Ø"/>
              <a:defRPr/>
            </a:pPr>
            <a:r>
              <a:rPr lang="it-IT" sz="2000" dirty="0">
                <a:solidFill>
                  <a:srgbClr val="000000"/>
                </a:solidFill>
                <a:ea typeface="ＭＳ Ｐゴシック" pitchFamily="34" charset="-128"/>
              </a:rPr>
              <a:t>PDTA tumori retto </a:t>
            </a:r>
            <a:r>
              <a:rPr lang="it-IT" sz="2000" b="1" dirty="0">
                <a:solidFill>
                  <a:srgbClr val="0070C0"/>
                </a:solidFill>
                <a:ea typeface="ＭＳ Ｐゴシック" pitchFamily="34" charset="-128"/>
              </a:rPr>
              <a:t>A.O. Treviglio </a:t>
            </a:r>
            <a:r>
              <a:rPr lang="it-IT" sz="2000" dirty="0">
                <a:solidFill>
                  <a:srgbClr val="000000"/>
                </a:solidFill>
                <a:ea typeface="ＭＳ Ｐゴシック" pitchFamily="34" charset="-128"/>
              </a:rPr>
              <a:t>con certificazione di qualità CERMET (G. Sgroi)</a:t>
            </a:r>
          </a:p>
          <a:p>
            <a:pPr marL="342900" indent="-342900" eaLnBrk="0" fontAlgn="base" hangingPunct="0">
              <a:lnSpc>
                <a:spcPts val="3300"/>
              </a:lnSpc>
              <a:spcAft>
                <a:spcPct val="0"/>
              </a:spcAft>
              <a:buClr>
                <a:srgbClr val="0070C0"/>
              </a:buClr>
              <a:buFont typeface="Wingdings" panose="05000000000000000000" pitchFamily="2" charset="2"/>
              <a:buChar char="Ø"/>
              <a:defRPr/>
            </a:pPr>
            <a:r>
              <a:rPr lang="it-IT" sz="2000" dirty="0">
                <a:solidFill>
                  <a:srgbClr val="000000"/>
                </a:solidFill>
                <a:ea typeface="ＭＳ Ｐゴシック" pitchFamily="34" charset="-128"/>
              </a:rPr>
              <a:t>PDTA CCR </a:t>
            </a:r>
            <a:r>
              <a:rPr lang="it-IT" sz="2000" b="1" dirty="0">
                <a:solidFill>
                  <a:srgbClr val="0070C0"/>
                </a:solidFill>
                <a:ea typeface="ＭＳ Ｐゴシック" pitchFamily="34" charset="-128"/>
              </a:rPr>
              <a:t>A.O. Papa Giovanni 23° </a:t>
            </a:r>
            <a:r>
              <a:rPr lang="it-IT" sz="2000" dirty="0">
                <a:solidFill>
                  <a:srgbClr val="000000"/>
                </a:solidFill>
                <a:ea typeface="ＭＳ Ｐゴシック" pitchFamily="34" charset="-128"/>
              </a:rPr>
              <a:t>(R. Labianca)</a:t>
            </a:r>
          </a:p>
          <a:p>
            <a:pPr marL="342900" indent="-342900" eaLnBrk="0" fontAlgn="base" hangingPunct="0">
              <a:lnSpc>
                <a:spcPts val="3300"/>
              </a:lnSpc>
              <a:spcAft>
                <a:spcPct val="0"/>
              </a:spcAft>
              <a:buClr>
                <a:srgbClr val="0070C0"/>
              </a:buClr>
              <a:buFont typeface="Wingdings" panose="05000000000000000000" pitchFamily="2" charset="2"/>
              <a:buChar char="Ø"/>
              <a:defRPr/>
            </a:pPr>
            <a:r>
              <a:rPr lang="it-IT" sz="2000" dirty="0">
                <a:solidFill>
                  <a:srgbClr val="000000"/>
                </a:solidFill>
                <a:ea typeface="ＭＳ Ｐゴシック" pitchFamily="34" charset="-128"/>
              </a:rPr>
              <a:t>PDTA </a:t>
            </a:r>
            <a:r>
              <a:rPr lang="it-IT" sz="2000" b="1" dirty="0">
                <a:solidFill>
                  <a:srgbClr val="0070C0"/>
                </a:solidFill>
                <a:ea typeface="ＭＳ Ｐゴシック" pitchFamily="34" charset="-128"/>
              </a:rPr>
              <a:t>A.O. Lecco   </a:t>
            </a:r>
            <a:r>
              <a:rPr lang="it-IT" sz="2000" dirty="0">
                <a:solidFill>
                  <a:srgbClr val="000000"/>
                </a:solidFill>
                <a:ea typeface="ＭＳ Ｐゴシック" pitchFamily="34" charset="-128"/>
              </a:rPr>
              <a:t>(P. </a:t>
            </a:r>
            <a:r>
              <a:rPr lang="it-IT" sz="2000" dirty="0" err="1">
                <a:solidFill>
                  <a:srgbClr val="000000"/>
                </a:solidFill>
                <a:ea typeface="ＭＳ Ｐゴシック" pitchFamily="34" charset="-128"/>
              </a:rPr>
              <a:t>Carzaniga</a:t>
            </a:r>
            <a:r>
              <a:rPr lang="it-IT" sz="2000" dirty="0">
                <a:solidFill>
                  <a:srgbClr val="000000"/>
                </a:solidFill>
                <a:ea typeface="ＭＳ Ｐゴシック" pitchFamily="34" charset="-128"/>
              </a:rPr>
              <a:t>)</a:t>
            </a:r>
          </a:p>
          <a:p>
            <a:pPr marL="342900" indent="-342900" eaLnBrk="0" fontAlgn="base" hangingPunct="0">
              <a:lnSpc>
                <a:spcPts val="3300"/>
              </a:lnSpc>
              <a:spcAft>
                <a:spcPct val="0"/>
              </a:spcAft>
              <a:buClr>
                <a:srgbClr val="0070C0"/>
              </a:buClr>
              <a:buFont typeface="Wingdings" panose="05000000000000000000" pitchFamily="2" charset="2"/>
              <a:buChar char="Ø"/>
              <a:defRPr/>
            </a:pPr>
            <a:r>
              <a:rPr lang="it-IT" sz="2000" dirty="0">
                <a:solidFill>
                  <a:srgbClr val="000000"/>
                </a:solidFill>
                <a:ea typeface="ＭＳ Ｐゴシック" pitchFamily="34" charset="-128"/>
              </a:rPr>
              <a:t>PDTA </a:t>
            </a:r>
            <a:r>
              <a:rPr lang="it-IT" sz="2000" b="1" dirty="0">
                <a:solidFill>
                  <a:srgbClr val="0070C0"/>
                </a:solidFill>
                <a:ea typeface="ＭＳ Ｐゴシック" pitchFamily="34" charset="-128"/>
              </a:rPr>
              <a:t>A.O. Desenzano sul Garda   </a:t>
            </a:r>
            <a:r>
              <a:rPr lang="it-IT" sz="2000" dirty="0">
                <a:solidFill>
                  <a:srgbClr val="000000"/>
                </a:solidFill>
                <a:ea typeface="ＭＳ Ｐゴシック" pitchFamily="34" charset="-128"/>
              </a:rPr>
              <a:t>(F. Puccio)</a:t>
            </a:r>
          </a:p>
          <a:p>
            <a:pPr eaLnBrk="0" fontAlgn="base" hangingPunct="0">
              <a:lnSpc>
                <a:spcPts val="3300"/>
              </a:lnSpc>
              <a:spcBef>
                <a:spcPts val="600"/>
              </a:spcBef>
              <a:spcAft>
                <a:spcPct val="0"/>
              </a:spcAft>
              <a:buClr>
                <a:srgbClr val="FFFF00"/>
              </a:buClr>
              <a:defRPr/>
            </a:pPr>
            <a:r>
              <a:rPr lang="it-IT" sz="2000" dirty="0">
                <a:solidFill>
                  <a:srgbClr val="000000"/>
                </a:solidFill>
                <a:ea typeface="ＭＳ Ｐゴシック" pitchFamily="34" charset="-128"/>
              </a:rPr>
              <a:t>… … … </a:t>
            </a:r>
            <a:endParaRPr lang="it-IT" sz="2000" dirty="0" smtClean="0">
              <a:solidFill>
                <a:srgbClr val="000000"/>
              </a:solidFill>
              <a:ea typeface="ＭＳ Ｐゴシック" pitchFamily="34" charset="-128"/>
            </a:endParaRPr>
          </a:p>
          <a:p>
            <a:pPr eaLnBrk="0" fontAlgn="base" hangingPunct="0">
              <a:lnSpc>
                <a:spcPts val="3300"/>
              </a:lnSpc>
              <a:spcBef>
                <a:spcPts val="600"/>
              </a:spcBef>
              <a:spcAft>
                <a:spcPct val="0"/>
              </a:spcAft>
              <a:buClr>
                <a:srgbClr val="FFFF00"/>
              </a:buClr>
              <a:defRPr/>
            </a:pPr>
            <a:endParaRPr lang="it-IT" sz="2000" dirty="0">
              <a:solidFill>
                <a:srgbClr val="000000"/>
              </a:solidFill>
              <a:ea typeface="ＭＳ Ｐゴシック" pitchFamily="34" charset="-128"/>
            </a:endParaRPr>
          </a:p>
          <a:p>
            <a:pPr eaLnBrk="0" fontAlgn="base" hangingPunct="0">
              <a:spcAft>
                <a:spcPct val="0"/>
              </a:spcAft>
              <a:buClr>
                <a:srgbClr val="FFFF00"/>
              </a:buClr>
              <a:defRPr/>
            </a:pPr>
            <a:r>
              <a:rPr lang="it-IT" sz="2000" dirty="0" smtClean="0">
                <a:solidFill>
                  <a:srgbClr val="000000"/>
                </a:solidFill>
                <a:ea typeface="ＭＳ Ｐゴシック" pitchFamily="34" charset="-128"/>
              </a:rPr>
              <a:t>   </a:t>
            </a:r>
            <a:r>
              <a:rPr lang="it-IT" sz="2000" dirty="0">
                <a:solidFill>
                  <a:srgbClr val="000000"/>
                </a:solidFill>
                <a:ea typeface="ＭＳ Ｐゴシック" pitchFamily="34" charset="-128"/>
              </a:rPr>
              <a:t>I </a:t>
            </a:r>
            <a:r>
              <a:rPr lang="it-IT" sz="2000" b="1" dirty="0">
                <a:solidFill>
                  <a:srgbClr val="0070C0"/>
                </a:solidFill>
                <a:ea typeface="ＭＳ Ｐゴシック" pitchFamily="34" charset="-128"/>
              </a:rPr>
              <a:t>PDTA locali </a:t>
            </a:r>
            <a:r>
              <a:rPr lang="it-IT" sz="2000" dirty="0">
                <a:solidFill>
                  <a:srgbClr val="000000"/>
                </a:solidFill>
                <a:ea typeface="ＭＳ Ｐゴシック" pitchFamily="34" charset="-128"/>
              </a:rPr>
              <a:t>(A.O. - ASL / ATS - ASST)  hanno come riferimento il </a:t>
            </a:r>
            <a:r>
              <a:rPr lang="it-IT" sz="2000" b="1" dirty="0">
                <a:solidFill>
                  <a:srgbClr val="0070C0"/>
                </a:solidFill>
                <a:ea typeface="ＭＳ Ｐゴシック" pitchFamily="34" charset="-128"/>
              </a:rPr>
              <a:t>PDTA regionale</a:t>
            </a:r>
            <a:r>
              <a:rPr lang="it-IT" sz="2000" dirty="0">
                <a:solidFill>
                  <a:srgbClr val="000000"/>
                </a:solidFill>
                <a:ea typeface="ＭＳ Ｐゴシック" pitchFamily="34" charset="-128"/>
              </a:rPr>
              <a:t> e </a:t>
            </a:r>
            <a:r>
              <a:rPr lang="it-IT" sz="2000" b="1" dirty="0">
                <a:solidFill>
                  <a:srgbClr val="0070C0"/>
                </a:solidFill>
                <a:ea typeface="ＭＳ Ｐゴシック" pitchFamily="34" charset="-128"/>
              </a:rPr>
              <a:t>le Linee guida </a:t>
            </a:r>
            <a:r>
              <a:rPr lang="it-IT" sz="2000" dirty="0">
                <a:solidFill>
                  <a:srgbClr val="000000"/>
                </a:solidFill>
                <a:ea typeface="ＭＳ Ｐゴシック" pitchFamily="34" charset="-128"/>
              </a:rPr>
              <a:t>tumori colon retto.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633413" y="1340768"/>
            <a:ext cx="76109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>
                <a:solidFill>
                  <a:srgbClr val="C00000"/>
                </a:solidFill>
                <a:latin typeface="+mj-lt"/>
              </a:rPr>
              <a:t>PDTA aziendali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273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476862" y="188640"/>
            <a:ext cx="8136904" cy="576064"/>
          </a:xfrm>
        </p:spPr>
        <p:txBody>
          <a:bodyPr>
            <a:noAutofit/>
          </a:bodyPr>
          <a:lstStyle/>
          <a:p>
            <a:pPr algn="ctr"/>
            <a:r>
              <a:rPr lang="it-IT" sz="2000" b="1" dirty="0">
                <a:solidFill>
                  <a:srgbClr val="C00000"/>
                </a:solidFill>
                <a:cs typeface="Arial" panose="020B0604020202020204" pitchFamily="34" charset="0"/>
              </a:rPr>
              <a:t>PDTA = presa in carico del Paziente in tutto il percorso di cura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539552" y="6245274"/>
            <a:ext cx="8368208" cy="47625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52736"/>
            <a:ext cx="4293794" cy="5805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642" y="1052736"/>
            <a:ext cx="4105838" cy="5805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303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755576" y="6245274"/>
            <a:ext cx="8152184" cy="47625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" name="Picture 37" descr="soc lomb chi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214313"/>
            <a:ext cx="820737" cy="90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845" y="269652"/>
            <a:ext cx="1017587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13532"/>
            <a:ext cx="1450975" cy="811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395535" y="2708920"/>
            <a:ext cx="8496945" cy="4026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1215" tIns="50608" rIns="101215" bIns="50608">
            <a:spAutoFit/>
          </a:bodyPr>
          <a:lstStyle/>
          <a:p>
            <a:pPr indent="457200" eaLnBrk="0" fontAlgn="base" hangingPunct="0">
              <a:lnSpc>
                <a:spcPts val="3300"/>
              </a:lnSpc>
              <a:spcBef>
                <a:spcPts val="600"/>
              </a:spcBef>
              <a:spcAft>
                <a:spcPct val="0"/>
              </a:spcAft>
              <a:buClr>
                <a:srgbClr val="FFFF00"/>
              </a:buClr>
              <a:defRPr/>
            </a:pPr>
            <a:r>
              <a:rPr lang="it-IT" sz="2400" dirty="0">
                <a:solidFill>
                  <a:srgbClr val="000000"/>
                </a:solidFill>
                <a:ea typeface="ＭＳ Ｐゴシック" pitchFamily="34" charset="-128"/>
              </a:rPr>
              <a:t>Descrizione </a:t>
            </a:r>
            <a:r>
              <a:rPr lang="it-IT" sz="2400" dirty="0">
                <a:solidFill>
                  <a:srgbClr val="0070C0"/>
                </a:solidFill>
                <a:ea typeface="ＭＳ Ｐゴシック" pitchFamily="34" charset="-128"/>
              </a:rPr>
              <a:t>prestazioni delle diverse fasi del percorso di cura </a:t>
            </a:r>
            <a:r>
              <a:rPr lang="it-IT" sz="2400" dirty="0">
                <a:solidFill>
                  <a:srgbClr val="000000"/>
                </a:solidFill>
                <a:ea typeface="ＭＳ Ｐゴシック" pitchFamily="34" charset="-128"/>
              </a:rPr>
              <a:t>che la A.O. offre ai propri Pazienti (dalla prevenzione alla diagnosi, al trattamento, al </a:t>
            </a:r>
            <a:r>
              <a:rPr lang="it-IT" sz="2400" dirty="0" err="1">
                <a:solidFill>
                  <a:srgbClr val="000000"/>
                </a:solidFill>
                <a:ea typeface="ＭＳ Ｐゴシック" pitchFamily="34" charset="-128"/>
              </a:rPr>
              <a:t>follow</a:t>
            </a:r>
            <a:r>
              <a:rPr lang="it-IT" sz="2400" dirty="0">
                <a:solidFill>
                  <a:srgbClr val="000000"/>
                </a:solidFill>
                <a:ea typeface="ＭＳ Ｐゴシック" pitchFamily="34" charset="-128"/>
              </a:rPr>
              <a:t> up e, ove necessario, alle Cure palliative</a:t>
            </a:r>
            <a:r>
              <a:rPr lang="it-IT" sz="2400" dirty="0" smtClean="0">
                <a:solidFill>
                  <a:srgbClr val="000000"/>
                </a:solidFill>
                <a:ea typeface="ＭＳ Ｐゴシック" pitchFamily="34" charset="-128"/>
              </a:rPr>
              <a:t>).</a:t>
            </a:r>
          </a:p>
          <a:p>
            <a:pPr indent="457200" eaLnBrk="0" fontAlgn="base" hangingPunct="0">
              <a:lnSpc>
                <a:spcPts val="3300"/>
              </a:lnSpc>
              <a:spcBef>
                <a:spcPts val="600"/>
              </a:spcBef>
              <a:spcAft>
                <a:spcPct val="0"/>
              </a:spcAft>
              <a:buClr>
                <a:srgbClr val="FFFF00"/>
              </a:buClr>
              <a:defRPr/>
            </a:pPr>
            <a:endParaRPr lang="it-IT" sz="2400" dirty="0">
              <a:solidFill>
                <a:srgbClr val="000000"/>
              </a:solidFill>
              <a:ea typeface="ＭＳ Ｐゴシック" pitchFamily="34" charset="-128"/>
            </a:endParaRPr>
          </a:p>
          <a:p>
            <a:pPr indent="457200" eaLnBrk="0" fontAlgn="base" hangingPunct="0">
              <a:lnSpc>
                <a:spcPts val="3300"/>
              </a:lnSpc>
              <a:spcBef>
                <a:spcPts val="600"/>
              </a:spcBef>
              <a:spcAft>
                <a:spcPct val="0"/>
              </a:spcAft>
              <a:buClr>
                <a:srgbClr val="FFFF00"/>
              </a:buClr>
              <a:defRPr/>
            </a:pPr>
            <a:r>
              <a:rPr lang="it-IT" sz="2400" dirty="0">
                <a:solidFill>
                  <a:srgbClr val="000000"/>
                </a:solidFill>
                <a:ea typeface="ＭＳ Ｐゴシック" pitchFamily="34" charset="-128"/>
              </a:rPr>
              <a:t>Il PDTA serve sia al Cittadino che deve conoscere il percorso, sia ai Curanti che devono saper governare le diverse fasi del percorso per migliorare la qualità delle prestazioni.</a:t>
            </a:r>
          </a:p>
          <a:p>
            <a:pPr eaLnBrk="0" fontAlgn="base" hangingPunct="0">
              <a:lnSpc>
                <a:spcPts val="3300"/>
              </a:lnSpc>
              <a:spcBef>
                <a:spcPts val="600"/>
              </a:spcBef>
              <a:spcAft>
                <a:spcPct val="0"/>
              </a:spcAft>
              <a:buClr>
                <a:srgbClr val="FFFF00"/>
              </a:buClr>
              <a:defRPr/>
            </a:pPr>
            <a:endParaRPr lang="it-IT" sz="2400" dirty="0">
              <a:solidFill>
                <a:srgbClr val="000000"/>
              </a:solidFill>
              <a:ea typeface="ＭＳ Ｐゴシック" pitchFamily="34" charset="-128"/>
            </a:endParaRPr>
          </a:p>
          <a:p>
            <a:pPr eaLnBrk="0" fontAlgn="base" hangingPunct="0">
              <a:spcAft>
                <a:spcPct val="0"/>
              </a:spcAft>
              <a:buClr>
                <a:srgbClr val="FFFF00"/>
              </a:buClr>
              <a:defRPr/>
            </a:pPr>
            <a:endParaRPr lang="it-IT" sz="2000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633413" y="1702549"/>
            <a:ext cx="76109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 smtClean="0">
                <a:solidFill>
                  <a:srgbClr val="C00000"/>
                </a:solidFill>
                <a:latin typeface="+mj-lt"/>
              </a:rPr>
              <a:t>Scopo</a:t>
            </a:r>
            <a:r>
              <a:rPr lang="it-IT" sz="3600" dirty="0" smtClean="0">
                <a:solidFill>
                  <a:srgbClr val="C00000"/>
                </a:solidFill>
                <a:latin typeface="+mj-lt"/>
              </a:rPr>
              <a:t> PDTA</a:t>
            </a:r>
            <a:r>
              <a:rPr lang="it-IT" sz="3600" b="1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it-IT" sz="3600" b="1" dirty="0">
                <a:solidFill>
                  <a:srgbClr val="C00000"/>
                </a:solidFill>
                <a:latin typeface="+mj-lt"/>
              </a:rPr>
              <a:t>aziendali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715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755576" y="6245274"/>
            <a:ext cx="8152184" cy="47625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" name="Picture 37" descr="soc lomb chi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214313"/>
            <a:ext cx="820737" cy="90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845" y="269652"/>
            <a:ext cx="1017587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13532"/>
            <a:ext cx="1450975" cy="811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539552" y="2204864"/>
            <a:ext cx="8059490" cy="3526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1215" tIns="50608" rIns="101215" bIns="50608">
            <a:spAutoFit/>
          </a:bodyPr>
          <a:lstStyle/>
          <a:p>
            <a:pPr indent="457200" eaLnBrk="0" fontAlgn="base" hangingPunct="0">
              <a:lnSpc>
                <a:spcPts val="3300"/>
              </a:lnSpc>
              <a:spcBef>
                <a:spcPts val="600"/>
              </a:spcBef>
              <a:spcAft>
                <a:spcPct val="0"/>
              </a:spcAft>
              <a:buClr>
                <a:srgbClr val="FFFF00"/>
              </a:buClr>
              <a:defRPr/>
            </a:pPr>
            <a:r>
              <a:rPr lang="it-IT" sz="2400" b="1" dirty="0">
                <a:solidFill>
                  <a:srgbClr val="0070C0"/>
                </a:solidFill>
                <a:ea typeface="ＭＳ Ｐゴシック" pitchFamily="34" charset="-128"/>
              </a:rPr>
              <a:t>In ogni fase </a:t>
            </a:r>
            <a:r>
              <a:rPr lang="it-IT" sz="2400" dirty="0">
                <a:solidFill>
                  <a:srgbClr val="000000"/>
                </a:solidFill>
                <a:ea typeface="ＭＳ Ｐゴシック" pitchFamily="34" charset="-128"/>
              </a:rPr>
              <a:t>del percorso deve esserci un </a:t>
            </a:r>
            <a:r>
              <a:rPr lang="it-IT" sz="2400" b="1" dirty="0">
                <a:solidFill>
                  <a:srgbClr val="0070C0"/>
                </a:solidFill>
                <a:ea typeface="ＭＳ Ｐゴシック" pitchFamily="34" charset="-128"/>
              </a:rPr>
              <a:t>responsabile clinico </a:t>
            </a:r>
            <a:r>
              <a:rPr lang="it-IT" sz="2400" dirty="0">
                <a:solidFill>
                  <a:srgbClr val="000000"/>
                </a:solidFill>
                <a:ea typeface="ＭＳ Ｐゴシック" pitchFamily="34" charset="-128"/>
              </a:rPr>
              <a:t>che sia di riferimento per il Paziente.   Nel passaggio da una fase all’altra, deve essere garantita la continuità assistenziale.</a:t>
            </a:r>
          </a:p>
          <a:p>
            <a:pPr indent="457200" eaLnBrk="0" fontAlgn="base" hangingPunct="0">
              <a:lnSpc>
                <a:spcPts val="3300"/>
              </a:lnSpc>
              <a:spcBef>
                <a:spcPts val="600"/>
              </a:spcBef>
              <a:spcAft>
                <a:spcPct val="0"/>
              </a:spcAft>
              <a:buClr>
                <a:srgbClr val="FFFF00"/>
              </a:buClr>
              <a:defRPr/>
            </a:pPr>
            <a:endParaRPr lang="it-IT" sz="2400" dirty="0">
              <a:solidFill>
                <a:srgbClr val="000000"/>
              </a:solidFill>
              <a:ea typeface="ＭＳ Ｐゴシック" pitchFamily="34" charset="-128"/>
            </a:endParaRPr>
          </a:p>
          <a:p>
            <a:pPr indent="457200" eaLnBrk="0" fontAlgn="base" hangingPunct="0">
              <a:lnSpc>
                <a:spcPts val="3300"/>
              </a:lnSpc>
              <a:spcBef>
                <a:spcPts val="600"/>
              </a:spcBef>
              <a:spcAft>
                <a:spcPct val="0"/>
              </a:spcAft>
              <a:buClr>
                <a:srgbClr val="FFFF00"/>
              </a:buClr>
              <a:defRPr/>
            </a:pPr>
            <a:r>
              <a:rPr lang="it-IT" sz="2800" b="1" dirty="0">
                <a:solidFill>
                  <a:srgbClr val="0070C0"/>
                </a:solidFill>
                <a:ea typeface="ＭＳ Ｐゴシック" pitchFamily="34" charset="-128"/>
              </a:rPr>
              <a:t>Necessità di Indicatori significativi e facilmente misurabili per valutare la qualità del percorso.</a:t>
            </a:r>
          </a:p>
          <a:p>
            <a:pPr eaLnBrk="0" fontAlgn="base" hangingPunct="0">
              <a:spcAft>
                <a:spcPct val="0"/>
              </a:spcAft>
              <a:buClr>
                <a:srgbClr val="FFFF00"/>
              </a:buClr>
              <a:defRPr/>
            </a:pPr>
            <a:endParaRPr lang="it-IT" sz="2000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633413" y="764704"/>
            <a:ext cx="76109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it-IT" sz="36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043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755576" y="6245274"/>
            <a:ext cx="8152184" cy="47625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" name="Picture 37" descr="soc lomb chi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214313"/>
            <a:ext cx="820737" cy="90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845" y="269652"/>
            <a:ext cx="1017587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13532"/>
            <a:ext cx="1450975" cy="811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539550" y="2492896"/>
            <a:ext cx="8496945" cy="4026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1215" tIns="50608" rIns="101215" bIns="50608">
            <a:spAutoFit/>
          </a:bodyPr>
          <a:lstStyle/>
          <a:p>
            <a:pPr indent="457200" eaLnBrk="0" fontAlgn="base" hangingPunct="0">
              <a:lnSpc>
                <a:spcPts val="3300"/>
              </a:lnSpc>
              <a:spcBef>
                <a:spcPts val="600"/>
              </a:spcBef>
              <a:spcAft>
                <a:spcPct val="0"/>
              </a:spcAft>
              <a:buClr>
                <a:srgbClr val="FFFF00"/>
              </a:buClr>
              <a:defRPr/>
            </a:pPr>
            <a:r>
              <a:rPr lang="it-IT" sz="2400" dirty="0">
                <a:solidFill>
                  <a:srgbClr val="000000"/>
                </a:solidFill>
                <a:ea typeface="ＭＳ Ｐゴシック" pitchFamily="34" charset="-128"/>
              </a:rPr>
              <a:t>Il PDTA aziendale valorizza </a:t>
            </a:r>
            <a:r>
              <a:rPr lang="it-IT" sz="2400" b="1" dirty="0">
                <a:solidFill>
                  <a:srgbClr val="0070C0"/>
                </a:solidFill>
                <a:ea typeface="ＭＳ Ｐゴシック" pitchFamily="34" charset="-128"/>
              </a:rPr>
              <a:t>le risorse locali </a:t>
            </a:r>
            <a:r>
              <a:rPr lang="it-IT" sz="2400" dirty="0">
                <a:solidFill>
                  <a:srgbClr val="000000"/>
                </a:solidFill>
                <a:ea typeface="ＭＳ Ｐゴシック" pitchFamily="34" charset="-128"/>
              </a:rPr>
              <a:t>(organizzative e tecnologiche) e i propri Operatori sanitari</a:t>
            </a:r>
            <a:r>
              <a:rPr lang="it-IT" sz="2400" dirty="0" smtClean="0">
                <a:solidFill>
                  <a:srgbClr val="000000"/>
                </a:solidFill>
                <a:ea typeface="ＭＳ Ｐゴシック" pitchFamily="34" charset="-128"/>
              </a:rPr>
              <a:t>.</a:t>
            </a:r>
          </a:p>
          <a:p>
            <a:pPr indent="457200" eaLnBrk="0" fontAlgn="base" hangingPunct="0">
              <a:lnSpc>
                <a:spcPts val="3300"/>
              </a:lnSpc>
              <a:spcBef>
                <a:spcPts val="600"/>
              </a:spcBef>
              <a:spcAft>
                <a:spcPct val="0"/>
              </a:spcAft>
              <a:buClr>
                <a:srgbClr val="FFFF00"/>
              </a:buClr>
              <a:defRPr/>
            </a:pPr>
            <a:endParaRPr lang="it-IT" sz="2400" dirty="0">
              <a:solidFill>
                <a:srgbClr val="000000"/>
              </a:solidFill>
              <a:ea typeface="ＭＳ Ｐゴシック" pitchFamily="34" charset="-128"/>
            </a:endParaRPr>
          </a:p>
          <a:p>
            <a:pPr indent="457200" eaLnBrk="0" fontAlgn="base" hangingPunct="0">
              <a:lnSpc>
                <a:spcPts val="3300"/>
              </a:lnSpc>
              <a:spcBef>
                <a:spcPts val="600"/>
              </a:spcBef>
              <a:spcAft>
                <a:spcPct val="0"/>
              </a:spcAft>
              <a:buClr>
                <a:srgbClr val="FFFF00"/>
              </a:buClr>
              <a:defRPr/>
            </a:pPr>
            <a:r>
              <a:rPr lang="it-IT" sz="2400" dirty="0">
                <a:solidFill>
                  <a:srgbClr val="000000"/>
                </a:solidFill>
                <a:ea typeface="ＭＳ Ｐゴシック" pitchFamily="34" charset="-128"/>
              </a:rPr>
              <a:t>Qualora alcune prestazioni non fossero erogabili per mancanza di risorse adeguate, la A.O. deve poterle offrire ai Pazienti, come previsto nelle Linee guida, mediante </a:t>
            </a:r>
            <a:r>
              <a:rPr lang="it-IT" sz="2400" b="1" dirty="0">
                <a:solidFill>
                  <a:srgbClr val="0070C0"/>
                </a:solidFill>
                <a:ea typeface="ＭＳ Ｐゴシック" pitchFamily="34" charset="-128"/>
              </a:rPr>
              <a:t>accordi / convenzioni</a:t>
            </a:r>
            <a:r>
              <a:rPr lang="it-IT" sz="2400" dirty="0">
                <a:solidFill>
                  <a:srgbClr val="000000"/>
                </a:solidFill>
                <a:ea typeface="ＭＳ Ｐゴシック" pitchFamily="34" charset="-128"/>
              </a:rPr>
              <a:t> con altri «nodi» presenti nella Rete Oncologica.</a:t>
            </a:r>
          </a:p>
          <a:p>
            <a:pPr eaLnBrk="0" fontAlgn="base" hangingPunct="0">
              <a:lnSpc>
                <a:spcPts val="3300"/>
              </a:lnSpc>
              <a:spcBef>
                <a:spcPts val="600"/>
              </a:spcBef>
              <a:spcAft>
                <a:spcPct val="0"/>
              </a:spcAft>
              <a:buClr>
                <a:srgbClr val="FFFF00"/>
              </a:buClr>
              <a:defRPr/>
            </a:pPr>
            <a:endParaRPr lang="it-IT" sz="2400" dirty="0">
              <a:solidFill>
                <a:srgbClr val="000000"/>
              </a:solidFill>
              <a:ea typeface="ＭＳ Ｐゴシック" pitchFamily="34" charset="-128"/>
            </a:endParaRPr>
          </a:p>
          <a:p>
            <a:pPr eaLnBrk="0" fontAlgn="base" hangingPunct="0">
              <a:spcAft>
                <a:spcPct val="0"/>
              </a:spcAft>
              <a:buClr>
                <a:srgbClr val="FFFF00"/>
              </a:buClr>
              <a:defRPr/>
            </a:pPr>
            <a:endParaRPr lang="it-IT" sz="2000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633413" y="1486525"/>
            <a:ext cx="76109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 smtClean="0">
                <a:solidFill>
                  <a:srgbClr val="C00000"/>
                </a:solidFill>
                <a:latin typeface="+mj-lt"/>
              </a:rPr>
              <a:t>PDTA </a:t>
            </a:r>
            <a:r>
              <a:rPr lang="it-IT" sz="3600" b="1" dirty="0">
                <a:solidFill>
                  <a:srgbClr val="C00000"/>
                </a:solidFill>
                <a:latin typeface="+mj-lt"/>
              </a:rPr>
              <a:t>aziendali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44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23528" y="2132856"/>
            <a:ext cx="8640960" cy="4032448"/>
          </a:xfrm>
        </p:spPr>
        <p:txBody>
          <a:bodyPr>
            <a:normAutofit fontScale="85000" lnSpcReduction="20000"/>
          </a:bodyPr>
          <a:lstStyle/>
          <a:p>
            <a:pPr marL="361950" lvl="1" indent="-361950" algn="l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it-IT" dirty="0">
                <a:solidFill>
                  <a:schemeClr val="tx1"/>
                </a:solidFill>
                <a:cs typeface="Arial" panose="020B0604020202020204" pitchFamily="34" charset="0"/>
              </a:rPr>
              <a:t>Modello </a:t>
            </a:r>
            <a:r>
              <a:rPr lang="it-IT" b="1" dirty="0">
                <a:solidFill>
                  <a:srgbClr val="0070C0"/>
                </a:solidFill>
                <a:cs typeface="Arial" panose="020B0604020202020204" pitchFamily="34" charset="0"/>
              </a:rPr>
              <a:t>di continuità assistenziale Ospedale-Territorio </a:t>
            </a:r>
            <a:r>
              <a:rPr lang="it-IT" dirty="0">
                <a:solidFill>
                  <a:schemeClr val="tx1"/>
                </a:solidFill>
                <a:cs typeface="Arial" panose="020B0604020202020204" pitchFamily="34" charset="0"/>
              </a:rPr>
              <a:t>che vuole garantire i L.E.A. per tutti i Cittadini</a:t>
            </a:r>
            <a:r>
              <a:rPr lang="it-IT" dirty="0" smtClean="0">
                <a:solidFill>
                  <a:schemeClr val="tx1"/>
                </a:solidFill>
                <a:cs typeface="Arial" panose="020B0604020202020204" pitchFamily="34" charset="0"/>
              </a:rPr>
              <a:t>.</a:t>
            </a:r>
          </a:p>
          <a:p>
            <a:pPr marL="361950" lvl="1" indent="-361950" algn="l">
              <a:buClr>
                <a:srgbClr val="0070C0"/>
              </a:buClr>
              <a:buFont typeface="Wingdings" panose="05000000000000000000" pitchFamily="2" charset="2"/>
              <a:buChar char="Ø"/>
            </a:pPr>
            <a:endParaRPr lang="it-IT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361950" lvl="1" indent="-361950" algn="l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it-IT" dirty="0">
                <a:solidFill>
                  <a:schemeClr val="tx1"/>
                </a:solidFill>
                <a:cs typeface="Arial" panose="020B0604020202020204" pitchFamily="34" charset="0"/>
              </a:rPr>
              <a:t>Le </a:t>
            </a:r>
            <a:r>
              <a:rPr lang="it-IT" b="1" dirty="0">
                <a:solidFill>
                  <a:srgbClr val="0070C0"/>
                </a:solidFill>
                <a:cs typeface="Arial" panose="020B0604020202020204" pitchFamily="34" charset="0"/>
              </a:rPr>
              <a:t>Agenzie di Tutela della Salute </a:t>
            </a:r>
            <a:r>
              <a:rPr lang="it-IT" dirty="0">
                <a:solidFill>
                  <a:schemeClr val="tx1"/>
                </a:solidFill>
                <a:cs typeface="Arial" panose="020B0604020202020204" pitchFamily="34" charset="0"/>
              </a:rPr>
              <a:t>(A.T.S., ex ASL) valutano i bisogni, programmano e stipulano i contratti con i Soggetti erogatori pubblici e privati, </a:t>
            </a:r>
            <a:r>
              <a:rPr lang="it-IT" dirty="0">
                <a:solidFill>
                  <a:srgbClr val="00B050"/>
                </a:solidFill>
                <a:cs typeface="Arial" panose="020B0604020202020204" pitchFamily="34" charset="0"/>
              </a:rPr>
              <a:t>controllano l’appropriatezza dei percorsi di cura </a:t>
            </a:r>
            <a:r>
              <a:rPr lang="it-IT" dirty="0">
                <a:solidFill>
                  <a:schemeClr val="tx1"/>
                </a:solidFill>
                <a:cs typeface="Arial" panose="020B0604020202020204" pitchFamily="34" charset="0"/>
              </a:rPr>
              <a:t>con le relative prestazioni</a:t>
            </a:r>
            <a:r>
              <a:rPr lang="it-IT" dirty="0" smtClean="0">
                <a:solidFill>
                  <a:schemeClr val="tx1"/>
                </a:solidFill>
                <a:cs typeface="Arial" panose="020B0604020202020204" pitchFamily="34" charset="0"/>
              </a:rPr>
              <a:t>.</a:t>
            </a:r>
          </a:p>
          <a:p>
            <a:pPr marL="361950" lvl="1" indent="-361950" algn="l">
              <a:buClr>
                <a:srgbClr val="0070C0"/>
              </a:buClr>
              <a:buFont typeface="Wingdings" panose="05000000000000000000" pitchFamily="2" charset="2"/>
              <a:buChar char="Ø"/>
            </a:pPr>
            <a:endParaRPr lang="it-IT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361950" lvl="1" indent="-361950" algn="l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it-IT" dirty="0">
                <a:solidFill>
                  <a:schemeClr val="tx1"/>
                </a:solidFill>
                <a:cs typeface="Arial" panose="020B0604020202020204" pitchFamily="34" charset="0"/>
              </a:rPr>
              <a:t>Le </a:t>
            </a:r>
            <a:r>
              <a:rPr lang="it-IT" b="1" dirty="0">
                <a:solidFill>
                  <a:srgbClr val="0070C0"/>
                </a:solidFill>
                <a:cs typeface="Arial" panose="020B0604020202020204" pitchFamily="34" charset="0"/>
              </a:rPr>
              <a:t>Aziende Socio-Sanitarie Territoriali </a:t>
            </a:r>
            <a:r>
              <a:rPr lang="it-IT" dirty="0">
                <a:solidFill>
                  <a:schemeClr val="tx1"/>
                </a:solidFill>
                <a:cs typeface="Arial" panose="020B0604020202020204" pitchFamily="34" charset="0"/>
              </a:rPr>
              <a:t>(A.S.S.T.) garantiscono la </a:t>
            </a:r>
            <a:r>
              <a:rPr lang="it-IT" dirty="0">
                <a:solidFill>
                  <a:srgbClr val="00B050"/>
                </a:solidFill>
                <a:cs typeface="Arial" panose="020B0604020202020204" pitchFamily="34" charset="0"/>
              </a:rPr>
              <a:t>presa in carico dei Pazienti mediante percorsi di cura (PDTA) nelle Reti socio sanitarie locali</a:t>
            </a:r>
            <a:r>
              <a:rPr lang="it-IT" dirty="0" smtClean="0">
                <a:solidFill>
                  <a:schemeClr val="tx1"/>
                </a:solidFill>
                <a:cs typeface="Arial" panose="020B0604020202020204" pitchFamily="34" charset="0"/>
              </a:rPr>
              <a:t>.</a:t>
            </a:r>
          </a:p>
          <a:p>
            <a:pPr marL="361950" lvl="1" indent="-361950" algn="l">
              <a:buClr>
                <a:srgbClr val="0070C0"/>
              </a:buClr>
              <a:buFont typeface="Wingdings" panose="05000000000000000000" pitchFamily="2" charset="2"/>
              <a:buChar char="Ø"/>
            </a:pPr>
            <a:endParaRPr lang="it-IT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361950" lvl="1" indent="-361950" algn="l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it-IT" dirty="0">
                <a:solidFill>
                  <a:schemeClr val="tx1"/>
                </a:solidFill>
                <a:cs typeface="Arial" panose="020B0604020202020204" pitchFamily="34" charset="0"/>
              </a:rPr>
              <a:t>L’ </a:t>
            </a:r>
            <a:r>
              <a:rPr lang="it-IT" b="1" dirty="0">
                <a:solidFill>
                  <a:srgbClr val="0070C0"/>
                </a:solidFill>
                <a:cs typeface="Arial" panose="020B0604020202020204" pitchFamily="34" charset="0"/>
              </a:rPr>
              <a:t>Assistenza sanitaria primaria</a:t>
            </a:r>
            <a:r>
              <a:rPr lang="it-IT" dirty="0">
                <a:solidFill>
                  <a:schemeClr val="tx1"/>
                </a:solidFill>
                <a:cs typeface="Arial" panose="020B0604020202020204" pitchFamily="34" charset="0"/>
              </a:rPr>
              <a:t>, organizzata in AFT e UCCP, opera nelle Reti e prevede la </a:t>
            </a:r>
            <a:r>
              <a:rPr lang="it-IT" dirty="0">
                <a:solidFill>
                  <a:srgbClr val="00B050"/>
                </a:solidFill>
                <a:cs typeface="Arial" panose="020B0604020202020204" pitchFamily="34" charset="0"/>
              </a:rPr>
              <a:t>presa in carico di tutti i Cittadini e in particolare delle Persone fragili con malattie croniche inguaribili</a:t>
            </a:r>
            <a:r>
              <a:rPr lang="it-IT" dirty="0">
                <a:solidFill>
                  <a:schemeClr val="tx1"/>
                </a:solidFill>
                <a:cs typeface="Arial" panose="020B0604020202020204" pitchFamily="34" charset="0"/>
              </a:rPr>
              <a:t>.   Le AFT garantiscono la continuità con prestazioni appropriate in percorsi di cura condivisi</a:t>
            </a:r>
            <a:r>
              <a:rPr lang="it-IT" dirty="0" smtClean="0">
                <a:solidFill>
                  <a:schemeClr val="tx1"/>
                </a:solidFill>
                <a:cs typeface="Arial" panose="020B0604020202020204" pitchFamily="34" charset="0"/>
              </a:rPr>
              <a:t>.</a:t>
            </a:r>
            <a:endParaRPr lang="it-IT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467544" y="908720"/>
            <a:ext cx="8136904" cy="576064"/>
          </a:xfrm>
        </p:spPr>
        <p:txBody>
          <a:bodyPr>
            <a:noAutofit/>
          </a:bodyPr>
          <a:lstStyle/>
          <a:p>
            <a:pPr algn="ctr"/>
            <a:r>
              <a:rPr lang="it-IT" sz="28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 </a:t>
            </a:r>
            <a:r>
              <a:rPr lang="it-IT" sz="2800" b="1" dirty="0">
                <a:solidFill>
                  <a:srgbClr val="C00000"/>
                </a:solidFill>
                <a:cs typeface="Arial" panose="020B0604020202020204" pitchFamily="34" charset="0"/>
              </a:rPr>
              <a:t>Legge 23/2015 </a:t>
            </a:r>
            <a:r>
              <a:rPr lang="it-IT" sz="28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/>
            </a:r>
            <a:br>
              <a:rPr lang="it-IT" sz="2800" b="1" dirty="0" smtClean="0">
                <a:solidFill>
                  <a:srgbClr val="C00000"/>
                </a:solidFill>
                <a:cs typeface="Arial" panose="020B0604020202020204" pitchFamily="34" charset="0"/>
              </a:rPr>
            </a:br>
            <a:r>
              <a:rPr lang="it-IT" sz="28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«</a:t>
            </a:r>
            <a:r>
              <a:rPr lang="it-IT" sz="2800" b="1" dirty="0">
                <a:solidFill>
                  <a:srgbClr val="C00000"/>
                </a:solidFill>
                <a:cs typeface="Arial" panose="020B0604020202020204" pitchFamily="34" charset="0"/>
              </a:rPr>
              <a:t>Evoluzione Sistema sociosanitario lombardo»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539552" y="6245274"/>
            <a:ext cx="8368208" cy="4762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405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755576" y="6245274"/>
            <a:ext cx="8152184" cy="47625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" name="Picture 37" descr="soc lomb chi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214313"/>
            <a:ext cx="820737" cy="90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845" y="269652"/>
            <a:ext cx="1017587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13532"/>
            <a:ext cx="1450975" cy="811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395535" y="1988840"/>
            <a:ext cx="8496945" cy="307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1215" tIns="50608" rIns="101215" bIns="50608">
            <a:spAutoFit/>
          </a:bodyPr>
          <a:lstStyle/>
          <a:p>
            <a:pPr eaLnBrk="0" fontAlgn="base" hangingPunct="0">
              <a:spcAft>
                <a:spcPct val="0"/>
              </a:spcAft>
              <a:buClr>
                <a:srgbClr val="FFFF00"/>
              </a:buClr>
              <a:defRPr/>
            </a:pPr>
            <a:r>
              <a:rPr lang="it-IT" sz="2200" dirty="0">
                <a:solidFill>
                  <a:srgbClr val="000000"/>
                </a:solidFill>
                <a:ea typeface="ＭＳ Ｐゴシック" pitchFamily="34" charset="-128"/>
              </a:rPr>
              <a:t>La valutazione di appropriatezza a livello regionale </a:t>
            </a:r>
            <a:endParaRPr lang="it-IT" sz="2200" dirty="0" smtClean="0">
              <a:solidFill>
                <a:srgbClr val="000000"/>
              </a:solidFill>
              <a:ea typeface="ＭＳ Ｐゴシック" pitchFamily="34" charset="-128"/>
            </a:endParaRPr>
          </a:p>
          <a:p>
            <a:pPr eaLnBrk="0" fontAlgn="base" hangingPunct="0">
              <a:spcAft>
                <a:spcPct val="0"/>
              </a:spcAft>
              <a:buClr>
                <a:srgbClr val="FFFF00"/>
              </a:buClr>
              <a:defRPr/>
            </a:pPr>
            <a:r>
              <a:rPr lang="it-IT" sz="2200" dirty="0" smtClean="0">
                <a:solidFill>
                  <a:srgbClr val="000000"/>
                </a:solidFill>
                <a:ea typeface="ＭＳ Ｐゴシック" pitchFamily="34" charset="-128"/>
              </a:rPr>
              <a:t>e locale </a:t>
            </a:r>
            <a:r>
              <a:rPr lang="it-IT" sz="2200" dirty="0">
                <a:solidFill>
                  <a:srgbClr val="000000"/>
                </a:solidFill>
                <a:ea typeface="ＭＳ Ｐゴシック" pitchFamily="34" charset="-128"/>
              </a:rPr>
              <a:t>(ASL, A.O., IRCCS, …)  deve essere </a:t>
            </a:r>
            <a:endParaRPr lang="it-IT" sz="2200" dirty="0" smtClean="0">
              <a:solidFill>
                <a:srgbClr val="000000"/>
              </a:solidFill>
              <a:ea typeface="ＭＳ Ｐゴシック" pitchFamily="34" charset="-128"/>
            </a:endParaRPr>
          </a:p>
          <a:p>
            <a:pPr eaLnBrk="0" fontAlgn="base" hangingPunct="0">
              <a:spcAft>
                <a:spcPct val="0"/>
              </a:spcAft>
              <a:buClr>
                <a:srgbClr val="FFFF00"/>
              </a:buClr>
              <a:defRPr/>
            </a:pPr>
            <a:r>
              <a:rPr lang="it-IT" sz="2200" dirty="0" smtClean="0">
                <a:solidFill>
                  <a:srgbClr val="000000"/>
                </a:solidFill>
                <a:ea typeface="ＭＳ Ｐゴシック" pitchFamily="34" charset="-128"/>
              </a:rPr>
              <a:t>eseguita mediante </a:t>
            </a:r>
            <a:r>
              <a:rPr lang="it-IT" sz="2200" dirty="0">
                <a:solidFill>
                  <a:srgbClr val="000000"/>
                </a:solidFill>
                <a:ea typeface="ＭＳ Ｐゴシック" pitchFamily="34" charset="-128"/>
              </a:rPr>
              <a:t>l’uso di </a:t>
            </a:r>
            <a:r>
              <a:rPr lang="it-IT" sz="2200" dirty="0" smtClean="0">
                <a:solidFill>
                  <a:srgbClr val="000000"/>
                </a:solidFill>
                <a:ea typeface="ＭＳ Ｐゴシック" pitchFamily="34" charset="-128"/>
              </a:rPr>
              <a:t>Indicatori </a:t>
            </a:r>
            <a:r>
              <a:rPr lang="it-IT" sz="2200" b="1" dirty="0">
                <a:solidFill>
                  <a:srgbClr val="0070C0"/>
                </a:solidFill>
                <a:ea typeface="ＭＳ Ｐゴシック" pitchFamily="34" charset="-128"/>
              </a:rPr>
              <a:t>significativi</a:t>
            </a:r>
            <a:r>
              <a:rPr lang="it-IT" sz="2200" dirty="0">
                <a:solidFill>
                  <a:srgbClr val="000000"/>
                </a:solidFill>
                <a:ea typeface="ＭＳ Ｐゴシック" pitchFamily="34" charset="-128"/>
              </a:rPr>
              <a:t> </a:t>
            </a:r>
            <a:endParaRPr lang="it-IT" sz="2200" dirty="0" smtClean="0">
              <a:solidFill>
                <a:srgbClr val="000000"/>
              </a:solidFill>
              <a:ea typeface="ＭＳ Ｐゴシック" pitchFamily="34" charset="-128"/>
            </a:endParaRPr>
          </a:p>
          <a:p>
            <a:pPr eaLnBrk="0" fontAlgn="base" hangingPunct="0">
              <a:spcAft>
                <a:spcPct val="0"/>
              </a:spcAft>
              <a:buClr>
                <a:srgbClr val="FFFF00"/>
              </a:buClr>
              <a:defRPr/>
            </a:pPr>
            <a:r>
              <a:rPr lang="it-IT" sz="2200" dirty="0" smtClean="0">
                <a:solidFill>
                  <a:srgbClr val="000000"/>
                </a:solidFill>
                <a:ea typeface="ＭＳ Ｐゴシック" pitchFamily="34" charset="-128"/>
              </a:rPr>
              <a:t>e facilmente </a:t>
            </a:r>
            <a:r>
              <a:rPr lang="it-IT" sz="2200" b="1" dirty="0">
                <a:solidFill>
                  <a:srgbClr val="0070C0"/>
                </a:solidFill>
                <a:ea typeface="ＭＳ Ｐゴシック" pitchFamily="34" charset="-128"/>
              </a:rPr>
              <a:t>misurabili</a:t>
            </a:r>
            <a:r>
              <a:rPr lang="it-IT" sz="2200" dirty="0" smtClean="0">
                <a:solidFill>
                  <a:srgbClr val="000000"/>
                </a:solidFill>
                <a:ea typeface="ＭＳ Ｐゴシック" pitchFamily="34" charset="-128"/>
              </a:rPr>
              <a:t>:</a:t>
            </a:r>
          </a:p>
          <a:p>
            <a:pPr eaLnBrk="0" fontAlgn="base" hangingPunct="0">
              <a:spcAft>
                <a:spcPct val="0"/>
              </a:spcAft>
              <a:buClr>
                <a:srgbClr val="FFFF00"/>
              </a:buClr>
              <a:defRPr/>
            </a:pPr>
            <a:endParaRPr lang="it-IT" sz="1000" dirty="0">
              <a:solidFill>
                <a:srgbClr val="000000"/>
              </a:solidFill>
              <a:ea typeface="ＭＳ Ｐゴシック" pitchFamily="34" charset="-128"/>
            </a:endParaRPr>
          </a:p>
          <a:p>
            <a:pPr marL="342900" indent="-342900" eaLnBrk="0" fontAlgn="base" hangingPunct="0"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Ø"/>
              <a:defRPr/>
            </a:pPr>
            <a:r>
              <a:rPr lang="it-IT" sz="2000" dirty="0">
                <a:solidFill>
                  <a:srgbClr val="000000"/>
                </a:solidFill>
                <a:ea typeface="ＭＳ Ｐゴシック" pitchFamily="34" charset="-128"/>
              </a:rPr>
              <a:t>Indicatori P.N.E. (</a:t>
            </a:r>
            <a:r>
              <a:rPr lang="it-IT" sz="2000" dirty="0" err="1">
                <a:solidFill>
                  <a:srgbClr val="000000"/>
                </a:solidFill>
                <a:ea typeface="ＭＳ Ｐゴシック" pitchFamily="34" charset="-128"/>
              </a:rPr>
              <a:t>Agenas</a:t>
            </a:r>
            <a:r>
              <a:rPr lang="it-IT" sz="2000" dirty="0">
                <a:solidFill>
                  <a:srgbClr val="000000"/>
                </a:solidFill>
                <a:ea typeface="ＭＳ Ｐゴシック" pitchFamily="34" charset="-128"/>
              </a:rPr>
              <a:t> – Ministero Salute)</a:t>
            </a:r>
          </a:p>
          <a:p>
            <a:pPr marL="342900" indent="-342900" eaLnBrk="0" fontAlgn="base" hangingPunct="0"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Ø"/>
              <a:defRPr/>
            </a:pPr>
            <a:r>
              <a:rPr lang="it-IT" sz="2000" dirty="0">
                <a:solidFill>
                  <a:srgbClr val="000000"/>
                </a:solidFill>
                <a:ea typeface="ＭＳ Ｐゴシック" pitchFamily="34" charset="-128"/>
              </a:rPr>
              <a:t>Indicatori “Sportello Cancro” (Corriere della Sera)</a:t>
            </a:r>
          </a:p>
          <a:p>
            <a:pPr marL="342900" indent="-342900" eaLnBrk="0" fontAlgn="base" hangingPunct="0"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Ø"/>
              <a:defRPr/>
            </a:pPr>
            <a:r>
              <a:rPr lang="it-IT" sz="2000" dirty="0">
                <a:solidFill>
                  <a:srgbClr val="000000"/>
                </a:solidFill>
                <a:ea typeface="ＭＳ Ｐゴシック" pitchFamily="34" charset="-128"/>
              </a:rPr>
              <a:t>Indicatori Progetto “Dove e come mi curo” </a:t>
            </a:r>
            <a:r>
              <a:rPr lang="it-IT" sz="2000" dirty="0" smtClean="0">
                <a:solidFill>
                  <a:srgbClr val="000000"/>
                </a:solidFill>
                <a:ea typeface="ＭＳ Ｐゴシック" pitchFamily="34" charset="-128"/>
              </a:rPr>
              <a:t>(</a:t>
            </a:r>
            <a:r>
              <a:rPr lang="it-IT" sz="2000" b="1" dirty="0" smtClean="0">
                <a:solidFill>
                  <a:srgbClr val="0070C0"/>
                </a:solidFill>
                <a:ea typeface="ＭＳ Ｐゴシック" pitchFamily="34" charset="-128"/>
              </a:rPr>
              <a:t>www.doveecomemicuro.it</a:t>
            </a:r>
            <a:r>
              <a:rPr lang="it-IT" sz="2000" dirty="0">
                <a:solidFill>
                  <a:srgbClr val="000000"/>
                </a:solidFill>
                <a:ea typeface="ＭＳ Ｐゴシック" pitchFamily="34" charset="-128"/>
              </a:rPr>
              <a:t>)</a:t>
            </a:r>
          </a:p>
          <a:p>
            <a:pPr marL="342900" indent="-342900" eaLnBrk="0" fontAlgn="base" hangingPunct="0">
              <a:spcAft>
                <a:spcPct val="0"/>
              </a:spcAft>
              <a:buClr>
                <a:srgbClr val="0070C0"/>
              </a:buClr>
              <a:buFont typeface="Wingdings" panose="05000000000000000000" pitchFamily="2" charset="2"/>
              <a:buChar char="Ø"/>
              <a:defRPr/>
            </a:pPr>
            <a:r>
              <a:rPr lang="it-IT" sz="2000" dirty="0">
                <a:solidFill>
                  <a:srgbClr val="000000"/>
                </a:solidFill>
                <a:ea typeface="ＭＳ Ｐゴシック" pitchFamily="34" charset="-128"/>
              </a:rPr>
              <a:t>Indicatori progetto “Osserva”  (Registri tumori di alcune ASL lombarde) </a:t>
            </a:r>
            <a:r>
              <a:rPr lang="it-IT" sz="2000" dirty="0" smtClean="0">
                <a:solidFill>
                  <a:srgbClr val="000000"/>
                </a:solidFill>
                <a:ea typeface="ＭＳ Ｐゴシック" pitchFamily="34" charset="-128"/>
              </a:rPr>
              <a:t> </a:t>
            </a:r>
            <a:endParaRPr lang="it-IT" sz="2000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364938" y="1321604"/>
            <a:ext cx="82809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rgbClr val="C00000"/>
                </a:solidFill>
                <a:latin typeface="+mj-lt"/>
              </a:rPr>
              <a:t>Appropriatezza delle </a:t>
            </a:r>
            <a:r>
              <a:rPr lang="it-IT" sz="2800" b="1" dirty="0" smtClean="0">
                <a:solidFill>
                  <a:srgbClr val="C00000"/>
                </a:solidFill>
                <a:latin typeface="+mj-lt"/>
              </a:rPr>
              <a:t>prestazioni  </a:t>
            </a:r>
            <a:r>
              <a:rPr lang="it-IT" sz="2800" b="1" dirty="0">
                <a:solidFill>
                  <a:srgbClr val="C00000"/>
                </a:solidFill>
                <a:latin typeface="+mj-lt"/>
              </a:rPr>
              <a:t>nel PDTA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6914" y="2132856"/>
            <a:ext cx="1741139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595" y="5589240"/>
            <a:ext cx="6380757" cy="783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996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297743" y="1118035"/>
            <a:ext cx="8522729" cy="3298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610" tIns="45805" rIns="91610" bIns="45805">
            <a:spAutoFit/>
          </a:bodyPr>
          <a:lstStyle/>
          <a:p>
            <a:pPr indent="329038" defTabSz="916708">
              <a:lnSpc>
                <a:spcPts val="2987"/>
              </a:lnSpc>
              <a:spcBef>
                <a:spcPts val="543"/>
              </a:spcBef>
              <a:buClr>
                <a:srgbClr val="FFFF66"/>
              </a:buClr>
              <a:defRPr/>
            </a:pPr>
            <a:r>
              <a:rPr lang="it-IT" sz="2000" b="1" dirty="0">
                <a:solidFill>
                  <a:srgbClr val="0070C0"/>
                </a:solidFill>
              </a:rPr>
              <a:t>Indicatori di volumi di attività </a:t>
            </a:r>
            <a:r>
              <a:rPr lang="it-IT" sz="2000" dirty="0"/>
              <a:t>(es. </a:t>
            </a:r>
            <a:r>
              <a:rPr lang="it-IT" sz="2000" dirty="0" err="1"/>
              <a:t>n°</a:t>
            </a:r>
            <a:r>
              <a:rPr lang="it-IT" sz="2000" dirty="0"/>
              <a:t> di interventi per tumori retto eseguiti da una </a:t>
            </a:r>
            <a:r>
              <a:rPr lang="it-IT" sz="2000" dirty="0" err="1"/>
              <a:t>A.O.</a:t>
            </a:r>
            <a:r>
              <a:rPr lang="it-IT" sz="2000" dirty="0"/>
              <a:t> o da una U.O. chirurgica): è un numero derivabile dal flusso amministrativo SDO.</a:t>
            </a:r>
          </a:p>
          <a:p>
            <a:pPr indent="329038" defTabSz="916708">
              <a:lnSpc>
                <a:spcPts val="2987"/>
              </a:lnSpc>
              <a:spcBef>
                <a:spcPts val="543"/>
              </a:spcBef>
              <a:buClr>
                <a:srgbClr val="FFFF66"/>
              </a:buClr>
              <a:defRPr/>
            </a:pPr>
            <a:r>
              <a:rPr lang="it-IT" sz="2000" b="1" dirty="0">
                <a:solidFill>
                  <a:srgbClr val="0070C0"/>
                </a:solidFill>
              </a:rPr>
              <a:t>Indicatori di struttura, di processo, di esito</a:t>
            </a:r>
            <a:r>
              <a:rPr lang="it-IT" sz="2000" dirty="0"/>
              <a:t>: sono calcolabili mediante una formula matematica con un numeratore e un denominatore</a:t>
            </a:r>
            <a:r>
              <a:rPr lang="it-IT" sz="2000" dirty="0" smtClean="0"/>
              <a:t>.  </a:t>
            </a:r>
            <a:r>
              <a:rPr lang="it-IT" sz="2000" dirty="0"/>
              <a:t>Utilizzano per il calcolo i flussi amministrativi di SDO, Specialistica Ambulatoriale (28/SAN), File F,  Esenzioni, ….</a:t>
            </a:r>
          </a:p>
          <a:p>
            <a:pPr indent="329038" defTabSz="916708">
              <a:lnSpc>
                <a:spcPts val="2987"/>
              </a:lnSpc>
              <a:spcBef>
                <a:spcPts val="543"/>
              </a:spcBef>
              <a:buClr>
                <a:srgbClr val="FFFF66"/>
              </a:buClr>
              <a:defRPr/>
            </a:pPr>
            <a:endParaRPr lang="en-US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5604" name="Picture 6" descr="C:\Documents and Settings\z00177\Documenti\Immagini\gli-indicatori-per-capire-landamento-di-un-si-L-7kzg2F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930" y="4221088"/>
            <a:ext cx="2419958" cy="167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717032"/>
            <a:ext cx="1689570" cy="263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egnaposto piè di pagina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21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763" y="188640"/>
            <a:ext cx="1006475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4866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38" descr="r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59058"/>
            <a:ext cx="1008111" cy="605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Rettangolo 5"/>
          <p:cNvSpPr>
            <a:spLocks noChangeArrowheads="1"/>
          </p:cNvSpPr>
          <p:nvPr/>
        </p:nvSpPr>
        <p:spPr bwMode="auto">
          <a:xfrm>
            <a:off x="544953" y="1004006"/>
            <a:ext cx="8178382" cy="1560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762" tIns="41381" rIns="82762" bIns="41381">
            <a:spAutoFit/>
          </a:bodyPr>
          <a:lstStyle>
            <a:lvl1pPr defTabSz="1012825">
              <a:defRPr sz="2700">
                <a:solidFill>
                  <a:schemeClr val="tx1"/>
                </a:solidFill>
                <a:latin typeface="FluxBold" pitchFamily="2" charset="0"/>
                <a:ea typeface="ＭＳ Ｐゴシック" pitchFamily="34" charset="-128"/>
              </a:defRPr>
            </a:lvl1pPr>
            <a:lvl2pPr marL="742950" indent="-285750" defTabSz="1012825">
              <a:defRPr sz="2700">
                <a:solidFill>
                  <a:schemeClr val="tx1"/>
                </a:solidFill>
                <a:latin typeface="FluxBold" pitchFamily="2" charset="0"/>
                <a:ea typeface="ＭＳ Ｐゴシック" pitchFamily="34" charset="-128"/>
              </a:defRPr>
            </a:lvl2pPr>
            <a:lvl3pPr marL="1143000" indent="-228600" defTabSz="1012825">
              <a:defRPr sz="2700">
                <a:solidFill>
                  <a:schemeClr val="tx1"/>
                </a:solidFill>
                <a:latin typeface="FluxBold" pitchFamily="2" charset="0"/>
                <a:ea typeface="ＭＳ Ｐゴシック" pitchFamily="34" charset="-128"/>
              </a:defRPr>
            </a:lvl3pPr>
            <a:lvl4pPr marL="1600200" indent="-228600" defTabSz="1012825">
              <a:defRPr sz="2700">
                <a:solidFill>
                  <a:schemeClr val="tx1"/>
                </a:solidFill>
                <a:latin typeface="FluxBold" pitchFamily="2" charset="0"/>
                <a:ea typeface="ＭＳ Ｐゴシック" pitchFamily="34" charset="-128"/>
              </a:defRPr>
            </a:lvl4pPr>
            <a:lvl5pPr marL="2057400" indent="-228600" defTabSz="1012825">
              <a:defRPr sz="2700">
                <a:solidFill>
                  <a:schemeClr val="tx1"/>
                </a:solidFill>
                <a:latin typeface="FluxBold" pitchFamily="2" charset="0"/>
                <a:ea typeface="ＭＳ Ｐゴシック" pitchFamily="34" charset="-128"/>
              </a:defRPr>
            </a:lvl5pPr>
            <a:lvl6pPr marL="2514600" indent="-228600" algn="ctr" defTabSz="1012825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FluxBold" pitchFamily="2" charset="0"/>
                <a:ea typeface="ＭＳ Ｐゴシック" pitchFamily="34" charset="-128"/>
              </a:defRPr>
            </a:lvl6pPr>
            <a:lvl7pPr marL="2971800" indent="-228600" algn="ctr" defTabSz="1012825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FluxBold" pitchFamily="2" charset="0"/>
                <a:ea typeface="ＭＳ Ｐゴシック" pitchFamily="34" charset="-128"/>
              </a:defRPr>
            </a:lvl7pPr>
            <a:lvl8pPr marL="3429000" indent="-228600" algn="ctr" defTabSz="1012825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FluxBold" pitchFamily="2" charset="0"/>
                <a:ea typeface="ＭＳ Ｐゴシック" pitchFamily="34" charset="-128"/>
              </a:defRPr>
            </a:lvl8pPr>
            <a:lvl9pPr marL="3886200" indent="-228600" algn="ctr" defTabSz="1012825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FluxBold" pitchFamily="2" charset="0"/>
                <a:ea typeface="ＭＳ Ｐゴシック" pitchFamily="34" charset="-128"/>
              </a:defRPr>
            </a:lvl9pPr>
          </a:lstStyle>
          <a:p>
            <a:pPr algn="ctr">
              <a:spcBef>
                <a:spcPts val="543"/>
              </a:spcBef>
              <a:buClr>
                <a:srgbClr val="FFFF66"/>
              </a:buClr>
            </a:pPr>
            <a:r>
              <a:rPr lang="it-IT" altLang="it-IT" sz="3200" b="1" dirty="0">
                <a:solidFill>
                  <a:srgbClr val="C00000"/>
                </a:solidFill>
                <a:latin typeface="+mj-lt"/>
              </a:rPr>
              <a:t>Studio multicentrico ROL “Percorso di cura tumori retto operati radicalmente, ricostruito con Banca Dati Assistiti</a:t>
            </a:r>
          </a:p>
        </p:txBody>
      </p:sp>
      <p:sp>
        <p:nvSpPr>
          <p:cNvPr id="6150" name="Text Box 1"/>
          <p:cNvSpPr txBox="1">
            <a:spLocks noChangeArrowheads="1"/>
          </p:cNvSpPr>
          <p:nvPr/>
        </p:nvSpPr>
        <p:spPr bwMode="auto">
          <a:xfrm>
            <a:off x="483492" y="2674807"/>
            <a:ext cx="8301304" cy="341848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9988" tIns="46794" rIns="89988" bIns="46794">
            <a:spAutoFit/>
          </a:bodyPr>
          <a:lstStyle/>
          <a:p>
            <a:pPr>
              <a:lnSpc>
                <a:spcPct val="150000"/>
              </a:lnSpc>
              <a:buClr>
                <a:srgbClr val="FFFF00"/>
              </a:buClr>
              <a:buSzPct val="100000"/>
              <a:tabLst>
                <a:tab pos="0" algn="l"/>
                <a:tab pos="446860" algn="l"/>
                <a:tab pos="896592" algn="l"/>
                <a:tab pos="1344888" algn="l"/>
                <a:tab pos="1794621" algn="l"/>
                <a:tab pos="2244354" algn="l"/>
                <a:tab pos="2692650" algn="l"/>
                <a:tab pos="3142383" algn="l"/>
                <a:tab pos="3590679" algn="l"/>
                <a:tab pos="4040412" algn="l"/>
                <a:tab pos="4490145" algn="l"/>
                <a:tab pos="4938441" algn="l"/>
                <a:tab pos="5388173" algn="l"/>
                <a:tab pos="5837907" algn="l"/>
                <a:tab pos="6286203" algn="l"/>
                <a:tab pos="6735935" algn="l"/>
                <a:tab pos="7184231" algn="l"/>
                <a:tab pos="7633965" algn="l"/>
                <a:tab pos="8083697" algn="l"/>
                <a:tab pos="8531993" algn="l"/>
                <a:tab pos="8981726" algn="l"/>
              </a:tabLst>
              <a:defRPr/>
            </a:pPr>
            <a:r>
              <a:rPr lang="it-IT" b="1" dirty="0">
                <a:solidFill>
                  <a:srgbClr val="FFFFFF"/>
                </a:solidFill>
                <a:latin typeface="Arial" charset="0"/>
                <a:cs typeface="Arial" charset="0"/>
              </a:rPr>
              <a:t>		</a:t>
            </a:r>
            <a:r>
              <a:rPr lang="it-IT" sz="2200" dirty="0">
                <a:cs typeface="Arial" charset="0"/>
              </a:rPr>
              <a:t>(</a:t>
            </a:r>
            <a:r>
              <a:rPr lang="it-IT" sz="2200" b="1" dirty="0">
                <a:solidFill>
                  <a:srgbClr val="0070C0"/>
                </a:solidFill>
                <a:cs typeface="Arial" charset="0"/>
              </a:rPr>
              <a:t>498 Pazienti </a:t>
            </a:r>
            <a:r>
              <a:rPr lang="it-IT" sz="2200" dirty="0">
                <a:cs typeface="Arial" charset="0"/>
              </a:rPr>
              <a:t>reclutati da </a:t>
            </a:r>
            <a:r>
              <a:rPr lang="it-IT" sz="2200" b="1" dirty="0">
                <a:solidFill>
                  <a:srgbClr val="0070C0"/>
                </a:solidFill>
                <a:cs typeface="Arial" charset="0"/>
              </a:rPr>
              <a:t>25 U.O. </a:t>
            </a:r>
            <a:r>
              <a:rPr lang="it-IT" sz="2200" dirty="0">
                <a:cs typeface="Arial" charset="0"/>
              </a:rPr>
              <a:t>Chirurgia Generale lombarde)</a:t>
            </a:r>
          </a:p>
          <a:p>
            <a:pPr indent="406628">
              <a:lnSpc>
                <a:spcPct val="150000"/>
              </a:lnSpc>
              <a:buClr>
                <a:srgbClr val="FFFF00"/>
              </a:buClr>
              <a:buSzPct val="100000"/>
              <a:tabLst>
                <a:tab pos="0" algn="l"/>
                <a:tab pos="446860" algn="l"/>
                <a:tab pos="896592" algn="l"/>
                <a:tab pos="1344888" algn="l"/>
                <a:tab pos="1794621" algn="l"/>
                <a:tab pos="2244354" algn="l"/>
                <a:tab pos="2692650" algn="l"/>
                <a:tab pos="3142383" algn="l"/>
                <a:tab pos="3590679" algn="l"/>
                <a:tab pos="4040412" algn="l"/>
                <a:tab pos="4490145" algn="l"/>
                <a:tab pos="4938441" algn="l"/>
                <a:tab pos="5388173" algn="l"/>
                <a:tab pos="5837907" algn="l"/>
                <a:tab pos="6286203" algn="l"/>
                <a:tab pos="6735935" algn="l"/>
                <a:tab pos="7184231" algn="l"/>
                <a:tab pos="7633965" algn="l"/>
                <a:tab pos="8083697" algn="l"/>
                <a:tab pos="8531993" algn="l"/>
                <a:tab pos="8981726" algn="l"/>
              </a:tabLst>
              <a:defRPr/>
            </a:pPr>
            <a:endParaRPr lang="it-IT" sz="1200" b="1" dirty="0">
              <a:solidFill>
                <a:schemeClr val="bg1"/>
              </a:solidFill>
              <a:cs typeface="Arial" charset="0"/>
            </a:endParaRPr>
          </a:p>
          <a:p>
            <a:pPr indent="406628">
              <a:lnSpc>
                <a:spcPct val="150000"/>
              </a:lnSpc>
              <a:buClr>
                <a:srgbClr val="FFFF00"/>
              </a:buClr>
              <a:buSzPct val="100000"/>
              <a:tabLst>
                <a:tab pos="0" algn="l"/>
                <a:tab pos="446860" algn="l"/>
                <a:tab pos="896592" algn="l"/>
                <a:tab pos="1344888" algn="l"/>
                <a:tab pos="1794621" algn="l"/>
                <a:tab pos="2244354" algn="l"/>
                <a:tab pos="2692650" algn="l"/>
                <a:tab pos="3142383" algn="l"/>
                <a:tab pos="3590679" algn="l"/>
                <a:tab pos="4040412" algn="l"/>
                <a:tab pos="4490145" algn="l"/>
                <a:tab pos="4938441" algn="l"/>
                <a:tab pos="5388173" algn="l"/>
                <a:tab pos="5837907" algn="l"/>
                <a:tab pos="6286203" algn="l"/>
                <a:tab pos="6735935" algn="l"/>
                <a:tab pos="7184231" algn="l"/>
                <a:tab pos="7633965" algn="l"/>
                <a:tab pos="8083697" algn="l"/>
                <a:tab pos="8531993" algn="l"/>
                <a:tab pos="8981726" algn="l"/>
              </a:tabLst>
              <a:defRPr/>
            </a:pPr>
            <a:r>
              <a:rPr lang="it-IT" sz="2200" b="1" dirty="0">
                <a:solidFill>
                  <a:srgbClr val="0070C0"/>
                </a:solidFill>
                <a:cs typeface="Arial" charset="0"/>
              </a:rPr>
              <a:t>Validazione Indicatori </a:t>
            </a:r>
            <a:r>
              <a:rPr lang="it-IT" sz="2200" dirty="0">
                <a:cs typeface="Arial" charset="0"/>
              </a:rPr>
              <a:t>calcolati con utilizzo dei flussi informativi della Banca Dati Assistiti.</a:t>
            </a:r>
          </a:p>
          <a:p>
            <a:pPr indent="406628">
              <a:lnSpc>
                <a:spcPct val="150000"/>
              </a:lnSpc>
              <a:buClr>
                <a:srgbClr val="FFFF00"/>
              </a:buClr>
              <a:buSzPct val="100000"/>
              <a:tabLst>
                <a:tab pos="0" algn="l"/>
                <a:tab pos="446860" algn="l"/>
                <a:tab pos="896592" algn="l"/>
                <a:tab pos="1344888" algn="l"/>
                <a:tab pos="1794621" algn="l"/>
                <a:tab pos="2244354" algn="l"/>
                <a:tab pos="2692650" algn="l"/>
                <a:tab pos="3142383" algn="l"/>
                <a:tab pos="3590679" algn="l"/>
                <a:tab pos="4040412" algn="l"/>
                <a:tab pos="4490145" algn="l"/>
                <a:tab pos="4938441" algn="l"/>
                <a:tab pos="5388173" algn="l"/>
                <a:tab pos="5837907" algn="l"/>
                <a:tab pos="6286203" algn="l"/>
                <a:tab pos="6735935" algn="l"/>
                <a:tab pos="7184231" algn="l"/>
                <a:tab pos="7633965" algn="l"/>
                <a:tab pos="8083697" algn="l"/>
                <a:tab pos="8531993" algn="l"/>
                <a:tab pos="8981726" algn="l"/>
              </a:tabLst>
              <a:defRPr/>
            </a:pPr>
            <a:r>
              <a:rPr lang="it-IT" sz="2200" b="1" dirty="0">
                <a:solidFill>
                  <a:srgbClr val="0070C0"/>
                </a:solidFill>
                <a:cs typeface="Arial" charset="0"/>
              </a:rPr>
              <a:t>12 Indicatori </a:t>
            </a:r>
            <a:r>
              <a:rPr lang="it-IT" sz="2200" dirty="0">
                <a:cs typeface="Arial" charset="0"/>
              </a:rPr>
              <a:t>per i quali è stata verificata la </a:t>
            </a:r>
            <a:r>
              <a:rPr lang="it-IT" sz="2200" b="1" dirty="0">
                <a:solidFill>
                  <a:srgbClr val="0070C0"/>
                </a:solidFill>
                <a:cs typeface="Arial" charset="0"/>
              </a:rPr>
              <a:t>concordanza </a:t>
            </a:r>
            <a:r>
              <a:rPr lang="it-IT" sz="2200" dirty="0">
                <a:cs typeface="Arial" charset="0"/>
              </a:rPr>
              <a:t>tra i dati derivati dalle cartelle cliniche e i dati nel Database regionale alimentato da flussi amministrativi.</a:t>
            </a: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129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1"/>
          <p:cNvSpPr txBox="1">
            <a:spLocks noChangeArrowheads="1"/>
          </p:cNvSpPr>
          <p:nvPr/>
        </p:nvSpPr>
        <p:spPr bwMode="auto">
          <a:xfrm>
            <a:off x="2578622" y="4297639"/>
            <a:ext cx="2996555" cy="174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459" tIns="42359" rIns="81459" bIns="42359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700">
                <a:solidFill>
                  <a:schemeClr val="tx1"/>
                </a:solidFill>
                <a:latin typeface="FluxBold" pitchFamily="2" charset="0"/>
                <a:ea typeface="ＭＳ Ｐゴシック" pitchFamily="34" charset="-128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700">
                <a:solidFill>
                  <a:schemeClr val="tx1"/>
                </a:solidFill>
                <a:latin typeface="FluxBold" pitchFamily="2" charset="0"/>
                <a:ea typeface="ＭＳ Ｐゴシック" pitchFamily="34" charset="-128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700">
                <a:solidFill>
                  <a:schemeClr val="tx1"/>
                </a:solidFill>
                <a:latin typeface="FluxBold" pitchFamily="2" charset="0"/>
                <a:ea typeface="ＭＳ Ｐゴシック" pitchFamily="34" charset="-128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700">
                <a:solidFill>
                  <a:schemeClr val="tx1"/>
                </a:solidFill>
                <a:latin typeface="FluxBold" pitchFamily="2" charset="0"/>
                <a:ea typeface="ＭＳ Ｐゴシック" pitchFamily="34" charset="-128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700">
                <a:solidFill>
                  <a:schemeClr val="tx1"/>
                </a:solidFill>
                <a:latin typeface="FluxBold" pitchFamily="2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700">
                <a:solidFill>
                  <a:schemeClr val="tx1"/>
                </a:solidFill>
                <a:latin typeface="FluxBold" pitchFamily="2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700">
                <a:solidFill>
                  <a:schemeClr val="tx1"/>
                </a:solidFill>
                <a:latin typeface="FluxBold" pitchFamily="2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700">
                <a:solidFill>
                  <a:schemeClr val="tx1"/>
                </a:solidFill>
                <a:latin typeface="FluxBold" pitchFamily="2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700">
                <a:solidFill>
                  <a:schemeClr val="tx1"/>
                </a:solidFill>
                <a:latin typeface="FluxBold" pitchFamily="2" charset="0"/>
                <a:ea typeface="ＭＳ Ｐゴシック" pitchFamily="34" charset="-128"/>
              </a:defRPr>
            </a:lvl9pPr>
          </a:lstStyle>
          <a:p>
            <a:pPr>
              <a:spcBef>
                <a:spcPts val="634"/>
              </a:spcBef>
              <a:buSzPct val="100000"/>
            </a:pPr>
            <a:endParaRPr lang="it-IT" altLang="it-IT" sz="2200" i="1">
              <a:solidFill>
                <a:srgbClr val="FFFFFF"/>
              </a:solidFill>
              <a:latin typeface="Corbel" pitchFamily="34" charset="0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467544" y="332656"/>
            <a:ext cx="8352928" cy="2564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459" tIns="42359" rIns="81459" bIns="42359" anchor="ctr"/>
          <a:lstStyle/>
          <a:p>
            <a:pPr algn="ctr">
              <a:tabLst>
                <a:tab pos="0" algn="l"/>
                <a:tab pos="405191" algn="l"/>
                <a:tab pos="811819" algn="l"/>
                <a:tab pos="1218446" algn="l"/>
                <a:tab pos="1625074" algn="l"/>
                <a:tab pos="2031701" algn="l"/>
                <a:tab pos="2438329" algn="l"/>
                <a:tab pos="2844956" algn="l"/>
                <a:tab pos="3251584" algn="l"/>
                <a:tab pos="3658211" algn="l"/>
                <a:tab pos="4064838" algn="l"/>
                <a:tab pos="4471466" algn="l"/>
                <a:tab pos="4878093" algn="l"/>
                <a:tab pos="5284721" algn="l"/>
                <a:tab pos="5691348" algn="l"/>
                <a:tab pos="6097975" algn="l"/>
                <a:tab pos="6504603" algn="l"/>
                <a:tab pos="6911230" algn="l"/>
                <a:tab pos="7317858" algn="l"/>
                <a:tab pos="7724485" algn="l"/>
                <a:tab pos="8131113" algn="l"/>
              </a:tabLst>
              <a:defRPr/>
            </a:pPr>
            <a:r>
              <a:rPr lang="it-IT" sz="3600" dirty="0">
                <a:solidFill>
                  <a:srgbClr val="C00000"/>
                </a:solidFill>
                <a:latin typeface="Corbel" pitchFamily="32" charset="0"/>
              </a:rPr>
              <a:t>Studio multicentrico ROL</a:t>
            </a:r>
          </a:p>
          <a:p>
            <a:pPr algn="ctr">
              <a:tabLst>
                <a:tab pos="0" algn="l"/>
                <a:tab pos="405191" algn="l"/>
                <a:tab pos="811819" algn="l"/>
                <a:tab pos="1218446" algn="l"/>
                <a:tab pos="1625074" algn="l"/>
                <a:tab pos="2031701" algn="l"/>
                <a:tab pos="2438329" algn="l"/>
                <a:tab pos="2844956" algn="l"/>
                <a:tab pos="3251584" algn="l"/>
                <a:tab pos="3658211" algn="l"/>
                <a:tab pos="4064838" algn="l"/>
                <a:tab pos="4471466" algn="l"/>
                <a:tab pos="4878093" algn="l"/>
                <a:tab pos="5284721" algn="l"/>
                <a:tab pos="5691348" algn="l"/>
                <a:tab pos="6097975" algn="l"/>
                <a:tab pos="6504603" algn="l"/>
                <a:tab pos="6911230" algn="l"/>
                <a:tab pos="7317858" algn="l"/>
                <a:tab pos="7724485" algn="l"/>
                <a:tab pos="8131113" algn="l"/>
              </a:tabLst>
              <a:defRPr/>
            </a:pPr>
            <a:r>
              <a:rPr lang="it-IT" sz="2500" dirty="0" smtClean="0">
                <a:solidFill>
                  <a:srgbClr val="C00000"/>
                </a:solidFill>
                <a:latin typeface="Corbel" pitchFamily="32" charset="0"/>
              </a:rPr>
              <a:t>Confronto </a:t>
            </a:r>
            <a:r>
              <a:rPr lang="it-IT" sz="2500" dirty="0">
                <a:solidFill>
                  <a:srgbClr val="C00000"/>
                </a:solidFill>
                <a:latin typeface="Corbel" pitchFamily="32" charset="0"/>
              </a:rPr>
              <a:t>tra dati clinici e amministrativi nel </a:t>
            </a:r>
          </a:p>
          <a:p>
            <a:pPr algn="ctr">
              <a:tabLst>
                <a:tab pos="0" algn="l"/>
                <a:tab pos="405191" algn="l"/>
                <a:tab pos="811819" algn="l"/>
                <a:tab pos="1218446" algn="l"/>
                <a:tab pos="1625074" algn="l"/>
                <a:tab pos="2031701" algn="l"/>
                <a:tab pos="2438329" algn="l"/>
                <a:tab pos="2844956" algn="l"/>
                <a:tab pos="3251584" algn="l"/>
                <a:tab pos="3658211" algn="l"/>
                <a:tab pos="4064838" algn="l"/>
                <a:tab pos="4471466" algn="l"/>
                <a:tab pos="4878093" algn="l"/>
                <a:tab pos="5284721" algn="l"/>
                <a:tab pos="5691348" algn="l"/>
                <a:tab pos="6097975" algn="l"/>
                <a:tab pos="6504603" algn="l"/>
                <a:tab pos="6911230" algn="l"/>
                <a:tab pos="7317858" algn="l"/>
                <a:tab pos="7724485" algn="l"/>
                <a:tab pos="8131113" algn="l"/>
              </a:tabLst>
              <a:defRPr/>
            </a:pPr>
            <a:r>
              <a:rPr lang="it-IT" sz="2500" dirty="0">
                <a:solidFill>
                  <a:srgbClr val="C00000"/>
                </a:solidFill>
                <a:latin typeface="Corbel" pitchFamily="32" charset="0"/>
              </a:rPr>
              <a:t>percorso di cura del tumore del retto: </a:t>
            </a:r>
          </a:p>
          <a:p>
            <a:pPr algn="ctr">
              <a:tabLst>
                <a:tab pos="0" algn="l"/>
                <a:tab pos="405191" algn="l"/>
                <a:tab pos="811819" algn="l"/>
                <a:tab pos="1218446" algn="l"/>
                <a:tab pos="1625074" algn="l"/>
                <a:tab pos="2031701" algn="l"/>
                <a:tab pos="2438329" algn="l"/>
                <a:tab pos="2844956" algn="l"/>
                <a:tab pos="3251584" algn="l"/>
                <a:tab pos="3658211" algn="l"/>
                <a:tab pos="4064838" algn="l"/>
                <a:tab pos="4471466" algn="l"/>
                <a:tab pos="4878093" algn="l"/>
                <a:tab pos="5284721" algn="l"/>
                <a:tab pos="5691348" algn="l"/>
                <a:tab pos="6097975" algn="l"/>
                <a:tab pos="6504603" algn="l"/>
                <a:tab pos="6911230" algn="l"/>
                <a:tab pos="7317858" algn="l"/>
                <a:tab pos="7724485" algn="l"/>
                <a:tab pos="8131113" algn="l"/>
              </a:tabLst>
              <a:defRPr/>
            </a:pPr>
            <a:r>
              <a:rPr lang="it-IT" sz="2500" dirty="0">
                <a:solidFill>
                  <a:srgbClr val="C00000"/>
                </a:solidFill>
                <a:latin typeface="Corbel" pitchFamily="32" charset="0"/>
              </a:rPr>
              <a:t>l’esperienza della Rete Oncologica Lombarda </a:t>
            </a:r>
            <a:r>
              <a:rPr lang="it-IT" sz="2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bel" pitchFamily="32" charset="0"/>
              </a:rPr>
              <a:t/>
            </a:r>
            <a:br>
              <a:rPr lang="it-IT" sz="2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bel" pitchFamily="32" charset="0"/>
              </a:rPr>
            </a:br>
            <a:endParaRPr lang="it-IT" sz="22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rbel" pitchFamily="32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669240" y="2799720"/>
            <a:ext cx="7866981" cy="1637842"/>
          </a:xfrm>
          <a:prstGeom prst="rect">
            <a:avLst/>
          </a:prstGeom>
        </p:spPr>
        <p:txBody>
          <a:bodyPr lIns="82762" tIns="41381" rIns="82762" bIns="41381">
            <a:spAutoFit/>
          </a:bodyPr>
          <a:lstStyle/>
          <a:p>
            <a:pPr>
              <a:defRPr/>
            </a:pPr>
            <a:r>
              <a:rPr lang="it-IT" sz="2500" b="1" dirty="0">
                <a:solidFill>
                  <a:srgbClr val="0070C0"/>
                </a:solidFill>
                <a:latin typeface="Corbel" pitchFamily="34" charset="0"/>
              </a:rPr>
              <a:t>Carlo </a:t>
            </a:r>
            <a:r>
              <a:rPr lang="it-IT" sz="2500" b="1" dirty="0" err="1">
                <a:solidFill>
                  <a:srgbClr val="0070C0"/>
                </a:solidFill>
                <a:latin typeface="Corbel" pitchFamily="34" charset="0"/>
              </a:rPr>
              <a:t>Corbellini</a:t>
            </a:r>
            <a:r>
              <a:rPr lang="it-IT" sz="2500" b="1" dirty="0">
                <a:solidFill>
                  <a:srgbClr val="0070C0"/>
                </a:solidFill>
                <a:latin typeface="Corbel" pitchFamily="34" charset="0"/>
              </a:rPr>
              <a:t>, MD</a:t>
            </a:r>
          </a:p>
          <a:p>
            <a:pPr>
              <a:defRPr/>
            </a:pPr>
            <a:endParaRPr lang="it-IT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>
              <a:defRPr/>
            </a:pPr>
            <a:r>
              <a:rPr lang="it-IT" sz="2200" dirty="0">
                <a:latin typeface="Corbel" pitchFamily="32" charset="0"/>
              </a:rPr>
              <a:t>B. </a:t>
            </a:r>
            <a:r>
              <a:rPr lang="it-IT" sz="2200" dirty="0" err="1">
                <a:latin typeface="Corbel" pitchFamily="32" charset="0"/>
              </a:rPr>
              <a:t>Andreoni</a:t>
            </a:r>
            <a:r>
              <a:rPr lang="it-IT" sz="2200" dirty="0">
                <a:latin typeface="Corbel" pitchFamily="32" charset="0"/>
              </a:rPr>
              <a:t>, L. </a:t>
            </a:r>
            <a:r>
              <a:rPr lang="it-IT" sz="2200" dirty="0" err="1">
                <a:latin typeface="Corbel" pitchFamily="32" charset="0"/>
              </a:rPr>
              <a:t>Ansaloni</a:t>
            </a:r>
            <a:r>
              <a:rPr lang="it-IT" sz="2200" dirty="0">
                <a:latin typeface="Corbel" pitchFamily="32" charset="0"/>
              </a:rPr>
              <a:t>, A. Chiappa,  M. </a:t>
            </a:r>
            <a:r>
              <a:rPr lang="it-IT" sz="2200" dirty="0" err="1">
                <a:latin typeface="Corbel" pitchFamily="32" charset="0"/>
              </a:rPr>
              <a:t>Martinotti</a:t>
            </a:r>
            <a:r>
              <a:rPr lang="it-IT" sz="2200" dirty="0">
                <a:latin typeface="Corbel" pitchFamily="32" charset="0"/>
              </a:rPr>
              <a:t>, G. </a:t>
            </a:r>
            <a:r>
              <a:rPr lang="it-IT" sz="2200" dirty="0" err="1">
                <a:latin typeface="Corbel" pitchFamily="32" charset="0"/>
              </a:rPr>
              <a:t>Sgroi</a:t>
            </a:r>
            <a:r>
              <a:rPr lang="it-IT" sz="2200" dirty="0">
                <a:latin typeface="Corbel" pitchFamily="32" charset="0"/>
              </a:rPr>
              <a:t>,</a:t>
            </a:r>
          </a:p>
          <a:p>
            <a:pPr>
              <a:defRPr/>
            </a:pPr>
            <a:r>
              <a:rPr lang="it-IT" sz="2200" dirty="0">
                <a:latin typeface="Corbel" pitchFamily="32" charset="0"/>
              </a:rPr>
              <a:t>I. </a:t>
            </a:r>
            <a:r>
              <a:rPr lang="it-IT" sz="2200" dirty="0" err="1">
                <a:latin typeface="Corbel" pitchFamily="32" charset="0"/>
              </a:rPr>
              <a:t>Scandroglio</a:t>
            </a:r>
            <a:r>
              <a:rPr lang="it-IT" sz="2200" dirty="0">
                <a:latin typeface="Corbel" pitchFamily="32" charset="0"/>
              </a:rPr>
              <a:t>, P. </a:t>
            </a:r>
            <a:r>
              <a:rPr lang="it-IT" sz="2200" dirty="0" err="1">
                <a:latin typeface="Corbel" pitchFamily="32" charset="0"/>
              </a:rPr>
              <a:t>Carzaniga</a:t>
            </a:r>
            <a:r>
              <a:rPr lang="it-IT" sz="2200" dirty="0">
                <a:latin typeface="Corbel" pitchFamily="32" charset="0"/>
              </a:rPr>
              <a:t>, M. Longoni, D. Foschi,</a:t>
            </a:r>
          </a:p>
          <a:p>
            <a:pPr>
              <a:defRPr/>
            </a:pPr>
            <a:r>
              <a:rPr lang="it-IT" sz="2200" dirty="0">
                <a:latin typeface="Corbel" pitchFamily="32" charset="0"/>
              </a:rPr>
              <a:t>P. Dionigi, R. Labianca, M. Agnello </a:t>
            </a: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1755" y="4625405"/>
            <a:ext cx="8356709" cy="1755923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2" name="Segnaposto piè di pagina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39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2" descr="Rectangle: Click to edit Master text styles&#10;Second level&#10;Third level&#10;Fourth level&#10;Fifth level"/>
          <p:cNvSpPr txBox="1">
            <a:spLocks/>
          </p:cNvSpPr>
          <p:nvPr/>
        </p:nvSpPr>
        <p:spPr>
          <a:xfrm>
            <a:off x="882304" y="426363"/>
            <a:ext cx="6682837" cy="4442797"/>
          </a:xfrm>
          <a:prstGeom prst="rect">
            <a:avLst/>
          </a:prstGeom>
        </p:spPr>
        <p:txBody>
          <a:bodyPr lIns="82762" tIns="41381" rIns="82762" bIns="41381"/>
          <a:lstStyle/>
          <a:p>
            <a:pPr marL="264380" indent="-264380">
              <a:buClr>
                <a:schemeClr val="accent1"/>
              </a:buClr>
              <a:buSzPct val="70000"/>
              <a:defRPr/>
            </a:pPr>
            <a:r>
              <a:rPr lang="it-IT" b="1" dirty="0"/>
              <a:t> 	</a:t>
            </a:r>
          </a:p>
          <a:p>
            <a:pPr marL="264380" indent="-264380">
              <a:buClr>
                <a:schemeClr val="accent1"/>
              </a:buClr>
              <a:buSzPct val="70000"/>
              <a:defRPr/>
            </a:pPr>
            <a:endParaRPr lang="it-IT" b="1" dirty="0"/>
          </a:p>
          <a:p>
            <a:pPr marL="264380" indent="-264380">
              <a:buClr>
                <a:schemeClr val="accent1"/>
              </a:buClr>
              <a:buSzPct val="70000"/>
              <a:defRPr/>
            </a:pPr>
            <a:endParaRPr lang="it-IT" b="1" dirty="0"/>
          </a:p>
          <a:p>
            <a:pPr marL="827623" lvl="1" indent="-413812">
              <a:spcBef>
                <a:spcPts val="362"/>
              </a:spcBef>
              <a:buClr>
                <a:schemeClr val="bg1"/>
              </a:buClr>
              <a:buSzPct val="90000"/>
              <a:buFont typeface="Times New Roman" pitchFamily="18" charset="0"/>
              <a:buAutoNum type="arabicPeriod"/>
              <a:defRPr/>
            </a:pPr>
            <a:endParaRPr lang="it-IT" b="1" dirty="0"/>
          </a:p>
          <a:p>
            <a:pPr marL="827623" lvl="1" indent="-413812">
              <a:spcBef>
                <a:spcPts val="362"/>
              </a:spcBef>
              <a:buClr>
                <a:schemeClr val="bg1"/>
              </a:buClr>
              <a:buSzPct val="90000"/>
              <a:buFont typeface="Times New Roman" pitchFamily="18" charset="0"/>
              <a:buAutoNum type="arabicPeriod"/>
              <a:defRPr/>
            </a:pPr>
            <a:endParaRPr lang="it-IT" b="1" dirty="0"/>
          </a:p>
          <a:p>
            <a:pPr marL="827623" lvl="1" indent="-413812">
              <a:spcBef>
                <a:spcPts val="362"/>
              </a:spcBef>
              <a:buClr>
                <a:srgbClr val="0070C0"/>
              </a:buClr>
              <a:buSzPct val="90000"/>
              <a:buFont typeface="Times New Roman" pitchFamily="18" charset="0"/>
              <a:buAutoNum type="arabicPeriod"/>
              <a:defRPr/>
            </a:pPr>
            <a:r>
              <a:rPr lang="it-IT" sz="2000" dirty="0">
                <a:solidFill>
                  <a:srgbClr val="000000"/>
                </a:solidFill>
                <a:latin typeface="+mj-lt"/>
              </a:rPr>
              <a:t>Adesione al programma regionale di Screening</a:t>
            </a:r>
          </a:p>
          <a:p>
            <a:pPr marL="827623" lvl="1" indent="-413812">
              <a:spcBef>
                <a:spcPts val="362"/>
              </a:spcBef>
              <a:buClr>
                <a:srgbClr val="0070C0"/>
              </a:buClr>
              <a:buSzPct val="90000"/>
              <a:buFont typeface="Times New Roman" pitchFamily="18" charset="0"/>
              <a:buAutoNum type="arabicPeriod"/>
              <a:defRPr/>
            </a:pPr>
            <a:r>
              <a:rPr lang="it-IT" sz="2000" dirty="0">
                <a:solidFill>
                  <a:srgbClr val="000000"/>
                </a:solidFill>
                <a:latin typeface="+mj-lt"/>
              </a:rPr>
              <a:t>Comorbidità</a:t>
            </a:r>
          </a:p>
          <a:p>
            <a:pPr marL="827623" lvl="1" indent="-413812">
              <a:spcBef>
                <a:spcPts val="362"/>
              </a:spcBef>
              <a:buClr>
                <a:srgbClr val="0070C0"/>
              </a:buClr>
              <a:buSzPct val="90000"/>
              <a:buFont typeface="Times New Roman" pitchFamily="18" charset="0"/>
              <a:buAutoNum type="arabicPeriod"/>
              <a:defRPr/>
            </a:pPr>
            <a:r>
              <a:rPr lang="it-IT" sz="2000" dirty="0" err="1">
                <a:solidFill>
                  <a:srgbClr val="000000"/>
                </a:solidFill>
                <a:latin typeface="+mj-lt"/>
              </a:rPr>
              <a:t>Stadiazione</a:t>
            </a:r>
            <a:r>
              <a:rPr lang="it-IT" sz="2000" dirty="0">
                <a:solidFill>
                  <a:srgbClr val="000000"/>
                </a:solidFill>
                <a:latin typeface="+mj-lt"/>
              </a:rPr>
              <a:t> TN</a:t>
            </a:r>
          </a:p>
          <a:p>
            <a:pPr marL="827623" lvl="1" indent="-413812">
              <a:spcBef>
                <a:spcPts val="362"/>
              </a:spcBef>
              <a:buClr>
                <a:srgbClr val="0070C0"/>
              </a:buClr>
              <a:buSzPct val="90000"/>
              <a:buFont typeface="Times New Roman" pitchFamily="18" charset="0"/>
              <a:buAutoNum type="arabicPeriod"/>
              <a:defRPr/>
            </a:pPr>
            <a:r>
              <a:rPr lang="it-IT" sz="2000" dirty="0">
                <a:solidFill>
                  <a:srgbClr val="000000"/>
                </a:solidFill>
                <a:latin typeface="+mj-lt"/>
              </a:rPr>
              <a:t>Stadiazione M</a:t>
            </a:r>
          </a:p>
          <a:p>
            <a:pPr marL="827623" lvl="1" indent="-413812">
              <a:spcBef>
                <a:spcPts val="362"/>
              </a:spcBef>
              <a:buClr>
                <a:srgbClr val="0070C0"/>
              </a:buClr>
              <a:buSzPct val="90000"/>
              <a:buFont typeface="Times New Roman" pitchFamily="18" charset="0"/>
              <a:buAutoNum type="arabicPeriod"/>
              <a:defRPr/>
            </a:pPr>
            <a:r>
              <a:rPr lang="it-IT" sz="2000" dirty="0">
                <a:solidFill>
                  <a:srgbClr val="000000"/>
                </a:solidFill>
                <a:latin typeface="+mj-lt"/>
              </a:rPr>
              <a:t>Radioterapia neoadiuvante</a:t>
            </a:r>
          </a:p>
          <a:p>
            <a:pPr marL="827623" lvl="1" indent="-413812">
              <a:spcBef>
                <a:spcPts val="362"/>
              </a:spcBef>
              <a:buClr>
                <a:srgbClr val="0070C0"/>
              </a:buClr>
              <a:buSzPct val="90000"/>
              <a:buFont typeface="Times New Roman" pitchFamily="18" charset="0"/>
              <a:buAutoNum type="arabicPeriod"/>
              <a:defRPr/>
            </a:pPr>
            <a:r>
              <a:rPr lang="it-IT" sz="2000" dirty="0">
                <a:solidFill>
                  <a:srgbClr val="000000"/>
                </a:solidFill>
                <a:latin typeface="+mj-lt"/>
              </a:rPr>
              <a:t>Chemioterapia </a:t>
            </a:r>
            <a:r>
              <a:rPr lang="it-IT" sz="2000" dirty="0" err="1">
                <a:solidFill>
                  <a:srgbClr val="000000"/>
                </a:solidFill>
                <a:latin typeface="+mj-lt"/>
              </a:rPr>
              <a:t>neoadiuvante</a:t>
            </a:r>
            <a:endParaRPr lang="it-IT" sz="2000" dirty="0">
              <a:solidFill>
                <a:srgbClr val="000000"/>
              </a:solidFill>
              <a:latin typeface="+mj-lt"/>
            </a:endParaRPr>
          </a:p>
          <a:p>
            <a:pPr marL="827623" lvl="1" indent="-413812">
              <a:spcBef>
                <a:spcPts val="362"/>
              </a:spcBef>
              <a:buClr>
                <a:srgbClr val="0070C0"/>
              </a:buClr>
              <a:buSzPct val="90000"/>
              <a:buFont typeface="Times New Roman" pitchFamily="18" charset="0"/>
              <a:buAutoNum type="arabicPeriod"/>
              <a:defRPr/>
            </a:pPr>
            <a:r>
              <a:rPr lang="it-IT" sz="2000" dirty="0">
                <a:solidFill>
                  <a:srgbClr val="000000"/>
                </a:solidFill>
                <a:latin typeface="+mj-lt"/>
              </a:rPr>
              <a:t>Tecnica chirurgica (mini invasiva)</a:t>
            </a:r>
          </a:p>
          <a:p>
            <a:pPr marL="827623" lvl="1" indent="-413812">
              <a:spcBef>
                <a:spcPts val="362"/>
              </a:spcBef>
              <a:buClr>
                <a:srgbClr val="0070C0"/>
              </a:buClr>
              <a:buSzPct val="90000"/>
              <a:buFont typeface="+mj-lt"/>
              <a:buAutoNum type="arabicPeriod"/>
              <a:defRPr/>
            </a:pPr>
            <a:r>
              <a:rPr lang="it-IT" sz="2000" dirty="0">
                <a:solidFill>
                  <a:srgbClr val="000000"/>
                </a:solidFill>
                <a:latin typeface="+mj-lt"/>
              </a:rPr>
              <a:t>Complicanze postoperatorie</a:t>
            </a:r>
          </a:p>
          <a:p>
            <a:pPr marL="827623" lvl="1" indent="-413812">
              <a:spcBef>
                <a:spcPts val="362"/>
              </a:spcBef>
              <a:buClr>
                <a:srgbClr val="0070C0"/>
              </a:buClr>
              <a:buSzPct val="90000"/>
              <a:buFont typeface="+mj-lt"/>
              <a:buAutoNum type="arabicPeriod"/>
              <a:defRPr/>
            </a:pPr>
            <a:r>
              <a:rPr lang="it-IT" sz="2000" dirty="0">
                <a:solidFill>
                  <a:srgbClr val="000000"/>
                </a:solidFill>
                <a:latin typeface="+mj-lt"/>
              </a:rPr>
              <a:t>Durata della degenza</a:t>
            </a:r>
          </a:p>
          <a:p>
            <a:pPr marL="827623" lvl="1" indent="-413812">
              <a:spcBef>
                <a:spcPts val="362"/>
              </a:spcBef>
              <a:buClr>
                <a:srgbClr val="0070C0"/>
              </a:buClr>
              <a:buSzPct val="90000"/>
              <a:buFont typeface="+mj-lt"/>
              <a:buAutoNum type="arabicPeriod"/>
              <a:defRPr/>
            </a:pPr>
            <a:r>
              <a:rPr lang="it-IT" sz="2000" dirty="0">
                <a:solidFill>
                  <a:srgbClr val="000000"/>
                </a:solidFill>
                <a:latin typeface="+mj-lt"/>
              </a:rPr>
              <a:t>Nuovo ricovero entro 30 giorni</a:t>
            </a:r>
          </a:p>
          <a:p>
            <a:pPr marL="827623" lvl="1" indent="-413812">
              <a:spcBef>
                <a:spcPts val="362"/>
              </a:spcBef>
              <a:buClr>
                <a:srgbClr val="0070C0"/>
              </a:buClr>
              <a:buSzPct val="90000"/>
              <a:buFont typeface="+mj-lt"/>
              <a:buAutoNum type="arabicPeriod"/>
              <a:defRPr/>
            </a:pPr>
            <a:r>
              <a:rPr lang="it-IT" sz="2000" dirty="0">
                <a:solidFill>
                  <a:srgbClr val="000000"/>
                </a:solidFill>
                <a:latin typeface="+mj-lt"/>
              </a:rPr>
              <a:t>Radioterapia adiuvante</a:t>
            </a:r>
          </a:p>
          <a:p>
            <a:pPr marL="827623" lvl="1" indent="-413812">
              <a:spcBef>
                <a:spcPts val="362"/>
              </a:spcBef>
              <a:buClr>
                <a:srgbClr val="0070C0"/>
              </a:buClr>
              <a:buSzPct val="90000"/>
              <a:buFont typeface="Times New Roman" pitchFamily="18" charset="0"/>
              <a:buAutoNum type="arabicPeriod"/>
              <a:defRPr/>
            </a:pPr>
            <a:r>
              <a:rPr lang="it-IT" sz="2000" dirty="0">
                <a:solidFill>
                  <a:srgbClr val="000000"/>
                </a:solidFill>
                <a:latin typeface="+mj-lt"/>
              </a:rPr>
              <a:t>Chemioterapia adiuvante</a:t>
            </a:r>
          </a:p>
          <a:p>
            <a:pPr marL="264380" indent="-264380">
              <a:buClr>
                <a:schemeClr val="accent1"/>
              </a:buClr>
              <a:buSzPct val="70000"/>
              <a:defRPr/>
            </a:pPr>
            <a:endParaRPr lang="it-IT" b="1" dirty="0"/>
          </a:p>
        </p:txBody>
      </p:sp>
      <p:sp>
        <p:nvSpPr>
          <p:cNvPr id="3" name="Rettangolo 2"/>
          <p:cNvSpPr/>
          <p:nvPr/>
        </p:nvSpPr>
        <p:spPr>
          <a:xfrm>
            <a:off x="979276" y="836712"/>
            <a:ext cx="2872644" cy="637568"/>
          </a:xfrm>
          <a:prstGeom prst="rect">
            <a:avLst/>
          </a:prstGeom>
        </p:spPr>
        <p:txBody>
          <a:bodyPr wrap="square" lIns="82762" tIns="41381" rIns="82762" bIns="41381">
            <a:spAutoFit/>
          </a:bodyPr>
          <a:lstStyle/>
          <a:p>
            <a:pPr>
              <a:defRPr/>
            </a:pPr>
            <a:r>
              <a:rPr lang="it-IT" sz="3600" dirty="0">
                <a:solidFill>
                  <a:srgbClr val="C00000"/>
                </a:solidFill>
                <a:latin typeface="Corbel" pitchFamily="32" charset="0"/>
              </a:rPr>
              <a:t>Gli indicatori</a:t>
            </a:r>
          </a:p>
        </p:txBody>
      </p:sp>
      <p:pic>
        <p:nvPicPr>
          <p:cNvPr id="4" name="Picture 5" descr="http://www.marketknowledge.it/Media/immagini/omini_blu/4_Fotolia_41151600_M3_-_Cop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19216" y="2950523"/>
            <a:ext cx="2181176" cy="2782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  <a:softEdge rad="127000"/>
          </a:effectLst>
        </p:spPr>
      </p:pic>
      <p:sp>
        <p:nvSpPr>
          <p:cNvPr id="5" name="Rettangolo 4"/>
          <p:cNvSpPr/>
          <p:nvPr/>
        </p:nvSpPr>
        <p:spPr>
          <a:xfrm>
            <a:off x="4382926" y="683649"/>
            <a:ext cx="3933490" cy="101715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82762" tIns="41381" rIns="82762" bIns="41381">
            <a:spAutoFit/>
          </a:bodyPr>
          <a:lstStyle/>
          <a:p>
            <a:pPr marL="827623" lvl="1" indent="-413812">
              <a:spcBef>
                <a:spcPts val="362"/>
              </a:spcBef>
              <a:buClr>
                <a:schemeClr val="bg1"/>
              </a:buClr>
              <a:buSzPct val="90000"/>
              <a:defRPr/>
            </a:pPr>
            <a:r>
              <a:rPr lang="it-IT" b="1" dirty="0"/>
              <a:t>Indicatori di Struttura</a:t>
            </a:r>
          </a:p>
          <a:p>
            <a:pPr marL="827623" lvl="1" indent="-413812">
              <a:spcBef>
                <a:spcPts val="362"/>
              </a:spcBef>
              <a:buClr>
                <a:schemeClr val="bg1"/>
              </a:buClr>
              <a:buSzPct val="90000"/>
              <a:defRPr/>
            </a:pPr>
            <a:r>
              <a:rPr lang="it-IT" b="1" dirty="0"/>
              <a:t>Indicatori di Processo</a:t>
            </a:r>
          </a:p>
          <a:p>
            <a:pPr marL="827623" lvl="1" indent="-413812">
              <a:spcBef>
                <a:spcPts val="362"/>
              </a:spcBef>
              <a:buClr>
                <a:schemeClr val="bg1"/>
              </a:buClr>
              <a:buSzPct val="90000"/>
              <a:defRPr/>
            </a:pPr>
            <a:r>
              <a:rPr lang="it-IT" b="1" dirty="0"/>
              <a:t>Indicatori di Esito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49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ChangeArrowheads="1"/>
          </p:cNvSpPr>
          <p:nvPr/>
        </p:nvSpPr>
        <p:spPr bwMode="auto">
          <a:xfrm>
            <a:off x="487589" y="1083622"/>
            <a:ext cx="7801423" cy="3643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459" tIns="42359" rIns="81459" bIns="0" anchor="ctr">
            <a:spAutoFit/>
          </a:bodyPr>
          <a:lstStyle>
            <a:lvl1pPr indent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700">
                <a:solidFill>
                  <a:schemeClr val="tx1"/>
                </a:solidFill>
                <a:latin typeface="FluxBold" pitchFamily="2" charset="0"/>
                <a:ea typeface="ＭＳ Ｐゴシック" pitchFamily="34" charset="-128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700">
                <a:solidFill>
                  <a:schemeClr val="tx1"/>
                </a:solidFill>
                <a:latin typeface="FluxBold" pitchFamily="2" charset="0"/>
                <a:ea typeface="ＭＳ Ｐゴシック" pitchFamily="34" charset="-128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700">
                <a:solidFill>
                  <a:schemeClr val="tx1"/>
                </a:solidFill>
                <a:latin typeface="FluxBold" pitchFamily="2" charset="0"/>
                <a:ea typeface="ＭＳ Ｐゴシック" pitchFamily="34" charset="-128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700">
                <a:solidFill>
                  <a:schemeClr val="tx1"/>
                </a:solidFill>
                <a:latin typeface="FluxBold" pitchFamily="2" charset="0"/>
                <a:ea typeface="ＭＳ Ｐゴシック" pitchFamily="34" charset="-128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700">
                <a:solidFill>
                  <a:schemeClr val="tx1"/>
                </a:solidFill>
                <a:latin typeface="FluxBold" pitchFamily="2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700">
                <a:solidFill>
                  <a:schemeClr val="tx1"/>
                </a:solidFill>
                <a:latin typeface="FluxBold" pitchFamily="2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700">
                <a:solidFill>
                  <a:schemeClr val="tx1"/>
                </a:solidFill>
                <a:latin typeface="FluxBold" pitchFamily="2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700">
                <a:solidFill>
                  <a:schemeClr val="tx1"/>
                </a:solidFill>
                <a:latin typeface="FluxBold" pitchFamily="2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700">
                <a:solidFill>
                  <a:schemeClr val="tx1"/>
                </a:solidFill>
                <a:latin typeface="FluxBold" pitchFamily="2" charset="0"/>
                <a:ea typeface="ＭＳ Ｐゴシック" pitchFamily="34" charset="-128"/>
              </a:defRPr>
            </a:lvl9pPr>
          </a:lstStyle>
          <a:p>
            <a:pPr eaLnBrk="1" hangingPunct="1">
              <a:buSzPct val="100000"/>
            </a:pPr>
            <a:endParaRPr lang="it-IT" altLang="it-IT" sz="1800" b="1" i="1">
              <a:solidFill>
                <a:srgbClr val="000000"/>
              </a:solidFill>
              <a:latin typeface="Corbel" pitchFamily="34" charset="0"/>
            </a:endParaRPr>
          </a:p>
          <a:p>
            <a:pPr eaLnBrk="1" hangingPunct="1">
              <a:buSzPct val="100000"/>
            </a:pPr>
            <a:endParaRPr lang="it-IT" altLang="it-IT" sz="1800">
              <a:solidFill>
                <a:srgbClr val="000000"/>
              </a:solidFill>
              <a:latin typeface="Corbel" pitchFamily="34" charset="0"/>
            </a:endParaRPr>
          </a:p>
          <a:p>
            <a:pPr eaLnBrk="1" hangingPunct="1">
              <a:buSzPct val="100000"/>
            </a:pPr>
            <a:endParaRPr lang="it-IT" altLang="it-IT" sz="1800">
              <a:solidFill>
                <a:srgbClr val="000000"/>
              </a:solidFill>
              <a:latin typeface="Corbel" pitchFamily="34" charset="0"/>
            </a:endParaRPr>
          </a:p>
          <a:p>
            <a:pPr eaLnBrk="1" hangingPunct="1">
              <a:buSzPct val="100000"/>
            </a:pPr>
            <a:endParaRPr lang="it-IT" altLang="it-IT" sz="1800">
              <a:solidFill>
                <a:srgbClr val="000000"/>
              </a:solidFill>
              <a:latin typeface="Corbel" pitchFamily="34" charset="0"/>
            </a:endParaRPr>
          </a:p>
          <a:p>
            <a:pPr eaLnBrk="1" hangingPunct="1">
              <a:buSzPct val="100000"/>
            </a:pPr>
            <a:endParaRPr lang="it-IT" altLang="it-IT" sz="1800">
              <a:solidFill>
                <a:srgbClr val="000000"/>
              </a:solidFill>
              <a:latin typeface="Corbel" pitchFamily="34" charset="0"/>
            </a:endParaRPr>
          </a:p>
          <a:p>
            <a:pPr eaLnBrk="1" hangingPunct="1">
              <a:buSzPct val="100000"/>
            </a:pPr>
            <a:endParaRPr lang="it-IT" altLang="it-IT" sz="1800">
              <a:solidFill>
                <a:srgbClr val="000000"/>
              </a:solidFill>
              <a:latin typeface="Corbel" pitchFamily="34" charset="0"/>
            </a:endParaRPr>
          </a:p>
          <a:p>
            <a:pPr eaLnBrk="1" hangingPunct="1">
              <a:buSzPct val="100000"/>
            </a:pPr>
            <a:endParaRPr lang="it-IT" altLang="it-IT" sz="1800">
              <a:solidFill>
                <a:srgbClr val="000000"/>
              </a:solidFill>
              <a:latin typeface="Corbel" pitchFamily="34" charset="0"/>
            </a:endParaRPr>
          </a:p>
          <a:p>
            <a:pPr eaLnBrk="1" hangingPunct="1">
              <a:buSzPct val="100000"/>
            </a:pPr>
            <a:endParaRPr lang="it-IT" altLang="it-IT" sz="1800">
              <a:solidFill>
                <a:srgbClr val="000000"/>
              </a:solidFill>
              <a:latin typeface="Corbel" pitchFamily="34" charset="0"/>
            </a:endParaRPr>
          </a:p>
          <a:p>
            <a:pPr eaLnBrk="1" hangingPunct="1">
              <a:buSzPct val="100000"/>
            </a:pPr>
            <a:endParaRPr lang="it-IT" altLang="it-IT" sz="1800">
              <a:solidFill>
                <a:srgbClr val="000000"/>
              </a:solidFill>
              <a:latin typeface="Corbel" pitchFamily="34" charset="0"/>
            </a:endParaRPr>
          </a:p>
          <a:p>
            <a:pPr eaLnBrk="1" hangingPunct="1">
              <a:buSzPct val="100000"/>
            </a:pPr>
            <a:endParaRPr lang="it-IT" altLang="it-IT" sz="1800">
              <a:solidFill>
                <a:srgbClr val="000000"/>
              </a:solidFill>
              <a:latin typeface="Corbel" pitchFamily="34" charset="0"/>
            </a:endParaRPr>
          </a:p>
          <a:p>
            <a:pPr eaLnBrk="1" hangingPunct="1">
              <a:buSzPct val="100000"/>
            </a:pPr>
            <a:endParaRPr lang="it-IT" altLang="it-IT" sz="1800">
              <a:solidFill>
                <a:srgbClr val="000000"/>
              </a:solidFill>
              <a:latin typeface="Corbel" pitchFamily="34" charset="0"/>
            </a:endParaRPr>
          </a:p>
          <a:p>
            <a:pPr eaLnBrk="1" hangingPunct="1">
              <a:buSzPct val="100000"/>
            </a:pPr>
            <a:endParaRPr lang="it-IT" altLang="it-IT" sz="1800">
              <a:solidFill>
                <a:srgbClr val="000000"/>
              </a:solidFill>
              <a:latin typeface="Corbel" pitchFamily="34" charset="0"/>
            </a:endParaRPr>
          </a:p>
          <a:p>
            <a:pPr eaLnBrk="1" hangingPunct="1">
              <a:buSzPct val="100000"/>
            </a:pPr>
            <a:endParaRPr lang="it-IT" altLang="it-IT" sz="1800">
              <a:solidFill>
                <a:srgbClr val="000000"/>
              </a:solidFill>
              <a:latin typeface="Corbel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200554" y="3755849"/>
            <a:ext cx="1795723" cy="1891244"/>
          </a:xfrm>
          <a:prstGeom prst="rect">
            <a:avLst/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lIns="81459" tIns="42359" rIns="81459" bIns="42359" anchor="ctr"/>
          <a:lstStyle/>
          <a:p>
            <a:pPr>
              <a:tabLst>
                <a:tab pos="0" algn="l"/>
                <a:tab pos="405191" algn="l"/>
                <a:tab pos="811819" algn="l"/>
                <a:tab pos="1218446" algn="l"/>
                <a:tab pos="1625074" algn="l"/>
                <a:tab pos="2031701" algn="l"/>
                <a:tab pos="2438329" algn="l"/>
                <a:tab pos="2844956" algn="l"/>
                <a:tab pos="3251584" algn="l"/>
                <a:tab pos="3658211" algn="l"/>
                <a:tab pos="4064838" algn="l"/>
                <a:tab pos="4471466" algn="l"/>
                <a:tab pos="4878093" algn="l"/>
                <a:tab pos="5284721" algn="l"/>
                <a:tab pos="5691348" algn="l"/>
                <a:tab pos="6097975" algn="l"/>
                <a:tab pos="6504603" algn="l"/>
                <a:tab pos="6911230" algn="l"/>
                <a:tab pos="7317858" algn="l"/>
                <a:tab pos="7724485" algn="l"/>
                <a:tab pos="8131113" algn="l"/>
              </a:tabLst>
              <a:defRPr/>
            </a:pPr>
            <a:r>
              <a:rPr lang="it-IT" b="1" dirty="0" err="1">
                <a:solidFill>
                  <a:srgbClr val="0070C0"/>
                </a:solidFill>
              </a:rPr>
              <a:t>Preoperatori</a:t>
            </a:r>
            <a:endParaRPr lang="it-IT" b="1" dirty="0">
              <a:solidFill>
                <a:srgbClr val="0070C0"/>
              </a:solidFill>
            </a:endParaRPr>
          </a:p>
          <a:p>
            <a:pPr>
              <a:tabLst>
                <a:tab pos="0" algn="l"/>
                <a:tab pos="405191" algn="l"/>
                <a:tab pos="811819" algn="l"/>
                <a:tab pos="1218446" algn="l"/>
                <a:tab pos="1625074" algn="l"/>
                <a:tab pos="2031701" algn="l"/>
                <a:tab pos="2438329" algn="l"/>
                <a:tab pos="2844956" algn="l"/>
                <a:tab pos="3251584" algn="l"/>
                <a:tab pos="3658211" algn="l"/>
                <a:tab pos="4064838" algn="l"/>
                <a:tab pos="4471466" algn="l"/>
                <a:tab pos="4878093" algn="l"/>
                <a:tab pos="5284721" algn="l"/>
                <a:tab pos="5691348" algn="l"/>
                <a:tab pos="6097975" algn="l"/>
                <a:tab pos="6504603" algn="l"/>
                <a:tab pos="6911230" algn="l"/>
                <a:tab pos="7317858" algn="l"/>
                <a:tab pos="7724485" algn="l"/>
                <a:tab pos="8131113" algn="l"/>
              </a:tabLst>
              <a:defRPr/>
            </a:pPr>
            <a:r>
              <a:rPr lang="it-IT" b="1" dirty="0">
                <a:solidFill>
                  <a:srgbClr val="0070C0"/>
                </a:solidFill>
              </a:rPr>
              <a:t>Ricovero</a:t>
            </a:r>
          </a:p>
          <a:p>
            <a:pPr>
              <a:tabLst>
                <a:tab pos="0" algn="l"/>
                <a:tab pos="405191" algn="l"/>
                <a:tab pos="811819" algn="l"/>
                <a:tab pos="1218446" algn="l"/>
                <a:tab pos="1625074" algn="l"/>
                <a:tab pos="2031701" algn="l"/>
                <a:tab pos="2438329" algn="l"/>
                <a:tab pos="2844956" algn="l"/>
                <a:tab pos="3251584" algn="l"/>
                <a:tab pos="3658211" algn="l"/>
                <a:tab pos="4064838" algn="l"/>
                <a:tab pos="4471466" algn="l"/>
                <a:tab pos="4878093" algn="l"/>
                <a:tab pos="5284721" algn="l"/>
                <a:tab pos="5691348" algn="l"/>
                <a:tab pos="6097975" algn="l"/>
                <a:tab pos="6504603" algn="l"/>
                <a:tab pos="6911230" algn="l"/>
                <a:tab pos="7317858" algn="l"/>
                <a:tab pos="7724485" algn="l"/>
                <a:tab pos="8131113" algn="l"/>
              </a:tabLst>
              <a:defRPr/>
            </a:pPr>
            <a:r>
              <a:rPr lang="it-IT" b="1" dirty="0">
                <a:solidFill>
                  <a:srgbClr val="0070C0"/>
                </a:solidFill>
              </a:rPr>
              <a:t>Postoperatori</a:t>
            </a:r>
          </a:p>
          <a:p>
            <a:pPr>
              <a:tabLst>
                <a:tab pos="0" algn="l"/>
                <a:tab pos="405191" algn="l"/>
                <a:tab pos="811819" algn="l"/>
                <a:tab pos="1218446" algn="l"/>
                <a:tab pos="1625074" algn="l"/>
                <a:tab pos="2031701" algn="l"/>
                <a:tab pos="2438329" algn="l"/>
                <a:tab pos="2844956" algn="l"/>
                <a:tab pos="3251584" algn="l"/>
                <a:tab pos="3658211" algn="l"/>
                <a:tab pos="4064838" algn="l"/>
                <a:tab pos="4471466" algn="l"/>
                <a:tab pos="4878093" algn="l"/>
                <a:tab pos="5284721" algn="l"/>
                <a:tab pos="5691348" algn="l"/>
                <a:tab pos="6097975" algn="l"/>
                <a:tab pos="6504603" algn="l"/>
                <a:tab pos="6911230" algn="l"/>
                <a:tab pos="7317858" algn="l"/>
                <a:tab pos="7724485" algn="l"/>
                <a:tab pos="8131113" algn="l"/>
              </a:tabLst>
              <a:defRPr/>
            </a:pPr>
            <a:r>
              <a:rPr lang="it-IT" b="1" dirty="0">
                <a:solidFill>
                  <a:srgbClr val="0070C0"/>
                </a:solidFill>
              </a:rPr>
              <a:t>Follow-up </a:t>
            </a: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4728469" y="2925672"/>
            <a:ext cx="3808434" cy="3341556"/>
            <a:chOff x="295" y="1597"/>
            <a:chExt cx="2542" cy="1906"/>
          </a:xfr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t="15456"/>
            <a:stretch>
              <a:fillRect/>
            </a:stretch>
          </p:blipFill>
          <p:spPr bwMode="auto">
            <a:xfrm>
              <a:off x="295" y="1892"/>
              <a:ext cx="2542" cy="161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</p:pic>
        <p:sp>
          <p:nvSpPr>
            <p:cNvPr id="6" name="Text Box 3"/>
            <p:cNvSpPr txBox="1">
              <a:spLocks noChangeArrowheads="1"/>
            </p:cNvSpPr>
            <p:nvPr/>
          </p:nvSpPr>
          <p:spPr bwMode="auto">
            <a:xfrm>
              <a:off x="295" y="1597"/>
              <a:ext cx="2542" cy="190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 wrap="none" anchor="ctr"/>
            <a:lstStyle/>
            <a:p>
              <a:pPr>
                <a:defRPr/>
              </a:pPr>
              <a:endParaRPr lang="it-IT"/>
            </a:p>
          </p:txBody>
        </p:sp>
      </p:grpSp>
      <p:sp>
        <p:nvSpPr>
          <p:cNvPr id="29703" name="CasellaDiTesto 9"/>
          <p:cNvSpPr txBox="1">
            <a:spLocks noChangeArrowheads="1"/>
          </p:cNvSpPr>
          <p:nvPr/>
        </p:nvSpPr>
        <p:spPr bwMode="auto">
          <a:xfrm>
            <a:off x="6845367" y="3917755"/>
            <a:ext cx="1106294" cy="22207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82762" tIns="41381" rIns="82762" bIns="41381">
            <a:spAutoFit/>
          </a:bodyPr>
          <a:lstStyle>
            <a:lvl1pPr>
              <a:defRPr sz="2700">
                <a:solidFill>
                  <a:schemeClr val="tx1"/>
                </a:solidFill>
                <a:latin typeface="FluxBold" pitchFamily="2" charset="0"/>
                <a:ea typeface="ＭＳ Ｐゴシック" pitchFamily="34" charset="-128"/>
              </a:defRPr>
            </a:lvl1pPr>
            <a:lvl2pPr marL="742950" indent="-285750">
              <a:defRPr sz="2700">
                <a:solidFill>
                  <a:schemeClr val="tx1"/>
                </a:solidFill>
                <a:latin typeface="FluxBold" pitchFamily="2" charset="0"/>
                <a:ea typeface="ＭＳ Ｐゴシック" pitchFamily="34" charset="-128"/>
              </a:defRPr>
            </a:lvl2pPr>
            <a:lvl3pPr marL="1143000" indent="-228600">
              <a:defRPr sz="2700">
                <a:solidFill>
                  <a:schemeClr val="tx1"/>
                </a:solidFill>
                <a:latin typeface="FluxBold" pitchFamily="2" charset="0"/>
                <a:ea typeface="ＭＳ Ｐゴシック" pitchFamily="34" charset="-128"/>
              </a:defRPr>
            </a:lvl3pPr>
            <a:lvl4pPr marL="1600200" indent="-228600">
              <a:defRPr sz="2700">
                <a:solidFill>
                  <a:schemeClr val="tx1"/>
                </a:solidFill>
                <a:latin typeface="FluxBold" pitchFamily="2" charset="0"/>
                <a:ea typeface="ＭＳ Ｐゴシック" pitchFamily="34" charset="-128"/>
              </a:defRPr>
            </a:lvl4pPr>
            <a:lvl5pPr marL="2057400" indent="-228600">
              <a:defRPr sz="2700">
                <a:solidFill>
                  <a:schemeClr val="tx1"/>
                </a:solidFill>
                <a:latin typeface="FluxBold" pitchFamily="2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FluxBold" pitchFamily="2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FluxBold" pitchFamily="2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FluxBold" pitchFamily="2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FluxBold" pitchFamily="2" charset="0"/>
                <a:ea typeface="ＭＳ Ｐゴシック" pitchFamily="34" charset="-128"/>
              </a:defRPr>
            </a:lvl9pPr>
          </a:lstStyle>
          <a:p>
            <a:r>
              <a:rPr lang="it-IT" altLang="it-IT" sz="900" b="1">
                <a:latin typeface="Times New Roman" pitchFamily="18" charset="0"/>
                <a:cs typeface="Times New Roman" pitchFamily="18" charset="0"/>
              </a:rPr>
              <a:t>screening</a:t>
            </a:r>
          </a:p>
        </p:txBody>
      </p:sp>
      <p:sp>
        <p:nvSpPr>
          <p:cNvPr id="29704" name="CasellaDiTesto 11"/>
          <p:cNvSpPr txBox="1">
            <a:spLocks noChangeArrowheads="1"/>
          </p:cNvSpPr>
          <p:nvPr/>
        </p:nvSpPr>
        <p:spPr bwMode="auto">
          <a:xfrm>
            <a:off x="4895010" y="4126227"/>
            <a:ext cx="798991" cy="22207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82762" tIns="41381" rIns="82762" bIns="41381">
            <a:spAutoFit/>
          </a:bodyPr>
          <a:lstStyle>
            <a:lvl1pPr>
              <a:defRPr sz="2700">
                <a:solidFill>
                  <a:schemeClr val="tx1"/>
                </a:solidFill>
                <a:latin typeface="FluxBold" pitchFamily="2" charset="0"/>
                <a:ea typeface="ＭＳ Ｐゴシック" pitchFamily="34" charset="-128"/>
              </a:defRPr>
            </a:lvl1pPr>
            <a:lvl2pPr marL="742950" indent="-285750">
              <a:defRPr sz="2700">
                <a:solidFill>
                  <a:schemeClr val="tx1"/>
                </a:solidFill>
                <a:latin typeface="FluxBold" pitchFamily="2" charset="0"/>
                <a:ea typeface="ＭＳ Ｐゴシック" pitchFamily="34" charset="-128"/>
              </a:defRPr>
            </a:lvl2pPr>
            <a:lvl3pPr marL="1143000" indent="-228600">
              <a:defRPr sz="2700">
                <a:solidFill>
                  <a:schemeClr val="tx1"/>
                </a:solidFill>
                <a:latin typeface="FluxBold" pitchFamily="2" charset="0"/>
                <a:ea typeface="ＭＳ Ｐゴシック" pitchFamily="34" charset="-128"/>
              </a:defRPr>
            </a:lvl3pPr>
            <a:lvl4pPr marL="1600200" indent="-228600">
              <a:defRPr sz="2700">
                <a:solidFill>
                  <a:schemeClr val="tx1"/>
                </a:solidFill>
                <a:latin typeface="FluxBold" pitchFamily="2" charset="0"/>
                <a:ea typeface="ＭＳ Ｐゴシック" pitchFamily="34" charset="-128"/>
              </a:defRPr>
            </a:lvl4pPr>
            <a:lvl5pPr marL="2057400" indent="-228600">
              <a:defRPr sz="2700">
                <a:solidFill>
                  <a:schemeClr val="tx1"/>
                </a:solidFill>
                <a:latin typeface="FluxBold" pitchFamily="2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FluxBold" pitchFamily="2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FluxBold" pitchFamily="2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FluxBold" pitchFamily="2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FluxBold" pitchFamily="2" charset="0"/>
                <a:ea typeface="ＭＳ Ｐゴシック" pitchFamily="34" charset="-128"/>
              </a:defRPr>
            </a:lvl9pPr>
          </a:lstStyle>
          <a:p>
            <a:r>
              <a:rPr lang="it-IT" altLang="it-IT" sz="900" b="1">
                <a:latin typeface="Times New Roman" pitchFamily="18" charset="0"/>
                <a:cs typeface="Times New Roman" pitchFamily="18" charset="0"/>
              </a:rPr>
              <a:t>esenzioni</a:t>
            </a:r>
          </a:p>
        </p:txBody>
      </p:sp>
      <p:sp>
        <p:nvSpPr>
          <p:cNvPr id="29705" name="CasellaDiTesto 12"/>
          <p:cNvSpPr txBox="1">
            <a:spLocks noChangeArrowheads="1"/>
          </p:cNvSpPr>
          <p:nvPr/>
        </p:nvSpPr>
        <p:spPr bwMode="auto">
          <a:xfrm>
            <a:off x="7459974" y="4243590"/>
            <a:ext cx="798991" cy="22207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82762" tIns="41381" rIns="82762" bIns="41381">
            <a:spAutoFit/>
          </a:bodyPr>
          <a:lstStyle>
            <a:lvl1pPr>
              <a:defRPr sz="2700">
                <a:solidFill>
                  <a:schemeClr val="tx1"/>
                </a:solidFill>
                <a:latin typeface="FluxBold" pitchFamily="2" charset="0"/>
                <a:ea typeface="ＭＳ Ｐゴシック" pitchFamily="34" charset="-128"/>
              </a:defRPr>
            </a:lvl1pPr>
            <a:lvl2pPr marL="742950" indent="-285750">
              <a:defRPr sz="2700">
                <a:solidFill>
                  <a:schemeClr val="tx1"/>
                </a:solidFill>
                <a:latin typeface="FluxBold" pitchFamily="2" charset="0"/>
                <a:ea typeface="ＭＳ Ｐゴシック" pitchFamily="34" charset="-128"/>
              </a:defRPr>
            </a:lvl2pPr>
            <a:lvl3pPr marL="1143000" indent="-228600">
              <a:defRPr sz="2700">
                <a:solidFill>
                  <a:schemeClr val="tx1"/>
                </a:solidFill>
                <a:latin typeface="FluxBold" pitchFamily="2" charset="0"/>
                <a:ea typeface="ＭＳ Ｐゴシック" pitchFamily="34" charset="-128"/>
              </a:defRPr>
            </a:lvl3pPr>
            <a:lvl4pPr marL="1600200" indent="-228600">
              <a:defRPr sz="2700">
                <a:solidFill>
                  <a:schemeClr val="tx1"/>
                </a:solidFill>
                <a:latin typeface="FluxBold" pitchFamily="2" charset="0"/>
                <a:ea typeface="ＭＳ Ｐゴシック" pitchFamily="34" charset="-128"/>
              </a:defRPr>
            </a:lvl4pPr>
            <a:lvl5pPr marL="2057400" indent="-228600">
              <a:defRPr sz="2700">
                <a:solidFill>
                  <a:schemeClr val="tx1"/>
                </a:solidFill>
                <a:latin typeface="FluxBold" pitchFamily="2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FluxBold" pitchFamily="2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FluxBold" pitchFamily="2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FluxBold" pitchFamily="2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FluxBold" pitchFamily="2" charset="0"/>
                <a:ea typeface="ＭＳ Ｐゴシック" pitchFamily="34" charset="-128"/>
              </a:defRPr>
            </a:lvl9pPr>
          </a:lstStyle>
          <a:p>
            <a:r>
              <a:rPr lang="it-IT" altLang="it-IT" sz="900" b="1">
                <a:latin typeface="Times New Roman" pitchFamily="18" charset="0"/>
                <a:cs typeface="Times New Roman" pitchFamily="18" charset="0"/>
              </a:rPr>
              <a:t>altro</a:t>
            </a:r>
          </a:p>
        </p:txBody>
      </p:sp>
      <p:sp>
        <p:nvSpPr>
          <p:cNvPr id="29706" name="Rettangolo 10"/>
          <p:cNvSpPr>
            <a:spLocks noChangeArrowheads="1"/>
          </p:cNvSpPr>
          <p:nvPr/>
        </p:nvSpPr>
        <p:spPr bwMode="auto">
          <a:xfrm>
            <a:off x="5102611" y="5407953"/>
            <a:ext cx="2973337" cy="452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762" tIns="41381" rIns="82762" bIns="41381">
            <a:spAutoFit/>
          </a:bodyPr>
          <a:lstStyle>
            <a:lvl1pPr>
              <a:defRPr sz="2700">
                <a:solidFill>
                  <a:schemeClr val="tx1"/>
                </a:solidFill>
                <a:latin typeface="FluxBold" pitchFamily="2" charset="0"/>
                <a:ea typeface="ＭＳ Ｐゴシック" pitchFamily="34" charset="-128"/>
              </a:defRPr>
            </a:lvl1pPr>
            <a:lvl2pPr marL="742950" indent="-285750">
              <a:defRPr sz="2700">
                <a:solidFill>
                  <a:schemeClr val="tx1"/>
                </a:solidFill>
                <a:latin typeface="FluxBold" pitchFamily="2" charset="0"/>
                <a:ea typeface="ＭＳ Ｐゴシック" pitchFamily="34" charset="-128"/>
              </a:defRPr>
            </a:lvl2pPr>
            <a:lvl3pPr marL="1143000" indent="-228600">
              <a:defRPr sz="2700">
                <a:solidFill>
                  <a:schemeClr val="tx1"/>
                </a:solidFill>
                <a:latin typeface="FluxBold" pitchFamily="2" charset="0"/>
                <a:ea typeface="ＭＳ Ｐゴシック" pitchFamily="34" charset="-128"/>
              </a:defRPr>
            </a:lvl3pPr>
            <a:lvl4pPr marL="1600200" indent="-228600">
              <a:defRPr sz="2700">
                <a:solidFill>
                  <a:schemeClr val="tx1"/>
                </a:solidFill>
                <a:latin typeface="FluxBold" pitchFamily="2" charset="0"/>
                <a:ea typeface="ＭＳ Ｐゴシック" pitchFamily="34" charset="-128"/>
              </a:defRPr>
            </a:lvl4pPr>
            <a:lvl5pPr marL="2057400" indent="-228600">
              <a:defRPr sz="2700">
                <a:solidFill>
                  <a:schemeClr val="tx1"/>
                </a:solidFill>
                <a:latin typeface="FluxBold" pitchFamily="2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FluxBold" pitchFamily="2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FluxBold" pitchFamily="2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FluxBold" pitchFamily="2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FluxBold" pitchFamily="2" charset="0"/>
                <a:ea typeface="ＭＳ Ｐゴシック" pitchFamily="34" charset="-128"/>
              </a:defRPr>
            </a:lvl9pPr>
          </a:lstStyle>
          <a:p>
            <a:r>
              <a:rPr lang="it-IT" altLang="it-IT" sz="1200" b="1">
                <a:solidFill>
                  <a:schemeClr val="bg1"/>
                </a:solidFill>
              </a:rPr>
              <a:t>International Classification of Diseases, </a:t>
            </a:r>
            <a:r>
              <a:rPr lang="en-US" altLang="it-IT" sz="1200" b="1">
                <a:solidFill>
                  <a:schemeClr val="bg1"/>
                </a:solidFill>
              </a:rPr>
              <a:t>9 th Revision (ICD-9-CM)</a:t>
            </a:r>
            <a:endParaRPr lang="it-IT" altLang="it-IT" sz="1200" b="1">
              <a:solidFill>
                <a:schemeClr val="bg1"/>
              </a:solidFill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1137708" y="463274"/>
            <a:ext cx="1994564" cy="637568"/>
          </a:xfrm>
          <a:prstGeom prst="rect">
            <a:avLst/>
          </a:prstGeom>
        </p:spPr>
        <p:txBody>
          <a:bodyPr wrap="none" lIns="82762" tIns="41381" rIns="82762" bIns="41381">
            <a:spAutoFit/>
          </a:bodyPr>
          <a:lstStyle/>
          <a:p>
            <a:pPr>
              <a:defRPr/>
            </a:pPr>
            <a:r>
              <a:rPr lang="it-IT" sz="3600" dirty="0">
                <a:solidFill>
                  <a:srgbClr val="C00000"/>
                </a:solidFill>
                <a:latin typeface="Corbel" pitchFamily="32" charset="0"/>
              </a:rPr>
              <a:t>Il metodo</a:t>
            </a:r>
          </a:p>
        </p:txBody>
      </p:sp>
      <p:sp>
        <p:nvSpPr>
          <p:cNvPr id="12" name="Rettangolo 11"/>
          <p:cNvSpPr/>
          <p:nvPr/>
        </p:nvSpPr>
        <p:spPr>
          <a:xfrm>
            <a:off x="5207778" y="2886198"/>
            <a:ext cx="2263805" cy="391347"/>
          </a:xfrm>
          <a:prstGeom prst="rect">
            <a:avLst/>
          </a:prstGeom>
        </p:spPr>
        <p:txBody>
          <a:bodyPr wrap="none" lIns="82762" tIns="41381" rIns="82762" bIns="41381">
            <a:spAutoFit/>
          </a:bodyPr>
          <a:lstStyle/>
          <a:p>
            <a:pPr>
              <a:defRPr/>
            </a:pPr>
            <a:r>
              <a:rPr lang="it-IT" sz="2000" dirty="0">
                <a:solidFill>
                  <a:srgbClr val="C00000"/>
                </a:solidFill>
                <a:latin typeface="Corbel" pitchFamily="32" charset="0"/>
              </a:rPr>
              <a:t>Banca Dati Assistito</a:t>
            </a:r>
          </a:p>
        </p:txBody>
      </p:sp>
      <p:sp>
        <p:nvSpPr>
          <p:cNvPr id="29709" name="Rettangolo 16"/>
          <p:cNvSpPr>
            <a:spLocks noChangeArrowheads="1"/>
          </p:cNvSpPr>
          <p:nvPr/>
        </p:nvSpPr>
        <p:spPr bwMode="auto">
          <a:xfrm>
            <a:off x="1187624" y="1556792"/>
            <a:ext cx="5327968" cy="1357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762" tIns="41381" rIns="82762" bIns="41381">
            <a:spAutoFit/>
          </a:bodyPr>
          <a:lstStyle>
            <a:lvl1pPr>
              <a:defRPr sz="2700">
                <a:solidFill>
                  <a:schemeClr val="tx1"/>
                </a:solidFill>
                <a:latin typeface="FluxBold" pitchFamily="2" charset="0"/>
                <a:ea typeface="ＭＳ Ｐゴシック" pitchFamily="34" charset="-128"/>
              </a:defRPr>
            </a:lvl1pPr>
            <a:lvl2pPr marL="742950" indent="-285750">
              <a:defRPr sz="2700">
                <a:solidFill>
                  <a:schemeClr val="tx1"/>
                </a:solidFill>
                <a:latin typeface="FluxBold" pitchFamily="2" charset="0"/>
                <a:ea typeface="ＭＳ Ｐゴシック" pitchFamily="34" charset="-128"/>
              </a:defRPr>
            </a:lvl2pPr>
            <a:lvl3pPr marL="1143000" indent="-228600">
              <a:defRPr sz="2700">
                <a:solidFill>
                  <a:schemeClr val="tx1"/>
                </a:solidFill>
                <a:latin typeface="FluxBold" pitchFamily="2" charset="0"/>
                <a:ea typeface="ＭＳ Ｐゴシック" pitchFamily="34" charset="-128"/>
              </a:defRPr>
            </a:lvl3pPr>
            <a:lvl4pPr marL="1600200" indent="-228600">
              <a:defRPr sz="2700">
                <a:solidFill>
                  <a:schemeClr val="tx1"/>
                </a:solidFill>
                <a:latin typeface="FluxBold" pitchFamily="2" charset="0"/>
                <a:ea typeface="ＭＳ Ｐゴシック" pitchFamily="34" charset="-128"/>
              </a:defRPr>
            </a:lvl4pPr>
            <a:lvl5pPr marL="2057400" indent="-228600">
              <a:defRPr sz="2700">
                <a:solidFill>
                  <a:schemeClr val="tx1"/>
                </a:solidFill>
                <a:latin typeface="FluxBold" pitchFamily="2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FluxBold" pitchFamily="2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FluxBold" pitchFamily="2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FluxBold" pitchFamily="2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FluxBold" pitchFamily="2" charset="0"/>
                <a:ea typeface="ＭＳ Ｐゴシック" pitchFamily="34" charset="-128"/>
              </a:defRPr>
            </a:lvl9pPr>
          </a:lstStyle>
          <a:p>
            <a:pPr algn="l" eaLnBrk="1" hangingPunct="1">
              <a:lnSpc>
                <a:spcPct val="115000"/>
              </a:lnSpc>
              <a:buFont typeface="Times New Roman" pitchFamily="18" charset="0"/>
              <a:buNone/>
            </a:pPr>
            <a:r>
              <a:rPr lang="it-IT" altLang="it-IT" sz="2000" dirty="0">
                <a:solidFill>
                  <a:srgbClr val="000000"/>
                </a:solidFill>
                <a:latin typeface="+mn-lt"/>
              </a:rPr>
              <a:t>Adenocarcinoma del retto ed intervento </a:t>
            </a:r>
            <a:r>
              <a:rPr lang="it-IT" altLang="it-IT" sz="2000" dirty="0" smtClean="0">
                <a:solidFill>
                  <a:srgbClr val="000000"/>
                </a:solidFill>
                <a:latin typeface="+mn-lt"/>
              </a:rPr>
              <a:t>chirurgico - Residenti  </a:t>
            </a:r>
            <a:r>
              <a:rPr lang="it-IT" altLang="it-IT" sz="2000" dirty="0">
                <a:solidFill>
                  <a:srgbClr val="000000"/>
                </a:solidFill>
                <a:latin typeface="+mn-lt"/>
              </a:rPr>
              <a:t>Regione Lombardia</a:t>
            </a:r>
          </a:p>
          <a:p>
            <a:pPr eaLnBrk="1" hangingPunct="1">
              <a:lnSpc>
                <a:spcPct val="115000"/>
              </a:lnSpc>
              <a:buFont typeface="Times New Roman" pitchFamily="18" charset="0"/>
              <a:buNone/>
            </a:pPr>
            <a:endParaRPr lang="it-IT" altLang="it-IT" sz="1600" b="1" dirty="0">
              <a:solidFill>
                <a:schemeClr val="bg1"/>
              </a:solidFill>
              <a:latin typeface="Arial" charset="0"/>
            </a:endParaRPr>
          </a:p>
          <a:p>
            <a:pPr algn="just" eaLnBrk="1" hangingPunct="1">
              <a:lnSpc>
                <a:spcPct val="115000"/>
              </a:lnSpc>
              <a:buFont typeface="Times New Roman" pitchFamily="18" charset="0"/>
              <a:buNone/>
            </a:pPr>
            <a:endParaRPr lang="it-IT" altLang="it-IT" sz="16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1160926" y="1094872"/>
            <a:ext cx="3089415" cy="514457"/>
          </a:xfrm>
          <a:prstGeom prst="rect">
            <a:avLst/>
          </a:prstGeom>
        </p:spPr>
        <p:txBody>
          <a:bodyPr wrap="none" lIns="82762" tIns="41381" rIns="82762" bIns="41381">
            <a:spAutoFit/>
          </a:bodyPr>
          <a:lstStyle/>
          <a:p>
            <a:pPr>
              <a:defRPr/>
            </a:pPr>
            <a:r>
              <a:rPr lang="it-IT" sz="2800" dirty="0">
                <a:solidFill>
                  <a:srgbClr val="C00000"/>
                </a:solidFill>
                <a:latin typeface="Corbel" pitchFamily="32" charset="0"/>
              </a:rPr>
              <a:t>Criteri di inclusione:</a:t>
            </a:r>
          </a:p>
        </p:txBody>
      </p:sp>
      <p:pic>
        <p:nvPicPr>
          <p:cNvPr id="15" name="Picture 17" descr="http://www.gpii.it/images/omini/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733534"/>
            <a:ext cx="1301305" cy="1471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16" name="Rettangolo 15"/>
          <p:cNvSpPr/>
          <p:nvPr/>
        </p:nvSpPr>
        <p:spPr>
          <a:xfrm>
            <a:off x="1323456" y="3195047"/>
            <a:ext cx="1539632" cy="391347"/>
          </a:xfrm>
          <a:prstGeom prst="rect">
            <a:avLst/>
          </a:prstGeom>
        </p:spPr>
        <p:txBody>
          <a:bodyPr wrap="none" lIns="82762" tIns="41381" rIns="82762" bIns="41381">
            <a:spAutoFit/>
          </a:bodyPr>
          <a:lstStyle/>
          <a:p>
            <a:pPr>
              <a:defRPr/>
            </a:pPr>
            <a:r>
              <a:rPr lang="it-IT" sz="2000" dirty="0" err="1">
                <a:solidFill>
                  <a:srgbClr val="C00000"/>
                </a:solidFill>
                <a:latin typeface="Corbel" pitchFamily="32" charset="0"/>
              </a:rPr>
              <a:t>Survey</a:t>
            </a:r>
            <a:r>
              <a:rPr lang="it-IT" dirty="0">
                <a:solidFill>
                  <a:srgbClr val="C00000"/>
                </a:solidFill>
                <a:latin typeface="Corbel" pitchFamily="32" charset="0"/>
              </a:rPr>
              <a:t> clinica</a:t>
            </a:r>
          </a:p>
        </p:txBody>
      </p:sp>
      <p:sp>
        <p:nvSpPr>
          <p:cNvPr id="17" name="Freccia bidirezionale orizzontale 16"/>
          <p:cNvSpPr/>
          <p:nvPr/>
        </p:nvSpPr>
        <p:spPr>
          <a:xfrm>
            <a:off x="3182303" y="4036661"/>
            <a:ext cx="1363064" cy="1119579"/>
          </a:xfrm>
          <a:prstGeom prst="leftRightArrow">
            <a:avLst>
              <a:gd name="adj1" fmla="val 57108"/>
              <a:gd name="adj2" fmla="val 35785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82762" tIns="41381" rIns="82762" bIns="41381" anchor="ctr"/>
          <a:lstStyle/>
          <a:p>
            <a:pPr>
              <a:defRPr/>
            </a:pP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986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899592" y="892575"/>
            <a:ext cx="7184551" cy="468291"/>
          </a:xfrm>
          <a:prstGeom prst="rect">
            <a:avLst/>
          </a:prstGeom>
        </p:spPr>
        <p:txBody>
          <a:bodyPr wrap="square" lIns="82762" tIns="41381" rIns="82762" bIns="41381">
            <a:spAutoFit/>
          </a:bodyPr>
          <a:lstStyle/>
          <a:p>
            <a:pPr>
              <a:defRPr/>
            </a:pPr>
            <a:r>
              <a:rPr lang="it-IT" sz="2500" b="1" dirty="0">
                <a:solidFill>
                  <a:srgbClr val="0070C0"/>
                </a:solidFill>
                <a:latin typeface="+mj-lt"/>
              </a:rPr>
              <a:t>Radioterapia neoadiuvante </a:t>
            </a: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899592" y="1480480"/>
            <a:ext cx="7416824" cy="91456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82762" tIns="41381" rIns="82762" bIns="41381" anchor="ctr">
            <a:spAutoFit/>
          </a:bodyPr>
          <a:lstStyle/>
          <a:p>
            <a:pPr algn="l">
              <a:defRPr/>
            </a:pPr>
            <a:r>
              <a:rPr lang="it-IT" altLang="it-IT" dirty="0">
                <a:solidFill>
                  <a:srgbClr val="0070C0"/>
                </a:solidFill>
                <a:latin typeface="+mj-lt"/>
                <a:ea typeface="Calibri" pitchFamily="34" charset="0"/>
                <a:cs typeface="Arial" pitchFamily="34" charset="0"/>
              </a:rPr>
              <a:t>Descrizione</a:t>
            </a:r>
            <a:r>
              <a:rPr lang="it-IT" altLang="it-IT" dirty="0">
                <a:latin typeface="+mj-lt"/>
                <a:ea typeface="Calibri" pitchFamily="34" charset="0"/>
                <a:cs typeface="Arial" pitchFamily="34" charset="0"/>
              </a:rPr>
              <a:t>: esecuzione di radioterapia </a:t>
            </a:r>
            <a:r>
              <a:rPr lang="it-IT" altLang="it-IT" dirty="0" err="1">
                <a:latin typeface="+mj-lt"/>
                <a:ea typeface="Calibri" pitchFamily="34" charset="0"/>
                <a:cs typeface="Arial" pitchFamily="34" charset="0"/>
              </a:rPr>
              <a:t>neoadiuvante</a:t>
            </a:r>
            <a:r>
              <a:rPr lang="it-IT" altLang="it-IT" dirty="0">
                <a:latin typeface="+mj-lt"/>
                <a:ea typeface="Calibri" pitchFamily="34" charset="0"/>
                <a:cs typeface="Arial" pitchFamily="34" charset="0"/>
              </a:rPr>
              <a:t> nei 6 mesi precedenti all’intervento chirurgico</a:t>
            </a:r>
          </a:p>
          <a:p>
            <a:pPr algn="l">
              <a:defRPr/>
            </a:pPr>
            <a:r>
              <a:rPr lang="it-IT" altLang="it-IT" dirty="0">
                <a:solidFill>
                  <a:srgbClr val="0070C0"/>
                </a:solidFill>
                <a:latin typeface="+mj-lt"/>
                <a:ea typeface="Calibri" pitchFamily="34" charset="0"/>
                <a:cs typeface="Arial" pitchFamily="34" charset="0"/>
              </a:rPr>
              <a:t>Fonti dati: </a:t>
            </a:r>
            <a:r>
              <a:rPr lang="it-IT" altLang="it-IT" dirty="0">
                <a:latin typeface="+mj-lt"/>
                <a:ea typeface="Calibri" pitchFamily="34" charset="0"/>
                <a:cs typeface="Arial" pitchFamily="34" charset="0"/>
              </a:rPr>
              <a:t>SDO; Specialistica Ambulatoriale (28/SAN)</a:t>
            </a:r>
          </a:p>
        </p:txBody>
      </p:sp>
      <p:sp>
        <p:nvSpPr>
          <p:cNvPr id="5" name="Rettangolo 4"/>
          <p:cNvSpPr/>
          <p:nvPr/>
        </p:nvSpPr>
        <p:spPr>
          <a:xfrm>
            <a:off x="1043608" y="3645024"/>
            <a:ext cx="7101995" cy="468291"/>
          </a:xfrm>
          <a:prstGeom prst="rect">
            <a:avLst/>
          </a:prstGeom>
        </p:spPr>
        <p:txBody>
          <a:bodyPr wrap="square" lIns="82762" tIns="41381" rIns="82762" bIns="41381">
            <a:spAutoFit/>
          </a:bodyPr>
          <a:lstStyle/>
          <a:p>
            <a:pPr>
              <a:defRPr/>
            </a:pPr>
            <a:r>
              <a:rPr lang="it-IT" sz="2500" b="1" dirty="0">
                <a:solidFill>
                  <a:srgbClr val="0070C0"/>
                </a:solidFill>
                <a:latin typeface="+mj-lt"/>
              </a:rPr>
              <a:t>Chemioterapia neoadiuvante</a:t>
            </a: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043608" y="4149080"/>
            <a:ext cx="7078777" cy="1160788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82762" tIns="41381" rIns="82762" bIns="41381" anchor="ctr">
            <a:spAutoFit/>
          </a:bodyPr>
          <a:lstStyle/>
          <a:p>
            <a:pPr algn="l">
              <a:defRPr/>
            </a:pPr>
            <a:r>
              <a:rPr lang="it-IT" altLang="it-IT" dirty="0">
                <a:solidFill>
                  <a:srgbClr val="0070C0"/>
                </a:solidFill>
                <a:latin typeface="+mj-lt"/>
                <a:ea typeface="Calibri" pitchFamily="34" charset="0"/>
                <a:cs typeface="Arial" pitchFamily="34" charset="0"/>
              </a:rPr>
              <a:t>Descrizione</a:t>
            </a:r>
            <a:r>
              <a:rPr lang="it-IT" altLang="it-IT" dirty="0">
                <a:solidFill>
                  <a:srgbClr val="000000"/>
                </a:solidFill>
                <a:latin typeface="+mj-lt"/>
                <a:ea typeface="Calibri" pitchFamily="34" charset="0"/>
                <a:cs typeface="Arial" pitchFamily="34" charset="0"/>
              </a:rPr>
              <a:t>: esecuzione di chemioterapia </a:t>
            </a:r>
            <a:r>
              <a:rPr lang="it-IT" altLang="it-IT" dirty="0" err="1">
                <a:solidFill>
                  <a:srgbClr val="000000"/>
                </a:solidFill>
                <a:latin typeface="+mj-lt"/>
                <a:ea typeface="Calibri" pitchFamily="34" charset="0"/>
                <a:cs typeface="Arial" pitchFamily="34" charset="0"/>
              </a:rPr>
              <a:t>neoadiuvante</a:t>
            </a:r>
            <a:r>
              <a:rPr lang="it-IT" altLang="it-IT" dirty="0">
                <a:solidFill>
                  <a:srgbClr val="000000"/>
                </a:solidFill>
                <a:latin typeface="+mj-lt"/>
                <a:ea typeface="Calibri" pitchFamily="34" charset="0"/>
                <a:cs typeface="Arial" pitchFamily="34" charset="0"/>
              </a:rPr>
              <a:t> nei 6 mesi precedenti all’intervento chirurgico</a:t>
            </a:r>
          </a:p>
          <a:p>
            <a:pPr algn="l">
              <a:defRPr/>
            </a:pPr>
            <a:r>
              <a:rPr lang="it-IT" altLang="it-IT" dirty="0">
                <a:solidFill>
                  <a:srgbClr val="0070C0"/>
                </a:solidFill>
                <a:latin typeface="+mj-lt"/>
                <a:ea typeface="Calibri" pitchFamily="34" charset="0"/>
                <a:cs typeface="Arial" pitchFamily="34" charset="0"/>
              </a:rPr>
              <a:t>Fonti dati: </a:t>
            </a:r>
            <a:r>
              <a:rPr lang="it-IT" altLang="it-IT" dirty="0">
                <a:solidFill>
                  <a:srgbClr val="000000"/>
                </a:solidFill>
                <a:latin typeface="+mj-lt"/>
                <a:ea typeface="Calibri" pitchFamily="34" charset="0"/>
                <a:cs typeface="Arial" pitchFamily="34" charset="0"/>
              </a:rPr>
              <a:t>SDO; Specialistica Ambulatoriale (28/SAN); File F</a:t>
            </a:r>
          </a:p>
          <a:p>
            <a:pPr>
              <a:defRPr/>
            </a:pPr>
            <a:endParaRPr lang="it-IT" altLang="it-IT" sz="1600" dirty="0">
              <a:solidFill>
                <a:schemeClr val="bg1"/>
              </a:solidFill>
              <a:latin typeface="+mj-lt"/>
              <a:ea typeface="Calibri" pitchFamily="34" charset="0"/>
              <a:cs typeface="Arial" pitchFamily="34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593451" y="306866"/>
            <a:ext cx="7866981" cy="529846"/>
          </a:xfrm>
          <a:prstGeom prst="rect">
            <a:avLst/>
          </a:prstGeom>
        </p:spPr>
        <p:txBody>
          <a:bodyPr lIns="82762" tIns="41381" rIns="82762" bIns="41381">
            <a:spAutoFit/>
          </a:bodyPr>
          <a:lstStyle/>
          <a:p>
            <a:pPr algn="ctr">
              <a:defRPr/>
            </a:pPr>
            <a:r>
              <a:rPr lang="it-IT" sz="2900" b="1" dirty="0">
                <a:solidFill>
                  <a:srgbClr val="C00000"/>
                </a:solidFill>
                <a:latin typeface="+mj-lt"/>
              </a:rPr>
              <a:t>FASE ONCOLOGICA PRE-OPERATORIA</a:t>
            </a:r>
          </a:p>
        </p:txBody>
      </p:sp>
      <p:sp>
        <p:nvSpPr>
          <p:cNvPr id="9" name="Stella a 5 punte 8"/>
          <p:cNvSpPr/>
          <p:nvPr/>
        </p:nvSpPr>
        <p:spPr>
          <a:xfrm>
            <a:off x="6616403" y="992578"/>
            <a:ext cx="309758" cy="280184"/>
          </a:xfrm>
          <a:prstGeom prst="star5">
            <a:avLst/>
          </a:prstGeom>
          <a:solidFill>
            <a:srgbClr val="FFFF00"/>
          </a:solidFill>
          <a:ln cmpd="sng"/>
          <a:effectLst>
            <a:innerShdw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762" tIns="41381" rIns="82762" bIns="41381" anchor="ctr"/>
          <a:lstStyle/>
          <a:p>
            <a:pPr>
              <a:defRPr/>
            </a:pPr>
            <a:endParaRPr lang="it-IT" sz="2500">
              <a:latin typeface="+mj-lt"/>
            </a:endParaRPr>
          </a:p>
        </p:txBody>
      </p:sp>
      <p:sp>
        <p:nvSpPr>
          <p:cNvPr id="10" name="Stella a 5 punte 9"/>
          <p:cNvSpPr/>
          <p:nvPr/>
        </p:nvSpPr>
        <p:spPr>
          <a:xfrm>
            <a:off x="6926161" y="992578"/>
            <a:ext cx="309758" cy="280184"/>
          </a:xfrm>
          <a:prstGeom prst="star5">
            <a:avLst/>
          </a:prstGeom>
          <a:solidFill>
            <a:srgbClr val="FFFF00"/>
          </a:solidFill>
          <a:ln cmpd="sng"/>
          <a:effectLst>
            <a:innerShdw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762" tIns="41381" rIns="82762" bIns="41381" anchor="ctr"/>
          <a:lstStyle/>
          <a:p>
            <a:pPr>
              <a:defRPr/>
            </a:pPr>
            <a:endParaRPr lang="it-IT" sz="2500">
              <a:latin typeface="+mj-lt"/>
            </a:endParaRPr>
          </a:p>
        </p:txBody>
      </p:sp>
      <p:sp>
        <p:nvSpPr>
          <p:cNvPr id="11" name="Stella a 5 punte 10"/>
          <p:cNvSpPr/>
          <p:nvPr/>
        </p:nvSpPr>
        <p:spPr>
          <a:xfrm>
            <a:off x="7235919" y="992578"/>
            <a:ext cx="309758" cy="280184"/>
          </a:xfrm>
          <a:prstGeom prst="star5">
            <a:avLst/>
          </a:prstGeom>
          <a:solidFill>
            <a:srgbClr val="FFFF00"/>
          </a:solidFill>
          <a:ln cmpd="sng"/>
          <a:effectLst>
            <a:innerShdw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762" tIns="41381" rIns="82762" bIns="41381" anchor="ctr"/>
          <a:lstStyle/>
          <a:p>
            <a:pPr>
              <a:defRPr/>
            </a:pPr>
            <a:endParaRPr lang="it-IT" sz="2500">
              <a:latin typeface="+mj-lt"/>
            </a:endParaRPr>
          </a:p>
        </p:txBody>
      </p:sp>
      <p:sp>
        <p:nvSpPr>
          <p:cNvPr id="12" name="Stella a 5 punte 11"/>
          <p:cNvSpPr/>
          <p:nvPr/>
        </p:nvSpPr>
        <p:spPr>
          <a:xfrm>
            <a:off x="6616403" y="3789040"/>
            <a:ext cx="309758" cy="280184"/>
          </a:xfrm>
          <a:prstGeom prst="star5">
            <a:avLst/>
          </a:prstGeom>
          <a:solidFill>
            <a:srgbClr val="FFFF00"/>
          </a:solidFill>
          <a:ln cmpd="sng"/>
          <a:effectLst>
            <a:innerShdw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762" tIns="41381" rIns="82762" bIns="41381" anchor="ctr"/>
          <a:lstStyle/>
          <a:p>
            <a:pPr>
              <a:defRPr/>
            </a:pPr>
            <a:endParaRPr lang="it-IT" sz="2500">
              <a:latin typeface="+mj-lt"/>
            </a:endParaRPr>
          </a:p>
        </p:txBody>
      </p:sp>
      <p:sp>
        <p:nvSpPr>
          <p:cNvPr id="13" name="Stella a 5 punte 12"/>
          <p:cNvSpPr/>
          <p:nvPr/>
        </p:nvSpPr>
        <p:spPr>
          <a:xfrm>
            <a:off x="6926161" y="3789040"/>
            <a:ext cx="309758" cy="280184"/>
          </a:xfrm>
          <a:prstGeom prst="star5">
            <a:avLst/>
          </a:prstGeom>
          <a:solidFill>
            <a:srgbClr val="FFFF00"/>
          </a:solidFill>
          <a:ln cmpd="sng"/>
          <a:effectLst>
            <a:innerShdw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762" tIns="41381" rIns="82762" bIns="41381" anchor="ctr"/>
          <a:lstStyle/>
          <a:p>
            <a:pPr>
              <a:defRPr/>
            </a:pPr>
            <a:endParaRPr lang="it-IT" sz="2500">
              <a:latin typeface="+mj-lt"/>
            </a:endParaRPr>
          </a:p>
        </p:txBody>
      </p:sp>
      <p:sp>
        <p:nvSpPr>
          <p:cNvPr id="14" name="Stella a 5 punte 13"/>
          <p:cNvSpPr/>
          <p:nvPr/>
        </p:nvSpPr>
        <p:spPr>
          <a:xfrm>
            <a:off x="7235919" y="3789040"/>
            <a:ext cx="309758" cy="280184"/>
          </a:xfrm>
          <a:prstGeom prst="star5">
            <a:avLst/>
          </a:prstGeom>
          <a:solidFill>
            <a:srgbClr val="FFFF00"/>
          </a:solidFill>
          <a:ln cmpd="sng"/>
          <a:effectLst>
            <a:innerShdw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762" tIns="41381" rIns="82762" bIns="41381" anchor="ctr"/>
          <a:lstStyle/>
          <a:p>
            <a:pPr>
              <a:defRPr/>
            </a:pPr>
            <a:endParaRPr lang="it-IT" sz="2500">
              <a:latin typeface="+mj-lt"/>
            </a:endParaRPr>
          </a:p>
        </p:txBody>
      </p:sp>
      <p:sp>
        <p:nvSpPr>
          <p:cNvPr id="15" name="Stella a 5 punte 14"/>
          <p:cNvSpPr/>
          <p:nvPr/>
        </p:nvSpPr>
        <p:spPr>
          <a:xfrm>
            <a:off x="7545677" y="3789040"/>
            <a:ext cx="309758" cy="280184"/>
          </a:xfrm>
          <a:prstGeom prst="star5">
            <a:avLst/>
          </a:prstGeom>
          <a:solidFill>
            <a:srgbClr val="FFFF00"/>
          </a:solidFill>
          <a:ln cmpd="sng"/>
          <a:effectLst>
            <a:innerShdw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762" tIns="41381" rIns="82762" bIns="41381" anchor="ctr"/>
          <a:lstStyle/>
          <a:p>
            <a:pPr>
              <a:defRPr/>
            </a:pPr>
            <a:endParaRPr lang="it-IT" sz="2500">
              <a:latin typeface="+mj-lt"/>
            </a:endParaRPr>
          </a:p>
        </p:txBody>
      </p:sp>
      <p:graphicFrame>
        <p:nvGraphicFramePr>
          <p:cNvPr id="16" name="Tabel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7131852"/>
              </p:ext>
            </p:extLst>
          </p:nvPr>
        </p:nvGraphicFramePr>
        <p:xfrm>
          <a:off x="3131840" y="2492896"/>
          <a:ext cx="2633023" cy="952277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tableStyleId>{16D9F66E-5EB9-4882-86FB-DCBF35E3C3E4}</a:tableStyleId>
              </a:tblPr>
              <a:tblGrid>
                <a:gridCol w="2013507"/>
                <a:gridCol w="619516"/>
              </a:tblGrid>
              <a:tr h="321341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dirty="0" smtClean="0">
                          <a:latin typeface="Corbel" panose="020B0503020204020204" pitchFamily="34" charset="0"/>
                          <a:ea typeface="Calibri"/>
                          <a:cs typeface="Cordia New" panose="020B0304020202020204" pitchFamily="34" charset="-34"/>
                        </a:rPr>
                        <a:t>Concordanza</a:t>
                      </a:r>
                      <a:endParaRPr lang="it-IT" sz="1800" b="1" dirty="0">
                        <a:latin typeface="Corbel" panose="020B0503020204020204" pitchFamily="34" charset="0"/>
                        <a:ea typeface="Calibri"/>
                        <a:cs typeface="Cordia New" panose="020B0304020202020204" pitchFamily="34" charset="-34"/>
                      </a:endParaRPr>
                    </a:p>
                  </a:txBody>
                  <a:tcPr marL="22993" marR="22993" marT="0" marB="0" anchor="ctr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600" b="1" dirty="0" smtClean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6725" marR="26725" marT="0" marB="0" anchor="ctr"/>
                </a:tc>
              </a:tr>
              <a:tr h="31422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800" b="1" dirty="0" smtClean="0">
                          <a:latin typeface="Corbel" panose="020B0503020204020204" pitchFamily="34" charset="0"/>
                          <a:ea typeface="Calibri"/>
                          <a:cs typeface="Cordia New" panose="020B0304020202020204" pitchFamily="34" charset="-34"/>
                        </a:rPr>
                        <a:t>Totale osservata</a:t>
                      </a:r>
                      <a:endParaRPr lang="it-IT" sz="1800" b="1" dirty="0">
                        <a:latin typeface="Corbel" panose="020B0503020204020204" pitchFamily="34" charset="0"/>
                        <a:ea typeface="Calibri"/>
                        <a:cs typeface="Cordia New" panose="020B0304020202020204" pitchFamily="34" charset="-34"/>
                      </a:endParaRPr>
                    </a:p>
                  </a:txBody>
                  <a:tcPr marL="22993" marR="229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800" b="1" dirty="0" smtClean="0">
                          <a:latin typeface="Corbel" panose="020B0503020204020204" pitchFamily="34" charset="0"/>
                          <a:ea typeface="Calibri"/>
                          <a:cs typeface="Cordia New" panose="020B0304020202020204" pitchFamily="34" charset="-34"/>
                        </a:rPr>
                        <a:t>0.86</a:t>
                      </a:r>
                      <a:endParaRPr lang="it-IT" sz="1800" b="1" dirty="0">
                        <a:latin typeface="Corbel" panose="020B0503020204020204" pitchFamily="34" charset="0"/>
                        <a:ea typeface="Calibri"/>
                        <a:cs typeface="Cordia New" panose="020B0304020202020204" pitchFamily="34" charset="-34"/>
                      </a:endParaRPr>
                    </a:p>
                  </a:txBody>
                  <a:tcPr marL="22993" marR="22993" marT="0" marB="0" anchor="ctr"/>
                </a:tc>
              </a:tr>
              <a:tr h="31422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800" b="1" dirty="0" smtClean="0">
                          <a:latin typeface="Corbel" panose="020B0503020204020204" pitchFamily="34" charset="0"/>
                          <a:ea typeface="Calibri"/>
                          <a:cs typeface="Cordia New" panose="020B0304020202020204" pitchFamily="34" charset="-34"/>
                        </a:rPr>
                        <a:t>K</a:t>
                      </a:r>
                      <a:r>
                        <a:rPr lang="it-IT" sz="1800" b="1" baseline="0" dirty="0" smtClean="0">
                          <a:latin typeface="Corbel" panose="020B0503020204020204" pitchFamily="34" charset="0"/>
                          <a:ea typeface="Calibri"/>
                          <a:cs typeface="Cordia New" panose="020B0304020202020204" pitchFamily="34" charset="-34"/>
                        </a:rPr>
                        <a:t> Cohen</a:t>
                      </a:r>
                      <a:endParaRPr lang="it-IT" sz="1800" b="1" dirty="0">
                        <a:latin typeface="Corbel" panose="020B0503020204020204" pitchFamily="34" charset="0"/>
                        <a:ea typeface="Calibri"/>
                        <a:cs typeface="Cordia New" panose="020B0304020202020204" pitchFamily="34" charset="-34"/>
                      </a:endParaRPr>
                    </a:p>
                  </a:txBody>
                  <a:tcPr marL="22993" marR="229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800" b="1" dirty="0" smtClean="0">
                          <a:latin typeface="Corbel" panose="020B0503020204020204" pitchFamily="34" charset="0"/>
                          <a:ea typeface="Calibri"/>
                          <a:cs typeface="Cordia New" panose="020B0304020202020204" pitchFamily="34" charset="-34"/>
                        </a:rPr>
                        <a:t>0.72</a:t>
                      </a:r>
                      <a:endParaRPr lang="it-IT" sz="1800" b="1" dirty="0">
                        <a:latin typeface="Corbel" panose="020B0503020204020204" pitchFamily="34" charset="0"/>
                        <a:ea typeface="Calibri"/>
                        <a:cs typeface="Cordia New" panose="020B0304020202020204" pitchFamily="34" charset="-34"/>
                      </a:endParaRPr>
                    </a:p>
                  </a:txBody>
                  <a:tcPr marL="22993" marR="22993" marT="0" marB="0" anchor="ctr"/>
                </a:tc>
              </a:tr>
            </a:tbl>
          </a:graphicData>
        </a:graphic>
      </p:graphicFrame>
      <p:graphicFrame>
        <p:nvGraphicFramePr>
          <p:cNvPr id="17" name="Tabel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4351147"/>
              </p:ext>
            </p:extLst>
          </p:nvPr>
        </p:nvGraphicFramePr>
        <p:xfrm>
          <a:off x="3131840" y="5229200"/>
          <a:ext cx="2633023" cy="952277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tableStyleId>{16D9F66E-5EB9-4882-86FB-DCBF35E3C3E4}</a:tableStyleId>
              </a:tblPr>
              <a:tblGrid>
                <a:gridCol w="2013507"/>
                <a:gridCol w="619516"/>
              </a:tblGrid>
              <a:tr h="321341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dirty="0" smtClean="0">
                          <a:latin typeface="Corbel" panose="020B0503020204020204" pitchFamily="34" charset="0"/>
                          <a:ea typeface="Calibri"/>
                          <a:cs typeface="Calibri"/>
                        </a:rPr>
                        <a:t>Concordanza</a:t>
                      </a:r>
                      <a:endParaRPr lang="it-IT" sz="1800" b="1" dirty="0">
                        <a:latin typeface="Corbel" panose="020B0503020204020204" pitchFamily="34" charset="0"/>
                        <a:ea typeface="Calibri"/>
                        <a:cs typeface="Calibri"/>
                      </a:endParaRPr>
                    </a:p>
                  </a:txBody>
                  <a:tcPr marL="22993" marR="22993" marT="0" marB="0" anchor="ctr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600" b="1" dirty="0" smtClean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6725" marR="26725" marT="0" marB="0" anchor="ctr"/>
                </a:tc>
              </a:tr>
              <a:tr h="31422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800" b="1" dirty="0" smtClean="0">
                          <a:latin typeface="Corbel" panose="020B0503020204020204" pitchFamily="34" charset="0"/>
                          <a:ea typeface="Calibri"/>
                          <a:cs typeface="Calibri"/>
                        </a:rPr>
                        <a:t>Totale osservata</a:t>
                      </a:r>
                      <a:endParaRPr lang="it-IT" sz="1800" b="1" dirty="0">
                        <a:latin typeface="Corbel" panose="020B0503020204020204" pitchFamily="34" charset="0"/>
                        <a:ea typeface="Calibri"/>
                        <a:cs typeface="Calibri"/>
                      </a:endParaRPr>
                    </a:p>
                  </a:txBody>
                  <a:tcPr marL="22993" marR="229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800" b="1" dirty="0" smtClean="0">
                          <a:latin typeface="Corbel" panose="020B0503020204020204" pitchFamily="34" charset="0"/>
                          <a:ea typeface="Calibri"/>
                          <a:cs typeface="Calibri"/>
                        </a:rPr>
                        <a:t>0.96</a:t>
                      </a:r>
                      <a:endParaRPr lang="it-IT" sz="1800" b="1" dirty="0">
                        <a:latin typeface="Corbel" panose="020B0503020204020204" pitchFamily="34" charset="0"/>
                        <a:ea typeface="Calibri"/>
                        <a:cs typeface="Calibri"/>
                      </a:endParaRPr>
                    </a:p>
                  </a:txBody>
                  <a:tcPr marL="22993" marR="22993" marT="0" marB="0" anchor="ctr"/>
                </a:tc>
              </a:tr>
              <a:tr h="31422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800" b="1" dirty="0" smtClean="0">
                          <a:latin typeface="Corbel" panose="020B0503020204020204" pitchFamily="34" charset="0"/>
                          <a:ea typeface="Calibri"/>
                          <a:cs typeface="Calibri"/>
                        </a:rPr>
                        <a:t>K</a:t>
                      </a:r>
                      <a:r>
                        <a:rPr lang="it-IT" sz="1800" b="1" baseline="0" dirty="0" smtClean="0">
                          <a:latin typeface="Corbel" panose="020B0503020204020204" pitchFamily="34" charset="0"/>
                          <a:ea typeface="Calibri"/>
                          <a:cs typeface="Calibri"/>
                        </a:rPr>
                        <a:t> Cohen</a:t>
                      </a:r>
                      <a:endParaRPr lang="it-IT" sz="1800" b="1" dirty="0">
                        <a:latin typeface="Corbel" panose="020B0503020204020204" pitchFamily="34" charset="0"/>
                        <a:ea typeface="Calibri"/>
                        <a:cs typeface="Calibri"/>
                      </a:endParaRPr>
                    </a:p>
                  </a:txBody>
                  <a:tcPr marL="22993" marR="229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800" b="1" dirty="0" smtClean="0">
                          <a:latin typeface="Corbel" panose="020B0503020204020204" pitchFamily="34" charset="0"/>
                          <a:ea typeface="Calibri"/>
                          <a:cs typeface="Calibri"/>
                        </a:rPr>
                        <a:t>0.92</a:t>
                      </a:r>
                      <a:endParaRPr lang="it-IT" sz="1800" b="1" dirty="0">
                        <a:latin typeface="Corbel" panose="020B0503020204020204" pitchFamily="34" charset="0"/>
                        <a:ea typeface="Calibri"/>
                        <a:cs typeface="Calibri"/>
                      </a:endParaRPr>
                    </a:p>
                  </a:txBody>
                  <a:tcPr marL="22993" marR="22993" marT="0" marB="0" anchor="ctr"/>
                </a:tc>
              </a:tr>
            </a:tbl>
          </a:graphicData>
        </a:graphic>
      </p:graphicFrame>
      <p:sp>
        <p:nvSpPr>
          <p:cNvPr id="18" name="Stella a 5 punte 17"/>
          <p:cNvSpPr/>
          <p:nvPr/>
        </p:nvSpPr>
        <p:spPr>
          <a:xfrm>
            <a:off x="7855435" y="3789040"/>
            <a:ext cx="309758" cy="280184"/>
          </a:xfrm>
          <a:prstGeom prst="star5">
            <a:avLst/>
          </a:prstGeom>
          <a:solidFill>
            <a:srgbClr val="FFFF00"/>
          </a:solidFill>
          <a:ln cmpd="sng"/>
          <a:effectLst>
            <a:innerShdw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762" tIns="41381" rIns="82762" bIns="41381" anchor="ctr"/>
          <a:lstStyle/>
          <a:p>
            <a:pPr>
              <a:defRPr/>
            </a:pPr>
            <a:endParaRPr lang="it-IT" sz="2500">
              <a:latin typeface="+mj-lt"/>
            </a:endParaRPr>
          </a:p>
        </p:txBody>
      </p:sp>
      <p:sp>
        <p:nvSpPr>
          <p:cNvPr id="20" name="Stella a 5 punte 19"/>
          <p:cNvSpPr/>
          <p:nvPr/>
        </p:nvSpPr>
        <p:spPr>
          <a:xfrm>
            <a:off x="7545677" y="977388"/>
            <a:ext cx="309758" cy="280184"/>
          </a:xfrm>
          <a:prstGeom prst="star5">
            <a:avLst/>
          </a:prstGeom>
          <a:solidFill>
            <a:srgbClr val="FFFF00"/>
          </a:solidFill>
          <a:ln cmpd="sng"/>
          <a:effectLst>
            <a:innerShdw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762" tIns="41381" rIns="82762" bIns="41381" anchor="ctr"/>
          <a:lstStyle/>
          <a:p>
            <a:pPr>
              <a:defRPr/>
            </a:pPr>
            <a:endParaRPr lang="it-IT" sz="2500">
              <a:latin typeface="+mj-lt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463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04573" y="1444711"/>
            <a:ext cx="8604510" cy="5651761"/>
          </a:xfrm>
          <a:prstGeom prst="rect">
            <a:avLst/>
          </a:prstGeom>
          <a:noFill/>
          <a:ln>
            <a:noFill/>
          </a:ln>
          <a:extLst/>
        </p:spPr>
        <p:txBody>
          <a:bodyPr lIns="82762" tIns="41381" rIns="82762" bIns="41381" anchor="ctr">
            <a:spAutoFit/>
          </a:bodyPr>
          <a:lstStyle/>
          <a:p>
            <a:pPr indent="457200">
              <a:buClr>
                <a:schemeClr val="tx1"/>
              </a:buClr>
              <a:buSzPct val="150000"/>
              <a:defRPr/>
            </a:pPr>
            <a:r>
              <a:rPr lang="it-IT" altLang="it-IT" sz="2200" b="1" dirty="0" smtClean="0">
                <a:solidFill>
                  <a:srgbClr val="0070C0"/>
                </a:solidFill>
                <a:latin typeface="+mj-lt"/>
              </a:rPr>
              <a:t>Differenti </a:t>
            </a:r>
            <a:r>
              <a:rPr lang="it-IT" altLang="it-IT" sz="2200" b="1" dirty="0">
                <a:solidFill>
                  <a:srgbClr val="0070C0"/>
                </a:solidFill>
                <a:latin typeface="+mj-lt"/>
              </a:rPr>
              <a:t>livelli di concordanza tra dati clinici e </a:t>
            </a:r>
            <a:r>
              <a:rPr lang="it-IT" altLang="it-IT" sz="2200" b="1" dirty="0" smtClean="0">
                <a:solidFill>
                  <a:srgbClr val="0070C0"/>
                </a:solidFill>
                <a:latin typeface="+mj-lt"/>
              </a:rPr>
              <a:t>amministrativi </a:t>
            </a:r>
            <a:r>
              <a:rPr lang="it-IT" altLang="it-IT" sz="2200" dirty="0">
                <a:latin typeface="+mj-lt"/>
              </a:rPr>
              <a:t>per i vari Indicatori in rapporto a:</a:t>
            </a:r>
          </a:p>
          <a:p>
            <a:pPr algn="just">
              <a:buClr>
                <a:schemeClr val="tx1"/>
              </a:buClr>
              <a:buSzPct val="150000"/>
              <a:defRPr/>
            </a:pPr>
            <a:endParaRPr lang="it-IT" altLang="it-IT" sz="2200" b="1" dirty="0">
              <a:solidFill>
                <a:schemeClr val="bg1"/>
              </a:solidFill>
              <a:latin typeface="+mj-lt"/>
            </a:endParaRPr>
          </a:p>
          <a:p>
            <a:pPr marL="724171" lvl="1" indent="-310359" algn="just">
              <a:buClr>
                <a:srgbClr val="0070C0"/>
              </a:buClr>
              <a:buSzPct val="150000"/>
              <a:buFont typeface="Wingdings" panose="05000000000000000000" pitchFamily="2" charset="2"/>
              <a:buChar char="§"/>
              <a:defRPr/>
            </a:pPr>
            <a:r>
              <a:rPr lang="it-IT" altLang="it-IT" sz="2800" baseline="30000" dirty="0">
                <a:latin typeface="+mj-lt"/>
              </a:rPr>
              <a:t>complessità tecnica degli algoritmi (complessità del paziente, </a:t>
            </a:r>
            <a:r>
              <a:rPr lang="it-IT" altLang="it-IT" sz="2800" baseline="30000" dirty="0" err="1">
                <a:latin typeface="+mj-lt"/>
              </a:rPr>
              <a:t>stadiazione</a:t>
            </a:r>
            <a:r>
              <a:rPr lang="it-IT" altLang="it-IT" sz="2800" baseline="30000" dirty="0">
                <a:latin typeface="+mj-lt"/>
              </a:rPr>
              <a:t>, complicanze postoperatorie);</a:t>
            </a:r>
          </a:p>
          <a:p>
            <a:pPr marL="724171" lvl="1" indent="-310359" algn="just">
              <a:buClr>
                <a:srgbClr val="0070C0"/>
              </a:buClr>
              <a:buSzPct val="150000"/>
              <a:buFont typeface="Wingdings" panose="05000000000000000000" pitchFamily="2" charset="2"/>
              <a:buChar char="§"/>
              <a:defRPr/>
            </a:pPr>
            <a:r>
              <a:rPr lang="it-IT" altLang="it-IT" sz="2800" baseline="30000" dirty="0">
                <a:latin typeface="+mj-lt"/>
              </a:rPr>
              <a:t>differenti modalità organizzative tra le  varie strutture;</a:t>
            </a:r>
          </a:p>
          <a:p>
            <a:pPr marL="724171" lvl="1" indent="-310359" algn="just">
              <a:buClr>
                <a:srgbClr val="0070C0"/>
              </a:buClr>
              <a:buSzPct val="150000"/>
              <a:buFont typeface="Wingdings" panose="05000000000000000000" pitchFamily="2" charset="2"/>
              <a:buChar char="§"/>
              <a:defRPr/>
            </a:pPr>
            <a:r>
              <a:rPr lang="it-IT" altLang="it-IT" sz="2800" baseline="30000" dirty="0">
                <a:latin typeface="+mj-lt"/>
              </a:rPr>
              <a:t>diversa precisione dei clinici nel riportare le informazioni nella SDO o in cartella </a:t>
            </a:r>
            <a:r>
              <a:rPr lang="it-IT" altLang="it-IT" sz="2800" baseline="30000" dirty="0" smtClean="0">
                <a:latin typeface="+mj-lt"/>
              </a:rPr>
              <a:t>clinica.</a:t>
            </a:r>
          </a:p>
          <a:p>
            <a:pPr indent="457200">
              <a:buClr>
                <a:srgbClr val="FFFF00"/>
              </a:buClr>
              <a:defRPr/>
            </a:pPr>
            <a:r>
              <a:rPr lang="it-IT" altLang="it-IT" sz="2000" dirty="0" smtClean="0">
                <a:latin typeface="+mj-lt"/>
              </a:rPr>
              <a:t>Il metodo si dimostra valido nel valutare le </a:t>
            </a:r>
            <a:r>
              <a:rPr lang="it-IT" altLang="it-IT" sz="2000" b="1" dirty="0" smtClean="0">
                <a:solidFill>
                  <a:srgbClr val="0070C0"/>
                </a:solidFill>
                <a:latin typeface="+mj-lt"/>
              </a:rPr>
              <a:t>prestazioni reali del PDTA</a:t>
            </a:r>
            <a:r>
              <a:rPr lang="it-IT" altLang="it-IT" sz="2000" dirty="0" smtClean="0">
                <a:latin typeface="+mj-lt"/>
              </a:rPr>
              <a:t>, in particolare per alcuni Indicatori.</a:t>
            </a:r>
          </a:p>
          <a:p>
            <a:pPr>
              <a:buClr>
                <a:srgbClr val="FFFF00"/>
              </a:buClr>
              <a:defRPr/>
            </a:pPr>
            <a:endParaRPr lang="it-IT" altLang="it-IT" sz="2000" b="1" dirty="0">
              <a:solidFill>
                <a:schemeClr val="bg1"/>
              </a:solidFill>
              <a:latin typeface="+mj-lt"/>
            </a:endParaRPr>
          </a:p>
          <a:p>
            <a:pPr indent="457200">
              <a:buClr>
                <a:srgbClr val="FFFF00"/>
              </a:buClr>
              <a:defRPr/>
            </a:pPr>
            <a:r>
              <a:rPr lang="it-IT" altLang="it-IT" sz="2000" dirty="0" smtClean="0">
                <a:latin typeface="+mj-lt"/>
              </a:rPr>
              <a:t>Necessità </a:t>
            </a:r>
            <a:r>
              <a:rPr lang="it-IT" altLang="it-IT" sz="2000" dirty="0">
                <a:latin typeface="+mj-lt"/>
              </a:rPr>
              <a:t>di migliorare le modalità di compilazione della SDO di dimissione.</a:t>
            </a:r>
          </a:p>
          <a:p>
            <a:pPr>
              <a:buClr>
                <a:srgbClr val="FFFF00"/>
              </a:buClr>
              <a:defRPr/>
            </a:pPr>
            <a:endParaRPr lang="it-IT" altLang="it-IT" sz="2000" b="1" dirty="0">
              <a:solidFill>
                <a:schemeClr val="bg1"/>
              </a:solidFill>
              <a:latin typeface="+mj-lt"/>
            </a:endParaRPr>
          </a:p>
          <a:p>
            <a:pPr indent="457200">
              <a:buClr>
                <a:srgbClr val="FFFF00"/>
              </a:buClr>
              <a:defRPr/>
            </a:pPr>
            <a:r>
              <a:rPr lang="it-IT" altLang="it-IT" sz="2000" dirty="0" smtClean="0">
                <a:latin typeface="+mj-lt"/>
              </a:rPr>
              <a:t>Integrazione </a:t>
            </a:r>
            <a:r>
              <a:rPr lang="it-IT" altLang="it-IT" sz="2000" dirty="0">
                <a:latin typeface="+mj-lt"/>
              </a:rPr>
              <a:t>nella scheda SDO di informazioni quali </a:t>
            </a:r>
            <a:r>
              <a:rPr lang="it-IT" altLang="it-IT" sz="2000" b="1" dirty="0" err="1">
                <a:solidFill>
                  <a:srgbClr val="0070C0"/>
                </a:solidFill>
                <a:latin typeface="+mj-lt"/>
              </a:rPr>
              <a:t>stadiazione</a:t>
            </a:r>
            <a:r>
              <a:rPr lang="it-IT" altLang="it-IT" sz="2000" b="1" dirty="0">
                <a:solidFill>
                  <a:srgbClr val="FFFF00"/>
                </a:solidFill>
                <a:latin typeface="+mj-lt"/>
              </a:rPr>
              <a:t> </a:t>
            </a:r>
            <a:r>
              <a:rPr lang="it-IT" altLang="it-IT" sz="2000" b="1" dirty="0">
                <a:solidFill>
                  <a:srgbClr val="0070C0"/>
                </a:solidFill>
                <a:latin typeface="+mj-lt"/>
              </a:rPr>
              <a:t>patologica</a:t>
            </a:r>
            <a:r>
              <a:rPr lang="it-IT" altLang="it-IT" sz="2000" b="1" dirty="0">
                <a:solidFill>
                  <a:srgbClr val="FFFF00"/>
                </a:solidFill>
                <a:latin typeface="+mj-lt"/>
              </a:rPr>
              <a:t> </a:t>
            </a:r>
            <a:r>
              <a:rPr lang="it-IT" altLang="it-IT" sz="2000" dirty="0">
                <a:latin typeface="+mj-lt"/>
              </a:rPr>
              <a:t>e</a:t>
            </a:r>
            <a:r>
              <a:rPr lang="it-IT" altLang="it-IT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it-IT" altLang="it-IT" sz="2000" b="1" dirty="0">
                <a:solidFill>
                  <a:srgbClr val="0070C0"/>
                </a:solidFill>
                <a:latin typeface="+mj-lt"/>
              </a:rPr>
              <a:t>complessità del paziente</a:t>
            </a:r>
            <a:r>
              <a:rPr lang="it-IT" altLang="it-IT" sz="2000" dirty="0">
                <a:latin typeface="+mj-lt"/>
              </a:rPr>
              <a:t>, utili ai fini della verifica dell’appropriatezza</a:t>
            </a:r>
            <a:r>
              <a:rPr lang="it-IT" altLang="it-IT" sz="2000" b="1" dirty="0">
                <a:solidFill>
                  <a:schemeClr val="bg1"/>
                </a:solidFill>
                <a:latin typeface="+mj-lt"/>
              </a:rPr>
              <a:t>.</a:t>
            </a:r>
          </a:p>
          <a:p>
            <a:pPr>
              <a:lnSpc>
                <a:spcPct val="150000"/>
              </a:lnSpc>
              <a:defRPr/>
            </a:pPr>
            <a:endParaRPr lang="it-IT" sz="1300" dirty="0">
              <a:latin typeface="+mj-lt"/>
            </a:endParaRPr>
          </a:p>
          <a:p>
            <a:pPr>
              <a:lnSpc>
                <a:spcPct val="150000"/>
              </a:lnSpc>
              <a:defRPr/>
            </a:pPr>
            <a:endParaRPr lang="it-IT" altLang="it-IT" sz="1300" dirty="0">
              <a:latin typeface="+mj-lt"/>
            </a:endParaRPr>
          </a:p>
          <a:p>
            <a:pPr>
              <a:lnSpc>
                <a:spcPct val="150000"/>
              </a:lnSpc>
              <a:defRPr/>
            </a:pPr>
            <a:endParaRPr lang="it-IT" altLang="it-IT" sz="1300" dirty="0">
              <a:latin typeface="+mj-lt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673337" y="641645"/>
            <a:ext cx="7866981" cy="699123"/>
          </a:xfrm>
          <a:prstGeom prst="rect">
            <a:avLst/>
          </a:prstGeom>
        </p:spPr>
        <p:txBody>
          <a:bodyPr lIns="82762" tIns="41381" rIns="82762" bIns="41381">
            <a:spAutoFit/>
          </a:bodyPr>
          <a:lstStyle/>
          <a:p>
            <a:pPr algn="ctr">
              <a:defRPr/>
            </a:pPr>
            <a:r>
              <a:rPr lang="it-IT" sz="4000" b="1" dirty="0">
                <a:solidFill>
                  <a:srgbClr val="C00000"/>
                </a:solidFill>
                <a:latin typeface="+mj-lt"/>
              </a:rPr>
              <a:t>Conclusioni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249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5"/>
          <p:cNvSpPr>
            <a:spLocks noGrp="1" noChangeArrowheads="1"/>
          </p:cNvSpPr>
          <p:nvPr/>
        </p:nvSpPr>
        <p:spPr bwMode="auto">
          <a:xfrm>
            <a:off x="381058" y="2066202"/>
            <a:ext cx="8458370" cy="920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610" tIns="45805" rIns="91610" bIns="45805" anchor="ctr"/>
          <a:lstStyle>
            <a:lvl1pPr defTabSz="1012825">
              <a:defRPr sz="2700">
                <a:solidFill>
                  <a:schemeClr val="tx1"/>
                </a:solidFill>
                <a:latin typeface="FluxBold" pitchFamily="2" charset="0"/>
                <a:ea typeface="ＭＳ Ｐゴシック" pitchFamily="34" charset="-128"/>
              </a:defRPr>
            </a:lvl1pPr>
            <a:lvl2pPr marL="742950" indent="-285750" defTabSz="1012825">
              <a:defRPr sz="2700">
                <a:solidFill>
                  <a:schemeClr val="tx1"/>
                </a:solidFill>
                <a:latin typeface="FluxBold" pitchFamily="2" charset="0"/>
                <a:ea typeface="ＭＳ Ｐゴシック" pitchFamily="34" charset="-128"/>
              </a:defRPr>
            </a:lvl2pPr>
            <a:lvl3pPr marL="1143000" indent="-228600" defTabSz="1012825">
              <a:defRPr sz="2700">
                <a:solidFill>
                  <a:schemeClr val="tx1"/>
                </a:solidFill>
                <a:latin typeface="FluxBold" pitchFamily="2" charset="0"/>
                <a:ea typeface="ＭＳ Ｐゴシック" pitchFamily="34" charset="-128"/>
              </a:defRPr>
            </a:lvl3pPr>
            <a:lvl4pPr marL="1600200" indent="-228600" defTabSz="1012825">
              <a:defRPr sz="2700">
                <a:solidFill>
                  <a:schemeClr val="tx1"/>
                </a:solidFill>
                <a:latin typeface="FluxBold" pitchFamily="2" charset="0"/>
                <a:ea typeface="ＭＳ Ｐゴシック" pitchFamily="34" charset="-128"/>
              </a:defRPr>
            </a:lvl4pPr>
            <a:lvl5pPr marL="2057400" indent="-228600" defTabSz="1012825">
              <a:defRPr sz="2700">
                <a:solidFill>
                  <a:schemeClr val="tx1"/>
                </a:solidFill>
                <a:latin typeface="FluxBold" pitchFamily="2" charset="0"/>
                <a:ea typeface="ＭＳ Ｐゴシック" pitchFamily="34" charset="-128"/>
              </a:defRPr>
            </a:lvl5pPr>
            <a:lvl6pPr marL="2514600" indent="-228600" algn="ctr" defTabSz="1012825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FluxBold" pitchFamily="2" charset="0"/>
                <a:ea typeface="ＭＳ Ｐゴシック" pitchFamily="34" charset="-128"/>
              </a:defRPr>
            </a:lvl6pPr>
            <a:lvl7pPr marL="2971800" indent="-228600" algn="ctr" defTabSz="1012825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FluxBold" pitchFamily="2" charset="0"/>
                <a:ea typeface="ＭＳ Ｐゴシック" pitchFamily="34" charset="-128"/>
              </a:defRPr>
            </a:lvl7pPr>
            <a:lvl8pPr marL="3429000" indent="-228600" algn="ctr" defTabSz="1012825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FluxBold" pitchFamily="2" charset="0"/>
                <a:ea typeface="ＭＳ Ｐゴシック" pitchFamily="34" charset="-128"/>
              </a:defRPr>
            </a:lvl8pPr>
            <a:lvl9pPr marL="3886200" indent="-228600" algn="ctr" defTabSz="1012825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FluxBold" pitchFamily="2" charset="0"/>
                <a:ea typeface="ＭＳ Ｐゴシック" pitchFamily="34" charset="-128"/>
              </a:defRPr>
            </a:lvl9pPr>
          </a:lstStyle>
          <a:p>
            <a:endParaRPr lang="en-US" altLang="it-IT" sz="3600" i="1">
              <a:solidFill>
                <a:srgbClr val="FF6600"/>
              </a:solidFill>
              <a:latin typeface="Arial" charset="0"/>
            </a:endParaRPr>
          </a:p>
        </p:txBody>
      </p:sp>
      <p:sp>
        <p:nvSpPr>
          <p:cNvPr id="33795" name="Rettangolo 9"/>
          <p:cNvSpPr>
            <a:spLocks noChangeArrowheads="1"/>
          </p:cNvSpPr>
          <p:nvPr/>
        </p:nvSpPr>
        <p:spPr bwMode="auto">
          <a:xfrm>
            <a:off x="359205" y="908720"/>
            <a:ext cx="8301304" cy="1265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762" tIns="41381" rIns="82762" bIns="41381">
            <a:spAutoFit/>
          </a:bodyPr>
          <a:lstStyle>
            <a:lvl1pPr defTabSz="1012825">
              <a:defRPr sz="2700">
                <a:solidFill>
                  <a:schemeClr val="tx1"/>
                </a:solidFill>
                <a:latin typeface="FluxBold" pitchFamily="2" charset="0"/>
                <a:ea typeface="ＭＳ Ｐゴシック" pitchFamily="34" charset="-128"/>
              </a:defRPr>
            </a:lvl1pPr>
            <a:lvl2pPr marL="742950" indent="-285750" defTabSz="1012825">
              <a:defRPr sz="2700">
                <a:solidFill>
                  <a:schemeClr val="tx1"/>
                </a:solidFill>
                <a:latin typeface="FluxBold" pitchFamily="2" charset="0"/>
                <a:ea typeface="ＭＳ Ｐゴシック" pitchFamily="34" charset="-128"/>
              </a:defRPr>
            </a:lvl2pPr>
            <a:lvl3pPr marL="1143000" indent="-228600" defTabSz="1012825">
              <a:defRPr sz="2700">
                <a:solidFill>
                  <a:schemeClr val="tx1"/>
                </a:solidFill>
                <a:latin typeface="FluxBold" pitchFamily="2" charset="0"/>
                <a:ea typeface="ＭＳ Ｐゴシック" pitchFamily="34" charset="-128"/>
              </a:defRPr>
            </a:lvl3pPr>
            <a:lvl4pPr marL="1600200" indent="-228600" defTabSz="1012825">
              <a:defRPr sz="2700">
                <a:solidFill>
                  <a:schemeClr val="tx1"/>
                </a:solidFill>
                <a:latin typeface="FluxBold" pitchFamily="2" charset="0"/>
                <a:ea typeface="ＭＳ Ｐゴシック" pitchFamily="34" charset="-128"/>
              </a:defRPr>
            </a:lvl4pPr>
            <a:lvl5pPr marL="2057400" indent="-228600" defTabSz="1012825">
              <a:defRPr sz="2700">
                <a:solidFill>
                  <a:schemeClr val="tx1"/>
                </a:solidFill>
                <a:latin typeface="FluxBold" pitchFamily="2" charset="0"/>
                <a:ea typeface="ＭＳ Ｐゴシック" pitchFamily="34" charset="-128"/>
              </a:defRPr>
            </a:lvl5pPr>
            <a:lvl6pPr marL="2514600" indent="-228600" algn="ctr" defTabSz="1012825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FluxBold" pitchFamily="2" charset="0"/>
                <a:ea typeface="ＭＳ Ｐゴシック" pitchFamily="34" charset="-128"/>
              </a:defRPr>
            </a:lvl6pPr>
            <a:lvl7pPr marL="2971800" indent="-228600" algn="ctr" defTabSz="1012825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FluxBold" pitchFamily="2" charset="0"/>
                <a:ea typeface="ＭＳ Ｐゴシック" pitchFamily="34" charset="-128"/>
              </a:defRPr>
            </a:lvl7pPr>
            <a:lvl8pPr marL="3429000" indent="-228600" algn="ctr" defTabSz="1012825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FluxBold" pitchFamily="2" charset="0"/>
                <a:ea typeface="ＭＳ Ｐゴシック" pitchFamily="34" charset="-128"/>
              </a:defRPr>
            </a:lvl8pPr>
            <a:lvl9pPr marL="3886200" indent="-228600" algn="ctr" defTabSz="1012825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FluxBold" pitchFamily="2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25000"/>
              </a:spcBef>
              <a:spcAft>
                <a:spcPct val="15000"/>
              </a:spcAft>
            </a:pPr>
            <a:r>
              <a:rPr lang="it-IT" altLang="it-IT" sz="3200" b="1" dirty="0">
                <a:solidFill>
                  <a:srgbClr val="C00000"/>
                </a:solidFill>
                <a:latin typeface="+mj-lt"/>
              </a:rPr>
              <a:t>Convegno</a:t>
            </a:r>
          </a:p>
          <a:p>
            <a:pPr algn="ctr">
              <a:spcBef>
                <a:spcPct val="25000"/>
              </a:spcBef>
              <a:spcAft>
                <a:spcPct val="15000"/>
              </a:spcAft>
            </a:pPr>
            <a:r>
              <a:rPr lang="it-IT" altLang="it-IT" sz="3200" dirty="0">
                <a:solidFill>
                  <a:srgbClr val="C00000"/>
                </a:solidFill>
                <a:latin typeface="+mj-lt"/>
              </a:rPr>
              <a:t>PDTA Tumori colon retto in Regione Lombardia</a:t>
            </a:r>
          </a:p>
        </p:txBody>
      </p:sp>
      <p:sp>
        <p:nvSpPr>
          <p:cNvPr id="33796" name="Text Box 2"/>
          <p:cNvSpPr txBox="1">
            <a:spLocks noChangeArrowheads="1"/>
          </p:cNvSpPr>
          <p:nvPr/>
        </p:nvSpPr>
        <p:spPr bwMode="auto">
          <a:xfrm>
            <a:off x="827584" y="3380628"/>
            <a:ext cx="8168910" cy="12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610" tIns="45805" rIns="91610" bIns="45805">
            <a:spAutoFit/>
          </a:bodyPr>
          <a:lstStyle>
            <a:lvl1pPr marL="536575" indent="-536575" defTabSz="1012825">
              <a:tabLst>
                <a:tab pos="536575" algn="l"/>
              </a:tabLst>
              <a:defRPr sz="2700">
                <a:solidFill>
                  <a:schemeClr val="tx1"/>
                </a:solidFill>
                <a:latin typeface="FluxBold" pitchFamily="2" charset="0"/>
                <a:ea typeface="ＭＳ Ｐゴシック" pitchFamily="34" charset="-128"/>
              </a:defRPr>
            </a:lvl1pPr>
            <a:lvl2pPr marL="742950" indent="-285750" defTabSz="1012825">
              <a:tabLst>
                <a:tab pos="536575" algn="l"/>
              </a:tabLst>
              <a:defRPr sz="2700">
                <a:solidFill>
                  <a:schemeClr val="tx1"/>
                </a:solidFill>
                <a:latin typeface="FluxBold" pitchFamily="2" charset="0"/>
                <a:ea typeface="ＭＳ Ｐゴシック" pitchFamily="34" charset="-128"/>
              </a:defRPr>
            </a:lvl2pPr>
            <a:lvl3pPr marL="1143000" indent="-228600" defTabSz="1012825">
              <a:tabLst>
                <a:tab pos="536575" algn="l"/>
              </a:tabLst>
              <a:defRPr sz="2700">
                <a:solidFill>
                  <a:schemeClr val="tx1"/>
                </a:solidFill>
                <a:latin typeface="FluxBold" pitchFamily="2" charset="0"/>
                <a:ea typeface="ＭＳ Ｐゴシック" pitchFamily="34" charset="-128"/>
              </a:defRPr>
            </a:lvl3pPr>
            <a:lvl4pPr marL="1600200" indent="-228600" defTabSz="1012825">
              <a:tabLst>
                <a:tab pos="536575" algn="l"/>
              </a:tabLst>
              <a:defRPr sz="2700">
                <a:solidFill>
                  <a:schemeClr val="tx1"/>
                </a:solidFill>
                <a:latin typeface="FluxBold" pitchFamily="2" charset="0"/>
                <a:ea typeface="ＭＳ Ｐゴシック" pitchFamily="34" charset="-128"/>
              </a:defRPr>
            </a:lvl4pPr>
            <a:lvl5pPr marL="2057400" indent="-228600" defTabSz="1012825">
              <a:tabLst>
                <a:tab pos="536575" algn="l"/>
              </a:tabLst>
              <a:defRPr sz="2700">
                <a:solidFill>
                  <a:schemeClr val="tx1"/>
                </a:solidFill>
                <a:latin typeface="FluxBold" pitchFamily="2" charset="0"/>
                <a:ea typeface="ＭＳ Ｐゴシック" pitchFamily="34" charset="-128"/>
              </a:defRPr>
            </a:lvl5pPr>
            <a:lvl6pPr marL="2514600" indent="-228600" algn="ctr" defTabSz="1012825" eaLnBrk="0" fontAlgn="base" hangingPunct="0">
              <a:spcBef>
                <a:spcPct val="0"/>
              </a:spcBef>
              <a:spcAft>
                <a:spcPct val="0"/>
              </a:spcAft>
              <a:tabLst>
                <a:tab pos="536575" algn="l"/>
              </a:tabLst>
              <a:defRPr sz="2700">
                <a:solidFill>
                  <a:schemeClr val="tx1"/>
                </a:solidFill>
                <a:latin typeface="FluxBold" pitchFamily="2" charset="0"/>
                <a:ea typeface="ＭＳ Ｐゴシック" pitchFamily="34" charset="-128"/>
              </a:defRPr>
            </a:lvl6pPr>
            <a:lvl7pPr marL="2971800" indent="-228600" algn="ctr" defTabSz="1012825" eaLnBrk="0" fontAlgn="base" hangingPunct="0">
              <a:spcBef>
                <a:spcPct val="0"/>
              </a:spcBef>
              <a:spcAft>
                <a:spcPct val="0"/>
              </a:spcAft>
              <a:tabLst>
                <a:tab pos="536575" algn="l"/>
              </a:tabLst>
              <a:defRPr sz="2700">
                <a:solidFill>
                  <a:schemeClr val="tx1"/>
                </a:solidFill>
                <a:latin typeface="FluxBold" pitchFamily="2" charset="0"/>
                <a:ea typeface="ＭＳ Ｐゴシック" pitchFamily="34" charset="-128"/>
              </a:defRPr>
            </a:lvl7pPr>
            <a:lvl8pPr marL="3429000" indent="-228600" algn="ctr" defTabSz="1012825" eaLnBrk="0" fontAlgn="base" hangingPunct="0">
              <a:spcBef>
                <a:spcPct val="0"/>
              </a:spcBef>
              <a:spcAft>
                <a:spcPct val="0"/>
              </a:spcAft>
              <a:tabLst>
                <a:tab pos="536575" algn="l"/>
              </a:tabLst>
              <a:defRPr sz="2700">
                <a:solidFill>
                  <a:schemeClr val="tx1"/>
                </a:solidFill>
                <a:latin typeface="FluxBold" pitchFamily="2" charset="0"/>
                <a:ea typeface="ＭＳ Ｐゴシック" pitchFamily="34" charset="-128"/>
              </a:defRPr>
            </a:lvl8pPr>
            <a:lvl9pPr marL="3886200" indent="-228600" algn="ctr" defTabSz="1012825" eaLnBrk="0" fontAlgn="base" hangingPunct="0">
              <a:spcBef>
                <a:spcPct val="0"/>
              </a:spcBef>
              <a:spcAft>
                <a:spcPct val="0"/>
              </a:spcAft>
              <a:tabLst>
                <a:tab pos="536575" algn="l"/>
              </a:tabLst>
              <a:defRPr sz="2700">
                <a:solidFill>
                  <a:schemeClr val="tx1"/>
                </a:solidFill>
                <a:latin typeface="FluxBold" pitchFamily="2" charset="0"/>
                <a:ea typeface="ＭＳ Ｐゴシック" pitchFamily="34" charset="-128"/>
              </a:defRPr>
            </a:lvl9pPr>
          </a:lstStyle>
          <a:p>
            <a:pPr marL="3175" indent="-3175" algn="l" eaLnBrk="1" hangingPunct="1">
              <a:lnSpc>
                <a:spcPct val="120000"/>
              </a:lnSpc>
              <a:buClr>
                <a:srgbClr val="FFFF66"/>
              </a:buClr>
              <a:tabLst/>
            </a:pPr>
            <a:r>
              <a:rPr lang="it-IT" altLang="it-IT" sz="2000" dirty="0">
                <a:latin typeface="Arial" charset="0"/>
              </a:rPr>
              <a:t>Indicatori significativi </a:t>
            </a:r>
            <a:r>
              <a:rPr lang="it-IT" altLang="it-IT" sz="2000" dirty="0" smtClean="0">
                <a:latin typeface="Arial" charset="0"/>
              </a:rPr>
              <a:t>e </a:t>
            </a:r>
            <a:r>
              <a:rPr lang="it-IT" altLang="it-IT" sz="2000" dirty="0">
                <a:latin typeface="Arial" charset="0"/>
              </a:rPr>
              <a:t>misurabili </a:t>
            </a:r>
            <a:endParaRPr lang="it-IT" altLang="it-IT" sz="2000" dirty="0" smtClean="0">
              <a:latin typeface="Arial" charset="0"/>
            </a:endParaRPr>
          </a:p>
          <a:p>
            <a:pPr marL="3175" indent="-3175" algn="l" eaLnBrk="1" hangingPunct="1">
              <a:lnSpc>
                <a:spcPct val="120000"/>
              </a:lnSpc>
              <a:buClr>
                <a:srgbClr val="FFFF66"/>
              </a:buClr>
              <a:tabLst/>
            </a:pPr>
            <a:r>
              <a:rPr lang="it-IT" altLang="it-IT" sz="2000" dirty="0" smtClean="0">
                <a:latin typeface="Arial" charset="0"/>
              </a:rPr>
              <a:t>per </a:t>
            </a:r>
            <a:r>
              <a:rPr lang="it-IT" altLang="it-IT" sz="2000" dirty="0">
                <a:latin typeface="Arial" charset="0"/>
              </a:rPr>
              <a:t>verificare </a:t>
            </a:r>
            <a:r>
              <a:rPr lang="it-IT" altLang="it-IT" sz="2000" dirty="0" smtClean="0">
                <a:latin typeface="Arial" charset="0"/>
              </a:rPr>
              <a:t>l’appropriatezza delle</a:t>
            </a:r>
          </a:p>
          <a:p>
            <a:pPr marL="3175" indent="-3175" algn="l" eaLnBrk="1" hangingPunct="1">
              <a:lnSpc>
                <a:spcPct val="120000"/>
              </a:lnSpc>
              <a:buClr>
                <a:srgbClr val="FFFF66"/>
              </a:buClr>
              <a:tabLst/>
            </a:pPr>
            <a:r>
              <a:rPr lang="it-IT" altLang="it-IT" sz="2000" dirty="0" smtClean="0">
                <a:latin typeface="Arial" charset="0"/>
              </a:rPr>
              <a:t>prestazioni </a:t>
            </a:r>
            <a:r>
              <a:rPr lang="it-IT" altLang="it-IT" sz="2000" dirty="0">
                <a:latin typeface="Arial" charset="0"/>
              </a:rPr>
              <a:t>nel PDTA colon retto</a:t>
            </a:r>
          </a:p>
        </p:txBody>
      </p:sp>
      <p:pic>
        <p:nvPicPr>
          <p:cNvPr id="33797" name="Picture 38" descr="r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19" y="260648"/>
            <a:ext cx="1064553" cy="66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4453" y="260648"/>
            <a:ext cx="2219417" cy="596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9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3082" y="2973798"/>
            <a:ext cx="2469358" cy="196737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4D4D4D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0" name="Rettangolo 9"/>
          <p:cNvSpPr>
            <a:spLocks noChangeArrowheads="1"/>
          </p:cNvSpPr>
          <p:nvPr/>
        </p:nvSpPr>
        <p:spPr bwMode="auto">
          <a:xfrm>
            <a:off x="713559" y="2132856"/>
            <a:ext cx="5946673" cy="526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762" tIns="41381" rIns="82762" bIns="41381">
            <a:spAutoFit/>
          </a:bodyPr>
          <a:lstStyle>
            <a:lvl1pPr marL="536575" indent="-536575" defTabSz="1012825">
              <a:tabLst>
                <a:tab pos="536575" algn="l"/>
              </a:tabLst>
              <a:defRPr sz="2700">
                <a:solidFill>
                  <a:schemeClr val="tx1"/>
                </a:solidFill>
                <a:latin typeface="FluxBold" pitchFamily="2" charset="0"/>
                <a:ea typeface="ＭＳ Ｐゴシック" pitchFamily="34" charset="-128"/>
              </a:defRPr>
            </a:lvl1pPr>
            <a:lvl2pPr marL="742950" indent="-285750" defTabSz="1012825">
              <a:tabLst>
                <a:tab pos="536575" algn="l"/>
              </a:tabLst>
              <a:defRPr sz="2700">
                <a:solidFill>
                  <a:schemeClr val="tx1"/>
                </a:solidFill>
                <a:latin typeface="FluxBold" pitchFamily="2" charset="0"/>
                <a:ea typeface="ＭＳ Ｐゴシック" pitchFamily="34" charset="-128"/>
              </a:defRPr>
            </a:lvl2pPr>
            <a:lvl3pPr marL="1143000" indent="-228600" defTabSz="1012825">
              <a:tabLst>
                <a:tab pos="536575" algn="l"/>
              </a:tabLst>
              <a:defRPr sz="2700">
                <a:solidFill>
                  <a:schemeClr val="tx1"/>
                </a:solidFill>
                <a:latin typeface="FluxBold" pitchFamily="2" charset="0"/>
                <a:ea typeface="ＭＳ Ｐゴシック" pitchFamily="34" charset="-128"/>
              </a:defRPr>
            </a:lvl3pPr>
            <a:lvl4pPr marL="1600200" indent="-228600" defTabSz="1012825">
              <a:tabLst>
                <a:tab pos="536575" algn="l"/>
              </a:tabLst>
              <a:defRPr sz="2700">
                <a:solidFill>
                  <a:schemeClr val="tx1"/>
                </a:solidFill>
                <a:latin typeface="FluxBold" pitchFamily="2" charset="0"/>
                <a:ea typeface="ＭＳ Ｐゴシック" pitchFamily="34" charset="-128"/>
              </a:defRPr>
            </a:lvl4pPr>
            <a:lvl5pPr marL="2057400" indent="-228600" defTabSz="1012825">
              <a:tabLst>
                <a:tab pos="536575" algn="l"/>
              </a:tabLst>
              <a:defRPr sz="2700">
                <a:solidFill>
                  <a:schemeClr val="tx1"/>
                </a:solidFill>
                <a:latin typeface="FluxBold" pitchFamily="2" charset="0"/>
                <a:ea typeface="ＭＳ Ｐゴシック" pitchFamily="34" charset="-128"/>
              </a:defRPr>
            </a:lvl5pPr>
            <a:lvl6pPr marL="2514600" indent="-228600" algn="ctr" defTabSz="1012825" eaLnBrk="0" fontAlgn="base" hangingPunct="0">
              <a:spcBef>
                <a:spcPct val="0"/>
              </a:spcBef>
              <a:spcAft>
                <a:spcPct val="0"/>
              </a:spcAft>
              <a:tabLst>
                <a:tab pos="536575" algn="l"/>
              </a:tabLst>
              <a:defRPr sz="2700">
                <a:solidFill>
                  <a:schemeClr val="tx1"/>
                </a:solidFill>
                <a:latin typeface="FluxBold" pitchFamily="2" charset="0"/>
                <a:ea typeface="ＭＳ Ｐゴシック" pitchFamily="34" charset="-128"/>
              </a:defRPr>
            </a:lvl6pPr>
            <a:lvl7pPr marL="2971800" indent="-228600" algn="ctr" defTabSz="1012825" eaLnBrk="0" fontAlgn="base" hangingPunct="0">
              <a:spcBef>
                <a:spcPct val="0"/>
              </a:spcBef>
              <a:spcAft>
                <a:spcPct val="0"/>
              </a:spcAft>
              <a:tabLst>
                <a:tab pos="536575" algn="l"/>
              </a:tabLst>
              <a:defRPr sz="2700">
                <a:solidFill>
                  <a:schemeClr val="tx1"/>
                </a:solidFill>
                <a:latin typeface="FluxBold" pitchFamily="2" charset="0"/>
                <a:ea typeface="ＭＳ Ｐゴシック" pitchFamily="34" charset="-128"/>
              </a:defRPr>
            </a:lvl7pPr>
            <a:lvl8pPr marL="3429000" indent="-228600" algn="ctr" defTabSz="1012825" eaLnBrk="0" fontAlgn="base" hangingPunct="0">
              <a:spcBef>
                <a:spcPct val="0"/>
              </a:spcBef>
              <a:spcAft>
                <a:spcPct val="0"/>
              </a:spcAft>
              <a:tabLst>
                <a:tab pos="536575" algn="l"/>
              </a:tabLst>
              <a:defRPr sz="2700">
                <a:solidFill>
                  <a:schemeClr val="tx1"/>
                </a:solidFill>
                <a:latin typeface="FluxBold" pitchFamily="2" charset="0"/>
                <a:ea typeface="ＭＳ Ｐゴシック" pitchFamily="34" charset="-128"/>
              </a:defRPr>
            </a:lvl8pPr>
            <a:lvl9pPr marL="3886200" indent="-228600" algn="ctr" defTabSz="1012825" eaLnBrk="0" fontAlgn="base" hangingPunct="0">
              <a:spcBef>
                <a:spcPct val="0"/>
              </a:spcBef>
              <a:spcAft>
                <a:spcPct val="0"/>
              </a:spcAft>
              <a:tabLst>
                <a:tab pos="536575" algn="l"/>
              </a:tabLst>
              <a:defRPr sz="2700">
                <a:solidFill>
                  <a:schemeClr val="tx1"/>
                </a:solidFill>
                <a:latin typeface="FluxBold" pitchFamily="2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55000"/>
              </a:spcBef>
              <a:buClr>
                <a:srgbClr val="FFFF00"/>
              </a:buClr>
            </a:pPr>
            <a:r>
              <a:rPr lang="it-IT" altLang="it-IT" sz="2400" i="1" u="sng" dirty="0">
                <a:solidFill>
                  <a:srgbClr val="0070C0"/>
                </a:solidFill>
                <a:latin typeface="+mn-lt"/>
              </a:rPr>
              <a:t>Milano, 26 febbraio 2015   -   Grattacielo Pirelli</a:t>
            </a:r>
          </a:p>
        </p:txBody>
      </p:sp>
      <p:sp>
        <p:nvSpPr>
          <p:cNvPr id="33801" name="Rettangolo 10"/>
          <p:cNvSpPr>
            <a:spLocks noChangeArrowheads="1"/>
          </p:cNvSpPr>
          <p:nvPr/>
        </p:nvSpPr>
        <p:spPr bwMode="auto">
          <a:xfrm>
            <a:off x="2372387" y="4851905"/>
            <a:ext cx="4569951" cy="1025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762" tIns="41381" rIns="82762" bIns="41381">
            <a:spAutoFit/>
          </a:bodyPr>
          <a:lstStyle>
            <a:lvl1pPr marL="536575" indent="-536575" defTabSz="1012825">
              <a:tabLst>
                <a:tab pos="536575" algn="l"/>
              </a:tabLst>
              <a:defRPr sz="2700">
                <a:solidFill>
                  <a:schemeClr val="tx1"/>
                </a:solidFill>
                <a:latin typeface="FluxBold" pitchFamily="2" charset="0"/>
                <a:ea typeface="ＭＳ Ｐゴシック" pitchFamily="34" charset="-128"/>
              </a:defRPr>
            </a:lvl1pPr>
            <a:lvl2pPr marL="742950" indent="-285750" defTabSz="1012825">
              <a:tabLst>
                <a:tab pos="536575" algn="l"/>
              </a:tabLst>
              <a:defRPr sz="2700">
                <a:solidFill>
                  <a:schemeClr val="tx1"/>
                </a:solidFill>
                <a:latin typeface="FluxBold" pitchFamily="2" charset="0"/>
                <a:ea typeface="ＭＳ Ｐゴシック" pitchFamily="34" charset="-128"/>
              </a:defRPr>
            </a:lvl2pPr>
            <a:lvl3pPr marL="1143000" indent="-228600" defTabSz="1012825">
              <a:tabLst>
                <a:tab pos="536575" algn="l"/>
              </a:tabLst>
              <a:defRPr sz="2700">
                <a:solidFill>
                  <a:schemeClr val="tx1"/>
                </a:solidFill>
                <a:latin typeface="FluxBold" pitchFamily="2" charset="0"/>
                <a:ea typeface="ＭＳ Ｐゴシック" pitchFamily="34" charset="-128"/>
              </a:defRPr>
            </a:lvl3pPr>
            <a:lvl4pPr marL="1600200" indent="-228600" defTabSz="1012825">
              <a:tabLst>
                <a:tab pos="536575" algn="l"/>
              </a:tabLst>
              <a:defRPr sz="2700">
                <a:solidFill>
                  <a:schemeClr val="tx1"/>
                </a:solidFill>
                <a:latin typeface="FluxBold" pitchFamily="2" charset="0"/>
                <a:ea typeface="ＭＳ Ｐゴシック" pitchFamily="34" charset="-128"/>
              </a:defRPr>
            </a:lvl4pPr>
            <a:lvl5pPr marL="2057400" indent="-228600" defTabSz="1012825">
              <a:tabLst>
                <a:tab pos="536575" algn="l"/>
              </a:tabLst>
              <a:defRPr sz="2700">
                <a:solidFill>
                  <a:schemeClr val="tx1"/>
                </a:solidFill>
                <a:latin typeface="FluxBold" pitchFamily="2" charset="0"/>
                <a:ea typeface="ＭＳ Ｐゴシック" pitchFamily="34" charset="-128"/>
              </a:defRPr>
            </a:lvl5pPr>
            <a:lvl6pPr marL="2514600" indent="-228600" algn="ctr" defTabSz="1012825" eaLnBrk="0" fontAlgn="base" hangingPunct="0">
              <a:spcBef>
                <a:spcPct val="0"/>
              </a:spcBef>
              <a:spcAft>
                <a:spcPct val="0"/>
              </a:spcAft>
              <a:tabLst>
                <a:tab pos="536575" algn="l"/>
              </a:tabLst>
              <a:defRPr sz="2700">
                <a:solidFill>
                  <a:schemeClr val="tx1"/>
                </a:solidFill>
                <a:latin typeface="FluxBold" pitchFamily="2" charset="0"/>
                <a:ea typeface="ＭＳ Ｐゴシック" pitchFamily="34" charset="-128"/>
              </a:defRPr>
            </a:lvl6pPr>
            <a:lvl7pPr marL="2971800" indent="-228600" algn="ctr" defTabSz="1012825" eaLnBrk="0" fontAlgn="base" hangingPunct="0">
              <a:spcBef>
                <a:spcPct val="0"/>
              </a:spcBef>
              <a:spcAft>
                <a:spcPct val="0"/>
              </a:spcAft>
              <a:tabLst>
                <a:tab pos="536575" algn="l"/>
              </a:tabLst>
              <a:defRPr sz="2700">
                <a:solidFill>
                  <a:schemeClr val="tx1"/>
                </a:solidFill>
                <a:latin typeface="FluxBold" pitchFamily="2" charset="0"/>
                <a:ea typeface="ＭＳ Ｐゴシック" pitchFamily="34" charset="-128"/>
              </a:defRPr>
            </a:lvl7pPr>
            <a:lvl8pPr marL="3429000" indent="-228600" algn="ctr" defTabSz="1012825" eaLnBrk="0" fontAlgn="base" hangingPunct="0">
              <a:spcBef>
                <a:spcPct val="0"/>
              </a:spcBef>
              <a:spcAft>
                <a:spcPct val="0"/>
              </a:spcAft>
              <a:tabLst>
                <a:tab pos="536575" algn="l"/>
              </a:tabLst>
              <a:defRPr sz="2700">
                <a:solidFill>
                  <a:schemeClr val="tx1"/>
                </a:solidFill>
                <a:latin typeface="FluxBold" pitchFamily="2" charset="0"/>
                <a:ea typeface="ＭＳ Ｐゴシック" pitchFamily="34" charset="-128"/>
              </a:defRPr>
            </a:lvl8pPr>
            <a:lvl9pPr marL="3886200" indent="-228600" algn="ctr" defTabSz="1012825" eaLnBrk="0" fontAlgn="base" hangingPunct="0">
              <a:spcBef>
                <a:spcPct val="0"/>
              </a:spcBef>
              <a:spcAft>
                <a:spcPct val="0"/>
              </a:spcAft>
              <a:tabLst>
                <a:tab pos="536575" algn="l"/>
              </a:tabLst>
              <a:defRPr sz="2700">
                <a:solidFill>
                  <a:schemeClr val="tx1"/>
                </a:solidFill>
                <a:latin typeface="FluxBold" pitchFamily="2" charset="0"/>
                <a:ea typeface="ＭＳ Ｐゴシック" pitchFamily="34" charset="-128"/>
              </a:defRPr>
            </a:lvl9pPr>
          </a:lstStyle>
          <a:p>
            <a:pPr algn="l" eaLnBrk="1" hangingPunct="1">
              <a:lnSpc>
                <a:spcPct val="120000"/>
              </a:lnSpc>
              <a:buClr>
                <a:srgbClr val="FFFF00"/>
              </a:buClr>
            </a:pPr>
            <a:endParaRPr lang="it-IT" altLang="it-IT" sz="2200" b="1" dirty="0">
              <a:solidFill>
                <a:schemeClr val="bg1"/>
              </a:solidFill>
              <a:latin typeface="Arial" charset="0"/>
            </a:endParaRPr>
          </a:p>
          <a:p>
            <a:pPr algn="l" eaLnBrk="1" hangingPunct="1">
              <a:lnSpc>
                <a:spcPct val="120000"/>
              </a:lnSpc>
              <a:buClr>
                <a:srgbClr val="FFFF00"/>
              </a:buClr>
            </a:pPr>
            <a:r>
              <a:rPr lang="it-IT" altLang="it-IT" sz="2900" b="1" dirty="0">
                <a:solidFill>
                  <a:srgbClr val="C00000"/>
                </a:solidFill>
                <a:latin typeface="Arial" charset="0"/>
              </a:rPr>
              <a:t>Comitato Esecutivo ROL</a:t>
            </a: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565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ttangolo 5"/>
          <p:cNvSpPr>
            <a:spLocks noChangeArrowheads="1"/>
          </p:cNvSpPr>
          <p:nvPr/>
        </p:nvSpPr>
        <p:spPr bwMode="auto">
          <a:xfrm>
            <a:off x="234917" y="1026946"/>
            <a:ext cx="8611340" cy="529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762" tIns="41381" rIns="82762" bIns="41381">
            <a:spAutoFit/>
          </a:bodyPr>
          <a:lstStyle>
            <a:lvl1pPr defTabSz="1012825">
              <a:defRPr sz="2700">
                <a:solidFill>
                  <a:schemeClr val="tx1"/>
                </a:solidFill>
                <a:latin typeface="FluxBold" pitchFamily="2" charset="0"/>
                <a:ea typeface="ＭＳ Ｐゴシック" pitchFamily="34" charset="-128"/>
              </a:defRPr>
            </a:lvl1pPr>
            <a:lvl2pPr marL="742950" indent="-285750" defTabSz="1012825">
              <a:defRPr sz="2700">
                <a:solidFill>
                  <a:schemeClr val="tx1"/>
                </a:solidFill>
                <a:latin typeface="FluxBold" pitchFamily="2" charset="0"/>
                <a:ea typeface="ＭＳ Ｐゴシック" pitchFamily="34" charset="-128"/>
              </a:defRPr>
            </a:lvl2pPr>
            <a:lvl3pPr marL="1143000" indent="-228600" defTabSz="1012825">
              <a:defRPr sz="2700">
                <a:solidFill>
                  <a:schemeClr val="tx1"/>
                </a:solidFill>
                <a:latin typeface="FluxBold" pitchFamily="2" charset="0"/>
                <a:ea typeface="ＭＳ Ｐゴシック" pitchFamily="34" charset="-128"/>
              </a:defRPr>
            </a:lvl3pPr>
            <a:lvl4pPr marL="1600200" indent="-228600" defTabSz="1012825">
              <a:defRPr sz="2700">
                <a:solidFill>
                  <a:schemeClr val="tx1"/>
                </a:solidFill>
                <a:latin typeface="FluxBold" pitchFamily="2" charset="0"/>
                <a:ea typeface="ＭＳ Ｐゴシック" pitchFamily="34" charset="-128"/>
              </a:defRPr>
            </a:lvl4pPr>
            <a:lvl5pPr marL="2057400" indent="-228600" defTabSz="1012825">
              <a:defRPr sz="2700">
                <a:solidFill>
                  <a:schemeClr val="tx1"/>
                </a:solidFill>
                <a:latin typeface="FluxBold" pitchFamily="2" charset="0"/>
                <a:ea typeface="ＭＳ Ｐゴシック" pitchFamily="34" charset="-128"/>
              </a:defRPr>
            </a:lvl5pPr>
            <a:lvl6pPr marL="2514600" indent="-228600" algn="ctr" defTabSz="1012825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FluxBold" pitchFamily="2" charset="0"/>
                <a:ea typeface="ＭＳ Ｐゴシック" pitchFamily="34" charset="-128"/>
              </a:defRPr>
            </a:lvl6pPr>
            <a:lvl7pPr marL="2971800" indent="-228600" algn="ctr" defTabSz="1012825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FluxBold" pitchFamily="2" charset="0"/>
                <a:ea typeface="ＭＳ Ｐゴシック" pitchFamily="34" charset="-128"/>
              </a:defRPr>
            </a:lvl7pPr>
            <a:lvl8pPr marL="3429000" indent="-228600" algn="ctr" defTabSz="1012825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FluxBold" pitchFamily="2" charset="0"/>
                <a:ea typeface="ＭＳ Ｐゴシック" pitchFamily="34" charset="-128"/>
              </a:defRPr>
            </a:lvl8pPr>
            <a:lvl9pPr marL="3886200" indent="-228600" algn="ctr" defTabSz="1012825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FluxBold" pitchFamily="2" charset="0"/>
                <a:ea typeface="ＭＳ Ｐゴシック" pitchFamily="34" charset="-128"/>
              </a:defRPr>
            </a:lvl9pPr>
          </a:lstStyle>
          <a:p>
            <a:pPr algn="ctr">
              <a:spcBef>
                <a:spcPts val="543"/>
              </a:spcBef>
              <a:buClr>
                <a:srgbClr val="FFFF66"/>
              </a:buClr>
            </a:pPr>
            <a:r>
              <a:rPr lang="it-IT" altLang="it-IT" sz="2900" b="1" dirty="0">
                <a:solidFill>
                  <a:srgbClr val="C00000"/>
                </a:solidFill>
                <a:latin typeface="+mj-lt"/>
              </a:rPr>
              <a:t>Proposta nuovi indicatori</a:t>
            </a:r>
          </a:p>
        </p:txBody>
      </p:sp>
      <p:sp>
        <p:nvSpPr>
          <p:cNvPr id="6150" name="Text Box 1"/>
          <p:cNvSpPr txBox="1">
            <a:spLocks noChangeArrowheads="1"/>
          </p:cNvSpPr>
          <p:nvPr/>
        </p:nvSpPr>
        <p:spPr bwMode="auto">
          <a:xfrm>
            <a:off x="173457" y="1441330"/>
            <a:ext cx="8797087" cy="541647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9988" tIns="46794" rIns="89988" bIns="46794">
            <a:spAutoFit/>
          </a:bodyPr>
          <a:lstStyle/>
          <a:p>
            <a:pPr>
              <a:spcBef>
                <a:spcPts val="543"/>
              </a:spcBef>
              <a:buClr>
                <a:srgbClr val="FFFF00"/>
              </a:buClr>
              <a:buSzPct val="100000"/>
              <a:tabLst>
                <a:tab pos="0" algn="l"/>
                <a:tab pos="446860" algn="l"/>
                <a:tab pos="896592" algn="l"/>
                <a:tab pos="1344888" algn="l"/>
                <a:tab pos="1794621" algn="l"/>
                <a:tab pos="2244354" algn="l"/>
                <a:tab pos="2692650" algn="l"/>
                <a:tab pos="3142383" algn="l"/>
                <a:tab pos="3590679" algn="l"/>
                <a:tab pos="4040412" algn="l"/>
                <a:tab pos="4490145" algn="l"/>
                <a:tab pos="4938441" algn="l"/>
                <a:tab pos="5388173" algn="l"/>
                <a:tab pos="5837907" algn="l"/>
                <a:tab pos="6286203" algn="l"/>
                <a:tab pos="6735935" algn="l"/>
                <a:tab pos="7184231" algn="l"/>
                <a:tab pos="7633965" algn="l"/>
                <a:tab pos="8083697" algn="l"/>
                <a:tab pos="8531993" algn="l"/>
                <a:tab pos="8981726" algn="l"/>
              </a:tabLst>
              <a:defRPr/>
            </a:pPr>
            <a:r>
              <a:rPr lang="it-IT" sz="1700" b="1" dirty="0">
                <a:solidFill>
                  <a:srgbClr val="FFFFFF"/>
                </a:solidFill>
                <a:latin typeface="Arial" charset="0"/>
                <a:cs typeface="Arial" charset="0"/>
              </a:rPr>
              <a:t>		</a:t>
            </a:r>
          </a:p>
          <a:p>
            <a:pPr marL="412750" indent="-327025">
              <a:spcBef>
                <a:spcPts val="543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+mj-lt"/>
              <a:buAutoNum type="arabicPeriod"/>
              <a:tabLst>
                <a:tab pos="0" algn="l"/>
                <a:tab pos="446860" algn="l"/>
                <a:tab pos="896592" algn="l"/>
                <a:tab pos="1344888" algn="l"/>
                <a:tab pos="1794621" algn="l"/>
                <a:tab pos="2244354" algn="l"/>
                <a:tab pos="2692650" algn="l"/>
                <a:tab pos="3142383" algn="l"/>
                <a:tab pos="3590679" algn="l"/>
                <a:tab pos="4040412" algn="l"/>
                <a:tab pos="4490145" algn="l"/>
                <a:tab pos="4938441" algn="l"/>
                <a:tab pos="5388173" algn="l"/>
                <a:tab pos="5837907" algn="l"/>
                <a:tab pos="6286203" algn="l"/>
                <a:tab pos="6735935" algn="l"/>
                <a:tab pos="7184231" algn="l"/>
                <a:tab pos="7633965" algn="l"/>
                <a:tab pos="8083697" algn="l"/>
                <a:tab pos="8531993" algn="l"/>
                <a:tab pos="8981726" algn="l"/>
              </a:tabLst>
              <a:defRPr/>
            </a:pPr>
            <a:r>
              <a:rPr lang="it-IT" sz="1700" dirty="0">
                <a:solidFill>
                  <a:srgbClr val="0070C0"/>
                </a:solidFill>
                <a:cs typeface="Arial" charset="0"/>
              </a:rPr>
              <a:t>Volumi</a:t>
            </a:r>
            <a:r>
              <a:rPr lang="it-IT" sz="1700" dirty="0">
                <a:solidFill>
                  <a:srgbClr val="000000"/>
                </a:solidFill>
                <a:cs typeface="Arial" charset="0"/>
              </a:rPr>
              <a:t>: valore assoluto interventi chirurgici per tumore colon e per tumore retto (Pz regione ed extra-regione)</a:t>
            </a:r>
            <a:r>
              <a:rPr lang="it-IT" sz="1700" b="1" dirty="0">
                <a:solidFill>
                  <a:schemeClr val="bg1"/>
                </a:solidFill>
                <a:cs typeface="Arial" charset="0"/>
              </a:rPr>
              <a:t>	</a:t>
            </a:r>
            <a:r>
              <a:rPr lang="it-IT" sz="1700" dirty="0">
                <a:solidFill>
                  <a:srgbClr val="0070C0"/>
                </a:solidFill>
                <a:cs typeface="Arial" charset="0"/>
              </a:rPr>
              <a:t>Fonte dati: </a:t>
            </a:r>
            <a:r>
              <a:rPr lang="it-IT" sz="1700" dirty="0">
                <a:solidFill>
                  <a:srgbClr val="000000"/>
                </a:solidFill>
                <a:cs typeface="Arial" charset="0"/>
              </a:rPr>
              <a:t>SDO</a:t>
            </a:r>
          </a:p>
          <a:p>
            <a:pPr marL="412750" indent="-327025">
              <a:spcBef>
                <a:spcPts val="543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+mj-lt"/>
              <a:buAutoNum type="arabicPeriod"/>
              <a:tabLst>
                <a:tab pos="0" algn="l"/>
                <a:tab pos="446860" algn="l"/>
                <a:tab pos="896592" algn="l"/>
                <a:tab pos="1344888" algn="l"/>
                <a:tab pos="1794621" algn="l"/>
                <a:tab pos="2244354" algn="l"/>
                <a:tab pos="2692650" algn="l"/>
                <a:tab pos="3142383" algn="l"/>
                <a:tab pos="3590679" algn="l"/>
                <a:tab pos="4040412" algn="l"/>
                <a:tab pos="4490145" algn="l"/>
                <a:tab pos="4938441" algn="l"/>
                <a:tab pos="5388173" algn="l"/>
                <a:tab pos="5837907" algn="l"/>
                <a:tab pos="6286203" algn="l"/>
                <a:tab pos="6735935" algn="l"/>
                <a:tab pos="7184231" algn="l"/>
                <a:tab pos="7633965" algn="l"/>
                <a:tab pos="8083697" algn="l"/>
                <a:tab pos="8531993" algn="l"/>
                <a:tab pos="8981726" algn="l"/>
              </a:tabLst>
              <a:defRPr/>
            </a:pPr>
            <a:r>
              <a:rPr lang="it-IT" sz="1700" dirty="0">
                <a:solidFill>
                  <a:srgbClr val="000000"/>
                </a:solidFill>
                <a:cs typeface="Arial" charset="0"/>
              </a:rPr>
              <a:t>Intervallo tra </a:t>
            </a:r>
            <a:r>
              <a:rPr lang="it-IT" sz="1700" dirty="0" err="1">
                <a:solidFill>
                  <a:srgbClr val="000000"/>
                </a:solidFill>
                <a:cs typeface="Arial" charset="0"/>
              </a:rPr>
              <a:t>FOBT+</a:t>
            </a:r>
            <a:r>
              <a:rPr lang="it-IT" sz="1700" dirty="0">
                <a:solidFill>
                  <a:srgbClr val="000000"/>
                </a:solidFill>
                <a:cs typeface="Arial" charset="0"/>
              </a:rPr>
              <a:t>  in programma di screening e Chirurgia (&lt; 2 mesi)</a:t>
            </a:r>
          </a:p>
          <a:p>
            <a:pPr marL="412750" indent="-327025">
              <a:spcBef>
                <a:spcPts val="543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+mj-lt"/>
              <a:buAutoNum type="arabicPeriod"/>
              <a:tabLst>
                <a:tab pos="0" algn="l"/>
                <a:tab pos="446860" algn="l"/>
                <a:tab pos="896592" algn="l"/>
                <a:tab pos="1344888" algn="l"/>
                <a:tab pos="1794621" algn="l"/>
                <a:tab pos="2244354" algn="l"/>
                <a:tab pos="2692650" algn="l"/>
                <a:tab pos="3142383" algn="l"/>
                <a:tab pos="3590679" algn="l"/>
                <a:tab pos="4040412" algn="l"/>
                <a:tab pos="4490145" algn="l"/>
                <a:tab pos="4938441" algn="l"/>
                <a:tab pos="5388173" algn="l"/>
                <a:tab pos="5837907" algn="l"/>
                <a:tab pos="6286203" algn="l"/>
                <a:tab pos="6735935" algn="l"/>
                <a:tab pos="7184231" algn="l"/>
                <a:tab pos="7633965" algn="l"/>
                <a:tab pos="8083697" algn="l"/>
                <a:tab pos="8531993" algn="l"/>
                <a:tab pos="8981726" algn="l"/>
              </a:tabLst>
              <a:defRPr/>
            </a:pPr>
            <a:r>
              <a:rPr lang="it-IT" sz="1700" dirty="0">
                <a:solidFill>
                  <a:srgbClr val="000000"/>
                </a:solidFill>
                <a:cs typeface="Arial" charset="0"/>
              </a:rPr>
              <a:t>Percentuale Chirurgia </a:t>
            </a:r>
            <a:r>
              <a:rPr lang="it-IT" sz="1700" dirty="0" err="1">
                <a:solidFill>
                  <a:srgbClr val="000000"/>
                </a:solidFill>
                <a:cs typeface="Arial" charset="0"/>
              </a:rPr>
              <a:t>mini-invasiva</a:t>
            </a:r>
            <a:r>
              <a:rPr lang="it-IT" sz="1700" dirty="0">
                <a:solidFill>
                  <a:srgbClr val="000000"/>
                </a:solidFill>
                <a:cs typeface="Arial" charset="0"/>
              </a:rPr>
              <a:t> sul totale</a:t>
            </a:r>
          </a:p>
          <a:p>
            <a:pPr marL="412750" indent="-327025">
              <a:spcBef>
                <a:spcPts val="543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+mj-lt"/>
              <a:buAutoNum type="arabicPeriod"/>
              <a:tabLst>
                <a:tab pos="0" algn="l"/>
                <a:tab pos="446860" algn="l"/>
                <a:tab pos="896592" algn="l"/>
                <a:tab pos="1344888" algn="l"/>
                <a:tab pos="1794621" algn="l"/>
                <a:tab pos="2244354" algn="l"/>
                <a:tab pos="2692650" algn="l"/>
                <a:tab pos="3142383" algn="l"/>
                <a:tab pos="3590679" algn="l"/>
                <a:tab pos="4040412" algn="l"/>
                <a:tab pos="4490145" algn="l"/>
                <a:tab pos="4938441" algn="l"/>
                <a:tab pos="5388173" algn="l"/>
                <a:tab pos="5837907" algn="l"/>
                <a:tab pos="6286203" algn="l"/>
                <a:tab pos="6735935" algn="l"/>
                <a:tab pos="7184231" algn="l"/>
                <a:tab pos="7633965" algn="l"/>
                <a:tab pos="8083697" algn="l"/>
                <a:tab pos="8531993" algn="l"/>
                <a:tab pos="8981726" algn="l"/>
              </a:tabLst>
              <a:defRPr/>
            </a:pPr>
            <a:r>
              <a:rPr lang="it-IT" sz="1700" dirty="0">
                <a:solidFill>
                  <a:srgbClr val="000000"/>
                </a:solidFill>
                <a:cs typeface="Arial" charset="0"/>
              </a:rPr>
              <a:t>Durata degenza post-operatoria</a:t>
            </a:r>
          </a:p>
          <a:p>
            <a:pPr marL="412750" indent="-327025">
              <a:spcBef>
                <a:spcPts val="543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+mj-lt"/>
              <a:buAutoNum type="arabicPeriod"/>
              <a:tabLst>
                <a:tab pos="0" algn="l"/>
                <a:tab pos="446860" algn="l"/>
                <a:tab pos="896592" algn="l"/>
                <a:tab pos="1344888" algn="l"/>
                <a:tab pos="1794621" algn="l"/>
                <a:tab pos="2244354" algn="l"/>
                <a:tab pos="2692650" algn="l"/>
                <a:tab pos="3142383" algn="l"/>
                <a:tab pos="3590679" algn="l"/>
                <a:tab pos="4040412" algn="l"/>
                <a:tab pos="4490145" algn="l"/>
                <a:tab pos="4938441" algn="l"/>
                <a:tab pos="5388173" algn="l"/>
                <a:tab pos="5837907" algn="l"/>
                <a:tab pos="6286203" algn="l"/>
                <a:tab pos="6735935" algn="l"/>
                <a:tab pos="7184231" algn="l"/>
                <a:tab pos="7633965" algn="l"/>
                <a:tab pos="8083697" algn="l"/>
                <a:tab pos="8531993" algn="l"/>
                <a:tab pos="8981726" algn="l"/>
              </a:tabLst>
              <a:defRPr/>
            </a:pPr>
            <a:r>
              <a:rPr lang="it-IT" sz="1700" dirty="0" err="1">
                <a:solidFill>
                  <a:srgbClr val="000000"/>
                </a:solidFill>
                <a:cs typeface="Arial" charset="0"/>
              </a:rPr>
              <a:t>Re-ricovero</a:t>
            </a:r>
            <a:r>
              <a:rPr lang="it-IT" sz="1700" dirty="0">
                <a:solidFill>
                  <a:srgbClr val="000000"/>
                </a:solidFill>
                <a:cs typeface="Arial" charset="0"/>
              </a:rPr>
              <a:t> dopo intervento chirurgico</a:t>
            </a:r>
          </a:p>
          <a:p>
            <a:pPr marL="412750" indent="-327025">
              <a:spcBef>
                <a:spcPts val="543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+mj-lt"/>
              <a:buAutoNum type="arabicPeriod"/>
              <a:tabLst>
                <a:tab pos="0" algn="l"/>
                <a:tab pos="446860" algn="l"/>
                <a:tab pos="896592" algn="l"/>
                <a:tab pos="1344888" algn="l"/>
                <a:tab pos="1794621" algn="l"/>
                <a:tab pos="2244354" algn="l"/>
                <a:tab pos="2692650" algn="l"/>
                <a:tab pos="3142383" algn="l"/>
                <a:tab pos="3590679" algn="l"/>
                <a:tab pos="4040412" algn="l"/>
                <a:tab pos="4490145" algn="l"/>
                <a:tab pos="4938441" algn="l"/>
                <a:tab pos="5388173" algn="l"/>
                <a:tab pos="5837907" algn="l"/>
                <a:tab pos="6286203" algn="l"/>
                <a:tab pos="6735935" algn="l"/>
                <a:tab pos="7184231" algn="l"/>
                <a:tab pos="7633965" algn="l"/>
                <a:tab pos="8083697" algn="l"/>
                <a:tab pos="8531993" algn="l"/>
                <a:tab pos="8981726" algn="l"/>
              </a:tabLst>
              <a:defRPr/>
            </a:pPr>
            <a:r>
              <a:rPr lang="it-IT" sz="1700" dirty="0">
                <a:solidFill>
                  <a:srgbClr val="000000"/>
                </a:solidFill>
                <a:cs typeface="Arial" charset="0"/>
              </a:rPr>
              <a:t>Percentuale  casi con consulto interdisciplinare nei tumori retto</a:t>
            </a:r>
          </a:p>
          <a:p>
            <a:pPr marL="412750" indent="-327025">
              <a:spcBef>
                <a:spcPts val="543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+mj-lt"/>
              <a:buAutoNum type="arabicPeriod"/>
              <a:tabLst>
                <a:tab pos="0" algn="l"/>
                <a:tab pos="446860" algn="l"/>
                <a:tab pos="896592" algn="l"/>
                <a:tab pos="1344888" algn="l"/>
                <a:tab pos="1794621" algn="l"/>
                <a:tab pos="2244354" algn="l"/>
                <a:tab pos="2692650" algn="l"/>
                <a:tab pos="3142383" algn="l"/>
                <a:tab pos="3590679" algn="l"/>
                <a:tab pos="4040412" algn="l"/>
                <a:tab pos="4490145" algn="l"/>
                <a:tab pos="4938441" algn="l"/>
                <a:tab pos="5388173" algn="l"/>
                <a:tab pos="5837907" algn="l"/>
                <a:tab pos="6286203" algn="l"/>
                <a:tab pos="6735935" algn="l"/>
                <a:tab pos="7184231" algn="l"/>
                <a:tab pos="7633965" algn="l"/>
                <a:tab pos="8083697" algn="l"/>
                <a:tab pos="8531993" algn="l"/>
                <a:tab pos="8981726" algn="l"/>
              </a:tabLst>
              <a:defRPr/>
            </a:pPr>
            <a:r>
              <a:rPr lang="it-IT" sz="1700" dirty="0">
                <a:solidFill>
                  <a:srgbClr val="000000"/>
                </a:solidFill>
                <a:cs typeface="Arial" charset="0"/>
              </a:rPr>
              <a:t>Mortalità ospedaliera (&lt;30 </a:t>
            </a:r>
            <a:r>
              <a:rPr lang="it-IT" sz="1700" dirty="0" err="1">
                <a:solidFill>
                  <a:srgbClr val="000000"/>
                </a:solidFill>
                <a:cs typeface="Arial" charset="0"/>
              </a:rPr>
              <a:t>gg</a:t>
            </a:r>
            <a:r>
              <a:rPr lang="it-IT" sz="1700" dirty="0">
                <a:solidFill>
                  <a:srgbClr val="000000"/>
                </a:solidFill>
                <a:cs typeface="Arial" charset="0"/>
              </a:rPr>
              <a:t> dall’intervento)</a:t>
            </a:r>
          </a:p>
          <a:p>
            <a:pPr marL="412750" indent="-327025">
              <a:spcBef>
                <a:spcPts val="543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+mj-lt"/>
              <a:buAutoNum type="arabicPeriod"/>
              <a:tabLst>
                <a:tab pos="0" algn="l"/>
                <a:tab pos="446860" algn="l"/>
                <a:tab pos="896592" algn="l"/>
                <a:tab pos="1344888" algn="l"/>
                <a:tab pos="1794621" algn="l"/>
                <a:tab pos="2244354" algn="l"/>
                <a:tab pos="2692650" algn="l"/>
                <a:tab pos="3142383" algn="l"/>
                <a:tab pos="3590679" algn="l"/>
                <a:tab pos="4040412" algn="l"/>
                <a:tab pos="4490145" algn="l"/>
                <a:tab pos="4938441" algn="l"/>
                <a:tab pos="5388173" algn="l"/>
                <a:tab pos="5837907" algn="l"/>
                <a:tab pos="6286203" algn="l"/>
                <a:tab pos="6735935" algn="l"/>
                <a:tab pos="7184231" algn="l"/>
                <a:tab pos="7633965" algn="l"/>
                <a:tab pos="8083697" algn="l"/>
                <a:tab pos="8531993" algn="l"/>
                <a:tab pos="8981726" algn="l"/>
              </a:tabLst>
              <a:defRPr/>
            </a:pPr>
            <a:r>
              <a:rPr lang="it-IT" sz="1700" dirty="0">
                <a:solidFill>
                  <a:srgbClr val="000000"/>
                </a:solidFill>
                <a:cs typeface="Arial" charset="0"/>
              </a:rPr>
              <a:t>Completezza referto patologico (secondo standard  regionale)</a:t>
            </a:r>
          </a:p>
          <a:p>
            <a:pPr marL="412750" indent="-327025">
              <a:spcBef>
                <a:spcPts val="543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+mj-lt"/>
              <a:buAutoNum type="arabicPeriod"/>
              <a:tabLst>
                <a:tab pos="0" algn="l"/>
                <a:tab pos="446860" algn="l"/>
                <a:tab pos="896592" algn="l"/>
                <a:tab pos="1344888" algn="l"/>
                <a:tab pos="1794621" algn="l"/>
                <a:tab pos="2244354" algn="l"/>
                <a:tab pos="2692650" algn="l"/>
                <a:tab pos="3142383" algn="l"/>
                <a:tab pos="3590679" algn="l"/>
                <a:tab pos="4040412" algn="l"/>
                <a:tab pos="4490145" algn="l"/>
                <a:tab pos="4938441" algn="l"/>
                <a:tab pos="5388173" algn="l"/>
                <a:tab pos="5837907" algn="l"/>
                <a:tab pos="6286203" algn="l"/>
                <a:tab pos="6735935" algn="l"/>
                <a:tab pos="7184231" algn="l"/>
                <a:tab pos="7633965" algn="l"/>
                <a:tab pos="8083697" algn="l"/>
                <a:tab pos="8531993" algn="l"/>
                <a:tab pos="8981726" algn="l"/>
              </a:tabLst>
              <a:defRPr/>
            </a:pPr>
            <a:r>
              <a:rPr lang="it-IT" sz="1700" dirty="0">
                <a:solidFill>
                  <a:srgbClr val="000000"/>
                </a:solidFill>
                <a:cs typeface="Arial" charset="0"/>
              </a:rPr>
              <a:t>Percentuale di pazienti con tumore colon retto presi in carico dalla Rete di Cure palliative negli ultimi 3 mesi di vita</a:t>
            </a:r>
          </a:p>
          <a:p>
            <a:pPr marL="412750" indent="-327025">
              <a:spcBef>
                <a:spcPts val="543"/>
              </a:spcBef>
              <a:buClr>
                <a:srgbClr val="0070C0"/>
              </a:buClr>
              <a:buSzPct val="100000"/>
              <a:buFont typeface="+mj-lt"/>
              <a:buAutoNum type="arabicPeriod"/>
              <a:tabLst>
                <a:tab pos="0" algn="l"/>
                <a:tab pos="446860" algn="l"/>
                <a:tab pos="896592" algn="l"/>
                <a:tab pos="1344888" algn="l"/>
                <a:tab pos="1794621" algn="l"/>
                <a:tab pos="2244354" algn="l"/>
                <a:tab pos="2692650" algn="l"/>
                <a:tab pos="3142383" algn="l"/>
                <a:tab pos="3590679" algn="l"/>
                <a:tab pos="4040412" algn="l"/>
                <a:tab pos="4490145" algn="l"/>
                <a:tab pos="4938441" algn="l"/>
                <a:tab pos="5388173" algn="l"/>
                <a:tab pos="5837907" algn="l"/>
                <a:tab pos="6286203" algn="l"/>
                <a:tab pos="6735935" algn="l"/>
                <a:tab pos="7184231" algn="l"/>
                <a:tab pos="7633965" algn="l"/>
                <a:tab pos="8083697" algn="l"/>
                <a:tab pos="8531993" algn="l"/>
                <a:tab pos="8981726" algn="l"/>
              </a:tabLst>
              <a:defRPr/>
            </a:pPr>
            <a:r>
              <a:rPr lang="it-IT" sz="1700" dirty="0">
                <a:solidFill>
                  <a:srgbClr val="000000"/>
                </a:solidFill>
                <a:cs typeface="Arial" charset="0"/>
              </a:rPr>
              <a:t>Percentuale di Pazienti con diagnosi di carcinoma </a:t>
            </a:r>
            <a:r>
              <a:rPr lang="it-IT" sz="1700" dirty="0" err="1">
                <a:solidFill>
                  <a:srgbClr val="000000"/>
                </a:solidFill>
                <a:cs typeface="Arial" charset="0"/>
              </a:rPr>
              <a:t>colorettale</a:t>
            </a:r>
            <a:r>
              <a:rPr lang="it-IT" sz="1700" dirty="0">
                <a:solidFill>
                  <a:srgbClr val="000000"/>
                </a:solidFill>
                <a:cs typeface="Arial" charset="0"/>
              </a:rPr>
              <a:t> che decedono in Ospedale per Acuti</a:t>
            </a:r>
          </a:p>
          <a:p>
            <a:pPr marL="413812" indent="-413812">
              <a:spcBef>
                <a:spcPts val="543"/>
              </a:spcBef>
              <a:buClr>
                <a:srgbClr val="FFFF00"/>
              </a:buClr>
              <a:buSzPct val="100000"/>
              <a:buFont typeface="+mj-lt"/>
              <a:buAutoNum type="arabicPeriod"/>
              <a:tabLst>
                <a:tab pos="0" algn="l"/>
                <a:tab pos="446860" algn="l"/>
                <a:tab pos="896592" algn="l"/>
                <a:tab pos="1344888" algn="l"/>
                <a:tab pos="1794621" algn="l"/>
                <a:tab pos="2244354" algn="l"/>
                <a:tab pos="2692650" algn="l"/>
                <a:tab pos="3142383" algn="l"/>
                <a:tab pos="3590679" algn="l"/>
                <a:tab pos="4040412" algn="l"/>
                <a:tab pos="4490145" algn="l"/>
                <a:tab pos="4938441" algn="l"/>
                <a:tab pos="5388173" algn="l"/>
                <a:tab pos="5837907" algn="l"/>
                <a:tab pos="6286203" algn="l"/>
                <a:tab pos="6735935" algn="l"/>
                <a:tab pos="7184231" algn="l"/>
                <a:tab pos="7633965" algn="l"/>
                <a:tab pos="8083697" algn="l"/>
                <a:tab pos="8531993" algn="l"/>
                <a:tab pos="8981726" algn="l"/>
              </a:tabLst>
              <a:defRPr/>
            </a:pPr>
            <a:endParaRPr lang="it-IT" sz="17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pic>
        <p:nvPicPr>
          <p:cNvPr id="34820" name="Picture 2" descr="C:\Documents and Settings\z00177\Documenti\Immagini\images (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516" y="2598425"/>
            <a:ext cx="1582956" cy="1190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4" descr="C:\Documents and Settings\z00177\Documenti\Immagini\images (1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7801" y="4006327"/>
            <a:ext cx="1402671" cy="1006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Picture 36" descr="aco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5112" y="254801"/>
            <a:ext cx="746870" cy="772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3" name="Picture 37" descr="soc lomb chi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602" y="188640"/>
            <a:ext cx="701022" cy="87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egnaposto piè di pagina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29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1086" y="271613"/>
            <a:ext cx="1062962" cy="637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5871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95536" y="1916832"/>
            <a:ext cx="8499103" cy="4032448"/>
          </a:xfrm>
        </p:spPr>
        <p:txBody>
          <a:bodyPr>
            <a:normAutofit/>
          </a:bodyPr>
          <a:lstStyle/>
          <a:p>
            <a:pPr marL="361950" lvl="1" indent="-361950" algn="l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it-IT" dirty="0">
                <a:solidFill>
                  <a:srgbClr val="0070C0"/>
                </a:solidFill>
                <a:cs typeface="Arial" panose="020B0604020202020204" pitchFamily="34" charset="0"/>
              </a:rPr>
              <a:t>Modello organizzativo </a:t>
            </a:r>
            <a:r>
              <a:rPr lang="it-IT" dirty="0">
                <a:solidFill>
                  <a:schemeClr val="tx1"/>
                </a:solidFill>
                <a:cs typeface="Arial" panose="020B0604020202020204" pitchFamily="34" charset="0"/>
              </a:rPr>
              <a:t>basato </a:t>
            </a:r>
            <a:r>
              <a:rPr lang="it-IT" dirty="0">
                <a:solidFill>
                  <a:srgbClr val="0070C0"/>
                </a:solidFill>
                <a:cs typeface="Arial" panose="020B0604020202020204" pitchFamily="34" charset="0"/>
              </a:rPr>
              <a:t>non più su prestazioni isolate, ma su </a:t>
            </a:r>
            <a:r>
              <a:rPr lang="it-IT" b="1" dirty="0">
                <a:solidFill>
                  <a:srgbClr val="0070C0"/>
                </a:solidFill>
                <a:cs typeface="Arial" panose="020B0604020202020204" pitchFamily="34" charset="0"/>
              </a:rPr>
              <a:t>percorsi di cura (PDTA) </a:t>
            </a:r>
            <a:r>
              <a:rPr lang="it-IT" dirty="0">
                <a:solidFill>
                  <a:schemeClr val="tx1"/>
                </a:solidFill>
                <a:cs typeface="Arial" panose="020B0604020202020204" pitchFamily="34" charset="0"/>
              </a:rPr>
              <a:t>da garantire nella </a:t>
            </a:r>
            <a:r>
              <a:rPr lang="it-IT" dirty="0">
                <a:solidFill>
                  <a:srgbClr val="0070C0"/>
                </a:solidFill>
                <a:cs typeface="Arial" panose="020B0604020202020204" pitchFamily="34" charset="0"/>
              </a:rPr>
              <a:t>continuità assistenziale Ospedale-Territorio</a:t>
            </a:r>
            <a:r>
              <a:rPr lang="it-IT" dirty="0">
                <a:solidFill>
                  <a:schemeClr val="tx1"/>
                </a:solidFill>
                <a:cs typeface="Arial" panose="020B0604020202020204" pitchFamily="34" charset="0"/>
              </a:rPr>
              <a:t>.</a:t>
            </a:r>
          </a:p>
          <a:p>
            <a:pPr marL="0" lvl="1" algn="l">
              <a:buClr>
                <a:srgbClr val="0070C0"/>
              </a:buClr>
            </a:pPr>
            <a:endParaRPr lang="it-IT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361950" lvl="1" indent="-361950" algn="l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it-IT" dirty="0">
                <a:solidFill>
                  <a:schemeClr val="tx1"/>
                </a:solidFill>
                <a:cs typeface="Arial" panose="020B0604020202020204" pitchFamily="34" charset="0"/>
              </a:rPr>
              <a:t>Monitoraggio con </a:t>
            </a:r>
            <a:r>
              <a:rPr lang="it-IT" b="1" dirty="0">
                <a:solidFill>
                  <a:srgbClr val="0070C0"/>
                </a:solidFill>
                <a:cs typeface="Arial" panose="020B0604020202020204" pitchFamily="34" charset="0"/>
              </a:rPr>
              <a:t>tracciabilità</a:t>
            </a:r>
            <a:r>
              <a:rPr lang="it-IT" dirty="0">
                <a:solidFill>
                  <a:srgbClr val="0070C0"/>
                </a:solidFill>
                <a:cs typeface="Arial" panose="020B0604020202020204" pitchFamily="34" charset="0"/>
              </a:rPr>
              <a:t> di un percorso governato dalle A.T.S. </a:t>
            </a:r>
            <a:r>
              <a:rPr lang="it-IT" dirty="0">
                <a:solidFill>
                  <a:schemeClr val="tx1"/>
                </a:solidFill>
                <a:cs typeface="Arial" panose="020B0604020202020204" pitchFamily="34" charset="0"/>
              </a:rPr>
              <a:t>con presa in carico da parte dei MMG </a:t>
            </a:r>
            <a:r>
              <a:rPr lang="it-IT" dirty="0" smtClean="0">
                <a:solidFill>
                  <a:schemeClr val="tx1"/>
                </a:solidFill>
                <a:cs typeface="Arial" panose="020B0604020202020204" pitchFamily="34" charset="0"/>
              </a:rPr>
              <a:t>con </a:t>
            </a:r>
            <a:r>
              <a:rPr lang="it-IT" dirty="0">
                <a:solidFill>
                  <a:schemeClr val="tx1"/>
                </a:solidFill>
                <a:cs typeface="Arial" panose="020B0604020202020204" pitchFamily="34" charset="0"/>
              </a:rPr>
              <a:t>le A.F.T. della Medicina primaria.</a:t>
            </a:r>
          </a:p>
          <a:p>
            <a:pPr marL="361950" lvl="1" indent="-361950" algn="l">
              <a:buClr>
                <a:srgbClr val="0070C0"/>
              </a:buClr>
              <a:buFont typeface="Wingdings" panose="05000000000000000000" pitchFamily="2" charset="2"/>
              <a:buChar char="Ø"/>
            </a:pPr>
            <a:endParaRPr lang="it-IT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361950" lvl="1" indent="-361950" algn="l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it-IT" dirty="0">
                <a:solidFill>
                  <a:srgbClr val="0070C0"/>
                </a:solidFill>
                <a:cs typeface="Arial" panose="020B0604020202020204" pitchFamily="34" charset="0"/>
              </a:rPr>
              <a:t>Sistema di </a:t>
            </a:r>
            <a:r>
              <a:rPr lang="it-IT" b="1" dirty="0">
                <a:solidFill>
                  <a:srgbClr val="0070C0"/>
                </a:solidFill>
                <a:cs typeface="Arial" panose="020B0604020202020204" pitchFamily="34" charset="0"/>
              </a:rPr>
              <a:t>rimborso</a:t>
            </a:r>
            <a:r>
              <a:rPr lang="it-IT" dirty="0">
                <a:solidFill>
                  <a:schemeClr val="tx1"/>
                </a:solidFill>
                <a:cs typeface="Arial" panose="020B0604020202020204" pitchFamily="34" charset="0"/>
              </a:rPr>
              <a:t> agli erogatori non più come singole prestazioni, ma come percorso di cura complessivo.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467544" y="692696"/>
            <a:ext cx="8136904" cy="576064"/>
          </a:xfrm>
        </p:spPr>
        <p:txBody>
          <a:bodyPr>
            <a:noAutofit/>
          </a:bodyPr>
          <a:lstStyle/>
          <a:p>
            <a:pPr algn="ctr"/>
            <a:r>
              <a:rPr lang="it-IT" sz="36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 in </a:t>
            </a:r>
            <a:r>
              <a:rPr lang="it-IT" sz="3600" b="1" dirty="0">
                <a:solidFill>
                  <a:srgbClr val="C00000"/>
                </a:solidFill>
                <a:cs typeface="Arial" panose="020B0604020202020204" pitchFamily="34" charset="0"/>
              </a:rPr>
              <a:t>futuro: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539552" y="6245274"/>
            <a:ext cx="8368208" cy="4762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060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ttangolo 5"/>
          <p:cNvSpPr>
            <a:spLocks noChangeArrowheads="1"/>
          </p:cNvSpPr>
          <p:nvPr/>
        </p:nvSpPr>
        <p:spPr bwMode="auto">
          <a:xfrm>
            <a:off x="234917" y="1063240"/>
            <a:ext cx="8611340" cy="637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762" tIns="41381" rIns="82762" bIns="41381">
            <a:spAutoFit/>
          </a:bodyPr>
          <a:lstStyle>
            <a:lvl1pPr defTabSz="1012825">
              <a:defRPr sz="2700">
                <a:solidFill>
                  <a:schemeClr val="tx1"/>
                </a:solidFill>
                <a:latin typeface="FluxBold" pitchFamily="2" charset="0"/>
                <a:ea typeface="ＭＳ Ｐゴシック" pitchFamily="34" charset="-128"/>
              </a:defRPr>
            </a:lvl1pPr>
            <a:lvl2pPr marL="742950" indent="-285750" defTabSz="1012825">
              <a:defRPr sz="2700">
                <a:solidFill>
                  <a:schemeClr val="tx1"/>
                </a:solidFill>
                <a:latin typeface="FluxBold" pitchFamily="2" charset="0"/>
                <a:ea typeface="ＭＳ Ｐゴシック" pitchFamily="34" charset="-128"/>
              </a:defRPr>
            </a:lvl2pPr>
            <a:lvl3pPr marL="1143000" indent="-228600" defTabSz="1012825">
              <a:defRPr sz="2700">
                <a:solidFill>
                  <a:schemeClr val="tx1"/>
                </a:solidFill>
                <a:latin typeface="FluxBold" pitchFamily="2" charset="0"/>
                <a:ea typeface="ＭＳ Ｐゴシック" pitchFamily="34" charset="-128"/>
              </a:defRPr>
            </a:lvl3pPr>
            <a:lvl4pPr marL="1600200" indent="-228600" defTabSz="1012825">
              <a:defRPr sz="2700">
                <a:solidFill>
                  <a:schemeClr val="tx1"/>
                </a:solidFill>
                <a:latin typeface="FluxBold" pitchFamily="2" charset="0"/>
                <a:ea typeface="ＭＳ Ｐゴシック" pitchFamily="34" charset="-128"/>
              </a:defRPr>
            </a:lvl4pPr>
            <a:lvl5pPr marL="2057400" indent="-228600" defTabSz="1012825">
              <a:defRPr sz="2700">
                <a:solidFill>
                  <a:schemeClr val="tx1"/>
                </a:solidFill>
                <a:latin typeface="FluxBold" pitchFamily="2" charset="0"/>
                <a:ea typeface="ＭＳ Ｐゴシック" pitchFamily="34" charset="-128"/>
              </a:defRPr>
            </a:lvl5pPr>
            <a:lvl6pPr marL="2514600" indent="-228600" algn="ctr" defTabSz="1012825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FluxBold" pitchFamily="2" charset="0"/>
                <a:ea typeface="ＭＳ Ｐゴシック" pitchFamily="34" charset="-128"/>
              </a:defRPr>
            </a:lvl6pPr>
            <a:lvl7pPr marL="2971800" indent="-228600" algn="ctr" defTabSz="1012825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FluxBold" pitchFamily="2" charset="0"/>
                <a:ea typeface="ＭＳ Ｐゴシック" pitchFamily="34" charset="-128"/>
              </a:defRPr>
            </a:lvl7pPr>
            <a:lvl8pPr marL="3429000" indent="-228600" algn="ctr" defTabSz="1012825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FluxBold" pitchFamily="2" charset="0"/>
                <a:ea typeface="ＭＳ Ｐゴシック" pitchFamily="34" charset="-128"/>
              </a:defRPr>
            </a:lvl8pPr>
            <a:lvl9pPr marL="3886200" indent="-228600" algn="ctr" defTabSz="1012825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FluxBold" pitchFamily="2" charset="0"/>
                <a:ea typeface="ＭＳ Ｐゴシック" pitchFamily="34" charset="-128"/>
              </a:defRPr>
            </a:lvl9pPr>
          </a:lstStyle>
          <a:p>
            <a:pPr algn="ctr">
              <a:spcBef>
                <a:spcPts val="543"/>
              </a:spcBef>
              <a:buClr>
                <a:srgbClr val="FFFF66"/>
              </a:buClr>
            </a:pPr>
            <a:r>
              <a:rPr lang="it-IT" altLang="it-IT" sz="3600" b="1" dirty="0">
                <a:solidFill>
                  <a:srgbClr val="C00000"/>
                </a:solidFill>
                <a:latin typeface="+mj-lt"/>
              </a:rPr>
              <a:t>Prospettive future</a:t>
            </a:r>
          </a:p>
        </p:txBody>
      </p:sp>
      <p:sp>
        <p:nvSpPr>
          <p:cNvPr id="6150" name="Text Box 1"/>
          <p:cNvSpPr txBox="1">
            <a:spLocks noChangeArrowheads="1"/>
          </p:cNvSpPr>
          <p:nvPr/>
        </p:nvSpPr>
        <p:spPr bwMode="auto">
          <a:xfrm>
            <a:off x="346911" y="1556792"/>
            <a:ext cx="8376423" cy="583966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9988" tIns="46794" rIns="89988" bIns="46794">
            <a:spAutoFit/>
          </a:bodyPr>
          <a:lstStyle/>
          <a:p>
            <a:pPr>
              <a:lnSpc>
                <a:spcPct val="150000"/>
              </a:lnSpc>
              <a:spcBef>
                <a:spcPts val="543"/>
              </a:spcBef>
              <a:buClr>
                <a:srgbClr val="FFFF00"/>
              </a:buClr>
              <a:buSzPct val="100000"/>
              <a:tabLst>
                <a:tab pos="0" algn="l"/>
                <a:tab pos="446860" algn="l"/>
                <a:tab pos="896592" algn="l"/>
                <a:tab pos="1344888" algn="l"/>
                <a:tab pos="1794621" algn="l"/>
                <a:tab pos="2244354" algn="l"/>
                <a:tab pos="2692650" algn="l"/>
                <a:tab pos="3142383" algn="l"/>
                <a:tab pos="3590679" algn="l"/>
                <a:tab pos="4040412" algn="l"/>
                <a:tab pos="4490145" algn="l"/>
                <a:tab pos="4938441" algn="l"/>
                <a:tab pos="5388173" algn="l"/>
                <a:tab pos="5837907" algn="l"/>
                <a:tab pos="6286203" algn="l"/>
                <a:tab pos="6735935" algn="l"/>
                <a:tab pos="7184231" algn="l"/>
                <a:tab pos="7633965" algn="l"/>
                <a:tab pos="8083697" algn="l"/>
                <a:tab pos="8531993" algn="l"/>
                <a:tab pos="8981726" algn="l"/>
              </a:tabLst>
              <a:defRPr/>
            </a:pPr>
            <a:r>
              <a:rPr lang="it-IT" b="1" dirty="0">
                <a:solidFill>
                  <a:srgbClr val="FFFFFF"/>
                </a:solidFill>
                <a:latin typeface="Arial" charset="0"/>
                <a:cs typeface="Arial" charset="0"/>
              </a:rPr>
              <a:t>		</a:t>
            </a:r>
          </a:p>
          <a:p>
            <a:pPr marL="5747" indent="479907">
              <a:spcAft>
                <a:spcPts val="1200"/>
              </a:spcAft>
              <a:buClr>
                <a:srgbClr val="FFFF00"/>
              </a:buClr>
              <a:buSzPct val="100000"/>
              <a:tabLst>
                <a:tab pos="0" algn="l"/>
                <a:tab pos="446860" algn="l"/>
                <a:tab pos="896592" algn="l"/>
                <a:tab pos="1344888" algn="l"/>
                <a:tab pos="1794621" algn="l"/>
                <a:tab pos="2244354" algn="l"/>
                <a:tab pos="2692650" algn="l"/>
                <a:tab pos="3142383" algn="l"/>
                <a:tab pos="3590679" algn="l"/>
                <a:tab pos="4040412" algn="l"/>
                <a:tab pos="4490145" algn="l"/>
                <a:tab pos="4938441" algn="l"/>
                <a:tab pos="5388173" algn="l"/>
                <a:tab pos="5837907" algn="l"/>
                <a:tab pos="6286203" algn="l"/>
                <a:tab pos="6735935" algn="l"/>
                <a:tab pos="7184231" algn="l"/>
                <a:tab pos="7633965" algn="l"/>
                <a:tab pos="8083697" algn="l"/>
                <a:tab pos="8531993" algn="l"/>
                <a:tab pos="8981726" algn="l"/>
              </a:tabLst>
              <a:defRPr/>
            </a:pPr>
            <a:r>
              <a:rPr lang="it-IT" sz="2400" dirty="0">
                <a:solidFill>
                  <a:srgbClr val="000000"/>
                </a:solidFill>
                <a:cs typeface="Arial" charset="0"/>
              </a:rPr>
              <a:t>Qualora esistano </a:t>
            </a:r>
            <a:r>
              <a:rPr lang="it-IT" sz="2400" dirty="0">
                <a:solidFill>
                  <a:srgbClr val="0070C0"/>
                </a:solidFill>
                <a:cs typeface="Arial" charset="0"/>
              </a:rPr>
              <a:t>Indicatori validati</a:t>
            </a:r>
            <a:r>
              <a:rPr lang="it-IT" sz="2400" dirty="0">
                <a:solidFill>
                  <a:srgbClr val="000000"/>
                </a:solidFill>
                <a:cs typeface="Arial" charset="0"/>
              </a:rPr>
              <a:t>, sarebbe possibile monitorare l’appropriatezza delle prestazioni eseguite nel PDTA tumori colon retto.</a:t>
            </a:r>
          </a:p>
          <a:p>
            <a:pPr marL="85725" indent="95250">
              <a:spcBef>
                <a:spcPts val="1200"/>
              </a:spcBef>
              <a:buClr>
                <a:srgbClr val="FFFF00"/>
              </a:buClr>
              <a:buSzPct val="100000"/>
              <a:tabLst>
                <a:tab pos="0" algn="l"/>
                <a:tab pos="446860" algn="l"/>
                <a:tab pos="896592" algn="l"/>
                <a:tab pos="1344888" algn="l"/>
                <a:tab pos="1794621" algn="l"/>
                <a:tab pos="2244354" algn="l"/>
                <a:tab pos="2692650" algn="l"/>
                <a:tab pos="3142383" algn="l"/>
                <a:tab pos="3590679" algn="l"/>
                <a:tab pos="4040412" algn="l"/>
                <a:tab pos="4490145" algn="l"/>
                <a:tab pos="4938441" algn="l"/>
                <a:tab pos="5388173" algn="l"/>
                <a:tab pos="5837907" algn="l"/>
                <a:tab pos="6286203" algn="l"/>
                <a:tab pos="6735935" algn="l"/>
                <a:tab pos="7184231" algn="l"/>
                <a:tab pos="7633965" algn="l"/>
                <a:tab pos="8083697" algn="l"/>
                <a:tab pos="8531993" algn="l"/>
                <a:tab pos="8981726" algn="l"/>
              </a:tabLst>
              <a:defRPr/>
            </a:pPr>
            <a:r>
              <a:rPr lang="it-IT" sz="2400" dirty="0">
                <a:solidFill>
                  <a:srgbClr val="000000"/>
                </a:solidFill>
                <a:cs typeface="Arial" charset="0"/>
              </a:rPr>
              <a:t>In base alle Linee guida, potrebbe </a:t>
            </a:r>
            <a:r>
              <a:rPr lang="it-IT" sz="2400" dirty="0" smtClean="0">
                <a:solidFill>
                  <a:srgbClr val="000000"/>
                </a:solidFill>
                <a:cs typeface="Arial" charset="0"/>
              </a:rPr>
              <a:t>essere</a:t>
            </a:r>
          </a:p>
          <a:p>
            <a:pPr marL="85725" indent="95250">
              <a:buClr>
                <a:srgbClr val="FFFF00"/>
              </a:buClr>
              <a:buSzPct val="100000"/>
              <a:tabLst>
                <a:tab pos="0" algn="l"/>
                <a:tab pos="446860" algn="l"/>
                <a:tab pos="896592" algn="l"/>
                <a:tab pos="1344888" algn="l"/>
                <a:tab pos="1794621" algn="l"/>
                <a:tab pos="2244354" algn="l"/>
                <a:tab pos="2692650" algn="l"/>
                <a:tab pos="3142383" algn="l"/>
                <a:tab pos="3590679" algn="l"/>
                <a:tab pos="4040412" algn="l"/>
                <a:tab pos="4490145" algn="l"/>
                <a:tab pos="4938441" algn="l"/>
                <a:tab pos="5388173" algn="l"/>
                <a:tab pos="5837907" algn="l"/>
                <a:tab pos="6286203" algn="l"/>
                <a:tab pos="6735935" algn="l"/>
                <a:tab pos="7184231" algn="l"/>
                <a:tab pos="7633965" algn="l"/>
                <a:tab pos="8083697" algn="l"/>
                <a:tab pos="8531993" algn="l"/>
                <a:tab pos="8981726" algn="l"/>
              </a:tabLst>
              <a:defRPr/>
            </a:pPr>
            <a:r>
              <a:rPr lang="it-IT" sz="2400" dirty="0" smtClean="0">
                <a:solidFill>
                  <a:srgbClr val="000000"/>
                </a:solidFill>
                <a:cs typeface="Arial" charset="0"/>
              </a:rPr>
              <a:t>identificato </a:t>
            </a:r>
            <a:r>
              <a:rPr lang="it-IT" sz="2400" dirty="0">
                <a:solidFill>
                  <a:srgbClr val="000000"/>
                </a:solidFill>
                <a:cs typeface="Arial" charset="0"/>
              </a:rPr>
              <a:t>il </a:t>
            </a:r>
            <a:r>
              <a:rPr lang="it-IT" sz="2400" dirty="0">
                <a:solidFill>
                  <a:srgbClr val="0070C0"/>
                </a:solidFill>
                <a:cs typeface="Arial" charset="0"/>
              </a:rPr>
              <a:t>percorso</a:t>
            </a:r>
            <a:r>
              <a:rPr lang="it-IT" sz="2400" b="1" dirty="0">
                <a:solidFill>
                  <a:srgbClr val="0070C0"/>
                </a:solidFill>
                <a:cs typeface="Arial" charset="0"/>
              </a:rPr>
              <a:t> </a:t>
            </a:r>
            <a:r>
              <a:rPr lang="it-IT" sz="2400" dirty="0">
                <a:solidFill>
                  <a:srgbClr val="0070C0"/>
                </a:solidFill>
                <a:cs typeface="Arial" charset="0"/>
              </a:rPr>
              <a:t>teorico</a:t>
            </a:r>
            <a:r>
              <a:rPr lang="it-IT" sz="2400" b="1" dirty="0">
                <a:solidFill>
                  <a:srgbClr val="0070C0"/>
                </a:solidFill>
                <a:cs typeface="Arial" charset="0"/>
              </a:rPr>
              <a:t> </a:t>
            </a:r>
            <a:r>
              <a:rPr lang="it-IT" sz="2400" dirty="0">
                <a:solidFill>
                  <a:srgbClr val="000000"/>
                </a:solidFill>
                <a:cs typeface="Arial" charset="0"/>
              </a:rPr>
              <a:t>mentre </a:t>
            </a:r>
            <a:r>
              <a:rPr lang="it-IT" sz="2400" dirty="0" smtClean="0">
                <a:solidFill>
                  <a:srgbClr val="000000"/>
                </a:solidFill>
                <a:cs typeface="Arial" charset="0"/>
              </a:rPr>
              <a:t>con</a:t>
            </a:r>
          </a:p>
          <a:p>
            <a:pPr marL="85725" indent="95250">
              <a:buClr>
                <a:srgbClr val="FFFF00"/>
              </a:buClr>
              <a:buSzPct val="100000"/>
              <a:tabLst>
                <a:tab pos="0" algn="l"/>
                <a:tab pos="446860" algn="l"/>
                <a:tab pos="896592" algn="l"/>
                <a:tab pos="1344888" algn="l"/>
                <a:tab pos="1794621" algn="l"/>
                <a:tab pos="2244354" algn="l"/>
                <a:tab pos="2692650" algn="l"/>
                <a:tab pos="3142383" algn="l"/>
                <a:tab pos="3590679" algn="l"/>
                <a:tab pos="4040412" algn="l"/>
                <a:tab pos="4490145" algn="l"/>
                <a:tab pos="4938441" algn="l"/>
                <a:tab pos="5388173" algn="l"/>
                <a:tab pos="5837907" algn="l"/>
                <a:tab pos="6286203" algn="l"/>
                <a:tab pos="6735935" algn="l"/>
                <a:tab pos="7184231" algn="l"/>
                <a:tab pos="7633965" algn="l"/>
                <a:tab pos="8083697" algn="l"/>
                <a:tab pos="8531993" algn="l"/>
                <a:tab pos="8981726" algn="l"/>
              </a:tabLst>
              <a:defRPr/>
            </a:pPr>
            <a:r>
              <a:rPr lang="it-IT" sz="2400" dirty="0" smtClean="0">
                <a:solidFill>
                  <a:srgbClr val="000000"/>
                </a:solidFill>
                <a:cs typeface="Arial" charset="0"/>
              </a:rPr>
              <a:t>i </a:t>
            </a:r>
            <a:r>
              <a:rPr lang="it-IT" sz="2400" dirty="0">
                <a:solidFill>
                  <a:srgbClr val="000000"/>
                </a:solidFill>
                <a:cs typeface="Arial" charset="0"/>
              </a:rPr>
              <a:t>dati della BDA verrebbe identificato </a:t>
            </a:r>
            <a:endParaRPr lang="it-IT" sz="2400" dirty="0" smtClean="0">
              <a:solidFill>
                <a:srgbClr val="000000"/>
              </a:solidFill>
              <a:cs typeface="Arial" charset="0"/>
            </a:endParaRPr>
          </a:p>
          <a:p>
            <a:pPr marL="85725" indent="95250">
              <a:buClr>
                <a:srgbClr val="FFFF00"/>
              </a:buClr>
              <a:buSzPct val="100000"/>
              <a:tabLst>
                <a:tab pos="0" algn="l"/>
                <a:tab pos="446860" algn="l"/>
                <a:tab pos="896592" algn="l"/>
                <a:tab pos="1344888" algn="l"/>
                <a:tab pos="1794621" algn="l"/>
                <a:tab pos="2244354" algn="l"/>
                <a:tab pos="2692650" algn="l"/>
                <a:tab pos="3142383" algn="l"/>
                <a:tab pos="3590679" algn="l"/>
                <a:tab pos="4040412" algn="l"/>
                <a:tab pos="4490145" algn="l"/>
                <a:tab pos="4938441" algn="l"/>
                <a:tab pos="5388173" algn="l"/>
                <a:tab pos="5837907" algn="l"/>
                <a:tab pos="6286203" algn="l"/>
                <a:tab pos="6735935" algn="l"/>
                <a:tab pos="7184231" algn="l"/>
                <a:tab pos="7633965" algn="l"/>
                <a:tab pos="8083697" algn="l"/>
                <a:tab pos="8531993" algn="l"/>
                <a:tab pos="8981726" algn="l"/>
              </a:tabLst>
              <a:defRPr/>
            </a:pPr>
            <a:r>
              <a:rPr lang="it-IT" sz="2400" dirty="0" smtClean="0">
                <a:solidFill>
                  <a:srgbClr val="000000"/>
                </a:solidFill>
                <a:cs typeface="Arial" charset="0"/>
              </a:rPr>
              <a:t>il </a:t>
            </a:r>
            <a:r>
              <a:rPr lang="it-IT" sz="2400" dirty="0">
                <a:solidFill>
                  <a:srgbClr val="0070C0"/>
                </a:solidFill>
                <a:cs typeface="Arial" charset="0"/>
              </a:rPr>
              <a:t>percorso reale.</a:t>
            </a:r>
          </a:p>
          <a:p>
            <a:pPr marL="85725" indent="95250">
              <a:buClr>
                <a:srgbClr val="FFFF00"/>
              </a:buClr>
              <a:buSzPct val="100000"/>
              <a:tabLst>
                <a:tab pos="0" algn="l"/>
                <a:tab pos="446860" algn="l"/>
                <a:tab pos="896592" algn="l"/>
                <a:tab pos="1344888" algn="l"/>
                <a:tab pos="1794621" algn="l"/>
                <a:tab pos="2244354" algn="l"/>
                <a:tab pos="2692650" algn="l"/>
                <a:tab pos="3142383" algn="l"/>
                <a:tab pos="3590679" algn="l"/>
                <a:tab pos="4040412" algn="l"/>
                <a:tab pos="4490145" algn="l"/>
                <a:tab pos="4938441" algn="l"/>
                <a:tab pos="5388173" algn="l"/>
                <a:tab pos="5837907" algn="l"/>
                <a:tab pos="6286203" algn="l"/>
                <a:tab pos="6735935" algn="l"/>
                <a:tab pos="7184231" algn="l"/>
                <a:tab pos="7633965" algn="l"/>
                <a:tab pos="8083697" algn="l"/>
                <a:tab pos="8531993" algn="l"/>
                <a:tab pos="8981726" algn="l"/>
              </a:tabLst>
              <a:defRPr/>
            </a:pPr>
            <a:endParaRPr lang="it-IT" sz="2400" dirty="0" smtClean="0">
              <a:solidFill>
                <a:srgbClr val="000000"/>
              </a:solidFill>
              <a:cs typeface="Arial" charset="0"/>
            </a:endParaRPr>
          </a:p>
          <a:p>
            <a:pPr marL="5747" indent="479907">
              <a:buClr>
                <a:srgbClr val="FFFF00"/>
              </a:buClr>
              <a:buSzPct val="100000"/>
              <a:tabLst>
                <a:tab pos="0" algn="l"/>
                <a:tab pos="446860" algn="l"/>
                <a:tab pos="896592" algn="l"/>
                <a:tab pos="1344888" algn="l"/>
                <a:tab pos="1794621" algn="l"/>
                <a:tab pos="2244354" algn="l"/>
                <a:tab pos="2692650" algn="l"/>
                <a:tab pos="3142383" algn="l"/>
                <a:tab pos="3590679" algn="l"/>
                <a:tab pos="4040412" algn="l"/>
                <a:tab pos="4490145" algn="l"/>
                <a:tab pos="4938441" algn="l"/>
                <a:tab pos="5388173" algn="l"/>
                <a:tab pos="5837907" algn="l"/>
                <a:tab pos="6286203" algn="l"/>
                <a:tab pos="6735935" algn="l"/>
                <a:tab pos="7184231" algn="l"/>
                <a:tab pos="7633965" algn="l"/>
                <a:tab pos="8083697" algn="l"/>
                <a:tab pos="8531993" algn="l"/>
                <a:tab pos="8981726" algn="l"/>
              </a:tabLst>
              <a:defRPr/>
            </a:pPr>
            <a:endParaRPr lang="it-IT" sz="2400" dirty="0">
              <a:solidFill>
                <a:srgbClr val="000000"/>
              </a:solidFill>
              <a:cs typeface="Arial" charset="0"/>
            </a:endParaRPr>
          </a:p>
          <a:p>
            <a:pPr marL="5747" indent="479907">
              <a:buClr>
                <a:srgbClr val="FFFF00"/>
              </a:buClr>
              <a:buSzPct val="100000"/>
              <a:tabLst>
                <a:tab pos="0" algn="l"/>
                <a:tab pos="446860" algn="l"/>
                <a:tab pos="896592" algn="l"/>
                <a:tab pos="1344888" algn="l"/>
                <a:tab pos="1794621" algn="l"/>
                <a:tab pos="2244354" algn="l"/>
                <a:tab pos="2692650" algn="l"/>
                <a:tab pos="3142383" algn="l"/>
                <a:tab pos="3590679" algn="l"/>
                <a:tab pos="4040412" algn="l"/>
                <a:tab pos="4490145" algn="l"/>
                <a:tab pos="4938441" algn="l"/>
                <a:tab pos="5388173" algn="l"/>
                <a:tab pos="5837907" algn="l"/>
                <a:tab pos="6286203" algn="l"/>
                <a:tab pos="6735935" algn="l"/>
                <a:tab pos="7184231" algn="l"/>
                <a:tab pos="7633965" algn="l"/>
                <a:tab pos="8083697" algn="l"/>
                <a:tab pos="8531993" algn="l"/>
                <a:tab pos="8981726" algn="l"/>
              </a:tabLst>
              <a:defRPr/>
            </a:pPr>
            <a:r>
              <a:rPr lang="it-IT" sz="2400" dirty="0" smtClean="0">
                <a:solidFill>
                  <a:srgbClr val="000000"/>
                </a:solidFill>
                <a:cs typeface="Arial" charset="0"/>
              </a:rPr>
              <a:t>L’ </a:t>
            </a:r>
            <a:r>
              <a:rPr lang="it-IT" sz="2400" dirty="0" smtClean="0">
                <a:solidFill>
                  <a:srgbClr val="0070C0"/>
                </a:solidFill>
                <a:cs typeface="Arial" charset="0"/>
              </a:rPr>
              <a:t>appropriatezza</a:t>
            </a:r>
            <a:r>
              <a:rPr lang="it-IT" sz="2400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it-IT" sz="2400" dirty="0">
                <a:solidFill>
                  <a:srgbClr val="000000"/>
                </a:solidFill>
                <a:cs typeface="Arial" charset="0"/>
              </a:rPr>
              <a:t>dipenderebbe dalla </a:t>
            </a:r>
            <a:r>
              <a:rPr lang="it-IT" sz="2400" dirty="0">
                <a:solidFill>
                  <a:srgbClr val="0070C0"/>
                </a:solidFill>
                <a:cs typeface="Arial" charset="0"/>
              </a:rPr>
              <a:t>concordanza tra percorso “teorico” (secondo linee guida ROL) e percorso “reale”</a:t>
            </a:r>
          </a:p>
          <a:p>
            <a:pPr marL="5747" indent="479907">
              <a:lnSpc>
                <a:spcPct val="150000"/>
              </a:lnSpc>
              <a:spcBef>
                <a:spcPts val="543"/>
              </a:spcBef>
              <a:buClr>
                <a:srgbClr val="FFFF00"/>
              </a:buClr>
              <a:buSzPct val="100000"/>
              <a:tabLst>
                <a:tab pos="0" algn="l"/>
                <a:tab pos="446860" algn="l"/>
                <a:tab pos="896592" algn="l"/>
                <a:tab pos="1344888" algn="l"/>
                <a:tab pos="1794621" algn="l"/>
                <a:tab pos="2244354" algn="l"/>
                <a:tab pos="2692650" algn="l"/>
                <a:tab pos="3142383" algn="l"/>
                <a:tab pos="3590679" algn="l"/>
                <a:tab pos="4040412" algn="l"/>
                <a:tab pos="4490145" algn="l"/>
                <a:tab pos="4938441" algn="l"/>
                <a:tab pos="5388173" algn="l"/>
                <a:tab pos="5837907" algn="l"/>
                <a:tab pos="6286203" algn="l"/>
                <a:tab pos="6735935" algn="l"/>
                <a:tab pos="7184231" algn="l"/>
                <a:tab pos="7633965" algn="l"/>
                <a:tab pos="8083697" algn="l"/>
                <a:tab pos="8531993" algn="l"/>
                <a:tab pos="8981726" algn="l"/>
              </a:tabLst>
              <a:defRPr/>
            </a:pPr>
            <a:endParaRPr lang="it-IT" b="1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413812" indent="-413812">
              <a:lnSpc>
                <a:spcPct val="150000"/>
              </a:lnSpc>
              <a:spcBef>
                <a:spcPts val="543"/>
              </a:spcBef>
              <a:buClr>
                <a:srgbClr val="FFFF00"/>
              </a:buClr>
              <a:buSzPct val="100000"/>
              <a:buFont typeface="+mj-lt"/>
              <a:buAutoNum type="arabicPeriod"/>
              <a:tabLst>
                <a:tab pos="0" algn="l"/>
                <a:tab pos="446860" algn="l"/>
                <a:tab pos="896592" algn="l"/>
                <a:tab pos="1344888" algn="l"/>
                <a:tab pos="1794621" algn="l"/>
                <a:tab pos="2244354" algn="l"/>
                <a:tab pos="2692650" algn="l"/>
                <a:tab pos="3142383" algn="l"/>
                <a:tab pos="3590679" algn="l"/>
                <a:tab pos="4040412" algn="l"/>
                <a:tab pos="4490145" algn="l"/>
                <a:tab pos="4938441" algn="l"/>
                <a:tab pos="5388173" algn="l"/>
                <a:tab pos="5837907" algn="l"/>
                <a:tab pos="6286203" algn="l"/>
                <a:tab pos="6735935" algn="l"/>
                <a:tab pos="7184231" algn="l"/>
                <a:tab pos="7633965" algn="l"/>
                <a:tab pos="8083697" algn="l"/>
                <a:tab pos="8531993" algn="l"/>
                <a:tab pos="8981726" algn="l"/>
              </a:tabLst>
              <a:defRPr/>
            </a:pPr>
            <a:endParaRPr lang="it-IT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pic>
        <p:nvPicPr>
          <p:cNvPr id="35845" name="Picture 2" descr="C:\Documents and Settings\z00177\Documenti\Immagini\images (6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856435"/>
            <a:ext cx="1843824" cy="2084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egnaposto piè di pagina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30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1775" y="188640"/>
            <a:ext cx="1060450" cy="63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252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95536" y="1196752"/>
            <a:ext cx="8499103" cy="4896544"/>
          </a:xfrm>
        </p:spPr>
        <p:txBody>
          <a:bodyPr>
            <a:normAutofit lnSpcReduction="10000"/>
          </a:bodyPr>
          <a:lstStyle/>
          <a:p>
            <a:pPr marL="0" lvl="1" indent="457200">
              <a:spcAft>
                <a:spcPts val="1800"/>
              </a:spcAft>
              <a:buClr>
                <a:srgbClr val="0070C0"/>
              </a:buClr>
            </a:pPr>
            <a:r>
              <a:rPr lang="it-IT" b="1" dirty="0">
                <a:solidFill>
                  <a:srgbClr val="0070C0"/>
                </a:solidFill>
                <a:cs typeface="Arial" panose="020B0604020202020204" pitchFamily="34" charset="0"/>
              </a:rPr>
              <a:t>Il PDTA si articola in diverse fasi senza soluzione di continuo</a:t>
            </a:r>
            <a:r>
              <a:rPr lang="it-IT" dirty="0">
                <a:solidFill>
                  <a:schemeClr val="tx1"/>
                </a:solidFill>
                <a:cs typeface="Arial" panose="020B0604020202020204" pitchFamily="34" charset="0"/>
              </a:rPr>
              <a:t>.    Per ciascuna fase deve essere identificato un Responsabile che ne controlla l’efficacia e l’appropriatezza, con </a:t>
            </a:r>
            <a:r>
              <a:rPr lang="it-IT" dirty="0">
                <a:solidFill>
                  <a:srgbClr val="0070C0"/>
                </a:solidFill>
                <a:cs typeface="Arial" panose="020B0604020202020204" pitchFamily="34" charset="0"/>
              </a:rPr>
              <a:t>Indicatori significativi e facilmente misurabili</a:t>
            </a:r>
            <a:r>
              <a:rPr lang="it-IT" dirty="0">
                <a:solidFill>
                  <a:schemeClr val="tx1"/>
                </a:solidFill>
                <a:cs typeface="Arial" panose="020B0604020202020204" pitchFamily="34" charset="0"/>
              </a:rPr>
              <a:t>.</a:t>
            </a:r>
          </a:p>
          <a:p>
            <a:pPr marL="0" lvl="1" indent="457200">
              <a:spcAft>
                <a:spcPts val="1800"/>
              </a:spcAft>
              <a:buClr>
                <a:srgbClr val="0070C0"/>
              </a:buClr>
            </a:pPr>
            <a:r>
              <a:rPr lang="it-IT" dirty="0">
                <a:solidFill>
                  <a:schemeClr val="tx1"/>
                </a:solidFill>
                <a:cs typeface="Arial" panose="020B0604020202020204" pitchFamily="34" charset="0"/>
              </a:rPr>
              <a:t>Gli </a:t>
            </a:r>
            <a:r>
              <a:rPr lang="it-IT" b="1" dirty="0">
                <a:solidFill>
                  <a:srgbClr val="0070C0"/>
                </a:solidFill>
                <a:cs typeface="Arial" panose="020B0604020202020204" pitchFamily="34" charset="0"/>
              </a:rPr>
              <a:t>Indicatori (di volume, di processo, di risultato) </a:t>
            </a:r>
            <a:r>
              <a:rPr lang="it-IT" dirty="0">
                <a:solidFill>
                  <a:schemeClr val="tx1"/>
                </a:solidFill>
                <a:cs typeface="Arial" panose="020B0604020202020204" pitchFamily="34" charset="0"/>
              </a:rPr>
              <a:t>devono essere calcolati con metodologia trasparente, riproducibile e condivisa.</a:t>
            </a:r>
          </a:p>
          <a:p>
            <a:pPr marL="0" lvl="1" indent="457200">
              <a:buClr>
                <a:srgbClr val="0070C0"/>
              </a:buClr>
            </a:pPr>
            <a:r>
              <a:rPr lang="it-IT" dirty="0">
                <a:solidFill>
                  <a:schemeClr val="tx1"/>
                </a:solidFill>
                <a:cs typeface="Arial" panose="020B0604020202020204" pitchFamily="34" charset="0"/>
              </a:rPr>
              <a:t>Se validati, gli Indicatori registrano le </a:t>
            </a:r>
            <a:r>
              <a:rPr lang="it-IT" dirty="0">
                <a:solidFill>
                  <a:srgbClr val="0070C0"/>
                </a:solidFill>
                <a:cs typeface="Arial" panose="020B0604020202020204" pitchFamily="34" charset="0"/>
              </a:rPr>
              <a:t>prestazioni eseguite realmente nella pratica clinica</a:t>
            </a:r>
            <a:r>
              <a:rPr lang="it-IT" dirty="0">
                <a:solidFill>
                  <a:schemeClr val="tx1"/>
                </a:solidFill>
                <a:cs typeface="Arial" panose="020B0604020202020204" pitchFamily="34" charset="0"/>
              </a:rPr>
              <a:t>, mentre il </a:t>
            </a:r>
            <a:r>
              <a:rPr lang="it-IT" dirty="0">
                <a:solidFill>
                  <a:srgbClr val="0070C0"/>
                </a:solidFill>
                <a:cs typeface="Arial" panose="020B0604020202020204" pitchFamily="34" charset="0"/>
              </a:rPr>
              <a:t>percorso di cura ideale </a:t>
            </a:r>
            <a:r>
              <a:rPr lang="it-IT" dirty="0">
                <a:solidFill>
                  <a:schemeClr val="tx1"/>
                </a:solidFill>
                <a:cs typeface="Arial" panose="020B0604020202020204" pitchFamily="34" charset="0"/>
              </a:rPr>
              <a:t>è tracciabile avendo come riferimento le </a:t>
            </a:r>
            <a:r>
              <a:rPr lang="it-IT" b="1" dirty="0">
                <a:solidFill>
                  <a:srgbClr val="0070C0"/>
                </a:solidFill>
                <a:cs typeface="Arial" panose="020B0604020202020204" pitchFamily="34" charset="0"/>
              </a:rPr>
              <a:t>Linee guida condivise </a:t>
            </a:r>
            <a:r>
              <a:rPr lang="it-IT" dirty="0">
                <a:solidFill>
                  <a:schemeClr val="tx1"/>
                </a:solidFill>
                <a:cs typeface="Arial" panose="020B0604020202020204" pitchFamily="34" charset="0"/>
              </a:rPr>
              <a:t>dalla Comunità scientifica dei Professionisti che operano nella Rete socio-sanitaria regionale e locale.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539552" y="6245274"/>
            <a:ext cx="8368208" cy="4762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pPr algn="r"/>
            <a:fld id="{D4C49B74-5DB2-4B03-B1D2-7F6A3C51C318}" type="slidenum">
              <a:rPr lang="en-US" sz="1200" smtClean="0"/>
              <a:pPr algn="r"/>
              <a:t>4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129685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ottotitolo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3300"/>
            <a:ext cx="8575179" cy="2640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93" y="2745072"/>
            <a:ext cx="8575179" cy="1076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747" y="3821371"/>
            <a:ext cx="8568952" cy="2491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15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539552" y="6245274"/>
            <a:ext cx="8368208" cy="47625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99" y="259050"/>
            <a:ext cx="9078501" cy="6194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35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539552" y="6245274"/>
            <a:ext cx="8368208" cy="47625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9144000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037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467544" y="620688"/>
            <a:ext cx="8136904" cy="576064"/>
          </a:xfrm>
        </p:spPr>
        <p:txBody>
          <a:bodyPr>
            <a:noAutofit/>
          </a:bodyPr>
          <a:lstStyle/>
          <a:p>
            <a:pPr algn="ctr"/>
            <a:r>
              <a:rPr lang="it-IT" sz="1800" b="1" dirty="0">
                <a:solidFill>
                  <a:srgbClr val="C00000"/>
                </a:solidFill>
                <a:cs typeface="Arial" panose="020B0604020202020204" pitchFamily="34" charset="0"/>
              </a:rPr>
              <a:t>Il SSR ha istituito il Portale “Reti di Patologia – Valutazione PDTA” per il monitoraggio delle prestazioni nel percorso di cura dei tumori del colon-retto</a:t>
            </a: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047" y="1484784"/>
            <a:ext cx="6963345" cy="517695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4D4D4D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19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539552" y="6245274"/>
            <a:ext cx="8368208" cy="47625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624"/>
            <a:ext cx="9143999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643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sign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odulo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Office Colors">
      <a:dk1>
        <a:sysClr val="windowText" lastClr="000000"/>
      </a:dk1>
      <a:lt1>
        <a:sysClr val="window" lastClr="FFFFFF"/>
      </a:lt1>
      <a:dk2>
        <a:srgbClr val="1F497D"/>
      </a:dk2>
      <a:lt2>
        <a:srgbClr val="FAF3E8"/>
      </a:lt2>
      <a:accent1>
        <a:srgbClr val="5C83B4"/>
      </a:accent1>
      <a:accent2>
        <a:srgbClr val="C0504D"/>
      </a:accent2>
      <a:accent3>
        <a:srgbClr val="9DBB61"/>
      </a:accent3>
      <a:accent4>
        <a:srgbClr val="8066A0"/>
      </a:accent4>
      <a:accent5>
        <a:srgbClr val="4BACC6"/>
      </a:accent5>
      <a:accent6>
        <a:srgbClr val="F59D56"/>
      </a:accent6>
      <a:hlink>
        <a:srgbClr val="0000FF"/>
      </a:hlink>
      <a:folHlink>
        <a:srgbClr val="800080"/>
      </a:folHlink>
    </a:clrScheme>
    <a:fontScheme name="Office Fonts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Office Colors">
      <a:dk1>
        <a:sysClr val="windowText" lastClr="000000"/>
      </a:dk1>
      <a:lt1>
        <a:sysClr val="window" lastClr="FFFFFF"/>
      </a:lt1>
      <a:dk2>
        <a:srgbClr val="1F497D"/>
      </a:dk2>
      <a:lt2>
        <a:srgbClr val="FAF3E8"/>
      </a:lt2>
      <a:accent1>
        <a:srgbClr val="5C83B4"/>
      </a:accent1>
      <a:accent2>
        <a:srgbClr val="C0504D"/>
      </a:accent2>
      <a:accent3>
        <a:srgbClr val="9DBB61"/>
      </a:accent3>
      <a:accent4>
        <a:srgbClr val="8066A0"/>
      </a:accent4>
      <a:accent5>
        <a:srgbClr val="4BACC6"/>
      </a:accent5>
      <a:accent6>
        <a:srgbClr val="F59D56"/>
      </a:accent6>
      <a:hlink>
        <a:srgbClr val="0000FF"/>
      </a:hlink>
      <a:folHlink>
        <a:srgbClr val="800080"/>
      </a:folHlink>
    </a:clrScheme>
    <a:fontScheme name="Office Fonts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824B64D-DCD6-401C-B5F4-5E582A7E544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DesignTemplate</Template>
  <TotalTime>0</TotalTime>
  <Words>1301</Words>
  <Application>Microsoft Office PowerPoint</Application>
  <PresentationFormat>Presentazione su schermo (4:3)</PresentationFormat>
  <Paragraphs>226</Paragraphs>
  <Slides>30</Slides>
  <Notes>19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30</vt:i4>
      </vt:variant>
    </vt:vector>
  </HeadingPairs>
  <TitlesOfParts>
    <vt:vector size="31" baseType="lpstr">
      <vt:lpstr>DesignTemplate</vt:lpstr>
      <vt:lpstr>La gestione integrata del malato oncologico tra le nuove Cure primarie e le Aziende Ospedaliere di Brescia (Ordine dei Medici di Brescia, 12 marzo 2016)   </vt:lpstr>
      <vt:lpstr> Legge 23/2015  «Evoluzione Sistema sociosanitario lombardo»</vt:lpstr>
      <vt:lpstr> in futuro: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Il SSR ha istituito il Portale “Reti di Patologia – Valutazione PDTA” per il monitoraggio delle prestazioni nel percorso di cura dei tumori del colon-retto</vt:lpstr>
      <vt:lpstr>Presentazione standard di PowerPoint</vt:lpstr>
      <vt:lpstr>Presentazione standard di PowerPoint</vt:lpstr>
      <vt:lpstr>Presentazione standard di PowerPoint</vt:lpstr>
      <vt:lpstr>Le Società Scientifiche hanno  definito Linee guida ROL per i Tumori del Colon e del Retto, avendo come riferimento le relative Linee guida nazionali ed internazionali   - Linea guida ROL Colon - Linea guida ROL retto - Clinical Practice Guidelines ESMO     (Rectal – Colon Cancer, ESMO) - Linee guida AIOM  </vt:lpstr>
      <vt:lpstr>Presentazione standard di PowerPoint</vt:lpstr>
      <vt:lpstr>Presentazione standard di PowerPoint</vt:lpstr>
      <vt:lpstr>Presentazione standard di PowerPoint</vt:lpstr>
      <vt:lpstr>PDTA = presa in carico del Paziente in tutto il percorso di cura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2016-02-10T09:25:57Z</dcterms:created>
  <dcterms:modified xsi:type="dcterms:W3CDTF">2016-03-11T07:22:25Z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TC100738469990</vt:lpwstr>
  </property>
</Properties>
</file>