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5DF5B-5562-4A00-AA0E-576AB8526170}" type="datetimeFigureOut">
              <a:rPr lang="it-IT" smtClean="0"/>
              <a:t>11/04/2013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A08BC-B8A2-4642-B3FF-C793012ABD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0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5DF5B-5562-4A00-AA0E-576AB8526170}" type="datetimeFigureOut">
              <a:rPr lang="it-IT" smtClean="0"/>
              <a:t>11/04/2013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A08BC-B8A2-4642-B3FF-C793012ABD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3367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5DF5B-5562-4A00-AA0E-576AB8526170}" type="datetimeFigureOut">
              <a:rPr lang="it-IT" smtClean="0"/>
              <a:t>11/04/2013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A08BC-B8A2-4642-B3FF-C793012ABD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18076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086F-602A-4400-A57C-502D25586BEA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11/04/2013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5DD3A-D127-41DC-AA26-C02F3573A6A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6376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086F-602A-4400-A57C-502D25586BEA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11/04/2013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5DD3A-D127-41DC-AA26-C02F3573A6A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702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086F-602A-4400-A57C-502D25586BEA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11/04/2013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5DD3A-D127-41DC-AA26-C02F3573A6A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507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086F-602A-4400-A57C-502D25586BEA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11/04/2013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5DD3A-D127-41DC-AA26-C02F3573A6A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3357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086F-602A-4400-A57C-502D25586BEA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11/04/2013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5DD3A-D127-41DC-AA26-C02F3573A6A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8812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086F-602A-4400-A57C-502D25586BEA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11/04/2013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5DD3A-D127-41DC-AA26-C02F3573A6A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3570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086F-602A-4400-A57C-502D25586BEA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11/04/2013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5DD3A-D127-41DC-AA26-C02F3573A6A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5400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086F-602A-4400-A57C-502D25586BEA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11/04/2013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5DD3A-D127-41DC-AA26-C02F3573A6A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330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5DF5B-5562-4A00-AA0E-576AB8526170}" type="datetimeFigureOut">
              <a:rPr lang="it-IT" smtClean="0"/>
              <a:t>11/04/2013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A08BC-B8A2-4642-B3FF-C793012ABD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3195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086F-602A-4400-A57C-502D25586BEA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11/04/2013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5DD3A-D127-41DC-AA26-C02F3573A6A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3008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086F-602A-4400-A57C-502D25586BEA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11/04/2013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5DD3A-D127-41DC-AA26-C02F3573A6A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4470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086F-602A-4400-A57C-502D25586BEA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11/04/2013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5DD3A-D127-41DC-AA26-C02F3573A6A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7158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C5D60E6-7018-4441-812C-7A3C5C9FB04B}" type="slidenum">
              <a:rPr lang="it-IT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574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5DF5B-5562-4A00-AA0E-576AB8526170}" type="datetimeFigureOut">
              <a:rPr lang="it-IT" smtClean="0"/>
              <a:t>11/04/2013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A08BC-B8A2-4642-B3FF-C793012ABD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3314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5DF5B-5562-4A00-AA0E-576AB8526170}" type="datetimeFigureOut">
              <a:rPr lang="it-IT" smtClean="0"/>
              <a:t>11/04/2013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A08BC-B8A2-4642-B3FF-C793012ABD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3824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5DF5B-5562-4A00-AA0E-576AB8526170}" type="datetimeFigureOut">
              <a:rPr lang="it-IT" smtClean="0"/>
              <a:t>11/04/2013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A08BC-B8A2-4642-B3FF-C793012ABD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7120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5DF5B-5562-4A00-AA0E-576AB8526170}" type="datetimeFigureOut">
              <a:rPr lang="it-IT" smtClean="0"/>
              <a:t>11/04/2013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A08BC-B8A2-4642-B3FF-C793012ABD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0397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5DF5B-5562-4A00-AA0E-576AB8526170}" type="datetimeFigureOut">
              <a:rPr lang="it-IT" smtClean="0"/>
              <a:t>11/04/2013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A08BC-B8A2-4642-B3FF-C793012ABD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38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5DF5B-5562-4A00-AA0E-576AB8526170}" type="datetimeFigureOut">
              <a:rPr lang="it-IT" smtClean="0"/>
              <a:t>11/04/2013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A08BC-B8A2-4642-B3FF-C793012ABD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0281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5DF5B-5562-4A00-AA0E-576AB8526170}" type="datetimeFigureOut">
              <a:rPr lang="it-IT" smtClean="0"/>
              <a:t>11/04/2013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A08BC-B8A2-4642-B3FF-C793012ABD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6069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5DF5B-5562-4A00-AA0E-576AB8526170}" type="datetimeFigureOut">
              <a:rPr lang="it-IT" smtClean="0"/>
              <a:t>11/04/2013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A08BC-B8A2-4642-B3FF-C793012ABD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5735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B086F-602A-4400-A57C-502D25586BEA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11/04/2013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5DD3A-D127-41DC-AA26-C02F3573A6A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739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 smtClean="0"/>
              <a:t>Tavola rotonda sui farmaci generici /equivalenti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Angelo Rossi (MMG)</a:t>
            </a:r>
          </a:p>
          <a:p>
            <a:r>
              <a:rPr lang="it-IT" dirty="0" smtClean="0"/>
              <a:t>Ordine Medici Brescia</a:t>
            </a:r>
          </a:p>
          <a:p>
            <a:r>
              <a:rPr lang="it-IT" dirty="0" smtClean="0"/>
              <a:t>11.04.2013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16267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Dr.Rossi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rmAutofit/>
          </a:bodyPr>
          <a:lstStyle/>
          <a:p>
            <a:r>
              <a:rPr lang="it-IT" dirty="0" smtClean="0"/>
              <a:t>Quali sono i problemi della prescrizione dei farmaci equivalenti in MG</a:t>
            </a:r>
          </a:p>
          <a:p>
            <a:pPr marL="457200" lvl="1" indent="0">
              <a:buNone/>
            </a:pPr>
            <a:r>
              <a:rPr lang="it-IT" b="1" dirty="0"/>
              <a:t>D.L.  06/07/2012 n.95 convertito in Legge il 07/08/2012 </a:t>
            </a:r>
            <a:r>
              <a:rPr lang="it-IT" b="1" dirty="0" smtClean="0"/>
              <a:t>n.135</a:t>
            </a:r>
          </a:p>
          <a:p>
            <a:pPr lvl="1"/>
            <a:r>
              <a:rPr lang="it-IT" b="1" dirty="0" smtClean="0"/>
              <a:t>obbligo</a:t>
            </a:r>
            <a:r>
              <a:rPr lang="it-IT" dirty="0" smtClean="0"/>
              <a:t> di prescrizione per </a:t>
            </a:r>
            <a:r>
              <a:rPr lang="it-IT" b="1" dirty="0" smtClean="0"/>
              <a:t>principio attivo, </a:t>
            </a:r>
          </a:p>
          <a:p>
            <a:pPr lvl="1"/>
            <a:r>
              <a:rPr lang="it-IT" b="1" dirty="0" smtClean="0"/>
              <a:t>obbligo </a:t>
            </a:r>
            <a:r>
              <a:rPr lang="it-IT" dirty="0" smtClean="0"/>
              <a:t>di motivare la </a:t>
            </a:r>
            <a:r>
              <a:rPr lang="it-IT" b="1" dirty="0" smtClean="0"/>
              <a:t>non sostituibilità </a:t>
            </a:r>
            <a:r>
              <a:rPr lang="it-IT" dirty="0" smtClean="0"/>
              <a:t>del farmaco brand o equivalente a maggior prezzo</a:t>
            </a:r>
          </a:p>
          <a:p>
            <a:pPr lvl="1"/>
            <a:r>
              <a:rPr lang="it-IT" dirty="0" smtClean="0"/>
              <a:t> </a:t>
            </a:r>
            <a:r>
              <a:rPr lang="it-IT" b="1" dirty="0" smtClean="0"/>
              <a:t>obbligo</a:t>
            </a:r>
            <a:r>
              <a:rPr lang="it-IT" dirty="0" smtClean="0"/>
              <a:t> sostituibilità da parte del farmacista con farmaco a minor prezzo in mancanza motivazione non </a:t>
            </a:r>
            <a:r>
              <a:rPr lang="it-IT" dirty="0" err="1" smtClean="0"/>
              <a:t>sost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33564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 il dr. Rossi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 smtClean="0"/>
              <a:t>Mancanza via italiana </a:t>
            </a:r>
            <a:r>
              <a:rPr lang="it-IT" b="1" dirty="0" err="1" smtClean="0"/>
              <a:t>all’orange</a:t>
            </a:r>
            <a:r>
              <a:rPr lang="it-IT" b="1" dirty="0" smtClean="0"/>
              <a:t> book</a:t>
            </a:r>
          </a:p>
          <a:p>
            <a:endParaRPr lang="it-IT" b="1" dirty="0" smtClean="0"/>
          </a:p>
          <a:p>
            <a:r>
              <a:rPr lang="it-IT" b="1" dirty="0" smtClean="0"/>
              <a:t>Mancanza informazione </a:t>
            </a:r>
            <a:r>
              <a:rPr lang="it-IT" b="1" dirty="0"/>
              <a:t>tecnico-scientifica </a:t>
            </a:r>
            <a:r>
              <a:rPr lang="it-IT" b="1" dirty="0" smtClean="0"/>
              <a:t>per equivalenti </a:t>
            </a:r>
            <a:r>
              <a:rPr lang="it-IT" dirty="0" smtClean="0"/>
              <a:t>(salvo </a:t>
            </a:r>
            <a:r>
              <a:rPr lang="it-IT" dirty="0"/>
              <a:t>eccezioni</a:t>
            </a:r>
            <a:r>
              <a:rPr lang="it-IT" dirty="0" smtClean="0"/>
              <a:t>)</a:t>
            </a:r>
          </a:p>
          <a:p>
            <a:endParaRPr lang="it-IT" b="1" dirty="0" smtClean="0"/>
          </a:p>
          <a:p>
            <a:r>
              <a:rPr lang="it-IT" b="1" dirty="0" err="1" smtClean="0"/>
              <a:t>Mancaza</a:t>
            </a:r>
            <a:r>
              <a:rPr lang="it-IT" b="1" dirty="0" smtClean="0"/>
              <a:t> reale conoscenza di «dove e come» viene </a:t>
            </a:r>
            <a:r>
              <a:rPr lang="it-IT" b="1" smtClean="0"/>
              <a:t>prodotto l’equivalente?</a:t>
            </a:r>
            <a:endParaRPr lang="it-IT" b="1" dirty="0" smtClean="0"/>
          </a:p>
          <a:p>
            <a:endParaRPr lang="it-IT" b="1" dirty="0" smtClean="0"/>
          </a:p>
          <a:p>
            <a:r>
              <a:rPr lang="it-IT" b="1" dirty="0" smtClean="0"/>
              <a:t>Mancanza indicazioni univoche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84867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721" name="Group 57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788777248"/>
              </p:ext>
            </p:extLst>
          </p:nvPr>
        </p:nvGraphicFramePr>
        <p:xfrm>
          <a:off x="457200" y="1035894"/>
          <a:ext cx="8229600" cy="5633466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9441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FARMACO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INDICAZIONI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PRESCRIZIONE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OFF LABEL o INAPPROPRIATA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Bisoprololo</a:t>
                      </a:r>
                      <a:r>
                        <a:rPr kumimoji="0" lang="it-IT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1,25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dell’insufficienza cardiaca cronica stabile e con ridotta funzione sistolica del ventricolo sinistro in terapia di associazione con….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Tachiaritmia, ipertensione arteriosa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2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Bisoprololo</a:t>
                      </a:r>
                      <a:r>
                        <a:rPr kumimoji="0" lang="it-I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2.5 mg </a:t>
                      </a:r>
                      <a:r>
                        <a:rPr kumimoji="0" lang="it-IT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(ma non </a:t>
                      </a:r>
                      <a:r>
                        <a:rPr kumimoji="0" lang="it-IT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Sequacor</a:t>
                      </a:r>
                      <a:r>
                        <a:rPr kumimoji="0" lang="it-IT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solo sc.)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Trattamento dell’ipertensione arteriosa essenziale.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Trattamento dell’angina pectoris stabile cronica.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Trattamento dell’insufficienza cardiaca cronica stabile con compromissione della funzionalità ventricolare sx in terapia combinata con…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tachiaritmia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2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Bisoprololo</a:t>
                      </a:r>
                      <a:r>
                        <a:rPr kumimoji="0" lang="it-I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5 -10 mg </a:t>
                      </a:r>
                      <a:r>
                        <a:rPr kumimoji="0" lang="it-IT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(ma non </a:t>
                      </a:r>
                      <a:r>
                        <a:rPr kumimoji="0" lang="it-IT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Sequacor</a:t>
                      </a:r>
                      <a:r>
                        <a:rPr kumimoji="0" lang="it-IT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solo sc.)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Ipertensione.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Angina pectoris stabile cronica.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Non scompenso (solo </a:t>
                      </a:r>
                      <a:r>
                        <a:rPr kumimoji="0" lang="it-IT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Sequacor</a:t>
                      </a: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1807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 il Paziente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Rischio confusione </a:t>
            </a:r>
            <a:r>
              <a:rPr lang="it-IT" dirty="0" smtClean="0"/>
              <a:t>(cambio denominazione, packaging etc.)</a:t>
            </a:r>
          </a:p>
          <a:p>
            <a:endParaRPr lang="it-IT" dirty="0"/>
          </a:p>
          <a:p>
            <a:r>
              <a:rPr lang="it-IT" dirty="0" smtClean="0"/>
              <a:t>Rischio potenziale da </a:t>
            </a:r>
            <a:r>
              <a:rPr lang="it-IT" b="1" dirty="0" smtClean="0"/>
              <a:t>variazioni della biodisponibilità </a:t>
            </a:r>
            <a:r>
              <a:rPr lang="it-IT" dirty="0" smtClean="0"/>
              <a:t>(es. antiepilettici </a:t>
            </a:r>
            <a:r>
              <a:rPr lang="it-IT" dirty="0" err="1" smtClean="0"/>
              <a:t>levetiracetam</a:t>
            </a:r>
            <a:r>
              <a:rPr lang="it-IT" dirty="0" smtClean="0"/>
              <a:t>, </a:t>
            </a:r>
            <a:r>
              <a:rPr lang="it-IT" dirty="0" err="1" smtClean="0"/>
              <a:t>topiramato</a:t>
            </a:r>
            <a:r>
              <a:rPr lang="it-IT" dirty="0" smtClean="0"/>
              <a:t> etc.)</a:t>
            </a:r>
          </a:p>
          <a:p>
            <a:endParaRPr lang="it-IT" dirty="0"/>
          </a:p>
          <a:p>
            <a:r>
              <a:rPr lang="it-IT" b="1" dirty="0" smtClean="0"/>
              <a:t>Rischio «compartecipazione»…….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02031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/>
              <a:t>DELIBERAZIONE N° IX / 4334 Seduta del 26/10/2012</a:t>
            </a:r>
            <a:br>
              <a:rPr lang="it-IT" sz="2800" b="1"/>
            </a:br>
            <a:endParaRPr lang="it-IT" sz="2800" b="1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r>
              <a:rPr lang="it-IT" b="1"/>
              <a:t>Per il 2013</a:t>
            </a:r>
            <a:r>
              <a:rPr lang="it-IT"/>
              <a:t> in applicazione della normativa vigente, </a:t>
            </a:r>
            <a:r>
              <a:rPr lang="it-IT" b="1"/>
              <a:t>il tetto per l’assistenza farmaceutica territoriale…..e’ rideterminato in riduzione in termini percentuali, rispetto al fondo sanitario nazionale, nella misura del 11,35 per cento </a:t>
            </a:r>
            <a:r>
              <a:rPr lang="it-IT"/>
              <a:t>del finanziamento cui concorre ordinariamente lo Stato…</a:t>
            </a:r>
          </a:p>
        </p:txBody>
      </p:sp>
    </p:spTree>
    <p:extLst>
      <p:ext uri="{BB962C8B-B14F-4D97-AF65-F5344CB8AC3E}">
        <p14:creationId xmlns:p14="http://schemas.microsoft.com/office/powerpoint/2010/main" val="263039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293</Words>
  <Application>Microsoft Office PowerPoint</Application>
  <PresentationFormat>Presentazione su schermo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6</vt:i4>
      </vt:variant>
    </vt:vector>
  </HeadingPairs>
  <TitlesOfParts>
    <vt:vector size="8" baseType="lpstr">
      <vt:lpstr>Tema di Office</vt:lpstr>
      <vt:lpstr>1_Tema di Office</vt:lpstr>
      <vt:lpstr>Tavola rotonda sui farmaci generici /equivalenti</vt:lpstr>
      <vt:lpstr>Dr.Rossi</vt:lpstr>
      <vt:lpstr>Per il dr. Rossi</vt:lpstr>
      <vt:lpstr>Presentazione standard di PowerPoint</vt:lpstr>
      <vt:lpstr>Per il Paziente</vt:lpstr>
      <vt:lpstr>DELIBERAZIONE N° IX / 4334 Seduta del 26/10/2012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Tavola rotonda sui farmaci generici /equivalenti</dc:title>
  <dc:creator>angelo rossi</dc:creator>
  <cp:lastModifiedBy>angelo rossi</cp:lastModifiedBy>
  <cp:revision>2</cp:revision>
  <dcterms:created xsi:type="dcterms:W3CDTF">2013-04-11T14:23:17Z</dcterms:created>
  <dcterms:modified xsi:type="dcterms:W3CDTF">2013-04-11T14:25:21Z</dcterms:modified>
</cp:coreProperties>
</file>