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322" r:id="rId3"/>
    <p:sldId id="261" r:id="rId4"/>
    <p:sldId id="263" r:id="rId5"/>
    <p:sldId id="258" r:id="rId6"/>
    <p:sldId id="336" r:id="rId7"/>
    <p:sldId id="264" r:id="rId8"/>
    <p:sldId id="266" r:id="rId9"/>
    <p:sldId id="269" r:id="rId10"/>
    <p:sldId id="273" r:id="rId11"/>
    <p:sldId id="275" r:id="rId12"/>
    <p:sldId id="332" r:id="rId13"/>
    <p:sldId id="323" r:id="rId14"/>
    <p:sldId id="340" r:id="rId15"/>
    <p:sldId id="277" r:id="rId16"/>
    <p:sldId id="325" r:id="rId17"/>
    <p:sldId id="331" r:id="rId18"/>
    <p:sldId id="330" r:id="rId19"/>
    <p:sldId id="279" r:id="rId20"/>
    <p:sldId id="274" r:id="rId21"/>
    <p:sldId id="272" r:id="rId22"/>
    <p:sldId id="329" r:id="rId23"/>
    <p:sldId id="360" r:id="rId24"/>
    <p:sldId id="285" r:id="rId25"/>
    <p:sldId id="290" r:id="rId26"/>
    <p:sldId id="356" r:id="rId27"/>
    <p:sldId id="298" r:id="rId28"/>
    <p:sldId id="338" r:id="rId29"/>
    <p:sldId id="299" r:id="rId30"/>
    <p:sldId id="302" r:id="rId31"/>
    <p:sldId id="303" r:id="rId32"/>
    <p:sldId id="326" r:id="rId33"/>
    <p:sldId id="327" r:id="rId34"/>
    <p:sldId id="308" r:id="rId35"/>
    <p:sldId id="310" r:id="rId36"/>
    <p:sldId id="328" r:id="rId37"/>
    <p:sldId id="357" r:id="rId38"/>
    <p:sldId id="358" r:id="rId39"/>
    <p:sldId id="313" r:id="rId40"/>
    <p:sldId id="345" r:id="rId41"/>
    <p:sldId id="355" r:id="rId42"/>
    <p:sldId id="315" r:id="rId43"/>
    <p:sldId id="347" r:id="rId44"/>
    <p:sldId id="314" r:id="rId45"/>
    <p:sldId id="346" r:id="rId46"/>
    <p:sldId id="316" r:id="rId47"/>
    <p:sldId id="319" r:id="rId48"/>
    <p:sldId id="362" r:id="rId49"/>
    <p:sldId id="361" r:id="rId50"/>
    <p:sldId id="359" r:id="rId51"/>
    <p:sldId id="353" r:id="rId52"/>
    <p:sldId id="321" r:id="rId53"/>
    <p:sldId id="320" r:id="rId54"/>
    <p:sldId id="352" r:id="rId55"/>
    <p:sldId id="282" r:id="rId56"/>
    <p:sldId id="305" r:id="rId57"/>
    <p:sldId id="280" r:id="rId58"/>
    <p:sldId id="304" r:id="rId59"/>
    <p:sldId id="281" r:id="rId60"/>
    <p:sldId id="283" r:id="rId61"/>
    <p:sldId id="300" r:id="rId62"/>
    <p:sldId id="317" r:id="rId63"/>
    <p:sldId id="350" r:id="rId64"/>
    <p:sldId id="351" r:id="rId65"/>
    <p:sldId id="265" r:id="rId66"/>
    <p:sldId id="292" r:id="rId67"/>
    <p:sldId id="354" r:id="rId68"/>
    <p:sldId id="318" r:id="rId69"/>
    <p:sldId id="311" r:id="rId70"/>
    <p:sldId id="341" r:id="rId71"/>
    <p:sldId id="348" r:id="rId7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5427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5427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r">
              <a:defRPr sz="1300"/>
            </a:lvl1pPr>
          </a:lstStyle>
          <a:p>
            <a:fld id="{EA7D2C62-7190-4825-8842-8CA8C159E698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60" cy="495426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r">
              <a:defRPr sz="1300"/>
            </a:lvl1pPr>
          </a:lstStyle>
          <a:p>
            <a:fld id="{872A8498-6B42-4846-BDF6-41E75F3650A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0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5427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5427"/>
          </a:xfrm>
          <a:prstGeom prst="rect">
            <a:avLst/>
          </a:prstGeom>
        </p:spPr>
        <p:txBody>
          <a:bodyPr vert="horz" lIns="95263" tIns="47632" rIns="95263" bIns="47632" rtlCol="0"/>
          <a:lstStyle>
            <a:lvl1pPr algn="r">
              <a:defRPr sz="1300"/>
            </a:lvl1pPr>
          </a:lstStyle>
          <a:p>
            <a:fld id="{0B6984E0-2210-411C-9D76-C89EA2917047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3" tIns="47632" rIns="95263" bIns="47632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63" tIns="47632" rIns="95263" bIns="4763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60" cy="495426"/>
          </a:xfrm>
          <a:prstGeom prst="rect">
            <a:avLst/>
          </a:prstGeom>
        </p:spPr>
        <p:txBody>
          <a:bodyPr vert="horz" lIns="95263" tIns="47632" rIns="95263" bIns="47632" rtlCol="0" anchor="b"/>
          <a:lstStyle>
            <a:lvl1pPr algn="r">
              <a:defRPr sz="1300"/>
            </a:lvl1pPr>
          </a:lstStyle>
          <a:p>
            <a:fld id="{E09AE4B5-1E0D-4A6F-A2EE-ED405A9B32F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63" tIns="47632" rIns="95263" bIns="47632"/>
          <a:lstStyle/>
          <a:p>
            <a:pPr defTabSz="952629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0330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5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0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1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3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C1BF-C751-4884-9A1F-DC64937D2541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4D4F-1A15-4B01-B055-E6084F6C72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jpg"/><Relationship Id="rId4" Type="http://schemas.openxmlformats.org/officeDocument/2006/relationships/image" Target="../media/image104.png"/><Relationship Id="rId9" Type="http://schemas.openxmlformats.org/officeDocument/2006/relationships/image" Target="../media/image10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6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35.jpg"/><Relationship Id="rId5" Type="http://schemas.openxmlformats.org/officeDocument/2006/relationships/image" Target="../media/image42.jpg"/><Relationship Id="rId10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5"/>
          <p:cNvSpPr txBox="1">
            <a:spLocks noChangeArrowheads="1"/>
          </p:cNvSpPr>
          <p:nvPr/>
        </p:nvSpPr>
        <p:spPr bwMode="auto">
          <a:xfrm>
            <a:off x="4132262" y="3933110"/>
            <a:ext cx="392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D.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ssa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Alessandra Roggia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214938" y="25574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419725" y="32527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2054" name="Picture 8" descr="logo_p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6" y="5688014"/>
            <a:ext cx="2593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5505450" y="323014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75" y="357981"/>
            <a:ext cx="7905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57" name="Rettangolo 1"/>
          <p:cNvSpPr>
            <a:spLocks noChangeArrowheads="1"/>
          </p:cNvSpPr>
          <p:nvPr/>
        </p:nvSpPr>
        <p:spPr bwMode="auto">
          <a:xfrm>
            <a:off x="1662113" y="940223"/>
            <a:ext cx="3552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ORDINE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MEDICI CHIRURGHI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E ODONTOIATRI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DELLA PROVINCIA DI BRESCIA</a:t>
            </a: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86" y="492125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59" name="Rettangolo 2"/>
          <p:cNvSpPr>
            <a:spLocks noChangeArrowheads="1"/>
          </p:cNvSpPr>
          <p:nvPr/>
        </p:nvSpPr>
        <p:spPr bwMode="auto">
          <a:xfrm>
            <a:off x="6096000" y="7858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i="1"/>
              <a:t>MEDICAL WOMEN’S INTERNATIONAL ASSOCIATION - M.W.I.A.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/>
              <a:t>ASSOCIAZIONE ITALIANA DONNE MEDICO - AIDM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/>
              <a:t>SEZIONE BRESCIANA</a:t>
            </a:r>
            <a:endParaRPr lang="it-IT" altLang="it-IT"/>
          </a:p>
        </p:txBody>
      </p:sp>
      <p:sp>
        <p:nvSpPr>
          <p:cNvPr id="2060" name="Rettangolo 3"/>
          <p:cNvSpPr>
            <a:spLocks noChangeArrowheads="1"/>
          </p:cNvSpPr>
          <p:nvPr/>
        </p:nvSpPr>
        <p:spPr bwMode="auto">
          <a:xfrm>
            <a:off x="3065463" y="4627564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/>
              <a:t>Responsabile Unità Semplice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/>
              <a:t>di Uro-Ginecologia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i="1"/>
              <a:t>Istituto Ospedaliero Fondazione Poliambulanza</a:t>
            </a:r>
            <a:endParaRPr lang="it-IT" alt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826544" y="2418963"/>
            <a:ext cx="484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TERAPIA CHIRURGICA CONSERVATIVA DEL FIBROMA UTERINO</a:t>
            </a:r>
            <a:endParaRPr lang="en-GB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197332" y="3068122"/>
            <a:ext cx="21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 settembre 2014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57248" y="387621"/>
            <a:ext cx="42073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certi casi essere altamente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problematico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4583" y="4249671"/>
            <a:ext cx="2384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infralegamentari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490081" y="1774319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multipli 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77" y="1134549"/>
            <a:ext cx="1886941" cy="14152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24" y="1086389"/>
            <a:ext cx="1941225" cy="14567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23" y="3272230"/>
            <a:ext cx="1691250" cy="17586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35" y="3235922"/>
            <a:ext cx="1905000" cy="1438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1064" y="3535985"/>
            <a:ext cx="1155770" cy="36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Posizione </a:t>
            </a:r>
            <a:endParaRPr lang="en-GB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1064" y="1144019"/>
            <a:ext cx="95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numero</a:t>
            </a:r>
            <a:endParaRPr lang="en-GB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28877" y="3770765"/>
            <a:ext cx="1283369" cy="36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cervicali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27469" y="6202086"/>
            <a:ext cx="737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cure without deformity or loss function must ever be surgery's highest ordeal</a:t>
            </a:r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1" y="5477722"/>
            <a:ext cx="794476" cy="98757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210650" y="47215"/>
            <a:ext cx="365991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LAPAROTOMICA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403060" y="5631811"/>
            <a:ext cx="640695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è l’ esperienza del chirurgo :  bravura e tenacia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68453" y="169012"/>
            <a:ext cx="37715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38" y="831686"/>
            <a:ext cx="1386226" cy="103967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584661" y="95052"/>
            <a:ext cx="25266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Semm</a:t>
            </a:r>
            <a:r>
              <a:rPr lang="en-GB" sz="1000" dirty="0"/>
              <a:t> K. </a:t>
            </a:r>
            <a:endParaRPr lang="en-GB" sz="1000" dirty="0" smtClean="0"/>
          </a:p>
          <a:p>
            <a:r>
              <a:rPr lang="en-GB" sz="1000" dirty="0" smtClean="0"/>
              <a:t>New </a:t>
            </a:r>
            <a:r>
              <a:rPr lang="en-GB" sz="1000" dirty="0"/>
              <a:t>methods of </a:t>
            </a:r>
            <a:r>
              <a:rPr lang="en-GB" sz="1000" dirty="0" err="1"/>
              <a:t>pelviscopy</a:t>
            </a:r>
            <a:r>
              <a:rPr lang="en-GB" sz="1000" dirty="0"/>
              <a:t> (</a:t>
            </a:r>
            <a:r>
              <a:rPr lang="en-GB" sz="1000" dirty="0" err="1"/>
              <a:t>gynecologic</a:t>
            </a:r>
            <a:r>
              <a:rPr lang="en-GB" sz="1000" dirty="0"/>
              <a:t> laparoscopy) for myomectomy, </a:t>
            </a:r>
            <a:r>
              <a:rPr lang="en-GB" sz="1000" dirty="0" err="1"/>
              <a:t>ovariectomy</a:t>
            </a:r>
            <a:r>
              <a:rPr lang="en-GB" sz="1000" dirty="0"/>
              <a:t>, </a:t>
            </a:r>
            <a:r>
              <a:rPr lang="en-GB" sz="1000" dirty="0" err="1"/>
              <a:t>tubectomy</a:t>
            </a:r>
            <a:r>
              <a:rPr lang="en-GB" sz="1000" dirty="0"/>
              <a:t> and </a:t>
            </a:r>
            <a:r>
              <a:rPr lang="en-GB" sz="1000" dirty="0" err="1" smtClean="0"/>
              <a:t>adnexectomy</a:t>
            </a:r>
            <a:endParaRPr lang="en-GB" sz="1000" dirty="0" smtClean="0"/>
          </a:p>
          <a:p>
            <a:r>
              <a:rPr lang="en-GB" sz="1000" dirty="0" smtClean="0"/>
              <a:t>Endoscopy </a:t>
            </a:r>
            <a:r>
              <a:rPr lang="en-GB" sz="1000" dirty="0"/>
              <a:t>1979;11:85-93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3" y="114196"/>
            <a:ext cx="1341169" cy="1862735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583239" y="2192976"/>
            <a:ext cx="42856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</a:p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 open myomectomy-a meta-analysis of randomized controlled trails. 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JObstet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2009;145:14-21</a:t>
            </a:r>
            <a:endParaRPr lang="it-IT" sz="1100" dirty="0"/>
          </a:p>
        </p:txBody>
      </p:sp>
      <p:sp>
        <p:nvSpPr>
          <p:cNvPr id="18" name="Rettangolo 17"/>
          <p:cNvSpPr/>
          <p:nvPr/>
        </p:nvSpPr>
        <p:spPr>
          <a:xfrm>
            <a:off x="1665057" y="1179790"/>
            <a:ext cx="27499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 perdita di sangue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665057" y="1505594"/>
            <a:ext cx="22907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Ricovero più corto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60499" y="1813425"/>
            <a:ext cx="2817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 estetico migliore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814325" y="1174238"/>
            <a:ext cx="32043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operatori più lunghi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814325" y="1508846"/>
            <a:ext cx="29670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Tecnicamente più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difficile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806260" y="1812612"/>
            <a:ext cx="318023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Strumentazione più costosa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00279" y="2173058"/>
            <a:ext cx="288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Perdita di sensazione tattile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616321" y="526471"/>
            <a:ext cx="112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Dal 1979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8466665" y="246805"/>
            <a:ext cx="33137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intramurali e sottosierosi </a:t>
            </a:r>
            <a:endParaRPr lang="en-GB" sz="2000" b="1" dirty="0"/>
          </a:p>
        </p:txBody>
      </p:sp>
      <p:sp>
        <p:nvSpPr>
          <p:cNvPr id="25" name="Rettangolo 24"/>
          <p:cNvSpPr/>
          <p:nvPr/>
        </p:nvSpPr>
        <p:spPr>
          <a:xfrm>
            <a:off x="531332" y="2917529"/>
            <a:ext cx="58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grande multi-centro di studio che coinvolge 2.050 donne 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568612" y="3334636"/>
            <a:ext cx="1077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numero medio di miomi di 2,2 e una dimensione media di 6 cm rivelato un tasso di complicanze del 11%. </a:t>
            </a:r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1219101" y="3686417"/>
            <a:ext cx="5093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probabile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rimossi più di tre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</a:t>
            </a:r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6312469" y="3661688"/>
            <a:ext cx="485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 posizione era intramurale 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intralegamentosi</a:t>
            </a:r>
            <a:endParaRPr lang="en-GB" dirty="0"/>
          </a:p>
        </p:txBody>
      </p:sp>
      <p:sp>
        <p:nvSpPr>
          <p:cNvPr id="29" name="Rettangolo 28"/>
          <p:cNvSpPr/>
          <p:nvPr/>
        </p:nvSpPr>
        <p:spPr>
          <a:xfrm>
            <a:off x="3192923" y="3991821"/>
            <a:ext cx="482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 del più grande mioma era più di 5 cm</a:t>
            </a:r>
            <a:endParaRPr lang="en-GB" dirty="0"/>
          </a:p>
        </p:txBody>
      </p:sp>
      <p:sp>
        <p:nvSpPr>
          <p:cNvPr id="30" name="Rettangolo 29"/>
          <p:cNvSpPr/>
          <p:nvPr/>
        </p:nvSpPr>
        <p:spPr>
          <a:xfrm>
            <a:off x="2356249" y="4649006"/>
            <a:ext cx="4117456" cy="7876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≤3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il volume </a:t>
            </a: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cm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8571389" y="4006742"/>
            <a:ext cx="2982323" cy="932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Sizzi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Rossetti 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al.                                                                               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multicenter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on complications of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myomectomy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J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 Invasive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2007;14:453–62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043444" y="5835567"/>
            <a:ext cx="1026979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è l’ esperienza del chirurgo :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l’inesperienza è associata a maggiori conversione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lpt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LE3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229" y="680073"/>
            <a:ext cx="186929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posizione litotomica </a:t>
            </a:r>
            <a:endParaRPr lang="en-GB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" y="1109666"/>
            <a:ext cx="1250797" cy="9009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6429" y="2173345"/>
            <a:ext cx="174631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manipolatore uterino</a:t>
            </a:r>
            <a:endParaRPr lang="en-GB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9" y="2600933"/>
            <a:ext cx="1095556" cy="7991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67" y="2575472"/>
            <a:ext cx="1038119" cy="82463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308444" y="2170160"/>
            <a:ext cx="66281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trocar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/>
          </a:p>
        </p:txBody>
      </p:sp>
      <p:sp>
        <p:nvSpPr>
          <p:cNvPr id="10" name="Rettangolo 9"/>
          <p:cNvSpPr/>
          <p:nvPr/>
        </p:nvSpPr>
        <p:spPr>
          <a:xfrm>
            <a:off x="4222934" y="258419"/>
            <a:ext cx="37715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32329" y="3573338"/>
            <a:ext cx="24683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 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pseudocapsula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9" y="3990470"/>
            <a:ext cx="1447800" cy="9620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06071" y="5061850"/>
            <a:ext cx="114807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enucleazione</a:t>
            </a:r>
            <a:endParaRPr lang="en-GB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4" y="5542858"/>
            <a:ext cx="1018943" cy="89956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54" y="5552448"/>
            <a:ext cx="1565132" cy="88038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0" y="5552447"/>
            <a:ext cx="1572120" cy="880387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6019308" y="925000"/>
            <a:ext cx="8018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SUTURA</a:t>
            </a:r>
            <a:endParaRPr lang="en-GB" sz="14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35" y="925000"/>
            <a:ext cx="1356496" cy="101737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66" y="893546"/>
            <a:ext cx="1244726" cy="104658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247394" y="3489109"/>
            <a:ext cx="128336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ADERENZE</a:t>
            </a:r>
            <a:endParaRPr lang="it-IT" sz="14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35" y="3489109"/>
            <a:ext cx="1283684" cy="862036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6087738" y="2206140"/>
            <a:ext cx="144302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sz="140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53" y="2241300"/>
            <a:ext cx="1204655" cy="87496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96" y="2241300"/>
            <a:ext cx="1669838" cy="93928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314536" y="4787660"/>
            <a:ext cx="279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Punti critici </a:t>
            </a:r>
          </a:p>
          <a:p>
            <a:r>
              <a:rPr lang="it-IT" dirty="0" smtClean="0"/>
              <a:t>Sutura</a:t>
            </a:r>
          </a:p>
          <a:p>
            <a:r>
              <a:rPr lang="it-IT" dirty="0" err="1" smtClean="0"/>
              <a:t>Morcellazione</a:t>
            </a:r>
            <a:endParaRPr lang="it-IT" dirty="0" smtClean="0"/>
          </a:p>
          <a:p>
            <a:r>
              <a:rPr lang="it-IT" dirty="0" smtClean="0"/>
              <a:t>Perdita </a:t>
            </a:r>
            <a:r>
              <a:rPr lang="it-IT" dirty="0"/>
              <a:t>di sensazione </a:t>
            </a:r>
            <a:r>
              <a:rPr lang="it-IT" dirty="0" smtClean="0"/>
              <a:t>tattile 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9325789" y="4787660"/>
            <a:ext cx="18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Punti a favore </a:t>
            </a:r>
            <a:r>
              <a:rPr lang="it-IT" dirty="0" err="1" smtClean="0"/>
              <a:t>mininvasività</a:t>
            </a:r>
            <a:endParaRPr lang="it-IT" dirty="0" smtClean="0"/>
          </a:p>
          <a:p>
            <a:r>
              <a:rPr lang="it-IT" dirty="0" smtClean="0"/>
              <a:t>meno aderenze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1" grpId="0" animBg="1"/>
      <p:bldP spid="13" grpId="0" animBg="1"/>
      <p:bldP spid="17" grpId="0" animBg="1"/>
      <p:bldP spid="20" grpId="0" animBg="1"/>
      <p:bldP spid="22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247" y="545682"/>
            <a:ext cx="97815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SUTURA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80" y="822305"/>
            <a:ext cx="2047022" cy="15352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43" y="781857"/>
            <a:ext cx="2065291" cy="15489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86" y="667237"/>
            <a:ext cx="2215741" cy="16596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5" y="575180"/>
            <a:ext cx="2083361" cy="175172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21634" y="2832357"/>
            <a:ext cx="5087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 l'utero secondo un approccio laparotomico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5789441" y="2682375"/>
            <a:ext cx="247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multistrato è necessaria 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5789441" y="3075420"/>
            <a:ext cx="317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di ematoma locale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5990775" y="4202089"/>
            <a:ext cx="5087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Parker WH,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Einarsson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J,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et al. </a:t>
            </a:r>
            <a:endParaRPr lang="it-IT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for uterine rupture after laparoscopic myomectomy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Minimally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Invasive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Gynecology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2010;17:551-4</a:t>
            </a:r>
            <a:endParaRPr lang="en-GB" sz="1000" dirty="0"/>
          </a:p>
        </p:txBody>
      </p:sp>
      <p:sp>
        <p:nvSpPr>
          <p:cNvPr id="14" name="Rettangolo 13"/>
          <p:cNvSpPr/>
          <p:nvPr/>
        </p:nvSpPr>
        <p:spPr>
          <a:xfrm>
            <a:off x="335153" y="3823936"/>
            <a:ext cx="786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rischio di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rottura d’utero dopo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laparoscopia  è maggiore che dopo laparotomia 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317247" y="5003155"/>
            <a:ext cx="623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rischio di rottura d’utero dopo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comunque raro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054171" y="5592392"/>
            <a:ext cx="3022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PG et al. </a:t>
            </a:r>
            <a:endParaRPr lang="en-GB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Pregnancy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following laparoscopic myomectomy and single-layer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closure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2006;21:3278-81 </a:t>
            </a:r>
            <a:endParaRPr lang="it-IT" sz="1100" dirty="0"/>
          </a:p>
        </p:txBody>
      </p:sp>
      <p:sp>
        <p:nvSpPr>
          <p:cNvPr id="8" name="Rettangolo 7"/>
          <p:cNvSpPr/>
          <p:nvPr/>
        </p:nvSpPr>
        <p:spPr>
          <a:xfrm>
            <a:off x="5417667" y="5659236"/>
            <a:ext cx="5114293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bernardi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et al                                                                                                                        safety of vaginal birth after laparoscopic myomectomy: a critical view             international journal of </a:t>
            </a:r>
            <a:r>
              <a:rPr lang="en-GB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gynecology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obstetrics 107s2 (2009) s413–s729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203269" y="138570"/>
            <a:ext cx="37715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11" y="5755163"/>
            <a:ext cx="1517032" cy="10095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5566" y="2021013"/>
            <a:ext cx="9599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donne che cercano gravidanze considerare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cautela e limitare strettamente le indicazioni a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165737" y="2390345"/>
            <a:ext cx="17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 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165737" y="2743782"/>
            <a:ext cx="125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 3 fibromi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9949" y="3146970"/>
            <a:ext cx="242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profondi nel miometrio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254246" y="2961585"/>
            <a:ext cx="4358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Banas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 et 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</a:p>
          <a:p>
            <a:r>
              <a:rPr lang="it-IT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spontaneus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uterine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rupture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weeks’gestation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fetal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Obstet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Gynaecolres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2005;31:527-30</a:t>
            </a:r>
            <a:endParaRPr lang="it-IT" sz="1100" dirty="0"/>
          </a:p>
        </p:txBody>
      </p:sp>
      <p:sp>
        <p:nvSpPr>
          <p:cNvPr id="8" name="Rettangolo 7"/>
          <p:cNvSpPr/>
          <p:nvPr/>
        </p:nvSpPr>
        <p:spPr>
          <a:xfrm>
            <a:off x="354476" y="4734574"/>
            <a:ext cx="398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Meglio aspettare almeno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settimane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516020" y="5679707"/>
            <a:ext cx="881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c’è un significativo difetto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sembra prudente raccomandare un parto cesareo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1939902" y="6118348"/>
            <a:ext cx="767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team ostetrico che deve decidere deve esaminare la descrizione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dell’intervento e il decorso post-operatorio 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54246" y="3861271"/>
            <a:ext cx="3491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Faustino </a:t>
            </a:r>
            <a:r>
              <a:rPr lang="it-IT" sz="1100" dirty="0" err="1" smtClean="0"/>
              <a:t>prerez</a:t>
            </a:r>
            <a:r>
              <a:rPr lang="it-IT" sz="1100" dirty="0" smtClean="0"/>
              <a:t> et al </a:t>
            </a:r>
          </a:p>
          <a:p>
            <a:r>
              <a:rPr lang="it-IT" sz="1100" dirty="0" smtClean="0"/>
              <a:t>EMAS position statement: management of uterine </a:t>
            </a:r>
            <a:r>
              <a:rPr lang="it-IT" sz="1100" dirty="0" err="1" smtClean="0"/>
              <a:t>fibroids</a:t>
            </a:r>
            <a:endParaRPr lang="it-IT" sz="1100" dirty="0" smtClean="0"/>
          </a:p>
          <a:p>
            <a:r>
              <a:rPr lang="it-IT" sz="1100" dirty="0" err="1" smtClean="0"/>
              <a:t>Maturitas</a:t>
            </a:r>
            <a:r>
              <a:rPr lang="it-IT" sz="1100" dirty="0" smtClean="0"/>
              <a:t> 2014 </a:t>
            </a:r>
            <a:r>
              <a:rPr lang="it-IT" sz="1100" dirty="0" err="1" smtClean="0"/>
              <a:t>article</a:t>
            </a:r>
            <a:r>
              <a:rPr lang="it-IT" sz="1100" dirty="0" smtClean="0"/>
              <a:t> in press  </a:t>
            </a:r>
            <a:endParaRPr lang="en-GB" sz="1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45374" y="390550"/>
            <a:ext cx="72670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SICUREZZA DEL PARTO VAGINALE DOPO MIOMECTOMIA LAPAROSCOPICA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4188485" y="-34111"/>
            <a:ext cx="37715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877109" y="1080441"/>
            <a:ext cx="577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Aumento significativo di rottura d’utero durante il travaglio 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7443819" y="1412944"/>
            <a:ext cx="4337257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bernardi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et al                                                                                                                        safety of vaginal birth after laparoscopic myomectomy: a critical view             international journal of </a:t>
            </a:r>
            <a:r>
              <a:rPr lang="en-GB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gynecology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obstetrics 107s2 (2009) s413–s729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532754" y="2216076"/>
            <a:ext cx="338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 reale prevalenza è sottostimata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43844" y="892152"/>
            <a:ext cx="452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recente revisione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delle complicanze 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segnalati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532754" y="1794646"/>
            <a:ext cx="920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alla vascolarizzazione, al piccolo e grandi intestino, vescica, uretere, tube di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Falloppio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e omento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532754" y="2585408"/>
            <a:ext cx="640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0,02-0,007%, ipotizzando tra 25,000-70,000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morcellazioni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annuali.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504175" y="1465549"/>
            <a:ext cx="287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complicanze intraoperatorie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091579" y="2677741"/>
            <a:ext cx="4100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 </a:t>
            </a:r>
            <a:r>
              <a:rPr lang="en-GB" sz="1000" dirty="0" err="1"/>
              <a:t>Milad</a:t>
            </a:r>
            <a:r>
              <a:rPr lang="en-GB" sz="1000" dirty="0"/>
              <a:t> MP, </a:t>
            </a:r>
            <a:r>
              <a:rPr lang="en-GB" sz="1000" dirty="0" err="1"/>
              <a:t>Milad</a:t>
            </a:r>
            <a:r>
              <a:rPr lang="en-GB" sz="1000" dirty="0"/>
              <a:t> EA.  </a:t>
            </a:r>
            <a:endParaRPr lang="en-GB" sz="1000" dirty="0" smtClean="0"/>
          </a:p>
          <a:p>
            <a:r>
              <a:rPr lang="en-GB" sz="1000" dirty="0" smtClean="0"/>
              <a:t>Laparoscopic </a:t>
            </a:r>
            <a:r>
              <a:rPr lang="en-GB" sz="1000" dirty="0" err="1"/>
              <a:t>Morcellator</a:t>
            </a:r>
            <a:r>
              <a:rPr lang="en-GB" sz="1000" dirty="0"/>
              <a:t>-Related Complications</a:t>
            </a:r>
            <a:r>
              <a:rPr lang="en-GB" sz="1000" dirty="0" smtClean="0"/>
              <a:t>.</a:t>
            </a:r>
          </a:p>
          <a:p>
            <a:r>
              <a:rPr lang="en-GB" sz="1000" dirty="0" smtClean="0"/>
              <a:t> </a:t>
            </a:r>
            <a:r>
              <a:rPr lang="en-GB" sz="1000" dirty="0"/>
              <a:t>J Minim </a:t>
            </a:r>
            <a:r>
              <a:rPr lang="en-GB" sz="1000" dirty="0" smtClean="0"/>
              <a:t>Invasive </a:t>
            </a:r>
            <a:r>
              <a:rPr lang="en-GB" sz="1000" dirty="0"/>
              <a:t>Gynecol. 2013 Dec 9;pii: </a:t>
            </a:r>
            <a:r>
              <a:rPr lang="en-GB" sz="1000" dirty="0" smtClean="0"/>
              <a:t>S1553-4650(13)01434-9</a:t>
            </a:r>
            <a:endParaRPr lang="en-GB" sz="1000" dirty="0"/>
          </a:p>
        </p:txBody>
      </p:sp>
      <p:sp>
        <p:nvSpPr>
          <p:cNvPr id="19" name="Rettangolo 18"/>
          <p:cNvSpPr/>
          <p:nvPr/>
        </p:nvSpPr>
        <p:spPr>
          <a:xfrm>
            <a:off x="3984094" y="212963"/>
            <a:ext cx="377154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LAPAROSCOPICA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822506" y="583450"/>
            <a:ext cx="18000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903388" y="3865361"/>
            <a:ext cx="494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inevitabile versamento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intraperitoneale di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tessuti</a:t>
            </a:r>
            <a:endParaRPr lang="en-GB" dirty="0"/>
          </a:p>
        </p:txBody>
      </p:sp>
      <p:sp>
        <p:nvSpPr>
          <p:cNvPr id="22" name="Rettangolo 21"/>
          <p:cNvSpPr/>
          <p:nvPr/>
        </p:nvSpPr>
        <p:spPr>
          <a:xfrm>
            <a:off x="504175" y="3483528"/>
            <a:ext cx="298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conseguenza a lungo termine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852050" y="3865361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benigni </a:t>
            </a:r>
            <a:endParaRPr lang="en-GB" dirty="0"/>
          </a:p>
        </p:txBody>
      </p:sp>
      <p:sp>
        <p:nvSpPr>
          <p:cNvPr id="24" name="Rettangolo 23"/>
          <p:cNvSpPr/>
          <p:nvPr/>
        </p:nvSpPr>
        <p:spPr>
          <a:xfrm>
            <a:off x="6907911" y="3680695"/>
            <a:ext cx="512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leiomiomatosi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peritoneale Iatrogena (IPL) 0,5-1,2% </a:t>
            </a:r>
            <a:endParaRPr lang="en-GB" dirty="0"/>
          </a:p>
        </p:txBody>
      </p:sp>
      <p:sp>
        <p:nvSpPr>
          <p:cNvPr id="25" name="Rettangolo 24"/>
          <p:cNvSpPr/>
          <p:nvPr/>
        </p:nvSpPr>
        <p:spPr>
          <a:xfrm>
            <a:off x="6907911" y="4050027"/>
            <a:ext cx="375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l'impianto di miomi nel sito del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trocar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903388" y="4614648"/>
            <a:ext cx="455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versamento intraperitoneale di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tessuti maligni </a:t>
            </a:r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5858141" y="4591316"/>
            <a:ext cx="232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leiomiosarcoma (LMS) </a:t>
            </a:r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5896038" y="4986937"/>
            <a:ext cx="3069943" cy="31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denocarcinoma endometriale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884708" y="5303690"/>
            <a:ext cx="350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sarcomi stromali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endometriali (ESS)</a:t>
            </a:r>
            <a:endParaRPr lang="en-GB" dirty="0"/>
          </a:p>
        </p:txBody>
      </p:sp>
      <p:sp>
        <p:nvSpPr>
          <p:cNvPr id="30" name="Rettangolo 29"/>
          <p:cNvSpPr/>
          <p:nvPr/>
        </p:nvSpPr>
        <p:spPr>
          <a:xfrm>
            <a:off x="6801930" y="5673022"/>
            <a:ext cx="50957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AAGL Advancing Minimally Invasive </a:t>
            </a:r>
            <a:r>
              <a:rPr lang="en-GB" sz="1100" dirty="0" err="1"/>
              <a:t>Gynecology</a:t>
            </a:r>
            <a:r>
              <a:rPr lang="en-GB" sz="1100" dirty="0"/>
              <a:t> Worldwide. </a:t>
            </a:r>
            <a:endParaRPr lang="en-GB" sz="1100" dirty="0" smtClean="0"/>
          </a:p>
          <a:p>
            <a:r>
              <a:rPr lang="en-GB" sz="1100" dirty="0" smtClean="0"/>
              <a:t>AAGL </a:t>
            </a:r>
            <a:r>
              <a:rPr lang="en-GB" sz="1100" dirty="0"/>
              <a:t>Practice Report: </a:t>
            </a:r>
            <a:r>
              <a:rPr lang="en-GB" sz="1100" dirty="0" err="1"/>
              <a:t>Morcellation</a:t>
            </a:r>
            <a:r>
              <a:rPr lang="en-GB" sz="1100" dirty="0"/>
              <a:t> During Uterine Tissue Extraction. </a:t>
            </a:r>
            <a:endParaRPr lang="en-GB" sz="1100" dirty="0" smtClean="0"/>
          </a:p>
          <a:p>
            <a:r>
              <a:rPr lang="en-GB" sz="1100" dirty="0" smtClean="0"/>
              <a:t>Journal </a:t>
            </a:r>
            <a:r>
              <a:rPr lang="en-GB" sz="1100" dirty="0"/>
              <a:t>of Minimally Invasive </a:t>
            </a:r>
            <a:r>
              <a:rPr lang="en-GB" sz="1100" dirty="0" err="1"/>
              <a:t>Gynecology</a:t>
            </a:r>
            <a:r>
              <a:rPr lang="en-GB" sz="1100" dirty="0"/>
              <a:t> (2014): DOI: 10.1016/j.jmig.2014.05.010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02241" y="5007747"/>
            <a:ext cx="138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0,9%</a:t>
            </a:r>
          </a:p>
          <a:p>
            <a:r>
              <a:rPr lang="it-IT" dirty="0" smtClean="0"/>
              <a:t>1,2% STUMP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3863" y="1439808"/>
            <a:ext cx="934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Poiché la </a:t>
            </a:r>
            <a:r>
              <a:rPr lang="it-IT" b="1" dirty="0"/>
              <a:t>procedura </a:t>
            </a:r>
            <a:r>
              <a:rPr lang="it-IT" b="1" dirty="0" smtClean="0"/>
              <a:t>può  diffondere  </a:t>
            </a:r>
            <a:r>
              <a:rPr lang="it-IT" b="1" dirty="0"/>
              <a:t>tessuto canceroso all'interno dell'addome </a:t>
            </a:r>
            <a:r>
              <a:rPr lang="it-IT" b="1" dirty="0" smtClean="0"/>
              <a:t>e della pelvi </a:t>
            </a:r>
            <a:r>
              <a:rPr lang="it-IT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peggiorando </a:t>
            </a:r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significativamente probabilità di sopravvivenza a lungo termine del paziente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838944" y="3175293"/>
            <a:ext cx="5354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Poiché non </a:t>
            </a:r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esiste un metodo affidabile per prevedere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3053837" y="4550093"/>
            <a:ext cx="6676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 FDA SCORAGGIA L'USO DELLA </a:t>
            </a:r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MORCELLAZIONE </a:t>
            </a:r>
            <a:r>
              <a:rPr lang="it-IT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LAPAROSCOPICA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7156194" y="2107569"/>
            <a:ext cx="4243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Park J, Park S, Kim D, et al. </a:t>
            </a:r>
            <a:endParaRPr lang="en-GB" sz="1100" dirty="0" smtClean="0"/>
          </a:p>
          <a:p>
            <a:r>
              <a:rPr lang="en-GB" sz="1100" dirty="0" smtClean="0"/>
              <a:t>The </a:t>
            </a:r>
            <a:r>
              <a:rPr lang="en-GB" sz="1100" dirty="0"/>
              <a:t>impact of </a:t>
            </a:r>
            <a:r>
              <a:rPr lang="en-GB" sz="1100" dirty="0" err="1"/>
              <a:t>tumor</a:t>
            </a:r>
            <a:r>
              <a:rPr lang="en-GB" sz="1100" dirty="0"/>
              <a:t> </a:t>
            </a:r>
            <a:r>
              <a:rPr lang="en-GB" sz="1100" dirty="0" err="1"/>
              <a:t>morcellation</a:t>
            </a:r>
            <a:r>
              <a:rPr lang="en-GB" sz="1100" dirty="0"/>
              <a:t> during surgery on the prognosis of patients with apparently early uterine </a:t>
            </a:r>
            <a:r>
              <a:rPr lang="en-GB" sz="1100" dirty="0" err="1"/>
              <a:t>leiomyosarcoma</a:t>
            </a:r>
            <a:r>
              <a:rPr lang="en-GB" sz="1100" dirty="0"/>
              <a:t>. </a:t>
            </a:r>
            <a:endParaRPr lang="en-GB" sz="1100" dirty="0" smtClean="0"/>
          </a:p>
          <a:p>
            <a:r>
              <a:rPr lang="en-GB" sz="1100" dirty="0" err="1" smtClean="0"/>
              <a:t>Gynecologic</a:t>
            </a:r>
            <a:r>
              <a:rPr lang="en-GB" sz="1100" dirty="0" smtClean="0"/>
              <a:t> </a:t>
            </a:r>
            <a:r>
              <a:rPr lang="en-GB" sz="1100" dirty="0"/>
              <a:t>Oncology 2011;122:255-9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74007" y="664325"/>
            <a:ext cx="18000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30" y="102686"/>
            <a:ext cx="3865199" cy="5425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56194" y="5040882"/>
            <a:ext cx="39104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Power</a:t>
            </a:r>
            <a:r>
              <a:rPr lang="it-IT" sz="1100" dirty="0" smtClean="0"/>
              <a:t> </a:t>
            </a:r>
            <a:r>
              <a:rPr lang="it-IT" sz="1100" dirty="0" err="1" smtClean="0"/>
              <a:t>morcellators</a:t>
            </a:r>
            <a:r>
              <a:rPr lang="it-IT" sz="1100" dirty="0" smtClean="0"/>
              <a:t>: </a:t>
            </a:r>
            <a:r>
              <a:rPr lang="it-IT" sz="1100" dirty="0" err="1" smtClean="0"/>
              <a:t>areview</a:t>
            </a:r>
            <a:r>
              <a:rPr lang="it-IT" sz="1100" dirty="0" smtClean="0"/>
              <a:t> of </a:t>
            </a:r>
            <a:r>
              <a:rPr lang="it-IT" sz="1100" dirty="0" err="1" smtClean="0"/>
              <a:t>current</a:t>
            </a:r>
            <a:r>
              <a:rPr lang="it-IT" sz="1100" dirty="0" smtClean="0"/>
              <a:t> </a:t>
            </a:r>
            <a:r>
              <a:rPr lang="it-IT" sz="1100" dirty="0" err="1" smtClean="0"/>
              <a:t>practice</a:t>
            </a:r>
            <a:r>
              <a:rPr lang="it-IT" sz="1100" dirty="0" smtClean="0"/>
              <a:t> and </a:t>
            </a:r>
            <a:r>
              <a:rPr lang="it-IT" sz="1100" dirty="0" err="1" smtClean="0"/>
              <a:t>assessment</a:t>
            </a:r>
            <a:r>
              <a:rPr lang="it-IT" sz="1100" dirty="0" smtClean="0"/>
              <a:t> of </a:t>
            </a:r>
            <a:r>
              <a:rPr lang="it-IT" sz="1100" dirty="0" err="1" smtClean="0"/>
              <a:t>risk</a:t>
            </a:r>
            <a:endParaRPr lang="it-IT" sz="1100" dirty="0" smtClean="0"/>
          </a:p>
          <a:p>
            <a:r>
              <a:rPr lang="it-IT" sz="1100" dirty="0" smtClean="0"/>
              <a:t>Aprile 2014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946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6048" y="1718393"/>
            <a:ext cx="790651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Essere consapevoli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che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 FDA scoraggia l'uso di laparoscopica morcellazione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46048" y="2369799"/>
            <a:ext cx="1055827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Non utilizzare laparoscopica uterina potere morcellazione nelle donne con tumore uterino sospetta o nota.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46048" y="3009824"/>
            <a:ext cx="1104595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Considerare attentamente tutte le opzioni di trattamento disponibili per le donne con fibromi uterini sintomatici.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46048" y="3669193"/>
            <a:ext cx="7613904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48915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Discutere a fondo i benefici  e i rischi di tutti i trattamenti con i pazienti.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46048" y="4782618"/>
            <a:ext cx="10558272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48915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65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Informare 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pazienti</a:t>
            </a:r>
          </a:p>
          <a:p>
            <a:pPr marL="2571750" lvl="5" indent="-285750">
              <a:lnSpc>
                <a:spcPts val="165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che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il loro fibroma (s) può contenere tessuto canceroso inaspettato e 	</a:t>
            </a:r>
            <a:endParaRPr lang="it-IT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571750" lvl="5" indent="-285750">
              <a:lnSpc>
                <a:spcPts val="165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che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morcellazione potere laparoscopica può diffondere il cancro, peggiorando significativamente la loro prognosi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44962" y="1077619"/>
            <a:ext cx="816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PURTROPPO NON CI SONO DATI  CERTI NE’ LINEE GUIDA SU CUI BASARE LA  SCELTA </a:t>
            </a:r>
            <a:endParaRPr lang="en-GB" b="1" dirty="0"/>
          </a:p>
        </p:txBody>
      </p:sp>
      <p:sp>
        <p:nvSpPr>
          <p:cNvPr id="10" name="Rettangolo 9"/>
          <p:cNvSpPr/>
          <p:nvPr/>
        </p:nvSpPr>
        <p:spPr>
          <a:xfrm>
            <a:off x="5247006" y="528044"/>
            <a:ext cx="18000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5422643"/>
            <a:ext cx="1904018" cy="12670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46048" y="4189454"/>
            <a:ext cx="1035769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48915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Eseguire una valutazione rischio-beneficio attenta  caso per caso e se la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morcellazione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laparoscopica è considerata la migliore opzione terapeutica: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30" y="102686"/>
            <a:ext cx="386519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6478" y="1623529"/>
            <a:ext cx="21909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BORSE DI RACCOLTA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506818" y="2516889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Sacchetto per morcellazione intraperitoneale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3626241" y="4953025"/>
            <a:ext cx="420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Sacchetto che richiede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minilaparotomia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esterna con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bisturi a freddo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223056" y="6019463"/>
            <a:ext cx="336605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ESTRAZIONE MINILAPAROTOMICA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18" y="4937615"/>
            <a:ext cx="1486436" cy="11133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06818" y="3689173"/>
            <a:ext cx="495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Sacchetto per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esterna  transvaginale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09970" y="3701921"/>
            <a:ext cx="179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transvaginale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164867" y="2504141"/>
            <a:ext cx="17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intraperitoneale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09970" y="4953025"/>
            <a:ext cx="220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transaddominale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2537636" y="1803368"/>
            <a:ext cx="33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impermeabili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cellule tumorali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37636" y="1409208"/>
            <a:ext cx="263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assorbibile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11563" y="1598512"/>
            <a:ext cx="130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Spillage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82" y="2264609"/>
            <a:ext cx="1518946" cy="96354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55" y="3412094"/>
            <a:ext cx="1019259" cy="115763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247006" y="534700"/>
            <a:ext cx="18000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430" y="59554"/>
            <a:ext cx="3865199" cy="54259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046700" y="964178"/>
            <a:ext cx="460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Rischiosa qualsiasi </a:t>
            </a:r>
            <a:r>
              <a:rPr lang="it-IT" dirty="0" err="1" smtClean="0"/>
              <a:t>morcellazione</a:t>
            </a:r>
            <a:r>
              <a:rPr lang="it-IT" dirty="0" smtClean="0"/>
              <a:t> non protetta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3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4552" y="214842"/>
            <a:ext cx="2026580" cy="375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MINILAPAROTOMIA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01095" y="236269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 7 cm trasversale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6075869" y="1513390"/>
            <a:ext cx="307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 postoperatorio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010467" y="1836382"/>
            <a:ext cx="27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degenza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ospedaliera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954897" y="2185626"/>
            <a:ext cx="198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Rapido</a:t>
            </a:r>
            <a:r>
              <a:rPr lang="en-GB" dirty="0" smtClean="0"/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recupero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7063944" y="3177661"/>
            <a:ext cx="4318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cagnacci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et al </a:t>
            </a: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of myomectomy b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laparotomy,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laparoscopically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assisted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a randomized prospective 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</a:p>
          <a:p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2003;18:2590-4</a:t>
            </a:r>
            <a:endParaRPr lang="en-GB" sz="1000" dirty="0"/>
          </a:p>
        </p:txBody>
      </p:sp>
      <p:sp>
        <p:nvSpPr>
          <p:cNvPr id="10" name="Rettangolo 9"/>
          <p:cNvSpPr/>
          <p:nvPr/>
        </p:nvSpPr>
        <p:spPr>
          <a:xfrm>
            <a:off x="7064336" y="2521904"/>
            <a:ext cx="4820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benassi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et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</a:p>
          <a:p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laparotomy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uterine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randomised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controlledtrial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minerva ginecologica 2005;57:159-63</a:t>
            </a:r>
            <a:endParaRPr lang="en-GB" sz="1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9935" y="1620887"/>
            <a:ext cx="232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Tempi chirurgici rapidi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6216808" y="730536"/>
            <a:ext cx="3443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benedetti-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pacini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endParaRPr lang="it-IT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benign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gynaecological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Ostet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1996;87:456-9</a:t>
            </a:r>
            <a:endParaRPr lang="en-GB" sz="1000" dirty="0"/>
          </a:p>
        </p:txBody>
      </p:sp>
      <p:sp>
        <p:nvSpPr>
          <p:cNvPr id="14" name="Rettangolo 13"/>
          <p:cNvSpPr/>
          <p:nvPr/>
        </p:nvSpPr>
        <p:spPr>
          <a:xfrm>
            <a:off x="377726" y="3843550"/>
            <a:ext cx="2293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ambulatoriale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01073" y="4079308"/>
            <a:ext cx="4803900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RL et al. 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 a safe procedure in an ambulatory setting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Steil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2010;94:2277-80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63944" y="4027851"/>
            <a:ext cx="245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per grossi miomi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288991" y="4361116"/>
            <a:ext cx="3716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glasser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Minilaparotoy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myometomy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a minimal invasive alternative for the large fibroid 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uterus</a:t>
            </a:r>
          </a:p>
          <a:p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minim Invasive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2005;12:275-83</a:t>
            </a:r>
            <a:endParaRPr lang="en-GB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8462" y="1941601"/>
            <a:ext cx="403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Facile da eseguire /facile da imparare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8463" y="2262315"/>
            <a:ext cx="180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Poco costosa 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49935" y="2644706"/>
            <a:ext cx="19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sensazione tattile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58462" y="5031622"/>
            <a:ext cx="436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NELLE DONNE CHE CERCANO GRAVIDANZA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15231" y="5923261"/>
            <a:ext cx="454205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Alessandri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et al 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randomized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of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laparosocpic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minilaparotomic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myomectomy for uterine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myomas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 invasive gynaecol2006;13:92-7)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3699" y="5542939"/>
            <a:ext cx="452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 sutura del difetto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più accurata </a:t>
            </a:r>
            <a:endParaRPr lang="en-GB" dirty="0"/>
          </a:p>
        </p:txBody>
      </p:sp>
      <p:sp>
        <p:nvSpPr>
          <p:cNvPr id="22" name="Rettangolo 21"/>
          <p:cNvSpPr/>
          <p:nvPr/>
        </p:nvSpPr>
        <p:spPr>
          <a:xfrm>
            <a:off x="5413080" y="5485073"/>
            <a:ext cx="626795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tassi di gravidanza sono uguali per le miomectomia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LE2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41637" y="5929673"/>
            <a:ext cx="494029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ts val="1425"/>
              </a:lnSpc>
              <a:spcAft>
                <a:spcPts val="0"/>
              </a:spcAft>
            </a:pPr>
            <a:r>
              <a:rPr lang="it-IT" sz="1100" dirty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Palomba S., Zupi E., Falbo A</a:t>
            </a:r>
            <a:r>
              <a:rPr lang="it-IT" sz="1100" dirty="0" smtClean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en-US" sz="1100" dirty="0">
              <a:solidFill>
                <a:srgbClr val="30303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425"/>
              </a:lnSpc>
              <a:spcAft>
                <a:spcPts val="0"/>
              </a:spcAft>
            </a:pPr>
            <a:r>
              <a:rPr lang="en-US" sz="1100" dirty="0" smtClean="0">
                <a:solidFill>
                  <a:srgbClr val="303030"/>
                </a:solidFill>
                <a:ea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303030"/>
                </a:solidFill>
                <a:ea typeface="Times New Roman" panose="02020603050405020304" pitchFamily="18" charset="0"/>
              </a:rPr>
              <a:t>A multicenter randomized, controlled study comparing laparoscopic versus </a:t>
            </a:r>
            <a:r>
              <a:rPr lang="en-US" sz="1100" dirty="0" err="1">
                <a:solidFill>
                  <a:srgbClr val="303030"/>
                </a:solidFill>
                <a:ea typeface="Times New Roman" panose="02020603050405020304" pitchFamily="18" charset="0"/>
              </a:rPr>
              <a:t>minilaparotomic</a:t>
            </a:r>
            <a:r>
              <a:rPr lang="en-US" sz="1100" dirty="0">
                <a:solidFill>
                  <a:srgbClr val="303030"/>
                </a:solidFill>
                <a:ea typeface="Times New Roman" panose="02020603050405020304" pitchFamily="18" charset="0"/>
              </a:rPr>
              <a:t> myomectomy: reproductive outcomes. </a:t>
            </a:r>
            <a:endParaRPr lang="en-US" sz="1100" dirty="0" smtClean="0">
              <a:solidFill>
                <a:srgbClr val="303030"/>
              </a:solidFill>
              <a:ea typeface="Times New Roman" panose="02020603050405020304" pitchFamily="18" charset="0"/>
            </a:endParaRPr>
          </a:p>
          <a:p>
            <a:pPr marL="457200">
              <a:lnSpc>
                <a:spcPts val="1425"/>
              </a:lnSpc>
              <a:spcAft>
                <a:spcPts val="0"/>
              </a:spcAft>
            </a:pPr>
            <a:r>
              <a:rPr lang="it-IT" sz="1100" dirty="0" err="1" smtClean="0">
                <a:solidFill>
                  <a:srgbClr val="303030"/>
                </a:solidFill>
                <a:ea typeface="Times New Roman" panose="02020603050405020304" pitchFamily="18" charset="0"/>
              </a:rPr>
              <a:t>Fertil</a:t>
            </a:r>
            <a:r>
              <a:rPr lang="it-IT" sz="1100" dirty="0" smtClean="0">
                <a:solidFill>
                  <a:srgbClr val="303030"/>
                </a:solidFill>
                <a:ea typeface="Times New Roman" panose="02020603050405020304" pitchFamily="18" charset="0"/>
              </a:rPr>
              <a:t> </a:t>
            </a:r>
            <a:r>
              <a:rPr lang="it-IT" sz="1100" dirty="0" err="1">
                <a:solidFill>
                  <a:srgbClr val="303030"/>
                </a:solidFill>
                <a:ea typeface="Times New Roman" panose="02020603050405020304" pitchFamily="18" charset="0"/>
              </a:rPr>
              <a:t>Steril</a:t>
            </a:r>
            <a:r>
              <a:rPr lang="it-IT" sz="1100" dirty="0">
                <a:solidFill>
                  <a:srgbClr val="303030"/>
                </a:solidFill>
                <a:ea typeface="Times New Roman" panose="02020603050405020304" pitchFamily="18" charset="0"/>
              </a:rPr>
              <a:t> 2007; 88: 933-941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356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4" grpId="0"/>
      <p:bldP spid="8" grpId="0"/>
      <p:bldP spid="19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88864" y="494851"/>
            <a:ext cx="98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PRINCIPI GUIDA FONDAMENTALI DELLA TERAPIA CHIRURGICA DEI FIBROMI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38295" y="1272104"/>
            <a:ext cx="3630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trattare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i miomi sintomatici </a:t>
            </a:r>
            <a:endParaRPr lang="en-GB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3570712" y="2810352"/>
            <a:ext cx="418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informando la paziente di tutte le opzioni </a:t>
            </a:r>
            <a:endParaRPr lang="en-GB" b="1" dirty="0"/>
          </a:p>
        </p:txBody>
      </p:sp>
      <p:sp>
        <p:nvSpPr>
          <p:cNvPr id="5" name="Rettangolo 4"/>
          <p:cNvSpPr/>
          <p:nvPr/>
        </p:nvSpPr>
        <p:spPr>
          <a:xfrm>
            <a:off x="4092759" y="4317822"/>
            <a:ext cx="255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rispettando le sue scelte </a:t>
            </a:r>
            <a:endParaRPr lang="en-GB" b="1" dirty="0"/>
          </a:p>
        </p:txBody>
      </p:sp>
      <p:sp>
        <p:nvSpPr>
          <p:cNvPr id="6" name="Rettangolo 5"/>
          <p:cNvSpPr/>
          <p:nvPr/>
        </p:nvSpPr>
        <p:spPr>
          <a:xfrm>
            <a:off x="4926596" y="5420004"/>
            <a:ext cx="139653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A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19" y="2550188"/>
            <a:ext cx="1891926" cy="12589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43" y="4528702"/>
            <a:ext cx="2486025" cy="18383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11" y="3809179"/>
            <a:ext cx="2085101" cy="150853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41337" y="6135121"/>
            <a:ext cx="4365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Drife</a:t>
            </a:r>
            <a:r>
              <a:rPr lang="it-IT" sz="1000" dirty="0" smtClean="0"/>
              <a:t> J. Et al. </a:t>
            </a:r>
          </a:p>
          <a:p>
            <a:r>
              <a:rPr lang="it-IT" sz="1000" dirty="0" err="1" smtClean="0"/>
              <a:t>Conserving</a:t>
            </a:r>
            <a:r>
              <a:rPr lang="it-IT" sz="1000" dirty="0" smtClean="0"/>
              <a:t> the </a:t>
            </a:r>
            <a:r>
              <a:rPr lang="it-IT" sz="1000" dirty="0" err="1" smtClean="0"/>
              <a:t>cervix</a:t>
            </a:r>
            <a:r>
              <a:rPr lang="it-IT" sz="1000" dirty="0" smtClean="0"/>
              <a:t> </a:t>
            </a:r>
            <a:r>
              <a:rPr lang="it-IT" sz="1000" dirty="0" err="1" smtClean="0"/>
              <a:t>at</a:t>
            </a:r>
            <a:r>
              <a:rPr lang="it-IT" sz="1000" dirty="0" smtClean="0"/>
              <a:t> </a:t>
            </a:r>
            <a:r>
              <a:rPr lang="it-IT" sz="1000" dirty="0" err="1" smtClean="0"/>
              <a:t>Hysterectomy</a:t>
            </a:r>
            <a:r>
              <a:rPr lang="it-IT" sz="1000" dirty="0" smtClean="0"/>
              <a:t>: </a:t>
            </a:r>
            <a:r>
              <a:rPr lang="it-IT" sz="1000" dirty="0" err="1" smtClean="0"/>
              <a:t>indication</a:t>
            </a:r>
            <a:r>
              <a:rPr lang="it-IT" sz="1000" dirty="0" smtClean="0"/>
              <a:t> for </a:t>
            </a:r>
            <a:r>
              <a:rPr lang="it-IT" sz="1000" dirty="0" err="1" smtClean="0"/>
              <a:t>low</a:t>
            </a:r>
            <a:r>
              <a:rPr lang="it-IT" sz="1000" dirty="0" smtClean="0"/>
              <a:t> </a:t>
            </a:r>
            <a:r>
              <a:rPr lang="it-IT" sz="1000" dirty="0" err="1" smtClean="0"/>
              <a:t>risk</a:t>
            </a:r>
            <a:r>
              <a:rPr lang="it-IT" sz="1000" dirty="0" smtClean="0"/>
              <a:t> </a:t>
            </a:r>
            <a:r>
              <a:rPr lang="it-IT" sz="1000" dirty="0" err="1" smtClean="0"/>
              <a:t>canadian</a:t>
            </a:r>
            <a:r>
              <a:rPr lang="it-IT" sz="1000" dirty="0" smtClean="0"/>
              <a:t> </a:t>
            </a:r>
            <a:r>
              <a:rPr lang="it-IT" sz="1000" dirty="0" err="1" smtClean="0"/>
              <a:t>women</a:t>
            </a:r>
            <a:r>
              <a:rPr lang="it-IT" sz="1000" dirty="0" smtClean="0"/>
              <a:t> </a:t>
            </a:r>
          </a:p>
          <a:p>
            <a:r>
              <a:rPr lang="it-IT" sz="1000" dirty="0" smtClean="0"/>
              <a:t>J </a:t>
            </a:r>
            <a:r>
              <a:rPr lang="it-IT" sz="1000" dirty="0" err="1" smtClean="0"/>
              <a:t>ostet</a:t>
            </a:r>
            <a:r>
              <a:rPr lang="it-IT" sz="1000" dirty="0" smtClean="0"/>
              <a:t> </a:t>
            </a:r>
            <a:r>
              <a:rPr lang="it-IT" sz="1000" dirty="0" err="1" smtClean="0"/>
              <a:t>gynaecol</a:t>
            </a:r>
            <a:r>
              <a:rPr lang="it-IT" sz="1000" dirty="0" smtClean="0"/>
              <a:t> can 2004;26:1067-1072</a:t>
            </a:r>
            <a:endParaRPr lang="en-GB" sz="1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23132" y="6367027"/>
            <a:ext cx="575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Henry </a:t>
            </a:r>
            <a:r>
              <a:rPr lang="it-IT" sz="1000" dirty="0" err="1" smtClean="0"/>
              <a:t>marret</a:t>
            </a:r>
            <a:r>
              <a:rPr lang="it-IT" sz="1000" dirty="0" smtClean="0"/>
              <a:t> et al. </a:t>
            </a:r>
            <a:r>
              <a:rPr lang="it-IT" sz="1000" dirty="0" err="1" smtClean="0"/>
              <a:t>Therapeutic</a:t>
            </a:r>
            <a:r>
              <a:rPr lang="it-IT" sz="1000" dirty="0" smtClean="0"/>
              <a:t> management of uterine </a:t>
            </a:r>
            <a:r>
              <a:rPr lang="it-IT" sz="1000" dirty="0" err="1" smtClean="0"/>
              <a:t>fibroid</a:t>
            </a:r>
            <a:r>
              <a:rPr lang="it-IT" sz="1000" dirty="0" smtClean="0"/>
              <a:t> </a:t>
            </a:r>
            <a:r>
              <a:rPr lang="it-IT" sz="1000" dirty="0" err="1" smtClean="0"/>
              <a:t>tumors</a:t>
            </a:r>
            <a:r>
              <a:rPr lang="it-IT" sz="1000" dirty="0" smtClean="0"/>
              <a:t>: update French </a:t>
            </a:r>
            <a:r>
              <a:rPr lang="it-IT" sz="1000" dirty="0" err="1" smtClean="0"/>
              <a:t>guidelines-review</a:t>
            </a:r>
            <a:r>
              <a:rPr lang="it-IT" sz="1000" dirty="0" smtClean="0"/>
              <a:t> </a:t>
            </a:r>
          </a:p>
          <a:p>
            <a:r>
              <a:rPr lang="it-IT" sz="1000" dirty="0" err="1" smtClean="0"/>
              <a:t>European</a:t>
            </a:r>
            <a:r>
              <a:rPr lang="it-IT" sz="1000" dirty="0" smtClean="0"/>
              <a:t> journal of </a:t>
            </a:r>
            <a:r>
              <a:rPr lang="it-IT" sz="1000" dirty="0" err="1" smtClean="0"/>
              <a:t>obst</a:t>
            </a:r>
            <a:r>
              <a:rPr lang="it-IT" sz="1000" dirty="0" smtClean="0"/>
              <a:t> &amp;</a:t>
            </a:r>
            <a:r>
              <a:rPr lang="it-IT" sz="1000" dirty="0" err="1" smtClean="0"/>
              <a:t>gynec</a:t>
            </a:r>
            <a:r>
              <a:rPr lang="it-IT" sz="1000" dirty="0" smtClean="0"/>
              <a:t> and </a:t>
            </a:r>
            <a:r>
              <a:rPr lang="it-IT" sz="1000" dirty="0" err="1" smtClean="0"/>
              <a:t>reproductive</a:t>
            </a:r>
            <a:r>
              <a:rPr lang="it-IT" sz="1000" dirty="0" smtClean="0"/>
              <a:t> </a:t>
            </a:r>
            <a:r>
              <a:rPr lang="it-IT" sz="1000" dirty="0" err="1" smtClean="0"/>
              <a:t>biology</a:t>
            </a:r>
            <a:r>
              <a:rPr lang="it-IT" sz="1000" dirty="0" smtClean="0"/>
              <a:t> 165(2012)156-164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400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1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7768" y="309707"/>
            <a:ext cx="3728393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DELLA MIOMECTOMIA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438290" y="1039673"/>
            <a:ext cx="302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febbricola nel post operatorio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3249280" y="1587576"/>
            <a:ext cx="584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emorragie intra e post operatorie che richiedono trasfusioni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4434907" y="2128242"/>
            <a:ext cx="313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lesioni alla vescica o all’uretere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020148" y="2730277"/>
            <a:ext cx="18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Infezione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pelvico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451435" y="3274581"/>
            <a:ext cx="110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aderenze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90869" y="5065222"/>
            <a:ext cx="543793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uteri di volume maggiore di 20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settimane,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10 miomi e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incisione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ombelico-pubica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241431" y="3937148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6171874" y="5065222"/>
            <a:ext cx="56825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di 5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 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tre miomi</a:t>
            </a:r>
          </a:p>
          <a:p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posizione era intramurale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profonda 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intralegamentosi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6159" y="3937148"/>
            <a:ext cx="290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Tempi di recupero più lunghi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4192646" y="4402655"/>
            <a:ext cx="327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complicanze sono più comuni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121348" y="651104"/>
            <a:ext cx="1734449" cy="38869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LAPAROTOMICA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013164" y="644168"/>
            <a:ext cx="1957074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LAPAROSCOPIA</a:t>
            </a:r>
            <a:endParaRPr lang="en-GB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1132" y="4316519"/>
            <a:ext cx="233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Complicanze maggiori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6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9" grpId="0"/>
      <p:bldP spid="14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3473" y="1586400"/>
            <a:ext cx="24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ANALOGHI GNRH</a:t>
            </a:r>
            <a:endParaRPr lang="en-GB" b="1" dirty="0"/>
          </a:p>
        </p:txBody>
      </p:sp>
      <p:sp>
        <p:nvSpPr>
          <p:cNvPr id="3" name="Rettangolo 2"/>
          <p:cNvSpPr/>
          <p:nvPr/>
        </p:nvSpPr>
        <p:spPr>
          <a:xfrm>
            <a:off x="7308012" y="2516291"/>
            <a:ext cx="400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piccoli fibromi possono essere trascurati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026021" y="3131335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aumentare la difficoltà tecnica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31905" y="2516525"/>
            <a:ext cx="398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aumentare la probabilità di recidive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454299" y="3067630"/>
            <a:ext cx="5393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occulta il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corretto piano di dissezione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808319" y="5014707"/>
            <a:ext cx="412606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PREOPERATORIO DI SANGUE AUTOLOGO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31905" y="3661233"/>
            <a:ext cx="5098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ha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avuto alcun effetto rilevante sul perdita stimata di sangue, febbre postoperatoria, la durata del soggiorno, e tassi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gravidanza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0454" y="478445"/>
            <a:ext cx="21602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CURARE L’ANEMIA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41985" y="93473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supplementazione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ferro</a:t>
            </a:r>
            <a:endParaRPr lang="en-GB" b="1" dirty="0"/>
          </a:p>
        </p:txBody>
      </p:sp>
      <p:sp>
        <p:nvSpPr>
          <p:cNvPr id="14" name="Rettangolo 13"/>
          <p:cNvSpPr/>
          <p:nvPr/>
        </p:nvSpPr>
        <p:spPr>
          <a:xfrm>
            <a:off x="3954403" y="938546"/>
            <a:ext cx="335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+/- antiemorragici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il ciclo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8700074" y="1946706"/>
            <a:ext cx="21771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Cochrane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1986 </a:t>
            </a:r>
            <a:endParaRPr lang="en-GB" sz="1100" dirty="0"/>
          </a:p>
        </p:txBody>
      </p:sp>
      <p:sp>
        <p:nvSpPr>
          <p:cNvPr id="16" name="Rettangolo 15"/>
          <p:cNvSpPr/>
          <p:nvPr/>
        </p:nvSpPr>
        <p:spPr>
          <a:xfrm>
            <a:off x="7062240" y="1627292"/>
            <a:ext cx="369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 l'emoglobina preoperatoria 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08319" y="2121974"/>
            <a:ext cx="238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nella miomectomia</a:t>
            </a:r>
            <a:endParaRPr lang="en-GB" b="1" dirty="0"/>
          </a:p>
        </p:txBody>
      </p:sp>
      <p:sp>
        <p:nvSpPr>
          <p:cNvPr id="18" name="Rettangolo 17"/>
          <p:cNvSpPr/>
          <p:nvPr/>
        </p:nvSpPr>
        <p:spPr>
          <a:xfrm>
            <a:off x="808319" y="5929095"/>
            <a:ext cx="443525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RECUPERO INTRAOPERATORIO DEL SANGUE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308012" y="3305273"/>
            <a:ext cx="410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significativo dei tempi chirurgici 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96" y="5459787"/>
            <a:ext cx="1634935" cy="1307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asellaDiTesto 20"/>
          <p:cNvSpPr txBox="1"/>
          <p:nvPr/>
        </p:nvSpPr>
        <p:spPr>
          <a:xfrm>
            <a:off x="4463535" y="179788"/>
            <a:ext cx="428246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SANGUINAMENTO INTRAOPERATORIO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4142" y="179788"/>
            <a:ext cx="55465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LPT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35645" y="179788"/>
            <a:ext cx="6194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LPS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66447" y="4028456"/>
            <a:ext cx="331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Non sono da utilizzare di routine nella miomectomia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243572" y="5014707"/>
            <a:ext cx="551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Maggior tasso infezione ed ospedalizzazione più lunga  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609291" y="1594778"/>
            <a:ext cx="48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rgbClr val="FF0000"/>
                </a:solidFill>
              </a:rPr>
              <a:t>x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397013" y="4270239"/>
            <a:ext cx="481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FF0000"/>
                </a:solidFill>
              </a:rPr>
              <a:t>x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126118" y="4627532"/>
            <a:ext cx="20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Meglio altri farmaci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0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1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45836" y="4248997"/>
            <a:ext cx="40229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Nezhat</a:t>
            </a:r>
            <a:r>
              <a:rPr lang="en-GB" sz="1100" dirty="0"/>
              <a:t> C, </a:t>
            </a:r>
            <a:r>
              <a:rPr lang="en-GB" sz="1100" dirty="0" err="1"/>
              <a:t>Lavie</a:t>
            </a:r>
            <a:r>
              <a:rPr lang="en-GB" sz="1100" dirty="0"/>
              <a:t> O, Hsu S, et al. </a:t>
            </a:r>
            <a:endParaRPr lang="en-GB" sz="1100" dirty="0" smtClean="0"/>
          </a:p>
          <a:p>
            <a:r>
              <a:rPr lang="en-GB" sz="1100" dirty="0" smtClean="0"/>
              <a:t>Robotic-assisted </a:t>
            </a:r>
            <a:r>
              <a:rPr lang="en-GB" sz="1100" dirty="0"/>
              <a:t>laparoscopic myomectomy compared with standard laparoscopic myomectomy-a retrospective matched control study</a:t>
            </a:r>
            <a:r>
              <a:rPr lang="en-GB" sz="1100" dirty="0" smtClean="0"/>
              <a:t>.</a:t>
            </a:r>
          </a:p>
          <a:p>
            <a:r>
              <a:rPr lang="en-GB" sz="1100" dirty="0" smtClean="0"/>
              <a:t> </a:t>
            </a:r>
            <a:r>
              <a:rPr lang="en-GB" sz="1100" dirty="0"/>
              <a:t>Fertility and Sterility 2009;91:556-9.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445278" y="443326"/>
            <a:ext cx="11840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ROBOTICA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02568" y="3490845"/>
            <a:ext cx="8261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ancora possibile raccomandare l'uso di routine di laparoscopica robot-assistita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2186619" y="1324302"/>
            <a:ext cx="142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767445" y="1716323"/>
            <a:ext cx="216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incisioni più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grandi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8779890" y="841893"/>
            <a:ext cx="175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clinico </a:t>
            </a:r>
            <a:endParaRPr lang="en-GB" dirty="0"/>
          </a:p>
        </p:txBody>
      </p:sp>
      <p:sp>
        <p:nvSpPr>
          <p:cNvPr id="8" name="Triangolo isoscele 7"/>
          <p:cNvSpPr/>
          <p:nvPr/>
        </p:nvSpPr>
        <p:spPr>
          <a:xfrm>
            <a:off x="6256274" y="2327644"/>
            <a:ext cx="529390" cy="6158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 rot="20875174">
            <a:off x="3465094" y="2085655"/>
            <a:ext cx="6079958" cy="18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3512641" y="2085655"/>
            <a:ext cx="6079958" cy="18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0716126" y="1395663"/>
            <a:ext cx="930442" cy="3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75" y="662081"/>
            <a:ext cx="2994274" cy="199255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6" y="456866"/>
            <a:ext cx="3746572" cy="219776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228619" y="-5449"/>
            <a:ext cx="361490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ISTEROSCOPICA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21705" y="276013"/>
            <a:ext cx="117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al 1976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8186890" y="203225"/>
            <a:ext cx="1709122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</a:rPr>
              <a:t>sottomucosi</a:t>
            </a:r>
            <a:endParaRPr lang="en-GB" sz="2000" b="1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6" y="2839304"/>
            <a:ext cx="2551028" cy="13385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6" y="672329"/>
            <a:ext cx="3171825" cy="143827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78" y="910519"/>
            <a:ext cx="983559" cy="961894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2943980" y="2541427"/>
            <a:ext cx="286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mioma </a:t>
            </a:r>
            <a:endParaRPr lang="en-GB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9" y="3092444"/>
            <a:ext cx="1564603" cy="1173452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513061" y="2726093"/>
            <a:ext cx="382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corrente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l’ansa viene ritirata 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172557" y="4605770"/>
            <a:ext cx="546459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frammenti del mioma vengono estratti con pinze o con l’ansa stessa sotto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visione o con curette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7" y="5592499"/>
            <a:ext cx="1397497" cy="106984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12" y="5213878"/>
            <a:ext cx="1784024" cy="1448463"/>
          </a:xfrm>
          <a:prstGeom prst="rect">
            <a:avLst/>
          </a:prstGeom>
        </p:spPr>
      </p:pic>
      <p:sp>
        <p:nvSpPr>
          <p:cNvPr id="13" name="Freccia in giù 12"/>
          <p:cNvSpPr/>
          <p:nvPr/>
        </p:nvSpPr>
        <p:spPr>
          <a:xfrm>
            <a:off x="6052045" y="558225"/>
            <a:ext cx="259994" cy="33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ccia in giù 28"/>
          <p:cNvSpPr/>
          <p:nvPr/>
        </p:nvSpPr>
        <p:spPr>
          <a:xfrm>
            <a:off x="5890096" y="1588168"/>
            <a:ext cx="291946" cy="292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29" y="2839304"/>
            <a:ext cx="179847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3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09763" y="277499"/>
            <a:ext cx="32622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ISTEROSCOPICA</a:t>
            </a:r>
            <a:endParaRPr lang="en-GB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64551" y="1492296"/>
            <a:ext cx="4358601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facilmente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miomi sottomucosi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2722042" y="2563874"/>
            <a:ext cx="3331967" cy="3886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tipo 0 e 1 da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 5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64732" y="3045766"/>
            <a:ext cx="306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 difficoltà tecniche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10602" y="3391049"/>
            <a:ext cx="33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 numero di complicanze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898409" y="3728859"/>
            <a:ext cx="237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resezione in due tempi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9486663" y="2514763"/>
            <a:ext cx="1670650" cy="369332"/>
          </a:xfrm>
          <a:prstGeom prst="rect">
            <a:avLst/>
          </a:prstGeom>
          <a:solidFill>
            <a:schemeClr val="accent4"/>
          </a:solidFill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di tipo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58614" y="4769203"/>
            <a:ext cx="2695073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Pretrattamento con GNRH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309767" y="4159528"/>
            <a:ext cx="5280676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misurata lo spesso del miometrio esterno 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8" y="2484546"/>
            <a:ext cx="1138360" cy="11224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7" y="205501"/>
            <a:ext cx="1283171" cy="96237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8004382" y="377976"/>
            <a:ext cx="72808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0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9995457" y="1220014"/>
            <a:ext cx="763351" cy="36933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1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66" y="155197"/>
            <a:ext cx="990686" cy="124978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8" y="2503746"/>
            <a:ext cx="1116101" cy="86886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8" y="128751"/>
            <a:ext cx="2495823" cy="15482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Ovale 19"/>
          <p:cNvSpPr/>
          <p:nvPr/>
        </p:nvSpPr>
        <p:spPr>
          <a:xfrm>
            <a:off x="1748589" y="686690"/>
            <a:ext cx="277567" cy="329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2268360" y="613350"/>
            <a:ext cx="263708" cy="2789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/>
          <p:cNvSpPr/>
          <p:nvPr/>
        </p:nvSpPr>
        <p:spPr>
          <a:xfrm>
            <a:off x="1632573" y="3045765"/>
            <a:ext cx="728084" cy="369332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1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3044163" y="5774493"/>
            <a:ext cx="6174575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raccomanda almeno 2-3 mesi dopo la resezione isteroscopica 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875254" y="4797625"/>
            <a:ext cx="2527540" cy="36933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Rimozione in due tempi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1632573" y="2524541"/>
            <a:ext cx="72808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0</a:t>
            </a:r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2026155" y="902856"/>
            <a:ext cx="334501" cy="39500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10" grpId="0" animBg="1"/>
      <p:bldP spid="11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3" grpId="0" animBg="1"/>
      <p:bldP spid="25" grpId="0" animBg="1"/>
      <p:bldP spid="24" grpId="0" animBg="1"/>
      <p:bldP spid="2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46822" y="574514"/>
            <a:ext cx="16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COMPLICANZE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4682" y="692003"/>
            <a:ext cx="21089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perforazione uterina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13846" y="1074103"/>
            <a:ext cx="237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dilatazione 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10252" y="1061335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resezione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88199" y="1762464"/>
            <a:ext cx="235231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Aderenze intracavitarie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136021" y="2177465"/>
            <a:ext cx="228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palloncino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Foley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422416" y="2169337"/>
            <a:ext cx="344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 isteroscopia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diagnostica-</a:t>
            </a:r>
            <a:r>
              <a:rPr lang="it-IT" dirty="0" smtClean="0"/>
              <a:t>LE4</a:t>
            </a:r>
            <a:r>
              <a:rPr lang="it-IT" dirty="0"/>
              <a:t>.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2174307" y="2640656"/>
            <a:ext cx="3378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L’utilizzo di corrente bipolare –LE3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2178853" y="3005311"/>
            <a:ext cx="396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antiaderenziali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ac.ialuronico-LE3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45672" y="3340268"/>
            <a:ext cx="40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Precisione  della diatermocoagulazione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952612" y="195500"/>
            <a:ext cx="32622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ISTEROSCOPICA</a:t>
            </a:r>
            <a:endParaRPr lang="en-GB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08734" y="3817407"/>
            <a:ext cx="522880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assorbimento intravascolare del mezzo di distensione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3332294" y="4405782"/>
            <a:ext cx="191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edema polmonare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5609746" y="4425631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iponatriemia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7597225" y="4426266"/>
            <a:ext cx="175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collasso cardiaco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9748684" y="4405782"/>
            <a:ext cx="17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edema cerebrale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3330399" y="5034490"/>
            <a:ext cx="420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sovraccarico cardiaco in pazienti a rischio 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708734" y="4994158"/>
            <a:ext cx="233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soluzione fisiologica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1839" y="4405782"/>
            <a:ext cx="92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glicina</a:t>
            </a:r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3330399" y="5824459"/>
            <a:ext cx="696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Costante bilancio tra mezzo di distensione entrato ed uscito dall’utero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8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11" grpId="0"/>
      <p:bldP spid="12" grpId="0"/>
      <p:bldP spid="9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1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6393" y="173284"/>
            <a:ext cx="36856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DONNE CHE CERCANO GRAVIDANZE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8805" y="1099957"/>
            <a:ext cx="1732547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SOTTOMUCOSI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778409" y="451530"/>
            <a:ext cx="3244517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INTRAMURALI -  SOTTOSIEROSI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8490" y="3252217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Resezione grado A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1459" y="4960617"/>
            <a:ext cx="218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resezioni incompleta 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55951" y="2126717"/>
            <a:ext cx="194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≤ </a:t>
            </a:r>
            <a:r>
              <a:rPr lang="it-IT" dirty="0"/>
              <a:t>5</a:t>
            </a:r>
            <a:r>
              <a:rPr lang="it-IT" dirty="0" smtClean="0"/>
              <a:t>cm             n° &lt;3 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847709" y="2332949"/>
            <a:ext cx="7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12001" y="3419665"/>
            <a:ext cx="131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LPT / M-LPT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064884" y="1446926"/>
            <a:ext cx="316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vi sono dubbi diagnostici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7363933" y="1175567"/>
            <a:ext cx="43309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sintomatici    Se ≥ 5 cm           Se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≥ 4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" y="3792681"/>
            <a:ext cx="1652587" cy="109972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59" y="4192802"/>
            <a:ext cx="1652587" cy="10997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2" y="2110008"/>
            <a:ext cx="1652587" cy="10744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85" y="1809197"/>
            <a:ext cx="1728983" cy="97255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6" y="3289398"/>
            <a:ext cx="1185111" cy="90340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24" name="CasellaDiTesto 23"/>
          <p:cNvSpPr txBox="1"/>
          <p:nvPr/>
        </p:nvSpPr>
        <p:spPr>
          <a:xfrm>
            <a:off x="8883896" y="5853121"/>
            <a:ext cx="192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 taglio cesareo</a:t>
            </a:r>
            <a:endParaRPr lang="en-GB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883896" y="6295798"/>
            <a:ext cx="180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i rottura d’utero 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836286" y="5305649"/>
            <a:ext cx="261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aderenze endoperitoneali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endocavitarie </a:t>
            </a:r>
            <a:endParaRPr lang="en-GB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54640" y="5628207"/>
            <a:ext cx="333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Rischio di aderenze endocavitarie </a:t>
            </a: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00269" y="5302881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seconda procedura </a:t>
            </a:r>
            <a:endParaRPr lang="en-GB" dirty="0"/>
          </a:p>
        </p:txBody>
      </p:sp>
      <p:sp>
        <p:nvSpPr>
          <p:cNvPr id="29" name="Rettangolo 28"/>
          <p:cNvSpPr/>
          <p:nvPr/>
        </p:nvSpPr>
        <p:spPr>
          <a:xfrm>
            <a:off x="7501268" y="5861446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Rischio di </a:t>
            </a:r>
            <a:endParaRPr lang="en-GB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12801" y="1533656"/>
            <a:ext cx="26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Sintomatici e asintomatici</a:t>
            </a:r>
            <a:endParaRPr lang="en-GB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337257" y="892603"/>
            <a:ext cx="12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sintomatici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5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0" grpId="0"/>
      <p:bldP spid="11" grpId="0"/>
      <p:bldP spid="12" grpId="0"/>
      <p:bldP spid="14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65940" y="154855"/>
            <a:ext cx="809954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DONNE CHE VOGLIONO MANTENERE UTERO E NON VOGLIONO PIU’ GRAVIDANZE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2581" y="1302039"/>
            <a:ext cx="1732547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SOTTOMUCOSI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3360" y="775882"/>
            <a:ext cx="3244517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INTRAMURALI -  SOTTOSIEROSI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2266" y="3051591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Resezione grado B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1459" y="4960617"/>
            <a:ext cx="218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resezioni incompleta 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269" y="5302881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seconda procedura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48923" y="5554576"/>
            <a:ext cx="107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Grado A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152779" y="2341304"/>
            <a:ext cx="194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≤ 8cm             n° &lt;3 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37779" y="2396556"/>
            <a:ext cx="7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37779" y="3471321"/>
            <a:ext cx="131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LPT / M-LPT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65918" y="5292523"/>
            <a:ext cx="425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recidiva / fallimento con </a:t>
            </a:r>
            <a:r>
              <a:rPr lang="it-IT" dirty="0" err="1" smtClean="0"/>
              <a:t>reintervento</a:t>
            </a:r>
            <a:r>
              <a:rPr lang="it-IT" dirty="0" smtClean="0"/>
              <a:t> &lt;15% 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800630" y="1439865"/>
            <a:ext cx="316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vi sono dubbi diagnostici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558374" y="467507"/>
            <a:ext cx="40981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asintomatici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&lt;8cm follow-up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649341" y="566185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GRADO A</a:t>
            </a:r>
            <a:endParaRPr lang="en-GB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" y="3792681"/>
            <a:ext cx="1652587" cy="109972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59" y="4192802"/>
            <a:ext cx="1652587" cy="10997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7186817" y="6029547"/>
            <a:ext cx="45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rischio di leiomiosarcoma/sarcoma inaspettato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8" y="1918393"/>
            <a:ext cx="1652587" cy="10744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85" y="1809197"/>
            <a:ext cx="1728983" cy="97255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8" y="3098879"/>
            <a:ext cx="1435039" cy="109392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22" name="CasellaDiTesto 21"/>
          <p:cNvSpPr txBox="1"/>
          <p:nvPr/>
        </p:nvSpPr>
        <p:spPr>
          <a:xfrm>
            <a:off x="568490" y="6295798"/>
            <a:ext cx="55836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CONSIDERARE LE TERAPIE CONSERVATIVE MINIINVASIVE </a:t>
            </a:r>
            <a:endParaRPr lang="en-GB" dirty="0"/>
          </a:p>
        </p:txBody>
      </p:sp>
      <p:sp>
        <p:nvSpPr>
          <p:cNvPr id="23" name="Rettangolo 22"/>
          <p:cNvSpPr/>
          <p:nvPr/>
        </p:nvSpPr>
        <p:spPr>
          <a:xfrm>
            <a:off x="7558246" y="3098879"/>
            <a:ext cx="1947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asintomatici &gt;8 cm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06150" y="919015"/>
            <a:ext cx="121693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sintomatici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305889" y="1154717"/>
            <a:ext cx="12169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sintomatici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15" grpId="0"/>
      <p:bldP spid="18" grpId="0"/>
      <p:bldP spid="22" grpId="0" animBg="1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94125" y="539578"/>
            <a:ext cx="2369559" cy="38869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LA MENOPAUSA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11706" y="1097249"/>
            <a:ext cx="98338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menopausa il volume dei miomi si riduce se la donna non assume terapia ormonale sostitutiva.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1963" y="1868734"/>
            <a:ext cx="113257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compaiono i sintomi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fibroni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aumentano di volume in menopausa allora è giustificato il ricorso ad indagini di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la RMN e una biopsia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dell’endometrio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52466" y="3199802"/>
            <a:ext cx="5881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presenza contemporanea anche solo di 2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questi segni</a:t>
            </a:r>
            <a:endParaRPr lang="en-GB" b="1" dirty="0"/>
          </a:p>
        </p:txBody>
      </p:sp>
      <p:sp>
        <p:nvSpPr>
          <p:cNvPr id="7" name="Rettangolo 6"/>
          <p:cNvSpPr/>
          <p:nvPr/>
        </p:nvSpPr>
        <p:spPr>
          <a:xfrm>
            <a:off x="1724562" y="4215143"/>
            <a:ext cx="9208098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GIUSTIFICA PROPORRE UNA PROCEDURA CHIRURGICA DEMOLITIVA SENZA MORCELLAMENTO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2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14176" y="142225"/>
            <a:ext cx="274122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EMBOLIZZAZIONE delle arterie uterine</a:t>
            </a:r>
          </a:p>
          <a:p>
            <a:pPr algn="ctr"/>
            <a:r>
              <a:rPr lang="it-IT" sz="2400" b="1" dirty="0" smtClean="0"/>
              <a:t>UAE</a:t>
            </a:r>
            <a:endParaRPr lang="en-GB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794861" y="969884"/>
            <a:ext cx="3624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procedura percutanea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guidata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immagini radiologiche 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6347302" y="1350220"/>
            <a:ext cx="490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eseguito da un radiologo adeguatamente formato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777264" y="2346761"/>
            <a:ext cx="392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 dall’arteria femorale comune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756655" y="2678691"/>
            <a:ext cx="628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posizionamento di un catetere angiografico nelle arterie uterine 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57" y="425840"/>
            <a:ext cx="1108022" cy="8456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1964378"/>
            <a:ext cx="1330832" cy="13886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1" y="647478"/>
            <a:ext cx="742287" cy="7200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37936" y="1662166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</a:t>
            </a:r>
            <a:r>
              <a:rPr lang="it-IT" b="1" dirty="0" smtClean="0"/>
              <a:t>al 1995</a:t>
            </a:r>
          </a:p>
          <a:p>
            <a:pPr algn="ctr"/>
            <a:r>
              <a:rPr lang="it-IT" b="1" dirty="0" smtClean="0"/>
              <a:t>Come terapia dei miomi uterini</a:t>
            </a:r>
            <a:endParaRPr lang="en-GB" b="1" dirty="0"/>
          </a:p>
        </p:txBody>
      </p:sp>
      <p:sp>
        <p:nvSpPr>
          <p:cNvPr id="13" name="Rettangolo 12"/>
          <p:cNvSpPr/>
          <p:nvPr/>
        </p:nvSpPr>
        <p:spPr>
          <a:xfrm>
            <a:off x="-115826" y="223130"/>
            <a:ext cx="5165557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ALTERNATIVE MINI-INVASIVE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3" y="3533135"/>
            <a:ext cx="1336028" cy="138812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651316" y="3643300"/>
            <a:ext cx="405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l'iniezione di agenti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embolizzanti </a:t>
            </a:r>
            <a:r>
              <a:rPr lang="it-IT" dirty="0"/>
              <a:t>in entrambe le arterie uterine </a:t>
            </a:r>
            <a:endParaRPr lang="en-GB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53" y="3418217"/>
            <a:ext cx="1179843" cy="126888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067806" y="3418217"/>
            <a:ext cx="3759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finché il flusso di sangue diventa lento</a:t>
            </a:r>
            <a:endParaRPr lang="en-GB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51" y="3353013"/>
            <a:ext cx="1275718" cy="1352742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126481" y="5097716"/>
            <a:ext cx="506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produrre un danno ischemico irreversibile ai fibromi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5298294" y="5508327"/>
            <a:ext cx="250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causando la loro necrosi </a:t>
            </a:r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5430848" y="6016438"/>
            <a:ext cx="20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di volume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15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24923" y="1169229"/>
            <a:ext cx="17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TH SECOLO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1712" y="1664765"/>
            <a:ext cx="2714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donna ad una maggior consapevolezza di se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60449" y="1857744"/>
            <a:ext cx="13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ruolo attivo 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830968" y="1857744"/>
            <a:ext cx="260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Integrità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l’immagine di sé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9025426" y="1846765"/>
            <a:ext cx="284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soddisfazione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sessuale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037542" y="3729482"/>
            <a:ext cx="560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tecnologie che portano a mantenere la funzione riproduttiva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a lungo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13" descr="P:\ICONOGRAFIA\adulti\MAMME ANZI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688" y="4131867"/>
            <a:ext cx="1045483" cy="13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570776" y="5321660"/>
            <a:ext cx="423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attenzione all’aspetto economico sanitario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337568" y="312873"/>
            <a:ext cx="7383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TRATTAMENTO TRADIZIONALE DEI MIOMI SINTOMATICI </a:t>
            </a:r>
            <a:endParaRPr lang="en-GB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2564555" y="780287"/>
            <a:ext cx="1717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</a:t>
            </a:r>
            <a:endParaRPr lang="en-GB" sz="2000" b="1" dirty="0"/>
          </a:p>
        </p:txBody>
      </p:sp>
      <p:sp>
        <p:nvSpPr>
          <p:cNvPr id="14" name="Rettangolo 13"/>
          <p:cNvSpPr/>
          <p:nvPr/>
        </p:nvSpPr>
        <p:spPr>
          <a:xfrm>
            <a:off x="7392089" y="780287"/>
            <a:ext cx="1508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isterectomia</a:t>
            </a:r>
            <a:endParaRPr lang="en-GB" sz="2000" b="1" dirty="0"/>
          </a:p>
        </p:txBody>
      </p:sp>
      <p:pic>
        <p:nvPicPr>
          <p:cNvPr id="15" name="Picture 15" descr="P:\ICONOGRAFIA\adulti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4779" y="183125"/>
            <a:ext cx="2135746" cy="12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P:\ICONOGRAFIA\adulti\mondo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15" y="327131"/>
            <a:ext cx="1298338" cy="11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P:\ICONOGRAFIA\adulti\RIVOLUZ. SEX 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538" y="2353092"/>
            <a:ext cx="2125121" cy="117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02" y="2393089"/>
            <a:ext cx="1021335" cy="106610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04" y="2370522"/>
            <a:ext cx="1284606" cy="105104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4" y="4701781"/>
            <a:ext cx="1472411" cy="107491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56" y="2353290"/>
            <a:ext cx="1479433" cy="1015404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 rot="19668210">
            <a:off x="4583255" y="4007462"/>
            <a:ext cx="7269442" cy="646331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ALLA RICERCA DA PARTE DEI MEDICI DI TRATTAMENTI PIÙ CONVENIENTI </a:t>
            </a:r>
            <a:endParaRPr lang="en-GB" b="1" dirty="0"/>
          </a:p>
        </p:txBody>
      </p:sp>
      <p:sp>
        <p:nvSpPr>
          <p:cNvPr id="23" name="Rettangolo 22"/>
          <p:cNvSpPr/>
          <p:nvPr/>
        </p:nvSpPr>
        <p:spPr>
          <a:xfrm rot="19667711">
            <a:off x="1225025" y="2707522"/>
            <a:ext cx="7612918" cy="461665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RESISTENZA DELLE DONNE ALL’ ISTERECTOMIA </a:t>
            </a:r>
            <a:endParaRPr lang="en-GB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64302" y="4572000"/>
            <a:ext cx="25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Nuove terapie mediche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21" grpId="0" animBg="1"/>
      <p:bldP spid="2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2352" y="301177"/>
            <a:ext cx="716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solito eseguita in anestesia locale o </a:t>
            </a:r>
            <a:r>
              <a:rPr lang="it-IT" dirty="0"/>
              <a:t>sedazione cosciente con </a:t>
            </a:r>
            <a:r>
              <a:rPr lang="it-IT" dirty="0" err="1"/>
              <a:t>midazolam</a:t>
            </a:r>
            <a:r>
              <a:rPr lang="it-IT" dirty="0"/>
              <a:t>,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929969" y="915117"/>
            <a:ext cx="361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richiede 1 ora per essere completata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07802" y="1390902"/>
            <a:ext cx="347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Subito dopo la fine della procedura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3424896" y="2001915"/>
            <a:ext cx="503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 ischemico da moderato a grave per 8-12 ore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3432186" y="2425166"/>
            <a:ext cx="441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 diminuisce gradualmente dopo 12 ore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433188" y="2870158"/>
            <a:ext cx="605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Dimissione dopo un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giorno o al massimo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mattina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successiva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491336" y="3908351"/>
            <a:ext cx="841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sintomi tipici della 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affaticamento, nausea, e febbricola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malessere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generalizzato).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7104525" y="5866281"/>
            <a:ext cx="2706959" cy="36933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ritorno alle normali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3456339" y="4753766"/>
            <a:ext cx="754587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perdite  vaginali sono comuni e di solito si stabilizza nel giro di pochi giorni.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69123" y="1756267"/>
            <a:ext cx="930442" cy="4521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 destra 12"/>
          <p:cNvSpPr/>
          <p:nvPr/>
        </p:nvSpPr>
        <p:spPr>
          <a:xfrm>
            <a:off x="346799" y="1866687"/>
            <a:ext cx="1355778" cy="14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1513451" y="2582649"/>
            <a:ext cx="1732547" cy="4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90072" y="2370940"/>
            <a:ext cx="13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1° giornata</a:t>
            </a:r>
            <a:endParaRPr lang="en-GB" dirty="0"/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1513450" y="3094897"/>
            <a:ext cx="1732547" cy="4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61916" y="2887689"/>
            <a:ext cx="13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° giornata</a:t>
            </a:r>
            <a:endParaRPr lang="en-GB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1532890" y="3533361"/>
            <a:ext cx="1383568" cy="13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550331" y="3953074"/>
            <a:ext cx="1333446" cy="24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1568067" y="4380931"/>
            <a:ext cx="1331498" cy="5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1530779" y="4853257"/>
            <a:ext cx="1386114" cy="30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523092" y="3479556"/>
            <a:ext cx="149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crampi uterini</a:t>
            </a:r>
            <a:endParaRPr lang="en-GB" dirty="0"/>
          </a:p>
        </p:txBody>
      </p:sp>
      <p:sp>
        <p:nvSpPr>
          <p:cNvPr id="30" name="Rettangolo 29"/>
          <p:cNvSpPr/>
          <p:nvPr/>
        </p:nvSpPr>
        <p:spPr>
          <a:xfrm rot="16200000">
            <a:off x="-403190" y="4192357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 4-5 giorni successivi </a:t>
            </a:r>
            <a:endParaRPr lang="en-GB" dirty="0"/>
          </a:p>
        </p:txBody>
      </p:sp>
      <p:sp>
        <p:nvSpPr>
          <p:cNvPr id="33" name="Rettangolo 32"/>
          <p:cNvSpPr/>
          <p:nvPr/>
        </p:nvSpPr>
        <p:spPr>
          <a:xfrm>
            <a:off x="203501" y="5977999"/>
            <a:ext cx="164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entro 8-14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endParaRPr lang="en-GB" dirty="0"/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1523997" y="5273393"/>
            <a:ext cx="1386114" cy="30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910111" y="5348201"/>
            <a:ext cx="1183542" cy="22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4560574" y="5215802"/>
            <a:ext cx="160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1° settimana </a:t>
            </a: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60574" y="5871913"/>
            <a:ext cx="160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° settimana </a:t>
            </a:r>
            <a:endParaRPr lang="en-GB" dirty="0"/>
          </a:p>
        </p:txBody>
      </p:sp>
      <p:sp>
        <p:nvSpPr>
          <p:cNvPr id="31" name="Rettangolo 30"/>
          <p:cNvSpPr/>
          <p:nvPr/>
        </p:nvSpPr>
        <p:spPr>
          <a:xfrm>
            <a:off x="2899565" y="5939230"/>
            <a:ext cx="1183542" cy="22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sellaDiTesto 33"/>
          <p:cNvSpPr txBox="1"/>
          <p:nvPr/>
        </p:nvSpPr>
        <p:spPr>
          <a:xfrm>
            <a:off x="8706581" y="248991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48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 animBg="1"/>
      <p:bldP spid="11" grpId="0"/>
      <p:bldP spid="13" grpId="0" animBg="1"/>
      <p:bldP spid="18" grpId="0"/>
      <p:bldP spid="25" grpId="0"/>
      <p:bldP spid="29" grpId="0"/>
      <p:bldP spid="30" grpId="0"/>
      <p:bldP spid="33" grpId="0"/>
      <p:bldP spid="8" grpId="0" animBg="1"/>
      <p:bldP spid="14" grpId="0"/>
      <p:bldP spid="28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48094" y="302437"/>
            <a:ext cx="1554785" cy="36933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94600" y="870466"/>
            <a:ext cx="50436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-immediata (che si verificano durante la procedura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5216" y="3062679"/>
            <a:ext cx="328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-precoce (entro i primi 30 giorni)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635216" y="4405363"/>
            <a:ext cx="307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-tardiva (oltre i primi 30 giorni)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867513" y="833680"/>
            <a:ext cx="108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ematoma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891561" y="1157493"/>
            <a:ext cx="1088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trombosi,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5858042" y="1491989"/>
            <a:ext cx="193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pseudo-aneurisma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5876229" y="1872765"/>
            <a:ext cx="305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Reazione ai mezzi di contrasto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5891561" y="2213212"/>
            <a:ext cx="459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mancato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incannulamento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dell'arteria uterina 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4421028" y="3051528"/>
            <a:ext cx="319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'sindrome post-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8185010" y="3022873"/>
            <a:ext cx="1710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-influenzale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4491495" y="3520676"/>
            <a:ext cx="144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infezione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4226023" y="4452857"/>
            <a:ext cx="259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perdite  vaginali croniche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4242068" y="4835804"/>
            <a:ext cx="441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 negativi nella funzione sessuale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4242068" y="5222452"/>
            <a:ext cx="352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amenorrea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temporanea o definitiva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4226023" y="5652893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espulsione del mioma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635216" y="6260250"/>
            <a:ext cx="230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l'intervento chirurgico </a:t>
            </a:r>
            <a:endParaRPr lang="en-GB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706581" y="248991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182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3902" y="311611"/>
            <a:ext cx="385010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Istruzioni post dimissione e follow-up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75025" y="1256014"/>
            <a:ext cx="37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istruzioni dimissione scritte dettagliate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5197048" y="1221381"/>
            <a:ext cx="4670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Fornendo il numero del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radiologo interventista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4742254" y="1818814"/>
            <a:ext cx="702644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 persistente o grave, febbre alta, o qualsiasi altro sintomo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preoccupante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5025" y="2772756"/>
            <a:ext cx="5565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ambulatoriale 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postprocedurale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1-3 settimane dopo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75025" y="3532493"/>
            <a:ext cx="583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follow-up è indicata 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 dopo la procedura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5025" y="5051967"/>
            <a:ext cx="685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Istruzioni per complicanze tardive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di un anno dopo la procedura.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391721" y="5576957"/>
            <a:ext cx="78217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Infezioni tardive, espulsione di porzioni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leiomiomi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endometrite cronica, perdite vaginali croniche, e la cessazione o irregolarità del ciclo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mestruale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74446" y="3946651"/>
            <a:ext cx="1013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viene eseguito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secondo  trattamento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preceduta da una discussione con il paziente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circa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rischi di lesioni alle ovaie.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06581" y="248991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243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24528" y="1989583"/>
            <a:ext cx="2310063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CONTROINDICAZIONI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613664" y="2715752"/>
            <a:ext cx="223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intracavitaria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622407" y="4049355"/>
            <a:ext cx="163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Grandi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58131" y="3991277"/>
            <a:ext cx="14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Specie se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624528" y="3980680"/>
            <a:ext cx="138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peduncolato</a:t>
            </a:r>
            <a:endParaRPr lang="en-GB" b="1" dirty="0"/>
          </a:p>
        </p:txBody>
      </p:sp>
      <p:sp>
        <p:nvSpPr>
          <p:cNvPr id="7" name="Rettangolo 6"/>
          <p:cNvSpPr/>
          <p:nvPr/>
        </p:nvSpPr>
        <p:spPr>
          <a:xfrm>
            <a:off x="493782" y="5613744"/>
            <a:ext cx="351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azienti che desiderano gravidanze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624528" y="4385526"/>
            <a:ext cx="365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utero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dimensioni &gt;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settimane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4624528" y="4815351"/>
            <a:ext cx="605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infralegamentari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fibromi cervicali rispondono poco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433918" y="1023635"/>
            <a:ext cx="1098142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primo luogo, generalmente, non ci sono dati sufficienti in generale, per consentire delle linee giuda  che si basino  sul numero o le dimensioni dei fibromi che è possibile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embolizzare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06581" y="248991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  <p:sp>
        <p:nvSpPr>
          <p:cNvPr id="12" name="Rettangolo 11"/>
          <p:cNvSpPr/>
          <p:nvPr/>
        </p:nvSpPr>
        <p:spPr>
          <a:xfrm>
            <a:off x="978569" y="3006285"/>
            <a:ext cx="1121343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D’altra parte per il rischio delle complicanze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embolizazione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dovrebbero essere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trattati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così i miomi sottomucosi tipo 0 e tipo 1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singolo mioma sottosieroso peduncolato grado C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32739" y="805832"/>
            <a:ext cx="37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verso miomectomia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fertilità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295291" y="356092"/>
            <a:ext cx="213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studio </a:t>
            </a:r>
            <a:r>
              <a:rPr lang="it-IT" b="1" dirty="0"/>
              <a:t>randomizzato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812834" y="1845798"/>
            <a:ext cx="348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nati vivi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favorendo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miomectomia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1812834" y="1330477"/>
            <a:ext cx="396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gravidanze nel gruppo miomectomia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1812834" y="2307783"/>
            <a:ext cx="493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tassi di aborto spontaneo erano più alti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-UAE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295291" y="3518952"/>
            <a:ext cx="17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gravidanze UAE </a:t>
            </a:r>
            <a:endParaRPr lang="en-GB" b="1" dirty="0"/>
          </a:p>
        </p:txBody>
      </p:sp>
      <p:sp>
        <p:nvSpPr>
          <p:cNvPr id="13" name="Rettangolo 12"/>
          <p:cNvSpPr/>
          <p:nvPr/>
        </p:nvSpPr>
        <p:spPr>
          <a:xfrm>
            <a:off x="1812834" y="4365036"/>
            <a:ext cx="3545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maggiore probabilità taglio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cesareo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1805518" y="4730544"/>
            <a:ext cx="454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problbilità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emorragia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partum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7523108" y="2746919"/>
            <a:ext cx="3972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Mara M, </a:t>
            </a:r>
            <a:r>
              <a:rPr lang="it-IT" sz="1000" dirty="0" err="1"/>
              <a:t>Maskova</a:t>
            </a:r>
            <a:r>
              <a:rPr lang="it-IT" sz="1000" dirty="0"/>
              <a:t> J, </a:t>
            </a:r>
            <a:r>
              <a:rPr lang="it-IT" sz="1000" dirty="0" err="1"/>
              <a:t>Fucikova</a:t>
            </a:r>
            <a:r>
              <a:rPr lang="it-IT" sz="1000" dirty="0"/>
              <a:t> </a:t>
            </a:r>
            <a:r>
              <a:rPr lang="it-IT" sz="1000" dirty="0" smtClean="0"/>
              <a:t>Z</a:t>
            </a:r>
          </a:p>
          <a:p>
            <a:r>
              <a:rPr lang="en-US" sz="1000" dirty="0" smtClean="0">
                <a:ea typeface="Times New Roman" panose="02020603050405020304" pitchFamily="18" charset="0"/>
              </a:rPr>
              <a:t>Midterm </a:t>
            </a:r>
            <a:r>
              <a:rPr lang="en-US" sz="1000" dirty="0">
                <a:ea typeface="Times New Roman" panose="02020603050405020304" pitchFamily="18" charset="0"/>
              </a:rPr>
              <a:t>clinical and first reproductive results of a randomized controlled trial comparing uterine fibroid embolization and myomectomy</a:t>
            </a:r>
            <a:r>
              <a:rPr lang="en-US" sz="1000" dirty="0" smtClean="0">
                <a:ea typeface="Times New Roman" panose="02020603050405020304" pitchFamily="18" charset="0"/>
              </a:rPr>
              <a:t>.</a:t>
            </a:r>
          </a:p>
          <a:p>
            <a:r>
              <a:rPr lang="it-IT" sz="1000" dirty="0" err="1" smtClean="0">
                <a:ea typeface="Times New Roman" panose="02020603050405020304" pitchFamily="18" charset="0"/>
              </a:rPr>
              <a:t>Cardiovasc</a:t>
            </a:r>
            <a:r>
              <a:rPr lang="it-IT" sz="1000" dirty="0" smtClean="0"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ea typeface="Times New Roman" panose="02020603050405020304" pitchFamily="18" charset="0"/>
              </a:rPr>
              <a:t>Intervent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ea typeface="Times New Roman" panose="02020603050405020304" pitchFamily="18" charset="0"/>
              </a:rPr>
              <a:t>Radiol</a:t>
            </a:r>
            <a:r>
              <a:rPr lang="it-IT" sz="1000" dirty="0">
                <a:ea typeface="Times New Roman" panose="02020603050405020304" pitchFamily="18" charset="0"/>
              </a:rPr>
              <a:t> 2008; 31: 73-85</a:t>
            </a:r>
            <a:endParaRPr lang="en-GB" sz="1000" dirty="0"/>
          </a:p>
        </p:txBody>
      </p:sp>
      <p:sp>
        <p:nvSpPr>
          <p:cNvPr id="17" name="Rettangolo 16"/>
          <p:cNvSpPr/>
          <p:nvPr/>
        </p:nvSpPr>
        <p:spPr>
          <a:xfrm>
            <a:off x="7330148" y="230654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9467625" y="2300573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23%, 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7299754" y="1322766"/>
            <a:ext cx="583814" cy="335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9405941" y="130483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78%</a:t>
            </a:r>
            <a:endParaRPr lang="en-GB" dirty="0"/>
          </a:p>
        </p:txBody>
      </p:sp>
      <p:sp>
        <p:nvSpPr>
          <p:cNvPr id="21" name="Rettangolo 20"/>
          <p:cNvSpPr/>
          <p:nvPr/>
        </p:nvSpPr>
        <p:spPr>
          <a:xfrm>
            <a:off x="7312641" y="184437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19%</a:t>
            </a:r>
            <a:endParaRPr lang="en-GB" dirty="0"/>
          </a:p>
        </p:txBody>
      </p:sp>
      <p:sp>
        <p:nvSpPr>
          <p:cNvPr id="22" name="Rettangolo 21"/>
          <p:cNvSpPr/>
          <p:nvPr/>
        </p:nvSpPr>
        <p:spPr>
          <a:xfrm>
            <a:off x="9425330" y="184437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622055" y="5962958"/>
            <a:ext cx="391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Homer H, </a:t>
            </a:r>
            <a:r>
              <a:rPr lang="it-IT" sz="1000" dirty="0" err="1" smtClean="0"/>
              <a:t>Saridogan</a:t>
            </a:r>
            <a:r>
              <a:rPr lang="it-IT" sz="1000" dirty="0" smtClean="0"/>
              <a:t> E. et al</a:t>
            </a:r>
          </a:p>
          <a:p>
            <a:r>
              <a:rPr lang="it-IT" sz="1000" dirty="0" smtClean="0"/>
              <a:t>uterine </a:t>
            </a:r>
            <a:r>
              <a:rPr lang="it-IT" sz="1000" dirty="0" err="1" smtClean="0"/>
              <a:t>artery</a:t>
            </a:r>
            <a:r>
              <a:rPr lang="it-IT" sz="1000" dirty="0" smtClean="0"/>
              <a:t> </a:t>
            </a:r>
            <a:r>
              <a:rPr lang="it-IT" sz="1000" dirty="0" err="1" smtClean="0"/>
              <a:t>embolization</a:t>
            </a:r>
            <a:r>
              <a:rPr lang="it-IT" sz="1000" dirty="0" smtClean="0"/>
              <a:t> for </a:t>
            </a:r>
            <a:r>
              <a:rPr lang="it-IT" sz="1000" dirty="0" err="1" smtClean="0"/>
              <a:t>fibroid</a:t>
            </a:r>
            <a:r>
              <a:rPr lang="it-IT" sz="1000" dirty="0" smtClean="0"/>
              <a:t> </a:t>
            </a:r>
            <a:r>
              <a:rPr lang="it-IT" sz="1000" dirty="0" err="1" smtClean="0"/>
              <a:t>is</a:t>
            </a:r>
            <a:r>
              <a:rPr lang="it-IT" sz="1000" dirty="0" smtClean="0"/>
              <a:t> </a:t>
            </a:r>
            <a:r>
              <a:rPr lang="it-IT" sz="1000" dirty="0" err="1" smtClean="0"/>
              <a:t>associated</a:t>
            </a:r>
            <a:r>
              <a:rPr lang="it-IT" sz="1000" dirty="0" smtClean="0"/>
              <a:t> with an </a:t>
            </a:r>
            <a:r>
              <a:rPr lang="it-IT" sz="1000" dirty="0" err="1" smtClean="0"/>
              <a:t>increased</a:t>
            </a:r>
            <a:r>
              <a:rPr lang="it-IT" sz="1000" dirty="0" smtClean="0"/>
              <a:t> </a:t>
            </a:r>
            <a:r>
              <a:rPr lang="it-IT" sz="1000" dirty="0" err="1" smtClean="0"/>
              <a:t>risk</a:t>
            </a:r>
            <a:r>
              <a:rPr lang="it-IT" sz="1000" dirty="0" smtClean="0"/>
              <a:t> of </a:t>
            </a:r>
            <a:r>
              <a:rPr lang="it-IT" sz="1000" dirty="0" err="1" smtClean="0"/>
              <a:t>miscarriage</a:t>
            </a:r>
            <a:r>
              <a:rPr lang="it-IT" sz="1000" dirty="0" smtClean="0"/>
              <a:t> .</a:t>
            </a:r>
          </a:p>
          <a:p>
            <a:r>
              <a:rPr lang="it-IT" sz="1000" dirty="0" smtClean="0"/>
              <a:t> </a:t>
            </a:r>
            <a:r>
              <a:rPr lang="it-IT" sz="1000" dirty="0" err="1" smtClean="0"/>
              <a:t>Fertil</a:t>
            </a:r>
            <a:r>
              <a:rPr lang="it-IT" sz="1000" dirty="0" smtClean="0"/>
              <a:t>  </a:t>
            </a:r>
            <a:r>
              <a:rPr lang="it-IT" sz="1000" dirty="0" err="1" smtClean="0"/>
              <a:t>steril</a:t>
            </a:r>
            <a:r>
              <a:rPr lang="it-IT" sz="1000" dirty="0" smtClean="0"/>
              <a:t>. 2010;94:324-330</a:t>
            </a:r>
            <a:endParaRPr lang="en-GB" sz="1000" dirty="0"/>
          </a:p>
        </p:txBody>
      </p:sp>
      <p:sp>
        <p:nvSpPr>
          <p:cNvPr id="24" name="Rettangolo 23"/>
          <p:cNvSpPr/>
          <p:nvPr/>
        </p:nvSpPr>
        <p:spPr>
          <a:xfrm>
            <a:off x="3088989" y="2635762"/>
            <a:ext cx="437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Mara M, </a:t>
            </a:r>
            <a:r>
              <a:rPr lang="it-IT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Fucikova</a:t>
            </a:r>
            <a:r>
              <a:rPr lang="it-IT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Z, </a:t>
            </a:r>
            <a:r>
              <a:rPr lang="it-IT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Maskova</a:t>
            </a:r>
            <a:r>
              <a:rPr lang="it-IT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J,</a:t>
            </a: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al                                                                      </a:t>
            </a:r>
            <a:r>
              <a:rPr lang="en-US" sz="1000" dirty="0" smtClean="0"/>
              <a:t>Uterine </a:t>
            </a:r>
            <a:r>
              <a:rPr lang="en-US" sz="1000" dirty="0"/>
              <a:t>fibroid embolization versus myomectomy in women wishing to preserve fertility: preliminary results of a randomized controlled </a:t>
            </a:r>
            <a:r>
              <a:rPr lang="en-US" sz="1000" dirty="0" smtClean="0"/>
              <a:t>trial</a:t>
            </a:r>
            <a:r>
              <a:rPr lang="en-US" sz="1000" dirty="0"/>
              <a:t> </a:t>
            </a:r>
            <a:r>
              <a:rPr lang="en-US" sz="1000" dirty="0" smtClean="0"/>
              <a:t>                                                                                </a:t>
            </a:r>
            <a:r>
              <a:rPr lang="it-IT" sz="1000" dirty="0" err="1" smtClean="0"/>
              <a:t>Cardiovasc</a:t>
            </a:r>
            <a:r>
              <a:rPr lang="it-IT" sz="1000" dirty="0" smtClean="0"/>
              <a:t> </a:t>
            </a:r>
            <a:r>
              <a:rPr lang="it-IT" sz="1000" dirty="0" err="1"/>
              <a:t>Intervent</a:t>
            </a:r>
            <a:r>
              <a:rPr lang="it-IT" sz="1000" dirty="0"/>
              <a:t> </a:t>
            </a:r>
            <a:r>
              <a:rPr lang="it-IT" sz="1000" dirty="0" err="1"/>
              <a:t>Radiol</a:t>
            </a:r>
            <a:r>
              <a:rPr lang="it-IT" sz="1000" dirty="0"/>
              <a:t> 2008; 31: </a:t>
            </a:r>
            <a:r>
              <a:rPr lang="it-IT" sz="1000" dirty="0" smtClean="0"/>
              <a:t>73-85</a:t>
            </a:r>
            <a:endParaRPr lang="en-US" sz="1000" dirty="0"/>
          </a:p>
        </p:txBody>
      </p:sp>
      <p:sp>
        <p:nvSpPr>
          <p:cNvPr id="25" name="Rettangolo 24"/>
          <p:cNvSpPr/>
          <p:nvPr/>
        </p:nvSpPr>
        <p:spPr>
          <a:xfrm>
            <a:off x="7330148" y="387556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35,2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812834" y="3999528"/>
            <a:ext cx="182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Tassi di aborto </a:t>
            </a:r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9484504" y="390031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16,5%</a:t>
            </a:r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7171769" y="722352"/>
            <a:ext cx="63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UAE </a:t>
            </a:r>
            <a:endParaRPr lang="en-GB" dirty="0"/>
          </a:p>
        </p:txBody>
      </p:sp>
      <p:sp>
        <p:nvSpPr>
          <p:cNvPr id="29" name="Rettangolo 28"/>
          <p:cNvSpPr/>
          <p:nvPr/>
        </p:nvSpPr>
        <p:spPr>
          <a:xfrm>
            <a:off x="8952419" y="716241"/>
            <a:ext cx="149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myomectomy</a:t>
            </a:r>
            <a:endParaRPr lang="en-GB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9276800" y="92968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  <p:sp>
        <p:nvSpPr>
          <p:cNvPr id="2" name="Rettangolo 1"/>
          <p:cNvSpPr/>
          <p:nvPr/>
        </p:nvSpPr>
        <p:spPr>
          <a:xfrm>
            <a:off x="3444252" y="353020"/>
            <a:ext cx="27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randomizzato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121 pazienti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39270" y="5382647"/>
            <a:ext cx="689010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NON E’ RACCOMANDATO NELLE DONNE CHE CERCANO GRAVIDANZE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12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01009" y="1002583"/>
            <a:ext cx="112134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embolizzazione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dell’arteria uterina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trattamento efficace a breve termine nel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90 %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casi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 sintomi LE1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634949" y="1294167"/>
            <a:ext cx="430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termine : del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70 %   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5-7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 LE-1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701009" y="1770356"/>
            <a:ext cx="7106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complicanze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l’ospedalizzazione è circa del 3%. 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86265" y="5415968"/>
            <a:ext cx="11910714" cy="6850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dell’arteria uterina è un  trattamento efficace e con bassa morbosità e quindi un opzione terapeutica valida per i miomi sintomatici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sottomucosi nelle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 che non vogliono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gravidanze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50874" y="2246545"/>
            <a:ext cx="827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QoL</a:t>
            </a:r>
            <a:r>
              <a:rPr lang="it-IT" dirty="0" smtClean="0"/>
              <a:t> tra UAE ed isterectomia laparotomica non differiscono a 1-2 e 5 anni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706581" y="248991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  <p:sp>
        <p:nvSpPr>
          <p:cNvPr id="2" name="Rettangolo 1"/>
          <p:cNvSpPr/>
          <p:nvPr/>
        </p:nvSpPr>
        <p:spPr>
          <a:xfrm>
            <a:off x="5679707" y="6101027"/>
            <a:ext cx="976293" cy="38869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A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20127" y="2639013"/>
            <a:ext cx="5759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Henry </a:t>
            </a:r>
            <a:r>
              <a:rPr lang="it-IT" sz="1000" dirty="0" err="1" smtClean="0"/>
              <a:t>marret</a:t>
            </a:r>
            <a:r>
              <a:rPr lang="it-IT" sz="1000" dirty="0" smtClean="0"/>
              <a:t> et al. </a:t>
            </a:r>
          </a:p>
          <a:p>
            <a:r>
              <a:rPr lang="it-IT" sz="1000" dirty="0" err="1" smtClean="0"/>
              <a:t>Therapeutic</a:t>
            </a:r>
            <a:r>
              <a:rPr lang="it-IT" sz="1000" dirty="0" smtClean="0"/>
              <a:t> management of uterine </a:t>
            </a:r>
            <a:r>
              <a:rPr lang="it-IT" sz="1000" dirty="0" err="1" smtClean="0"/>
              <a:t>fibroid</a:t>
            </a:r>
            <a:r>
              <a:rPr lang="it-IT" sz="1000" dirty="0" smtClean="0"/>
              <a:t> </a:t>
            </a:r>
            <a:r>
              <a:rPr lang="it-IT" sz="1000" dirty="0" err="1" smtClean="0"/>
              <a:t>tumors</a:t>
            </a:r>
            <a:r>
              <a:rPr lang="it-IT" sz="1000" dirty="0" smtClean="0"/>
              <a:t>: update French </a:t>
            </a:r>
            <a:r>
              <a:rPr lang="it-IT" sz="1000" dirty="0" err="1" smtClean="0"/>
              <a:t>guidelines-review</a:t>
            </a:r>
            <a:r>
              <a:rPr lang="it-IT" sz="1000" dirty="0" smtClean="0"/>
              <a:t> </a:t>
            </a:r>
          </a:p>
          <a:p>
            <a:r>
              <a:rPr lang="it-IT" sz="1000" dirty="0" err="1" smtClean="0"/>
              <a:t>European</a:t>
            </a:r>
            <a:r>
              <a:rPr lang="it-IT" sz="1000" dirty="0" smtClean="0"/>
              <a:t> journal of </a:t>
            </a:r>
            <a:r>
              <a:rPr lang="it-IT" sz="1000" dirty="0" err="1" smtClean="0"/>
              <a:t>obst</a:t>
            </a:r>
            <a:r>
              <a:rPr lang="it-IT" sz="1000" dirty="0" smtClean="0"/>
              <a:t> &amp;</a:t>
            </a:r>
            <a:r>
              <a:rPr lang="it-IT" sz="1000" dirty="0" err="1" smtClean="0"/>
              <a:t>gynec</a:t>
            </a:r>
            <a:r>
              <a:rPr lang="it-IT" sz="1000" dirty="0" smtClean="0"/>
              <a:t> and </a:t>
            </a:r>
            <a:r>
              <a:rPr lang="it-IT" sz="1000" dirty="0" err="1" smtClean="0"/>
              <a:t>reproductive</a:t>
            </a:r>
            <a:r>
              <a:rPr lang="it-IT" sz="1000" dirty="0" smtClean="0"/>
              <a:t> </a:t>
            </a:r>
            <a:r>
              <a:rPr lang="it-IT" sz="1000" dirty="0" err="1" smtClean="0"/>
              <a:t>biology</a:t>
            </a:r>
            <a:r>
              <a:rPr lang="it-IT" sz="1000" dirty="0" smtClean="0"/>
              <a:t> 165(2012)156-164</a:t>
            </a:r>
            <a:endParaRPr lang="en-GB" sz="1000" dirty="0"/>
          </a:p>
        </p:txBody>
      </p:sp>
      <p:sp>
        <p:nvSpPr>
          <p:cNvPr id="15" name="Rettangolo 14"/>
          <p:cNvSpPr/>
          <p:nvPr/>
        </p:nvSpPr>
        <p:spPr>
          <a:xfrm>
            <a:off x="701009" y="3202663"/>
            <a:ext cx="530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vantaggioso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isterectomia o miomectomia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5387272" y="3562344"/>
            <a:ext cx="21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degenza ospedaliera 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5358049" y="3931676"/>
            <a:ext cx="3803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più rapido ritorno alla piena attività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5315032" y="4343447"/>
            <a:ext cx="458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ridotta probabilità di un bisogno di trasfusione 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629209" y="4677303"/>
            <a:ext cx="336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Gupta</a:t>
            </a:r>
            <a:r>
              <a:rPr lang="it-IT" sz="1000" dirty="0" smtClean="0"/>
              <a:t> JK et al</a:t>
            </a:r>
          </a:p>
          <a:p>
            <a:r>
              <a:rPr lang="it-IT" sz="1000" dirty="0" smtClean="0"/>
              <a:t>uterine </a:t>
            </a:r>
            <a:r>
              <a:rPr lang="it-IT" sz="1000" dirty="0" err="1" smtClean="0"/>
              <a:t>artery</a:t>
            </a:r>
            <a:r>
              <a:rPr lang="it-IT" sz="1000" dirty="0" smtClean="0"/>
              <a:t> </a:t>
            </a:r>
            <a:r>
              <a:rPr lang="it-IT" sz="1000" dirty="0" err="1" smtClean="0"/>
              <a:t>embolizzationfor</a:t>
            </a:r>
            <a:r>
              <a:rPr lang="it-IT" sz="1000" dirty="0" smtClean="0"/>
              <a:t> </a:t>
            </a:r>
            <a:r>
              <a:rPr lang="it-IT" sz="1000" dirty="0" err="1" smtClean="0"/>
              <a:t>syntomatic</a:t>
            </a:r>
            <a:r>
              <a:rPr lang="it-IT" sz="1000" dirty="0" smtClean="0"/>
              <a:t> uterine </a:t>
            </a:r>
            <a:r>
              <a:rPr lang="it-IT" sz="1000" dirty="0" err="1" smtClean="0"/>
              <a:t>fibroids</a:t>
            </a:r>
            <a:r>
              <a:rPr lang="it-IT" sz="1000" dirty="0" smtClean="0"/>
              <a:t> </a:t>
            </a:r>
          </a:p>
          <a:p>
            <a:r>
              <a:rPr lang="it-IT" sz="1000" dirty="0" smtClean="0"/>
              <a:t>COCHRANEDATABASE SYST REV 2012;5:cd005073</a:t>
            </a:r>
            <a:endParaRPr lang="en-GB" sz="1000" dirty="0"/>
          </a:p>
        </p:txBody>
      </p:sp>
      <p:sp>
        <p:nvSpPr>
          <p:cNvPr id="5" name="Rettangolo 4"/>
          <p:cNvSpPr/>
          <p:nvPr/>
        </p:nvSpPr>
        <p:spPr>
          <a:xfrm>
            <a:off x="7354268" y="1760612"/>
            <a:ext cx="361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4,8% entro 30 giorni dalla procedura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7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/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88562" y="1834987"/>
            <a:ext cx="38180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Moss JG et al.</a:t>
            </a:r>
          </a:p>
          <a:p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randomised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uterine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embolizationwith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treatment in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syntomatic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uterine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fibroids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 trial </a:t>
            </a:r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5-years </a:t>
            </a:r>
            <a:r>
              <a:rPr lang="it-IT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it-IT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BJOG 2011;118:936-944</a:t>
            </a:r>
            <a:endParaRPr lang="en-GB" sz="1000" dirty="0"/>
          </a:p>
        </p:txBody>
      </p:sp>
      <p:sp>
        <p:nvSpPr>
          <p:cNvPr id="3" name="Rettangolo 2"/>
          <p:cNvSpPr/>
          <p:nvPr/>
        </p:nvSpPr>
        <p:spPr>
          <a:xfrm>
            <a:off x="542838" y="1933416"/>
            <a:ext cx="368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del rischio a breve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lungo termine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complicanze minori</a:t>
            </a:r>
            <a:endParaRPr lang="en-GB" b="1" dirty="0"/>
          </a:p>
        </p:txBody>
      </p:sp>
      <p:sp>
        <p:nvSpPr>
          <p:cNvPr id="5" name="Rettangolo 4"/>
          <p:cNvSpPr/>
          <p:nvPr/>
        </p:nvSpPr>
        <p:spPr>
          <a:xfrm>
            <a:off x="6235694" y="2885390"/>
            <a:ext cx="384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 di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 di 5 anni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 EMMY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88438" y="2931556"/>
            <a:ext cx="478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probabilità di aver bisogno di un ulteriore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cinque volte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maggiore</a:t>
            </a:r>
            <a:endParaRPr lang="en-GB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0396" y="3264923"/>
            <a:ext cx="499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Van </a:t>
            </a:r>
            <a:r>
              <a:rPr lang="it-IT" sz="1000" dirty="0" err="1" smtClean="0"/>
              <a:t>der</a:t>
            </a:r>
            <a:r>
              <a:rPr lang="it-IT" sz="1000" dirty="0" smtClean="0"/>
              <a:t> </a:t>
            </a:r>
            <a:r>
              <a:rPr lang="it-IT" sz="1000" dirty="0" err="1" smtClean="0"/>
              <a:t>Kooij</a:t>
            </a:r>
            <a:r>
              <a:rPr lang="it-IT" sz="1000" dirty="0" smtClean="0"/>
              <a:t> SM et al.</a:t>
            </a:r>
          </a:p>
          <a:p>
            <a:r>
              <a:rPr lang="it-IT" sz="1000" dirty="0" smtClean="0"/>
              <a:t>UAE vs </a:t>
            </a:r>
            <a:r>
              <a:rPr lang="it-IT" sz="1000" dirty="0" err="1" smtClean="0"/>
              <a:t>hysterectomy</a:t>
            </a:r>
            <a:r>
              <a:rPr lang="it-IT" sz="1000" dirty="0" smtClean="0"/>
              <a:t> in the treatment of </a:t>
            </a:r>
            <a:r>
              <a:rPr lang="it-IT" sz="1000" dirty="0" err="1" smtClean="0"/>
              <a:t>syntomatic</a:t>
            </a:r>
            <a:r>
              <a:rPr lang="it-IT" sz="1000" dirty="0" smtClean="0"/>
              <a:t> uterine </a:t>
            </a:r>
            <a:r>
              <a:rPr lang="it-IT" sz="1000" dirty="0" err="1" smtClean="0"/>
              <a:t>fibroids</a:t>
            </a:r>
            <a:r>
              <a:rPr lang="it-IT" sz="1000" dirty="0" smtClean="0"/>
              <a:t>: 5-years </a:t>
            </a:r>
            <a:r>
              <a:rPr lang="it-IT" sz="1000" dirty="0" err="1" smtClean="0"/>
              <a:t>uotcome</a:t>
            </a:r>
            <a:r>
              <a:rPr lang="it-IT" sz="1000" dirty="0" smtClean="0"/>
              <a:t> </a:t>
            </a:r>
            <a:r>
              <a:rPr lang="it-IT" sz="1000" dirty="0" err="1" smtClean="0"/>
              <a:t>fromthe</a:t>
            </a:r>
            <a:r>
              <a:rPr lang="it-IT" sz="1000" dirty="0" smtClean="0"/>
              <a:t> </a:t>
            </a:r>
            <a:r>
              <a:rPr lang="it-IT" sz="1000" dirty="0" err="1" smtClean="0"/>
              <a:t>randomised</a:t>
            </a:r>
            <a:r>
              <a:rPr lang="it-IT" sz="1000" dirty="0" smtClean="0"/>
              <a:t> </a:t>
            </a:r>
            <a:r>
              <a:rPr lang="it-IT" sz="1000" b="1" dirty="0" smtClean="0"/>
              <a:t>EMMY trial</a:t>
            </a:r>
          </a:p>
          <a:p>
            <a:r>
              <a:rPr lang="it-IT" sz="1000" dirty="0" err="1" smtClean="0"/>
              <a:t>Am</a:t>
            </a:r>
            <a:r>
              <a:rPr lang="it-IT" sz="1000" dirty="0" smtClean="0"/>
              <a:t> j </a:t>
            </a:r>
            <a:r>
              <a:rPr lang="it-IT" sz="1000" dirty="0" err="1" smtClean="0"/>
              <a:t>obstet</a:t>
            </a:r>
            <a:r>
              <a:rPr lang="it-IT" sz="1000" dirty="0" smtClean="0"/>
              <a:t> gynecol.2010;203:105. el-e13</a:t>
            </a:r>
            <a:endParaRPr lang="en-GB" sz="1000" dirty="0"/>
          </a:p>
        </p:txBody>
      </p:sp>
      <p:sp>
        <p:nvSpPr>
          <p:cNvPr id="10" name="Rettangolo 9"/>
          <p:cNvSpPr/>
          <p:nvPr/>
        </p:nvSpPr>
        <p:spPr>
          <a:xfrm>
            <a:off x="2061566" y="5210041"/>
            <a:ext cx="501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sembra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inizialmente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minore rispetto alla chirurgia</a:t>
            </a:r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42" y="3972809"/>
            <a:ext cx="1652587" cy="109972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" y="5137233"/>
            <a:ext cx="1373128" cy="117535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061566" y="5646929"/>
            <a:ext cx="10099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anni dimostra che questo vantaggio si perde a causa di una successiva più alto tasso di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reinterventi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86878" y="179500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  <p:sp>
        <p:nvSpPr>
          <p:cNvPr id="4" name="Rettangolo 3"/>
          <p:cNvSpPr/>
          <p:nvPr/>
        </p:nvSpPr>
        <p:spPr>
          <a:xfrm>
            <a:off x="2182589" y="948450"/>
            <a:ext cx="788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  trattamento efficace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bassa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morbosità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opzione terapeutica valida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8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50712" y="288004"/>
            <a:ext cx="4254218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NUOVE FRONTIERE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55" y="1182891"/>
            <a:ext cx="6676527" cy="53465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6157" y="1295048"/>
            <a:ext cx="6463325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(HIFU)</a:t>
            </a:r>
            <a:endParaRPr lang="en-GB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82583" y="3856162"/>
            <a:ext cx="3990469" cy="10772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MIOLISI A RADIOFREQUENZA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075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21466" y="2338801"/>
            <a:ext cx="2741904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necrosi coagulativa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termica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443037" y="166685"/>
            <a:ext cx="3429529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(HIFU)</a:t>
            </a:r>
            <a:endParaRPr lang="en-GB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62691" y="813016"/>
            <a:ext cx="384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 fascio di ultrasuoni ad alta intensità viene focalizzato su un tessuto profondo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17419" y="1736346"/>
            <a:ext cx="234999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Riscaldamento termico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94594" y="2762306"/>
            <a:ext cx="46050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CHIRURGIA AD ULTRASUONI FOCALIZZATI 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b="1" dirty="0"/>
          </a:p>
        </p:txBody>
      </p:sp>
      <p:sp>
        <p:nvSpPr>
          <p:cNvPr id="11" name="Rettangolo 10"/>
          <p:cNvSpPr/>
          <p:nvPr/>
        </p:nvSpPr>
        <p:spPr>
          <a:xfrm>
            <a:off x="4480756" y="305401"/>
            <a:ext cx="5626805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strumento meno invasivo per il trattamento dei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</a:t>
            </a:r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1" y="1067466"/>
            <a:ext cx="2667000" cy="1714500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H="1">
            <a:off x="4361782" y="1033379"/>
            <a:ext cx="1600909" cy="427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2119137" y="1834500"/>
            <a:ext cx="1488202" cy="336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43038" y="2979911"/>
            <a:ext cx="42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Generatore di ultrasuoni ad alta </a:t>
            </a:r>
            <a:r>
              <a:rPr lang="it-IT" dirty="0"/>
              <a:t>intensità strumento di feed-back per monitorare 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3289" y="1461288"/>
            <a:ext cx="2699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Attraversa senza danno la cute ed i tessuti superficiali </a:t>
            </a:r>
            <a:endParaRPr lang="en-GB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898145" y="2702656"/>
            <a:ext cx="538635" cy="245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98344" y="5514197"/>
            <a:ext cx="37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Mezzo di </a:t>
            </a:r>
            <a:r>
              <a:rPr lang="it-IT" dirty="0" err="1" smtClean="0"/>
              <a:t>imaging</a:t>
            </a:r>
            <a:r>
              <a:rPr lang="it-IT" dirty="0" smtClean="0"/>
              <a:t> preciso per visualizzare il tessuto da necrotizzare senza interessare il tessuto sano 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2402769" y="3650596"/>
            <a:ext cx="694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1942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Lynn li usò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 volta per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distruggere un tessuto col calore   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3208928" y="4029449"/>
            <a:ext cx="503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Nell'ottobre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 </a:t>
            </a:r>
            <a:r>
              <a:rPr lang="it-IT" dirty="0" smtClean="0"/>
              <a:t>approvato dalla  FDA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fibromi</a:t>
            </a:r>
          </a:p>
          <a:p>
            <a:pPr algn="ctr"/>
            <a:r>
              <a:rPr lang="it-IT" dirty="0" err="1"/>
              <a:t>ExAblate</a:t>
            </a:r>
            <a:r>
              <a:rPr lang="it-IT" dirty="0"/>
              <a:t> 2000 [</a:t>
            </a:r>
            <a:r>
              <a:rPr lang="it-IT" dirty="0" err="1"/>
              <a:t>InSightec</a:t>
            </a:r>
            <a:r>
              <a:rPr lang="it-IT" dirty="0"/>
              <a:t>, Haifa, Israele</a:t>
            </a:r>
            <a:endParaRPr lang="en-GB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25" y="5514197"/>
            <a:ext cx="1647040" cy="113462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055495" y="5791196"/>
            <a:ext cx="10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MRgHIUF</a:t>
            </a:r>
            <a:endParaRPr lang="en-GB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50" y="5355986"/>
            <a:ext cx="1760117" cy="1312457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0625804" y="5827548"/>
            <a:ext cx="10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USgHIUF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8315370" y="4291059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Hindley Jet </a:t>
            </a:r>
            <a:r>
              <a:rPr lang="en-GB" sz="1100" dirty="0"/>
              <a:t>al. </a:t>
            </a:r>
            <a:endParaRPr lang="en-GB" sz="1100" dirty="0" smtClean="0"/>
          </a:p>
          <a:p>
            <a:r>
              <a:rPr lang="en-GB" sz="1100" dirty="0" smtClean="0"/>
              <a:t>MRI </a:t>
            </a:r>
            <a:r>
              <a:rPr lang="en-GB" sz="1100" dirty="0"/>
              <a:t>guidance of focused ultra- sound therapy of uterine fibroids: early results. </a:t>
            </a:r>
            <a:endParaRPr lang="en-GB" sz="1100" dirty="0" smtClean="0"/>
          </a:p>
          <a:p>
            <a:r>
              <a:rPr lang="en-GB" sz="1100" dirty="0" smtClean="0"/>
              <a:t>AJR </a:t>
            </a:r>
            <a:r>
              <a:rPr lang="en-GB" sz="1100" dirty="0"/>
              <a:t>Am J  </a:t>
            </a:r>
            <a:r>
              <a:rPr lang="en-GB" sz="1100" dirty="0" err="1"/>
              <a:t>Roentgenol</a:t>
            </a:r>
            <a:r>
              <a:rPr lang="en-GB" sz="1100" dirty="0"/>
              <a:t>. 2004;183:1713–1719</a:t>
            </a:r>
          </a:p>
        </p:txBody>
      </p:sp>
    </p:spTree>
    <p:extLst>
      <p:ext uri="{BB962C8B-B14F-4D97-AF65-F5344CB8AC3E}">
        <p14:creationId xmlns:p14="http://schemas.microsoft.com/office/powerpoint/2010/main" val="28022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" grpId="0" animBg="1"/>
      <p:bldP spid="6" grpId="0" animBg="1"/>
      <p:bldP spid="11" grpId="0" animBg="1"/>
      <p:bldP spid="13" grpId="0"/>
      <p:bldP spid="14" grpId="0"/>
      <p:bldP spid="18" grpId="0"/>
      <p:bldP spid="19" grpId="0"/>
      <p:bldP spid="20" grpId="0"/>
      <p:bldP spid="23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52600" y="1052452"/>
            <a:ext cx="1363579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VANTAGGI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3242" y="875929"/>
            <a:ext cx="1331495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SVANTAGGI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6630590" y="1380518"/>
            <a:ext cx="13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invasiva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6652600" y="1814154"/>
            <a:ext cx="196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continuo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51134" y="2892781"/>
            <a:ext cx="379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paziente deve stare ferma e sdraiata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72192" y="4125644"/>
            <a:ext cx="527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tasso di aborto spontaneo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stata del 26%, che era comparabile con il rate nelle donne in età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93209" y="4723604"/>
            <a:ext cx="456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 vivi si è verificato nel 41% delle gravidanze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740665" y="5058851"/>
            <a:ext cx="325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parto vaginale era 64%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215196" y="1901124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o al massimo due miomi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2269102" y="2176320"/>
            <a:ext cx="110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anteriore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2107207" y="2494184"/>
            <a:ext cx="140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tra5 e 12 cm 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980251" y="1536059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 dei miomi 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7403996" y="2312094"/>
            <a:ext cx="4062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 smtClean="0"/>
              <a:t>Voogt</a:t>
            </a:r>
            <a:r>
              <a:rPr lang="en-GB" sz="1100" dirty="0" smtClean="0"/>
              <a:t> </a:t>
            </a:r>
            <a:r>
              <a:rPr lang="en-GB" sz="1100" dirty="0" err="1" smtClean="0"/>
              <a:t>MJet</a:t>
            </a:r>
            <a:r>
              <a:rPr lang="en-GB" sz="1100" dirty="0" smtClean="0"/>
              <a:t> </a:t>
            </a:r>
            <a:r>
              <a:rPr lang="en-GB" sz="1100" dirty="0"/>
              <a:t>al. </a:t>
            </a:r>
            <a:endParaRPr lang="en-GB" sz="1100" dirty="0" smtClean="0"/>
          </a:p>
          <a:p>
            <a:r>
              <a:rPr lang="en-GB" sz="1100" dirty="0" smtClean="0"/>
              <a:t>Volumetric </a:t>
            </a:r>
            <a:r>
              <a:rPr lang="en-GB" sz="1100" dirty="0"/>
              <a:t>feedback ablation of uterine fibroids using magnetic resonance-guided high intensity focused ultrasound therapy. </a:t>
            </a:r>
            <a:endParaRPr lang="en-GB" sz="1100" dirty="0" smtClean="0"/>
          </a:p>
          <a:p>
            <a:r>
              <a:rPr lang="en-GB" sz="1100" dirty="0" err="1" smtClean="0"/>
              <a:t>Eur</a:t>
            </a:r>
            <a:r>
              <a:rPr lang="en-GB" sz="1100" dirty="0" smtClean="0"/>
              <a:t> </a:t>
            </a:r>
            <a:r>
              <a:rPr lang="en-GB" sz="1100" dirty="0" err="1"/>
              <a:t>Radiol</a:t>
            </a:r>
            <a:r>
              <a:rPr lang="en-GB" sz="1100" dirty="0"/>
              <a:t>. 2012;22:411–417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630590" y="4638458"/>
            <a:ext cx="39799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Rabinovici</a:t>
            </a:r>
            <a:r>
              <a:rPr lang="en-GB" sz="1100" dirty="0"/>
              <a:t> J</a:t>
            </a:r>
            <a:r>
              <a:rPr lang="en-GB" sz="1100" dirty="0" smtClean="0"/>
              <a:t>,, </a:t>
            </a:r>
            <a:r>
              <a:rPr lang="en-GB" sz="1100" dirty="0"/>
              <a:t>et al. </a:t>
            </a:r>
            <a:endParaRPr lang="en-GB" sz="1100" dirty="0" smtClean="0"/>
          </a:p>
          <a:p>
            <a:r>
              <a:rPr lang="en-GB" sz="1100" dirty="0" smtClean="0"/>
              <a:t>Pregnancy </a:t>
            </a:r>
            <a:r>
              <a:rPr lang="en-GB" sz="1100" dirty="0"/>
              <a:t>outcome after magnetic resonance-guided focused ultrasound surgery (</a:t>
            </a:r>
            <a:r>
              <a:rPr lang="en-GB" sz="1100" dirty="0" err="1"/>
              <a:t>MRgFUS</a:t>
            </a:r>
            <a:r>
              <a:rPr lang="en-GB" sz="1100" dirty="0"/>
              <a:t>) for conservative treatment of uterine fibroids</a:t>
            </a:r>
            <a:r>
              <a:rPr lang="en-GB" sz="1100" dirty="0" smtClean="0"/>
              <a:t>.</a:t>
            </a:r>
          </a:p>
          <a:p>
            <a:r>
              <a:rPr lang="en-GB" sz="1100" dirty="0" err="1" smtClean="0"/>
              <a:t>Fertil</a:t>
            </a:r>
            <a:r>
              <a:rPr lang="en-GB" sz="1100" dirty="0" smtClean="0"/>
              <a:t> </a:t>
            </a:r>
            <a:r>
              <a:rPr lang="en-GB" sz="1100" dirty="0" err="1"/>
              <a:t>Steril</a:t>
            </a:r>
            <a:r>
              <a:rPr lang="en-GB" sz="1100" dirty="0"/>
              <a:t>. 2010;93: 199–209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34507" y="3196834"/>
            <a:ext cx="24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tecnologia dispendiosa</a:t>
            </a:r>
            <a:endParaRPr lang="en-GB" dirty="0"/>
          </a:p>
        </p:txBody>
      </p:sp>
      <p:sp>
        <p:nvSpPr>
          <p:cNvPr id="23" name="Rettangolo 22"/>
          <p:cNvSpPr/>
          <p:nvPr/>
        </p:nvSpPr>
        <p:spPr>
          <a:xfrm>
            <a:off x="325777" y="5652414"/>
            <a:ext cx="8877049" cy="3886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metodica efficiente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relativamente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economica che migliora la qualità della vita e la fertilità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065282" y="6041110"/>
            <a:ext cx="541969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/>
              <a:t>Gizzo</a:t>
            </a:r>
            <a:r>
              <a:rPr lang="en-GB" sz="1100" dirty="0"/>
              <a:t> S et al.  </a:t>
            </a:r>
            <a:r>
              <a:rPr lang="en-GB" sz="1100" dirty="0" smtClean="0"/>
              <a:t>                                                                                                                                                   Magnetic </a:t>
            </a:r>
            <a:r>
              <a:rPr lang="en-GB" sz="1100" dirty="0"/>
              <a:t>resonance guided focused ultrasound myomectomy : safety, efficiency, subsequent fertility and quality-of-life improvements.  </a:t>
            </a:r>
            <a:r>
              <a:rPr lang="en-GB" sz="1100" dirty="0" smtClean="0"/>
              <a:t>                                                                                  A </a:t>
            </a:r>
            <a:r>
              <a:rPr lang="en-GB" sz="1100" dirty="0"/>
              <a:t>systematic </a:t>
            </a:r>
            <a:r>
              <a:rPr lang="en-GB" sz="1100" dirty="0" err="1"/>
              <a:t>rewiev</a:t>
            </a:r>
            <a:r>
              <a:rPr lang="en-GB" sz="1100" dirty="0"/>
              <a:t> . </a:t>
            </a:r>
            <a:r>
              <a:rPr lang="en-GB" sz="1100" dirty="0" err="1"/>
              <a:t>reprod</a:t>
            </a:r>
            <a:r>
              <a:rPr lang="en-GB" sz="1100" dirty="0"/>
              <a:t> </a:t>
            </a:r>
            <a:r>
              <a:rPr lang="en-GB" sz="1100" dirty="0" err="1"/>
              <a:t>sci</a:t>
            </a:r>
            <a:r>
              <a:rPr lang="en-GB" sz="1100" dirty="0"/>
              <a:t> 2014;21:465-76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357983" y="108840"/>
            <a:ext cx="3756605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CON CONTROLLO RISONANZA MAGNETICA</a:t>
            </a:r>
          </a:p>
          <a:p>
            <a:pPr algn="ctr"/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MRgHIFU</a:t>
            </a:r>
            <a:r>
              <a:rPr lang="it-IT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65400" y="3605731"/>
            <a:ext cx="2241755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MRgHIFU</a:t>
            </a:r>
            <a:r>
              <a:rPr lang="it-IT" dirty="0" smtClean="0"/>
              <a:t> E FERTILITA’</a:t>
            </a:r>
            <a:endParaRPr lang="en-GB" dirty="0"/>
          </a:p>
        </p:txBody>
      </p:sp>
      <p:sp>
        <p:nvSpPr>
          <p:cNvPr id="25" name="Rettangolo 24"/>
          <p:cNvSpPr/>
          <p:nvPr/>
        </p:nvSpPr>
        <p:spPr>
          <a:xfrm>
            <a:off x="172192" y="141532"/>
            <a:ext cx="415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la parete addominale anteriore </a:t>
            </a:r>
            <a:endParaRPr lang="en-GB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23" y="75621"/>
            <a:ext cx="1842714" cy="87048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3" y="994703"/>
            <a:ext cx="1629917" cy="1681543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393209" y="1202554"/>
            <a:ext cx="31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pochi pazienti sono ammissibili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3" grpId="0" animBg="1"/>
      <p:bldP spid="24" grpId="0"/>
      <p:bldP spid="11" grpId="0" animBg="1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5779" y="3381617"/>
            <a:ext cx="104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1995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94266" y="1667120"/>
            <a:ext cx="156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33571" y="1146361"/>
            <a:ext cx="15560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laparotomica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05935" y="1146361"/>
            <a:ext cx="15560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laparoscopica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385868" y="1161128"/>
            <a:ext cx="140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isteroscopica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00690" y="3352423"/>
            <a:ext cx="359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Embolizzazione</a:t>
            </a:r>
            <a:r>
              <a:rPr lang="it-IT" b="1" dirty="0" smtClean="0">
                <a:solidFill>
                  <a:srgbClr val="FF0000"/>
                </a:solidFill>
              </a:rPr>
              <a:t> delle arterie uterine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77225" y="4657356"/>
            <a:ext cx="590190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Ablazione termica con fascio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ultrasuoni ad alta frequenza 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mioma</a:t>
            </a:r>
            <a:endParaRPr lang="en-GB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37" y="1644671"/>
            <a:ext cx="1444447" cy="98515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63" y="1607339"/>
            <a:ext cx="1262367" cy="10208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5779" y="4739941"/>
            <a:ext cx="104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al 2002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77" y="1627299"/>
            <a:ext cx="1338200" cy="10556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72" y="3016425"/>
            <a:ext cx="905519" cy="88999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015677" y="51945"/>
            <a:ext cx="449552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CHIRURGIA </a:t>
            </a:r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CONSERVATIVA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30" y="4162145"/>
            <a:ext cx="1362779" cy="108588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394275" y="402702"/>
            <a:ext cx="390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Eliminare i 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conservando l’utero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6239" y="2064193"/>
            <a:ext cx="195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Asportazione chirurgica</a:t>
            </a:r>
            <a:endParaRPr lang="en-GB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69480" y="5959306"/>
            <a:ext cx="248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Miolisi</a:t>
            </a:r>
            <a:r>
              <a:rPr lang="it-IT" b="1" dirty="0" smtClean="0">
                <a:solidFill>
                  <a:srgbClr val="FF0000"/>
                </a:solidFill>
              </a:rPr>
              <a:t> a radiofrequenza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10249" y="6037710"/>
            <a:ext cx="104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al 2004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35" y="5718690"/>
            <a:ext cx="1262074" cy="94533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47" y="5638234"/>
            <a:ext cx="1348633" cy="10114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228559" y="2861433"/>
            <a:ext cx="3926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NUOVE ALTERNATIVE MINI-INVASIVE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2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  <p:bldP spid="8" grpId="0" animBg="1"/>
      <p:bldP spid="10" grpId="0"/>
      <p:bldP spid="11" grpId="0"/>
      <p:bldP spid="5" grpId="0"/>
      <p:bldP spid="9" grpId="0"/>
      <p:bldP spid="12" grpId="0"/>
      <p:bldP spid="19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70670" y="388616"/>
            <a:ext cx="505800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ultrasound</a:t>
            </a:r>
            <a:r>
              <a:rPr lang="it-IT" dirty="0" smtClean="0"/>
              <a:t> </a:t>
            </a:r>
            <a:r>
              <a:rPr lang="it-IT" dirty="0" err="1" smtClean="0"/>
              <a:t>guided</a:t>
            </a:r>
            <a:r>
              <a:rPr lang="it-IT" dirty="0" smtClean="0"/>
              <a:t> high-</a:t>
            </a:r>
            <a:r>
              <a:rPr lang="it-IT" dirty="0" err="1" smtClean="0"/>
              <a:t>intensity</a:t>
            </a:r>
            <a:r>
              <a:rPr lang="it-IT" dirty="0" smtClean="0"/>
              <a:t> </a:t>
            </a:r>
            <a:r>
              <a:rPr lang="it-IT" dirty="0" err="1" smtClean="0"/>
              <a:t>focused</a:t>
            </a:r>
            <a:r>
              <a:rPr lang="it-IT" dirty="0" smtClean="0"/>
              <a:t> </a:t>
            </a:r>
            <a:r>
              <a:rPr lang="it-IT" dirty="0" err="1" smtClean="0"/>
              <a:t>ultrasound</a:t>
            </a:r>
            <a:endParaRPr lang="it-IT" dirty="0" smtClean="0"/>
          </a:p>
          <a:p>
            <a:pPr algn="ctr"/>
            <a:r>
              <a:rPr lang="it-IT" dirty="0" err="1" smtClean="0"/>
              <a:t>USgHIFU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6206144" y="5563566"/>
            <a:ext cx="470033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Wang et al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Ultrasound-guided high-intensity focused ultrasound vs laparoscopic myomectomy for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syntomatic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uterine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myomas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invasive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2014;21:279-284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02340" y="2357133"/>
            <a:ext cx="6096000" cy="446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 err="1"/>
              <a:t>zhao</a:t>
            </a:r>
            <a:r>
              <a:rPr lang="it-IT" sz="1100" dirty="0"/>
              <a:t> WP et al. </a:t>
            </a:r>
            <a:r>
              <a:rPr lang="en-GB" sz="1100" dirty="0" err="1" smtClean="0"/>
              <a:t>Feasibilityof</a:t>
            </a:r>
            <a:r>
              <a:rPr lang="en-GB" sz="1100" dirty="0" smtClean="0"/>
              <a:t> </a:t>
            </a:r>
            <a:r>
              <a:rPr lang="en-GB" sz="1100" dirty="0"/>
              <a:t>ultrasound-</a:t>
            </a:r>
            <a:r>
              <a:rPr lang="en-GB" sz="1100" dirty="0" err="1"/>
              <a:t>guidd</a:t>
            </a:r>
            <a:r>
              <a:rPr lang="en-GB" sz="1100" dirty="0"/>
              <a:t> high intensity focused ultrasound ablating uterine </a:t>
            </a:r>
            <a:r>
              <a:rPr lang="en-GB" sz="1100" dirty="0" err="1"/>
              <a:t>myomas</a:t>
            </a:r>
            <a:r>
              <a:rPr lang="en-GB" sz="1100" dirty="0"/>
              <a:t> with </a:t>
            </a:r>
            <a:r>
              <a:rPr lang="en-GB" sz="1100" dirty="0" err="1"/>
              <a:t>hyperintense</a:t>
            </a:r>
            <a:r>
              <a:rPr lang="en-GB" sz="1100" dirty="0"/>
              <a:t> on t2-weighted MR imaging. </a:t>
            </a:r>
            <a:r>
              <a:rPr lang="en-GB" sz="1100" dirty="0" err="1"/>
              <a:t>Eur</a:t>
            </a:r>
            <a:r>
              <a:rPr lang="en-GB" sz="1100" dirty="0"/>
              <a:t> J </a:t>
            </a:r>
            <a:r>
              <a:rPr lang="en-GB" sz="1100" dirty="0" err="1"/>
              <a:t>Radiol</a:t>
            </a:r>
            <a:r>
              <a:rPr lang="en-GB" sz="1100" dirty="0"/>
              <a:t>. 2013;82:e43-e49)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2305" y="1766490"/>
            <a:ext cx="4717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usati anche sotto controllo ecografico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10144" y="4283593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anno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simile ma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USgHIFU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ebbero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importanti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ricovero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breve e ripresa più veloce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63642" y="3615685"/>
            <a:ext cx="273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 donne 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48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USgHIFU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06156" y="255313"/>
            <a:ext cx="4435060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 CON CONTROLLO ECOGRAFICO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USgHIFU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b="1" dirty="0"/>
          </a:p>
        </p:txBody>
      </p:sp>
      <p:sp>
        <p:nvSpPr>
          <p:cNvPr id="9" name="Rettangolo 8"/>
          <p:cNvSpPr/>
          <p:nvPr/>
        </p:nvSpPr>
        <p:spPr>
          <a:xfrm>
            <a:off x="974732" y="5337656"/>
            <a:ext cx="459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frequente scottature lievi 13%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4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9168823" y="402693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VizABLATE</a:t>
            </a:r>
            <a:endParaRPr lang="en-GB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101479" y="219551"/>
            <a:ext cx="2970099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MIOLISI A RADIOFREQUENZA </a:t>
            </a:r>
            <a:endParaRPr lang="en-GB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867264" y="1492482"/>
            <a:ext cx="181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VIA VAGINALE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07244" y="789559"/>
            <a:ext cx="49585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ULTRASUONI DIRETTAMENTE DENTRO IL MIOMA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84304" y="1492482"/>
            <a:ext cx="228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VIA LAPAROSCOPICA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1576880" y="4057716"/>
            <a:ext cx="110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3" y="2159665"/>
            <a:ext cx="2857500" cy="16002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25" y="1988215"/>
            <a:ext cx="2362200" cy="17716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3" y="4755677"/>
            <a:ext cx="2540899" cy="163459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253826" y="4850400"/>
            <a:ext cx="526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vicinanze intrinseca e immediata del trasduttore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6700773" y="5388306"/>
            <a:ext cx="216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frequenze più alte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9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" grpId="0" animBg="1"/>
      <p:bldP spid="6" grpId="0"/>
      <p:bldP spid="20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014" y="6213762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03733" y="4141410"/>
            <a:ext cx="3043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termoablazione </a:t>
            </a:r>
            <a:r>
              <a:rPr lang="en-GB" dirty="0" smtClean="0"/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laparoscopica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3997251" y="4004962"/>
            <a:ext cx="231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Sotto guida ecografica 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75433" y="643934"/>
            <a:ext cx="8436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RFVTA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668235" y="237828"/>
            <a:ext cx="6784678" cy="3886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RADIOFREQUENCY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VOLUMETRIC  THERMAL ABLATION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4579171"/>
            <a:ext cx="2540899" cy="163459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51" y="4432775"/>
            <a:ext cx="2095830" cy="21471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80" y="432176"/>
            <a:ext cx="2832227" cy="158077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1" y="2410145"/>
            <a:ext cx="1147594" cy="152754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90513" y="2478134"/>
            <a:ext cx="22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ago-sonda che emette ultrasuoni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3" y="1334422"/>
            <a:ext cx="1738596" cy="1357063"/>
          </a:xfrm>
          <a:prstGeom prst="rect">
            <a:avLst/>
          </a:prstGeom>
          <a:ln w="38100">
            <a:noFill/>
          </a:ln>
        </p:spPr>
      </p:pic>
      <p:sp>
        <p:nvSpPr>
          <p:cNvPr id="11" name="Ovale 10"/>
          <p:cNvSpPr/>
          <p:nvPr/>
        </p:nvSpPr>
        <p:spPr>
          <a:xfrm>
            <a:off x="10756490" y="1013266"/>
            <a:ext cx="314633" cy="5631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10550013" y="1013266"/>
            <a:ext cx="173539" cy="4222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4710089" y="1529246"/>
            <a:ext cx="14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laparoscopio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997251" y="196514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Trocar</a:t>
            </a:r>
            <a:r>
              <a:rPr lang="it-IT" dirty="0" smtClean="0"/>
              <a:t> per sonda ecografica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2288" y="2674586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Sonda ecografica</a:t>
            </a:r>
            <a:endParaRPr lang="en-GB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23" y="4666795"/>
            <a:ext cx="1438328" cy="106689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64" y="4666795"/>
            <a:ext cx="1394581" cy="1066892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5919922" y="759651"/>
            <a:ext cx="110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999313" y="1058205"/>
            <a:ext cx="811652" cy="38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2002</a:t>
            </a:r>
            <a:endParaRPr lang="en-GB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16" y="3043918"/>
            <a:ext cx="2857500" cy="160020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9940413" y="432176"/>
            <a:ext cx="609600" cy="5275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9170625" y="432176"/>
            <a:ext cx="736850" cy="5810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 animBg="1"/>
      <p:bldP spid="12" grpId="0" animBg="1"/>
      <p:bldP spid="14" grpId="0"/>
      <p:bldP spid="15" grpId="0"/>
      <p:bldP spid="16" grpId="0"/>
      <p:bldP spid="4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4143" y="165456"/>
            <a:ext cx="110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86972" y="748822"/>
            <a:ext cx="31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base di un recente studio,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2575921" y="1061529"/>
            <a:ext cx="1463244" cy="30523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sicuro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4350077" y="1097424"/>
            <a:ext cx="3837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 tasso di soddisfazione del paziente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4350077" y="1471596"/>
            <a:ext cx="31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tasso di re-intervento basso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4350077" y="1852755"/>
            <a:ext cx="497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miglioramenti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significativi de</a:t>
            </a:r>
            <a:r>
              <a:rPr lang="it-IT" dirty="0" smtClean="0"/>
              <a:t>lla </a:t>
            </a:r>
            <a:r>
              <a:rPr lang="it-IT" dirty="0"/>
              <a:t>gravità dei sintomi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4320406" y="2171243"/>
            <a:ext cx="452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qualità della vita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6808521" y="246841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err="1"/>
              <a:t>Chudnoff</a:t>
            </a:r>
            <a:r>
              <a:rPr lang="en-GB" sz="1100" dirty="0"/>
              <a:t> SG et al </a:t>
            </a:r>
            <a:endParaRPr lang="en-GB" sz="1100" dirty="0" smtClean="0"/>
          </a:p>
          <a:p>
            <a:r>
              <a:rPr lang="en-GB" sz="1100" dirty="0" smtClean="0"/>
              <a:t>outpatient </a:t>
            </a:r>
            <a:r>
              <a:rPr lang="en-GB" sz="1100" dirty="0"/>
              <a:t>procedure for the treatment and relief of </a:t>
            </a:r>
            <a:r>
              <a:rPr lang="en-GB" sz="1100" dirty="0" err="1"/>
              <a:t>syntomatic</a:t>
            </a:r>
            <a:r>
              <a:rPr lang="en-GB" sz="1100" dirty="0"/>
              <a:t> uterine </a:t>
            </a:r>
            <a:r>
              <a:rPr lang="en-GB" sz="1100" dirty="0" err="1"/>
              <a:t>myomas</a:t>
            </a:r>
            <a:r>
              <a:rPr lang="en-GB" sz="1100" dirty="0"/>
              <a:t> </a:t>
            </a:r>
            <a:endParaRPr lang="en-GB" sz="1100" dirty="0" smtClean="0"/>
          </a:p>
          <a:p>
            <a:r>
              <a:rPr lang="en-GB" sz="1100" dirty="0" err="1" smtClean="0"/>
              <a:t>obstet</a:t>
            </a:r>
            <a:r>
              <a:rPr lang="en-GB" sz="1100" dirty="0" smtClean="0"/>
              <a:t> </a:t>
            </a:r>
            <a:r>
              <a:rPr lang="en-GB" sz="1100" dirty="0" err="1"/>
              <a:t>gynecol</a:t>
            </a:r>
            <a:r>
              <a:rPr lang="en-GB" sz="1100" dirty="0"/>
              <a:t> 2013;121:1075-82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914512" y="4947023"/>
            <a:ext cx="6096000" cy="635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Brucker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laparosocpic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radiofrequency volumetric thermal ablation of fibroids versus laparoscopic myomectomy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obstet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 125;261:265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19087" y="3220757"/>
            <a:ext cx="557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  clinico randomizzato che confronta la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RFVTA 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486972" y="4325720"/>
            <a:ext cx="6210181" cy="68505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RFVTA è stata capace di raggiungere e trattare più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LM  ed ha potuto trattare quelli piccolo senza incisioni sull’utero 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41330" y="3672396"/>
            <a:ext cx="17507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Durata più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breve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882612" y="3687386"/>
            <a:ext cx="22808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soli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trocar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 i 4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482561" y="3687386"/>
            <a:ext cx="32526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necessaria la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96308" y="117816"/>
            <a:ext cx="6784678" cy="3886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RADIOFREQUENCY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VOLUMETRIC  THERMAL ABLATION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187731" y="473602"/>
            <a:ext cx="8436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RFVTA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109754" y="3672396"/>
            <a:ext cx="24213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 perdita di sangue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95416" y="6084383"/>
            <a:ext cx="8294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 pilota approvato dalla FDA multicentrico 9 in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nord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latina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5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5" grpId="0"/>
      <p:bldP spid="14" grpId="0"/>
      <p:bldP spid="15" grpId="0"/>
      <p:bldP spid="16" grpId="0" animBg="1"/>
      <p:bldP spid="17" grpId="0"/>
      <p:bldP spid="18" grpId="0"/>
      <p:bldP spid="19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77014" y="3411555"/>
            <a:ext cx="359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nuovo dispositivo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transcervicale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235173" y="5289832"/>
            <a:ext cx="138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tollerata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336114" y="6113148"/>
            <a:ext cx="318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è nel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minuti 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4766489" y="1718304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VizABLATE</a:t>
            </a:r>
            <a:endParaRPr lang="en-GB" sz="24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43" y="4086597"/>
            <a:ext cx="2362200" cy="17716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8" y="2585500"/>
            <a:ext cx="1828800" cy="239077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43" y="2043155"/>
            <a:ext cx="2286000" cy="12858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041738" y="5699910"/>
            <a:ext cx="376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anestesia locale o sedazione cosciente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3541892" y="492050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procedura è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ambulatoriale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8411440" y="5907071"/>
            <a:ext cx="258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sotto controllo ecografico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101479" y="219551"/>
            <a:ext cx="2970099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MIOLISI A RADIOFREQUENZA </a:t>
            </a:r>
            <a:endParaRPr lang="en-GB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15710" y="1253854"/>
            <a:ext cx="1819923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VIA VAGINALE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80857" y="680614"/>
            <a:ext cx="50113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ULTRASUONI DIRETTAMENTE DENTRO IL MIOMA</a:t>
            </a:r>
            <a:endParaRPr lang="en-GB" b="1" dirty="0"/>
          </a:p>
        </p:txBody>
      </p:sp>
      <p:sp>
        <p:nvSpPr>
          <p:cNvPr id="19" name="Rettangolo 18"/>
          <p:cNvSpPr/>
          <p:nvPr/>
        </p:nvSpPr>
        <p:spPr>
          <a:xfrm>
            <a:off x="1739018" y="2838811"/>
            <a:ext cx="99892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ecografo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1817197" y="3901931"/>
            <a:ext cx="317266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eneratore radiofrequenza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(RF)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3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4" grpId="0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79429" y="49492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VizABLATE</a:t>
            </a:r>
            <a:endParaRPr lang="en-GB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6134782" y="3184414"/>
            <a:ext cx="52484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X.Jiang et al. </a:t>
            </a:r>
          </a:p>
          <a:p>
            <a:r>
              <a:rPr lang="en-GB" sz="1100" dirty="0" smtClean="0"/>
              <a:t>ultrasound-guided </a:t>
            </a:r>
            <a:r>
              <a:rPr lang="en-GB" sz="1100" dirty="0" err="1" smtClean="0"/>
              <a:t>tranvaginal</a:t>
            </a:r>
            <a:r>
              <a:rPr lang="en-GB" sz="1100" dirty="0" smtClean="0"/>
              <a:t> radiofrequency </a:t>
            </a:r>
            <a:r>
              <a:rPr lang="en-GB" sz="1100" dirty="0" err="1" smtClean="0"/>
              <a:t>myolysis</a:t>
            </a:r>
            <a:r>
              <a:rPr lang="en-GB" sz="1100" dirty="0" smtClean="0"/>
              <a:t> foe </a:t>
            </a:r>
            <a:r>
              <a:rPr lang="en-GB" sz="1100" dirty="0" err="1" smtClean="0"/>
              <a:t>syntomatic</a:t>
            </a:r>
            <a:r>
              <a:rPr lang="en-GB" sz="1100" dirty="0" smtClean="0"/>
              <a:t> uterine </a:t>
            </a:r>
            <a:r>
              <a:rPr lang="en-GB" sz="1100" dirty="0" err="1" smtClean="0"/>
              <a:t>myomas</a:t>
            </a:r>
            <a:r>
              <a:rPr lang="en-GB" sz="1100" dirty="0" smtClean="0"/>
              <a:t> </a:t>
            </a:r>
            <a:endParaRPr lang="it-IT" sz="1100" dirty="0" smtClean="0"/>
          </a:p>
          <a:p>
            <a:r>
              <a:rPr lang="it-IT" sz="1100" dirty="0" err="1" smtClean="0"/>
              <a:t>Eur</a:t>
            </a:r>
            <a:r>
              <a:rPr lang="it-IT" sz="1100" dirty="0" smtClean="0"/>
              <a:t> j of </a:t>
            </a:r>
            <a:r>
              <a:rPr lang="it-IT" sz="1100" dirty="0" err="1" smtClean="0"/>
              <a:t>obstet</a:t>
            </a:r>
            <a:r>
              <a:rPr lang="it-IT" sz="1100" dirty="0" smtClean="0"/>
              <a:t> &amp; </a:t>
            </a:r>
            <a:r>
              <a:rPr lang="it-IT" sz="1100" dirty="0" err="1" smtClean="0"/>
              <a:t>gynaecol</a:t>
            </a:r>
            <a:r>
              <a:rPr lang="it-IT" sz="1100" dirty="0" smtClean="0"/>
              <a:t> and </a:t>
            </a:r>
            <a:r>
              <a:rPr lang="it-IT" sz="1100" dirty="0" err="1" smtClean="0"/>
              <a:t>reproductive</a:t>
            </a:r>
            <a:r>
              <a:rPr lang="it-IT" sz="1100" dirty="0" smtClean="0"/>
              <a:t> </a:t>
            </a:r>
            <a:r>
              <a:rPr lang="it-IT" sz="1100" dirty="0" err="1" smtClean="0"/>
              <a:t>bio</a:t>
            </a:r>
            <a:r>
              <a:rPr lang="it-IT" sz="1100" dirty="0" smtClean="0"/>
              <a:t> 2014;177:38-43</a:t>
            </a:r>
            <a:endParaRPr lang="en-GB" sz="1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0440" y="1616317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Riduzione di volume  circa 80%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0440" y="1305181"/>
            <a:ext cx="402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Riduzione significativa delle menorragie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30440" y="871642"/>
            <a:ext cx="29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Gennaio 2009-gennaio 2012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61867" y="880606"/>
            <a:ext cx="404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50 </a:t>
            </a:r>
            <a:r>
              <a:rPr lang="it-IT" dirty="0" err="1" smtClean="0"/>
              <a:t>paz</a:t>
            </a:r>
            <a:r>
              <a:rPr lang="it-IT" dirty="0" smtClean="0"/>
              <a:t>    di cui  10 non eseguirono </a:t>
            </a:r>
            <a:r>
              <a:rPr lang="it-IT" dirty="0" err="1" smtClean="0"/>
              <a:t>foll</a:t>
            </a:r>
            <a:r>
              <a:rPr lang="it-IT" dirty="0" smtClean="0"/>
              <a:t>-up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30440" y="1945564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Reintervento</a:t>
            </a:r>
            <a:r>
              <a:rPr lang="it-IT" dirty="0" smtClean="0"/>
              <a:t> nel 8,7%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64853" y="2277090"/>
            <a:ext cx="332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paz</a:t>
            </a:r>
            <a:r>
              <a:rPr lang="it-IT" dirty="0" smtClean="0"/>
              <a:t> gravide 4,3%    1 TC     1 PE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4326193" y="2610950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metodo per il trattamento dei miomi sintomatici sicuro, ben tollerato, effettivamente mininvasivo ed ambulatoriale 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43726" y="5570130"/>
            <a:ext cx="70430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RFM è un trattamento promettente  per le pazienti con mioma sottomucoso di dimetro &gt;5 cm di tipo 2 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710990" y="6265837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Hyun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et al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outpatient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multimodality management of large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submucosal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myomas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transvaginale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radiofrequency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myolysis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Jour of minimally invasive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gynecology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aprile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 in press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30440" y="4187625"/>
            <a:ext cx="2574758" cy="76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tipo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&gt;5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067391" y="4264337"/>
            <a:ext cx="38699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miomi del 84.2 % a due anni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067391" y="4682040"/>
            <a:ext cx="32228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isteroscopie poi dopo 3-6 mesi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67391" y="5099743"/>
            <a:ext cx="41913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Sintomi 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QoL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significativamente migliorati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604478" y="93057"/>
            <a:ext cx="2970099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MIOLISI A RADIOFREQUENZA </a:t>
            </a:r>
            <a:endParaRPr lang="en-GB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2912" y="3819453"/>
            <a:ext cx="53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MIOMI SOTTOMUCOSI OFF LIMITS PER ISTEROSCOPIA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8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32189" y="3942132"/>
            <a:ext cx="628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Regno Unito, Istituto Nazionale per la Salute e l'Eccellenza Clinica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42973" y="3942132"/>
            <a:ext cx="58080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UAE</a:t>
            </a:r>
            <a:endParaRPr lang="en-GB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04527" y="5146695"/>
            <a:ext cx="10266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USgFUS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04527" y="5700693"/>
            <a:ext cx="8436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RFVTA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45318" y="5358841"/>
            <a:ext cx="452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in corso studi pilota approvati dalla </a:t>
            </a:r>
            <a:r>
              <a:rPr lang="it-IT" dirty="0" err="1" smtClean="0"/>
              <a:t>FdA</a:t>
            </a:r>
            <a:r>
              <a:rPr lang="it-IT" dirty="0" smtClean="0"/>
              <a:t> 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39605" y="468833"/>
            <a:ext cx="274122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EMBOLIZZAZIONE delle arterie uterine</a:t>
            </a:r>
          </a:p>
          <a:p>
            <a:pPr algn="ctr"/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UAE</a:t>
            </a:r>
            <a:endParaRPr lang="en-GB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2848708" y="2024041"/>
            <a:ext cx="6123022" cy="1015663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CON CONTROLLO RISONANZA MAGNETICA</a:t>
            </a:r>
          </a:p>
          <a:p>
            <a:pPr algn="ctr"/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MRgHIFU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000" b="1" dirty="0"/>
          </a:p>
        </p:txBody>
      </p:sp>
      <p:sp>
        <p:nvSpPr>
          <p:cNvPr id="15" name="Rettangolo 14"/>
          <p:cNvSpPr/>
          <p:nvPr/>
        </p:nvSpPr>
        <p:spPr>
          <a:xfrm rot="19471778">
            <a:off x="2401570" y="1778653"/>
            <a:ext cx="601312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approvati dalla </a:t>
            </a:r>
            <a:r>
              <a:rPr 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404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9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49516" y="417094"/>
            <a:ext cx="15560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CONCLUSIONI</a:t>
            </a:r>
            <a:endParaRPr lang="en-GB" b="1" dirty="0"/>
          </a:p>
        </p:txBody>
      </p:sp>
      <p:sp>
        <p:nvSpPr>
          <p:cNvPr id="3" name="Rettangolo 2"/>
          <p:cNvSpPr/>
          <p:nvPr/>
        </p:nvSpPr>
        <p:spPr>
          <a:xfrm>
            <a:off x="1341586" y="1004239"/>
            <a:ext cx="995567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stanno finendo 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giorni in cui l'unico approccio chirurgico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fibromi è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o isterectomia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4655" y="1739196"/>
            <a:ext cx="74414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l'avvento di queste alternative chirurgiche conservative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dell’utero decidere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miglior trattamento per il singolo paziente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diventato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complesso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43137" y="2852483"/>
            <a:ext cx="345552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 SI VUOLE CONSERVARE L’UTERO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43653" y="3430012"/>
            <a:ext cx="1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INFORMAZIONE  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52835" y="4121469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Desiderio di prole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52835" y="4449739"/>
            <a:ext cx="20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Rischio di recidiva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28773" y="4833040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Rischio di sarcoma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3" y="4025969"/>
            <a:ext cx="2049854" cy="13640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13890" y="3499909"/>
            <a:ext cx="218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PERSONALIZZAZIONE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390214" y="5783063"/>
            <a:ext cx="3074688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STUDI RANDOMIZZATI 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LINEE GUIDA</a:t>
            </a:r>
            <a:endParaRPr lang="en-GB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11437" y="5174434"/>
            <a:ext cx="412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minor costo in termini clinici ed economici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15869" y="5543766"/>
            <a:ext cx="24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 della paziente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1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1" grpId="0"/>
      <p:bldP spid="12" grpId="0"/>
      <p:bldP spid="13" grpId="0"/>
      <p:bldP spid="14" grpId="0"/>
      <p:bldP spid="5" grpId="0"/>
      <p:bldP spid="6" grpId="0" animBg="1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33" y="1272936"/>
            <a:ext cx="4720087" cy="4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</p:txBody>
      </p:sp>
      <p:pic>
        <p:nvPicPr>
          <p:cNvPr id="166914" name="Picture 3" descr="fotoparo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225"/>
            <a:ext cx="12292642" cy="6880225"/>
          </a:xfrm>
        </p:spPr>
      </p:pic>
      <p:sp>
        <p:nvSpPr>
          <p:cNvPr id="166915" name="Text Box 4"/>
          <p:cNvSpPr txBox="1">
            <a:spLocks noChangeArrowheads="1"/>
          </p:cNvSpPr>
          <p:nvPr/>
        </p:nvSpPr>
        <p:spPr bwMode="auto">
          <a:xfrm>
            <a:off x="4151313" y="549276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u="sng">
                <a:solidFill>
                  <a:srgbClr val="FFFF00"/>
                </a:solidFill>
                <a:latin typeface="Times New Roman" pitchFamily="18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051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45723" y="1457218"/>
            <a:ext cx="195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Mantenere l’utero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7606520" y="1479992"/>
            <a:ext cx="218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Mantenere la fertilità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3555371" y="5375037"/>
            <a:ext cx="508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Mancanza di esame istologico per alcune metodiche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3558681" y="4555042"/>
            <a:ext cx="404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Mancanza di radicalità in caso di sarcoma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3545723" y="1895831"/>
            <a:ext cx="282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Meno complicanze maggiori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3545723" y="2368196"/>
            <a:ext cx="272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Ospedalizzazione più breve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7606520" y="2363762"/>
            <a:ext cx="248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Convalescenza più breve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91467" y="1457384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VANTAGGI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3555371" y="5807760"/>
            <a:ext cx="653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Rischio di disseminazione in caso di sarcoma per alcune metodiche 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7646582" y="4036882"/>
            <a:ext cx="391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Necessità di seconda chirurgia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dirty="0" smtClean="0"/>
              <a:t>grado </a:t>
            </a:r>
            <a:r>
              <a:rPr lang="it-IT" dirty="0"/>
              <a:t>A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3545723" y="2826139"/>
            <a:ext cx="31620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 costo economico-sociale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91467" y="3766350"/>
            <a:ext cx="12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SVANTAGGI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5723" y="3728436"/>
            <a:ext cx="263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Permanenza dei sintomi</a:t>
            </a:r>
            <a:endParaRPr lang="en-GB" dirty="0"/>
          </a:p>
        </p:txBody>
      </p:sp>
      <p:sp>
        <p:nvSpPr>
          <p:cNvPr id="22" name="Rettangolo 21"/>
          <p:cNvSpPr/>
          <p:nvPr/>
        </p:nvSpPr>
        <p:spPr>
          <a:xfrm>
            <a:off x="3607699" y="135919"/>
            <a:ext cx="516555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CHIRURGIA 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CONSERVATIVA E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ALTERNATIVE MINI-INVASIVE 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238596" y="949696"/>
            <a:ext cx="390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Eliminare i 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conservando l’utero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5723" y="4129463"/>
            <a:ext cx="234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Ricorrenza </a:t>
            </a:r>
            <a:r>
              <a:rPr lang="it-IT" dirty="0"/>
              <a:t>dei sintomi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7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  <p:bldP spid="21" grpId="0"/>
      <p:bldP spid="8" grpId="0"/>
      <p:bldP spid="23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73215" y="3185651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34492" y="78921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FIBROMA UTERINO </a:t>
            </a:r>
            <a:endParaRPr lang="en-GB" dirty="0"/>
          </a:p>
        </p:txBody>
      </p:sp>
      <p:sp>
        <p:nvSpPr>
          <p:cNvPr id="6" name="Callout 2 5"/>
          <p:cNvSpPr/>
          <p:nvPr/>
        </p:nvSpPr>
        <p:spPr>
          <a:xfrm>
            <a:off x="1133321" y="777938"/>
            <a:ext cx="2090057" cy="347767"/>
          </a:xfrm>
          <a:prstGeom prst="borderCallout2">
            <a:avLst>
              <a:gd name="adj1" fmla="val -6250"/>
              <a:gd name="adj2" fmla="val 50000"/>
              <a:gd name="adj3" fmla="val -4167"/>
              <a:gd name="adj4" fmla="val 51041"/>
              <a:gd name="adj5" fmla="val -94522"/>
              <a:gd name="adj6" fmla="val 17343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PROLE </a:t>
            </a:r>
            <a:endParaRPr lang="en-GB" sz="1600" dirty="0"/>
          </a:p>
        </p:txBody>
      </p:sp>
      <p:sp>
        <p:nvSpPr>
          <p:cNvPr id="7" name="Callout 2 6"/>
          <p:cNvSpPr/>
          <p:nvPr/>
        </p:nvSpPr>
        <p:spPr>
          <a:xfrm>
            <a:off x="5294489" y="777938"/>
            <a:ext cx="3223482" cy="393081"/>
          </a:xfrm>
          <a:prstGeom prst="borderCallout2">
            <a:avLst>
              <a:gd name="adj1" fmla="val -2572"/>
              <a:gd name="adj2" fmla="val 48810"/>
              <a:gd name="adj3" fmla="val -2572"/>
              <a:gd name="adj4" fmla="val 47619"/>
              <a:gd name="adj5" fmla="val -97165"/>
              <a:gd name="adj6" fmla="val 2188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DESIDERIO DI MANTENERE L’UTERO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Callout 2 11"/>
          <p:cNvSpPr/>
          <p:nvPr/>
        </p:nvSpPr>
        <p:spPr>
          <a:xfrm>
            <a:off x="9978" y="1908285"/>
            <a:ext cx="1435803" cy="390852"/>
          </a:xfrm>
          <a:prstGeom prst="borderCallout2">
            <a:avLst>
              <a:gd name="adj1" fmla="val 31989"/>
              <a:gd name="adj2" fmla="val 99437"/>
              <a:gd name="adj3" fmla="val 29782"/>
              <a:gd name="adj4" fmla="val 131772"/>
              <a:gd name="adj5" fmla="val -207208"/>
              <a:gd name="adj6" fmla="val 1331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FIBROMA SOTTOMUCOSO </a:t>
            </a:r>
            <a:endParaRPr lang="en-GB" sz="1200" b="1" dirty="0"/>
          </a:p>
        </p:txBody>
      </p:sp>
      <p:sp>
        <p:nvSpPr>
          <p:cNvPr id="13" name="Callout 2 12"/>
          <p:cNvSpPr/>
          <p:nvPr/>
        </p:nvSpPr>
        <p:spPr>
          <a:xfrm>
            <a:off x="125452" y="3383418"/>
            <a:ext cx="1419741" cy="550037"/>
          </a:xfrm>
          <a:prstGeom prst="borderCallout2">
            <a:avLst>
              <a:gd name="adj1" fmla="val 3194"/>
              <a:gd name="adj2" fmla="val 35463"/>
              <a:gd name="adj3" fmla="val 3194"/>
              <a:gd name="adj4" fmla="val 34428"/>
              <a:gd name="adj5" fmla="val -189722"/>
              <a:gd name="adj6" fmla="val 3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MIOMECTOMIA ISTEROSCOPICA </a:t>
            </a:r>
          </a:p>
          <a:p>
            <a:pPr algn="ctr"/>
            <a:r>
              <a:rPr lang="it-IT" sz="1200" b="1" dirty="0"/>
              <a:t>&lt;</a:t>
            </a:r>
            <a:r>
              <a:rPr lang="it-IT" sz="1200" b="1" dirty="0" smtClean="0"/>
              <a:t> 4 cm</a:t>
            </a:r>
            <a:endParaRPr lang="en-GB" sz="1200" b="1" dirty="0"/>
          </a:p>
        </p:txBody>
      </p:sp>
      <p:sp>
        <p:nvSpPr>
          <p:cNvPr id="4" name="Callout 2 3"/>
          <p:cNvSpPr/>
          <p:nvPr/>
        </p:nvSpPr>
        <p:spPr>
          <a:xfrm>
            <a:off x="2822221" y="1812854"/>
            <a:ext cx="1309511" cy="3898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69"/>
              <a:gd name="adj6" fmla="val -699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INTRAMURALI E SOTTOSIEROSI</a:t>
            </a:r>
            <a:endParaRPr lang="en-GB" sz="1200" dirty="0"/>
          </a:p>
        </p:txBody>
      </p:sp>
      <p:sp>
        <p:nvSpPr>
          <p:cNvPr id="5" name="Callout 2 4"/>
          <p:cNvSpPr/>
          <p:nvPr/>
        </p:nvSpPr>
        <p:spPr>
          <a:xfrm>
            <a:off x="2184394" y="2553275"/>
            <a:ext cx="1004712" cy="273404"/>
          </a:xfrm>
          <a:prstGeom prst="borderCallout2">
            <a:avLst>
              <a:gd name="adj1" fmla="val -18411"/>
              <a:gd name="adj2" fmla="val 48970"/>
              <a:gd name="adj3" fmla="val -55572"/>
              <a:gd name="adj4" fmla="val 51872"/>
              <a:gd name="adj5" fmla="val -146276"/>
              <a:gd name="adj6" fmla="val 611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SINTOMATICI</a:t>
            </a:r>
            <a:endParaRPr lang="en-GB" sz="1200" dirty="0"/>
          </a:p>
        </p:txBody>
      </p:sp>
      <p:sp>
        <p:nvSpPr>
          <p:cNvPr id="21" name="Callout 2 20"/>
          <p:cNvSpPr/>
          <p:nvPr/>
        </p:nvSpPr>
        <p:spPr>
          <a:xfrm>
            <a:off x="1952570" y="3472569"/>
            <a:ext cx="1236536" cy="389907"/>
          </a:xfrm>
          <a:prstGeom prst="borderCallout2">
            <a:avLst>
              <a:gd name="adj1" fmla="val -4911"/>
              <a:gd name="adj2" fmla="val 44566"/>
              <a:gd name="adj3" fmla="val -3252"/>
              <a:gd name="adj4" fmla="val 44986"/>
              <a:gd name="adj5" fmla="val -166185"/>
              <a:gd name="adj6" fmla="val 441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</p:txBody>
      </p:sp>
      <p:sp>
        <p:nvSpPr>
          <p:cNvPr id="9" name="Callout 2 8"/>
          <p:cNvSpPr/>
          <p:nvPr/>
        </p:nvSpPr>
        <p:spPr>
          <a:xfrm>
            <a:off x="4673959" y="1890056"/>
            <a:ext cx="1117600" cy="3049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515"/>
              <a:gd name="adj5" fmla="val 15403"/>
              <a:gd name="adj6" fmla="val -23989"/>
            </a:avLst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/>
              <a:t>ASINTOMATICI</a:t>
            </a:r>
            <a:endParaRPr lang="en-GB" sz="1200" dirty="0"/>
          </a:p>
        </p:txBody>
      </p:sp>
      <p:sp>
        <p:nvSpPr>
          <p:cNvPr id="14" name="Callout 2 13"/>
          <p:cNvSpPr/>
          <p:nvPr/>
        </p:nvSpPr>
        <p:spPr>
          <a:xfrm>
            <a:off x="4318435" y="2980575"/>
            <a:ext cx="1230489" cy="366553"/>
          </a:xfrm>
          <a:prstGeom prst="borderCallout2">
            <a:avLst>
              <a:gd name="adj1" fmla="val -5888"/>
              <a:gd name="adj2" fmla="val 35704"/>
              <a:gd name="adj3" fmla="val 271"/>
              <a:gd name="adj4" fmla="val 35627"/>
              <a:gd name="adj5" fmla="val -57070"/>
              <a:gd name="adj6" fmla="val 357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CONTROLLI ANNUALI</a:t>
            </a:r>
            <a:endParaRPr lang="en-GB" sz="1200" dirty="0"/>
          </a:p>
        </p:txBody>
      </p:sp>
      <p:sp>
        <p:nvSpPr>
          <p:cNvPr id="32" name="Callout 2 31"/>
          <p:cNvSpPr/>
          <p:nvPr/>
        </p:nvSpPr>
        <p:spPr>
          <a:xfrm>
            <a:off x="7359910" y="2205536"/>
            <a:ext cx="1004712" cy="273404"/>
          </a:xfrm>
          <a:prstGeom prst="borderCallout2">
            <a:avLst>
              <a:gd name="adj1" fmla="val -18411"/>
              <a:gd name="adj2" fmla="val 48970"/>
              <a:gd name="adj3" fmla="val 2234"/>
              <a:gd name="adj4" fmla="val 51872"/>
              <a:gd name="adj5" fmla="val -369777"/>
              <a:gd name="adj6" fmla="val -1082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SINTOMATICI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Callout 2 35"/>
          <p:cNvSpPr/>
          <p:nvPr/>
        </p:nvSpPr>
        <p:spPr>
          <a:xfrm>
            <a:off x="9674054" y="2819867"/>
            <a:ext cx="1435803" cy="563551"/>
          </a:xfrm>
          <a:prstGeom prst="borderCallout2">
            <a:avLst>
              <a:gd name="adj1" fmla="val -8261"/>
              <a:gd name="adj2" fmla="val 44653"/>
              <a:gd name="adj3" fmla="val -86308"/>
              <a:gd name="adj4" fmla="val 42902"/>
              <a:gd name="adj5" fmla="val -84302"/>
              <a:gd name="adj6" fmla="val -889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FIBROMA SOTTOMUCOSO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&lt; </a:t>
            </a:r>
            <a:r>
              <a:rPr lang="it-IT" sz="1200" b="1" dirty="0">
                <a:solidFill>
                  <a:schemeClr val="bg1"/>
                </a:solidFill>
              </a:rPr>
              <a:t>4 </a:t>
            </a:r>
            <a:r>
              <a:rPr lang="it-IT" sz="1200" b="1" dirty="0" smtClean="0">
                <a:solidFill>
                  <a:schemeClr val="bg1"/>
                </a:solidFill>
              </a:rPr>
              <a:t>cm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Callout 2 36"/>
          <p:cNvSpPr/>
          <p:nvPr/>
        </p:nvSpPr>
        <p:spPr>
          <a:xfrm>
            <a:off x="9674054" y="3724057"/>
            <a:ext cx="2436385" cy="713478"/>
          </a:xfrm>
          <a:prstGeom prst="borderCallout2">
            <a:avLst>
              <a:gd name="adj1" fmla="val 3194"/>
              <a:gd name="adj2" fmla="val 35463"/>
              <a:gd name="adj3" fmla="val 1816"/>
              <a:gd name="adj4" fmla="val 35679"/>
              <a:gd name="adj5" fmla="val -52759"/>
              <a:gd name="adj6" fmla="val 3373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MIOMECTOMIA ISTEROSCOPICA+/-ABLAZIONE DELL’ENDOMETRIO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&lt; 4 </a:t>
            </a:r>
            <a:r>
              <a:rPr lang="it-IT" sz="1200" b="1" dirty="0" smtClean="0">
                <a:solidFill>
                  <a:schemeClr val="bg1"/>
                </a:solidFill>
              </a:rPr>
              <a:t>cm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 flipH="1">
            <a:off x="5719801" y="1171019"/>
            <a:ext cx="307373" cy="7557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llout 2 41"/>
          <p:cNvSpPr/>
          <p:nvPr/>
        </p:nvSpPr>
        <p:spPr>
          <a:xfrm>
            <a:off x="6452545" y="2994920"/>
            <a:ext cx="1309511" cy="389833"/>
          </a:xfrm>
          <a:prstGeom prst="borderCallout2">
            <a:avLst>
              <a:gd name="adj1" fmla="val -6192"/>
              <a:gd name="adj2" fmla="val 43502"/>
              <a:gd name="adj3" fmla="val -152104"/>
              <a:gd name="adj4" fmla="val 43372"/>
              <a:gd name="adj5" fmla="val -158215"/>
              <a:gd name="adj6" fmla="val 6715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INTRAMURALI E SOTTOSIEROSI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Callout 2 42"/>
          <p:cNvSpPr/>
          <p:nvPr/>
        </p:nvSpPr>
        <p:spPr>
          <a:xfrm>
            <a:off x="7689738" y="4274830"/>
            <a:ext cx="1349768" cy="484541"/>
          </a:xfrm>
          <a:prstGeom prst="borderCallout2">
            <a:avLst>
              <a:gd name="adj1" fmla="val -26860"/>
              <a:gd name="adj2" fmla="val 59278"/>
              <a:gd name="adj3" fmla="val -104420"/>
              <a:gd name="adj4" fmla="val 58605"/>
              <a:gd name="adj5" fmla="val -111477"/>
              <a:gd name="adj6" fmla="val -262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TRATTAMENTO MEDICO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9" name="Connettore 1 48"/>
          <p:cNvCxnSpPr/>
          <p:nvPr/>
        </p:nvCxnSpPr>
        <p:spPr>
          <a:xfrm>
            <a:off x="7279508" y="3347128"/>
            <a:ext cx="0" cy="36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llout 2 49"/>
          <p:cNvSpPr/>
          <p:nvPr/>
        </p:nvSpPr>
        <p:spPr>
          <a:xfrm>
            <a:off x="4919448" y="4289916"/>
            <a:ext cx="1236536" cy="389907"/>
          </a:xfrm>
          <a:prstGeom prst="borderCallout2">
            <a:avLst>
              <a:gd name="adj1" fmla="val -12476"/>
              <a:gd name="adj2" fmla="val 43771"/>
              <a:gd name="adj3" fmla="val -136248"/>
              <a:gd name="adj4" fmla="val 48049"/>
              <a:gd name="adj5" fmla="val -143943"/>
              <a:gd name="adj6" fmla="val 1906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MIOMECTOMIA </a:t>
            </a:r>
          </a:p>
        </p:txBody>
      </p:sp>
      <p:sp>
        <p:nvSpPr>
          <p:cNvPr id="51" name="Callout 2 50"/>
          <p:cNvSpPr/>
          <p:nvPr/>
        </p:nvSpPr>
        <p:spPr>
          <a:xfrm>
            <a:off x="5873487" y="5798999"/>
            <a:ext cx="3679661" cy="915685"/>
          </a:xfrm>
          <a:prstGeom prst="borderCallout2">
            <a:avLst>
              <a:gd name="adj1" fmla="val -1864"/>
              <a:gd name="adj2" fmla="val 48284"/>
              <a:gd name="adj3" fmla="val -815"/>
              <a:gd name="adj4" fmla="val 49108"/>
              <a:gd name="adj5" fmla="val -230675"/>
              <a:gd name="adj6" fmla="val 38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EMBOLIZZAZIONE DELLE ARTERIE UTERINE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ULTRASUONI AD ALTA INTENSITA’FOCALIZZATI MRI/US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MIOLISI  VAGINALE O LAPAROSOCPICA 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ABLAZIONE DLL’ENDOMETRIO</a:t>
            </a:r>
          </a:p>
        </p:txBody>
      </p:sp>
      <p:sp>
        <p:nvSpPr>
          <p:cNvPr id="3" name="Callout 1 2"/>
          <p:cNvSpPr/>
          <p:nvPr/>
        </p:nvSpPr>
        <p:spPr>
          <a:xfrm>
            <a:off x="1381729" y="4517101"/>
            <a:ext cx="1168371" cy="526643"/>
          </a:xfrm>
          <a:prstGeom prst="borderCallout1">
            <a:avLst>
              <a:gd name="adj1" fmla="val -9183"/>
              <a:gd name="adj2" fmla="val 51715"/>
              <a:gd name="adj3" fmla="val -120276"/>
              <a:gd name="adj4" fmla="val 840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LPS</a:t>
            </a:r>
          </a:p>
          <a:p>
            <a:pPr algn="ctr"/>
            <a:r>
              <a:rPr lang="it-IT" sz="1200" dirty="0"/>
              <a:t>n</a:t>
            </a:r>
            <a:r>
              <a:rPr lang="it-IT" sz="1200" dirty="0" smtClean="0"/>
              <a:t>° </a:t>
            </a:r>
            <a:r>
              <a:rPr lang="it-IT" sz="1200" dirty="0"/>
              <a:t>&lt;3 </a:t>
            </a:r>
            <a:r>
              <a:rPr lang="it-IT" sz="1200" dirty="0" smtClean="0"/>
              <a:t> e  </a:t>
            </a:r>
            <a:r>
              <a:rPr lang="it-IT" sz="1200" dirty="0"/>
              <a:t>≤5 cm </a:t>
            </a:r>
            <a:endParaRPr lang="en-GB" sz="1200" dirty="0"/>
          </a:p>
        </p:txBody>
      </p:sp>
      <p:sp>
        <p:nvSpPr>
          <p:cNvPr id="8" name="Callout 1 7"/>
          <p:cNvSpPr/>
          <p:nvPr/>
        </p:nvSpPr>
        <p:spPr>
          <a:xfrm>
            <a:off x="2789315" y="4521741"/>
            <a:ext cx="1069171" cy="532468"/>
          </a:xfrm>
          <a:prstGeom prst="borderCallout1">
            <a:avLst>
              <a:gd name="adj1" fmla="val 11854"/>
              <a:gd name="adj2" fmla="val 33425"/>
              <a:gd name="adj3" fmla="val -123738"/>
              <a:gd name="adj4" fmla="val 319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LPT</a:t>
            </a:r>
          </a:p>
          <a:p>
            <a:pPr algn="ctr"/>
            <a:r>
              <a:rPr lang="it-IT" sz="1200" dirty="0"/>
              <a:t>n</a:t>
            </a:r>
            <a:r>
              <a:rPr lang="it-IT" sz="1200" dirty="0" smtClean="0"/>
              <a:t>° &gt;3  e &gt;5 cm </a:t>
            </a:r>
            <a:endParaRPr lang="en-GB" sz="1200" dirty="0"/>
          </a:p>
        </p:txBody>
      </p:sp>
      <p:sp>
        <p:nvSpPr>
          <p:cNvPr id="17" name="Callout 1 16"/>
          <p:cNvSpPr/>
          <p:nvPr/>
        </p:nvSpPr>
        <p:spPr>
          <a:xfrm>
            <a:off x="4241519" y="5068799"/>
            <a:ext cx="991240" cy="578869"/>
          </a:xfrm>
          <a:prstGeom prst="borderCallout1">
            <a:avLst>
              <a:gd name="adj1" fmla="val -5029"/>
              <a:gd name="adj2" fmla="val 20432"/>
              <a:gd name="adj3" fmla="val -62448"/>
              <a:gd name="adj4" fmla="val 85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LPS</a:t>
            </a:r>
          </a:p>
          <a:p>
            <a:pPr algn="ctr"/>
            <a:r>
              <a:rPr lang="it-IT" sz="1200" dirty="0"/>
              <a:t>n</a:t>
            </a:r>
            <a:r>
              <a:rPr lang="it-IT" sz="1200" dirty="0" smtClean="0"/>
              <a:t>°&lt;3   ≤8 cm </a:t>
            </a:r>
            <a:endParaRPr lang="en-GB" sz="1200" dirty="0"/>
          </a:p>
        </p:txBody>
      </p:sp>
      <p:sp>
        <p:nvSpPr>
          <p:cNvPr id="30" name="Callout 1 29"/>
          <p:cNvSpPr/>
          <p:nvPr/>
        </p:nvSpPr>
        <p:spPr>
          <a:xfrm>
            <a:off x="5522550" y="5075491"/>
            <a:ext cx="991240" cy="578869"/>
          </a:xfrm>
          <a:prstGeom prst="borderCallout1">
            <a:avLst>
              <a:gd name="adj1" fmla="val -5029"/>
              <a:gd name="adj2" fmla="val 20432"/>
              <a:gd name="adj3" fmla="val -62448"/>
              <a:gd name="adj4" fmla="val 19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LPT</a:t>
            </a:r>
          </a:p>
          <a:p>
            <a:pPr algn="ctr"/>
            <a:r>
              <a:rPr lang="it-IT" sz="1200" dirty="0" smtClean="0"/>
              <a:t>n°&gt;3   ≤8 cm </a:t>
            </a:r>
            <a:endParaRPr lang="en-GB" sz="1200" dirty="0"/>
          </a:p>
        </p:txBody>
      </p:sp>
      <p:sp>
        <p:nvSpPr>
          <p:cNvPr id="15" name="Callout 1 14"/>
          <p:cNvSpPr/>
          <p:nvPr/>
        </p:nvSpPr>
        <p:spPr>
          <a:xfrm>
            <a:off x="3476976" y="2498608"/>
            <a:ext cx="791544" cy="262376"/>
          </a:xfrm>
          <a:prstGeom prst="borderCallout1">
            <a:avLst>
              <a:gd name="adj1" fmla="val -1191"/>
              <a:gd name="adj2" fmla="val 57173"/>
              <a:gd name="adj3" fmla="val -121799"/>
              <a:gd name="adj4" fmla="val 1489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≥5cm </a:t>
            </a:r>
            <a:endParaRPr lang="en-GB" sz="1200" dirty="0"/>
          </a:p>
        </p:txBody>
      </p:sp>
      <p:cxnSp>
        <p:nvCxnSpPr>
          <p:cNvPr id="18" name="Connettore 1 17"/>
          <p:cNvCxnSpPr>
            <a:endCxn id="21" idx="0"/>
          </p:cNvCxnSpPr>
          <p:nvPr/>
        </p:nvCxnSpPr>
        <p:spPr>
          <a:xfrm flipH="1">
            <a:off x="3189106" y="2813304"/>
            <a:ext cx="407377" cy="854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752985" y="2399635"/>
            <a:ext cx="5796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≥8 cm</a:t>
            </a:r>
            <a:endParaRPr lang="en-GB" sz="1100" dirty="0"/>
          </a:p>
        </p:txBody>
      </p:sp>
      <p:cxnSp>
        <p:nvCxnSpPr>
          <p:cNvPr id="27" name="Connettore 1 26"/>
          <p:cNvCxnSpPr>
            <a:endCxn id="25" idx="0"/>
          </p:cNvCxnSpPr>
          <p:nvPr/>
        </p:nvCxnSpPr>
        <p:spPr>
          <a:xfrm>
            <a:off x="5791558" y="2202687"/>
            <a:ext cx="251251" cy="19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243484" y="2661245"/>
            <a:ext cx="209061" cy="31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4" grpId="0" animBg="1"/>
      <p:bldP spid="5" grpId="0" animBg="1"/>
      <p:bldP spid="21" grpId="0" animBg="1"/>
      <p:bldP spid="9" grpId="0" animBg="1"/>
      <p:bldP spid="14" grpId="0" animBg="1"/>
      <p:bldP spid="32" grpId="0" animBg="1"/>
      <p:bldP spid="36" grpId="0" animBg="1"/>
      <p:bldP spid="37" grpId="0" animBg="1"/>
      <p:bldP spid="42" grpId="0" animBg="1"/>
      <p:bldP spid="43" grpId="0" animBg="1"/>
      <p:bldP spid="50" grpId="0" animBg="1"/>
      <p:bldP spid="51" grpId="0" animBg="1"/>
      <p:bldP spid="3" grpId="0" animBg="1"/>
      <p:bldP spid="8" grpId="0" animBg="1"/>
      <p:bldP spid="17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14275" y="465220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TRATTAMENTO DELL’ANEMIA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1895" y="1331495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Supplementazione</a:t>
            </a:r>
            <a:r>
              <a:rPr lang="it-IT" dirty="0" smtClean="0"/>
              <a:t> ferro e vitamine 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97053" y="1315453"/>
            <a:ext cx="10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sempre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25904" y="2245894"/>
            <a:ext cx="38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analoghi </a:t>
            </a:r>
            <a:r>
              <a:rPr lang="it-IT" dirty="0" smtClean="0"/>
              <a:t>Miomectomie </a:t>
            </a:r>
            <a:r>
              <a:rPr lang="it-IT" dirty="0" err="1" smtClean="0"/>
              <a:t>isteroscopiche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2917" y="2332255"/>
            <a:ext cx="393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necessaria amenorrea indotta da farmaci  atrofizzanti l’endometrio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25904" y="2827926"/>
            <a:ext cx="542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Estroprogestinici o progestinici Miomectomie </a:t>
            </a:r>
            <a:r>
              <a:rPr lang="it-IT" dirty="0" err="1" smtClean="0"/>
              <a:t>lps</a:t>
            </a:r>
            <a:r>
              <a:rPr lang="it-IT" dirty="0" smtClean="0"/>
              <a:t> e </a:t>
            </a:r>
            <a:r>
              <a:rPr lang="it-IT" dirty="0" err="1" smtClean="0"/>
              <a:t>lpt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1693" y="3791243"/>
            <a:ext cx="21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 al </a:t>
            </a:r>
            <a:r>
              <a:rPr lang="it-IT" dirty="0" err="1" smtClean="0"/>
              <a:t>predeposito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82316" y="4444333"/>
            <a:ext cx="30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al recupero intraoperatorio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7517" y="513697"/>
            <a:ext cx="24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MIOMI SOTTOMUCOSI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7517" y="1231573"/>
            <a:ext cx="42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MIOMI INTRAMURALI E SOTTOSIEROSI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4388477" y="513697"/>
            <a:ext cx="275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miomectomia </a:t>
            </a:r>
            <a:r>
              <a:rPr lang="it-IT" dirty="0"/>
              <a:t>isteroscopica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03456" y="2743959"/>
            <a:ext cx="174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MIOMECTOMIA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48280" y="2615618"/>
            <a:ext cx="214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Maggiore impegno a breve termine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89969" y="3252137"/>
            <a:ext cx="339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Maggiori garanzie di evitare </a:t>
            </a:r>
            <a:r>
              <a:rPr lang="it-IT" dirty="0" err="1" smtClean="0"/>
              <a:t>reintervento</a:t>
            </a:r>
            <a:r>
              <a:rPr lang="it-IT" dirty="0" smtClean="0"/>
              <a:t> o isterectomia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42635" y="1780901"/>
            <a:ext cx="234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DESIDERIO DI PROLE 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04847" y="24247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MIOMECTOMIA 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85511" y="3091691"/>
            <a:ext cx="6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LPS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1245141" y="4061253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MRgFUS ?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952046" y="1764853"/>
            <a:ext cx="295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NESSUN DESIDERIO DI PROLE 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639584" y="5686814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UAE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363450" y="5375086"/>
            <a:ext cx="274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Ospedalizzazione e convalescenza più breve 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8342249" y="6056146"/>
            <a:ext cx="3015719" cy="67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Minori  </a:t>
            </a:r>
            <a:r>
              <a:rPr lang="it-IT" dirty="0"/>
              <a:t>garanzie di evitare </a:t>
            </a:r>
            <a:r>
              <a:rPr lang="it-IT" dirty="0" err="1"/>
              <a:t>reintervento</a:t>
            </a:r>
            <a:r>
              <a:rPr lang="it-IT" dirty="0"/>
              <a:t> o isterectomia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719162" y="3993907"/>
            <a:ext cx="64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LPS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7763450" y="403055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 &lt;3 e ≤</a:t>
            </a:r>
            <a:r>
              <a:rPr lang="it-IT" dirty="0" smtClean="0"/>
              <a:t> 8 </a:t>
            </a:r>
            <a:r>
              <a:rPr lang="it-IT" dirty="0"/>
              <a:t>cm 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367176" y="3417437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 &lt;3 e    </a:t>
            </a:r>
            <a:r>
              <a:rPr lang="it-IT" dirty="0" smtClean="0"/>
              <a:t>≤5 </a:t>
            </a:r>
            <a:r>
              <a:rPr lang="it-IT" dirty="0"/>
              <a:t>cm </a:t>
            </a:r>
            <a:endParaRPr lang="en-GB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763450" y="4529393"/>
            <a:ext cx="406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cautela in età </a:t>
            </a:r>
            <a:r>
              <a:rPr lang="it-IT" dirty="0" err="1" smtClean="0"/>
              <a:t>perimenopausale</a:t>
            </a:r>
            <a:r>
              <a:rPr lang="it-IT" dirty="0" smtClean="0"/>
              <a:t> Sicuramente benigni </a:t>
            </a:r>
            <a:endParaRPr lang="en-GB" dirty="0"/>
          </a:p>
        </p:txBody>
      </p:sp>
      <p:sp>
        <p:nvSpPr>
          <p:cNvPr id="22" name="Rettangolo 21"/>
          <p:cNvSpPr/>
          <p:nvPr/>
        </p:nvSpPr>
        <p:spPr>
          <a:xfrm>
            <a:off x="4033647" y="6341606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MRgFUS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319481" y="6341606"/>
            <a:ext cx="13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Promettenti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34492" y="78921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FIBROMA UTERINO </a:t>
            </a:r>
            <a:endParaRPr lang="en-GB" dirty="0"/>
          </a:p>
        </p:txBody>
      </p:sp>
      <p:sp>
        <p:nvSpPr>
          <p:cNvPr id="6" name="Callout 2 5"/>
          <p:cNvSpPr/>
          <p:nvPr/>
        </p:nvSpPr>
        <p:spPr>
          <a:xfrm>
            <a:off x="1133321" y="777938"/>
            <a:ext cx="2090057" cy="347767"/>
          </a:xfrm>
          <a:prstGeom prst="borderCallout2">
            <a:avLst>
              <a:gd name="adj1" fmla="val -6250"/>
              <a:gd name="adj2" fmla="val 50000"/>
              <a:gd name="adj3" fmla="val -4167"/>
              <a:gd name="adj4" fmla="val 51041"/>
              <a:gd name="adj5" fmla="val -94522"/>
              <a:gd name="adj6" fmla="val 173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PROLE </a:t>
            </a:r>
            <a:endParaRPr lang="en-GB" sz="1600" dirty="0"/>
          </a:p>
        </p:txBody>
      </p:sp>
      <p:sp>
        <p:nvSpPr>
          <p:cNvPr id="7" name="Callout 2 6"/>
          <p:cNvSpPr/>
          <p:nvPr/>
        </p:nvSpPr>
        <p:spPr>
          <a:xfrm>
            <a:off x="4844042" y="777938"/>
            <a:ext cx="3673929" cy="393081"/>
          </a:xfrm>
          <a:prstGeom prst="borderCallout2">
            <a:avLst>
              <a:gd name="adj1" fmla="val -2572"/>
              <a:gd name="adj2" fmla="val 48810"/>
              <a:gd name="adj3" fmla="val -2572"/>
              <a:gd name="adj4" fmla="val 47619"/>
              <a:gd name="adj5" fmla="val -97165"/>
              <a:gd name="adj6" fmla="val 21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MANTENERE L’UTERO </a:t>
            </a:r>
            <a:endParaRPr lang="en-GB" sz="1600" dirty="0"/>
          </a:p>
        </p:txBody>
      </p:sp>
      <p:sp>
        <p:nvSpPr>
          <p:cNvPr id="11" name="Callout 2 10"/>
          <p:cNvSpPr/>
          <p:nvPr/>
        </p:nvSpPr>
        <p:spPr>
          <a:xfrm>
            <a:off x="9067799" y="78921"/>
            <a:ext cx="2253343" cy="51707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DESIDERIO DI </a:t>
            </a:r>
            <a:r>
              <a:rPr lang="it-IT" dirty="0" err="1" smtClean="0"/>
              <a:t>RADICALITà</a:t>
            </a:r>
            <a:endParaRPr lang="en-GB" dirty="0"/>
          </a:p>
        </p:txBody>
      </p:sp>
      <p:sp>
        <p:nvSpPr>
          <p:cNvPr id="12" name="Callout 2 11"/>
          <p:cNvSpPr/>
          <p:nvPr/>
        </p:nvSpPr>
        <p:spPr>
          <a:xfrm>
            <a:off x="0" y="1717674"/>
            <a:ext cx="1435803" cy="390852"/>
          </a:xfrm>
          <a:prstGeom prst="borderCallout2">
            <a:avLst>
              <a:gd name="adj1" fmla="val 31989"/>
              <a:gd name="adj2" fmla="val 99437"/>
              <a:gd name="adj3" fmla="val 29782"/>
              <a:gd name="adj4" fmla="val 131772"/>
              <a:gd name="adj5" fmla="val -141802"/>
              <a:gd name="adj6" fmla="val 130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FIBROMA SOTTOMUCOSO </a:t>
            </a:r>
            <a:endParaRPr lang="en-GB" sz="1200" dirty="0"/>
          </a:p>
        </p:txBody>
      </p:sp>
      <p:sp>
        <p:nvSpPr>
          <p:cNvPr id="13" name="Callout 2 12"/>
          <p:cNvSpPr/>
          <p:nvPr/>
        </p:nvSpPr>
        <p:spPr>
          <a:xfrm>
            <a:off x="0" y="4167458"/>
            <a:ext cx="1546578" cy="508000"/>
          </a:xfrm>
          <a:prstGeom prst="borderCallout2">
            <a:avLst>
              <a:gd name="adj1" fmla="val 3194"/>
              <a:gd name="adj2" fmla="val 35463"/>
              <a:gd name="adj3" fmla="val 3194"/>
              <a:gd name="adj4" fmla="val 34428"/>
              <a:gd name="adj5" fmla="val -189722"/>
              <a:gd name="adj6" fmla="val 3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MIOMECTOMIA ISTEROSCOPICA </a:t>
            </a:r>
            <a:endParaRPr lang="en-GB" sz="1400" dirty="0"/>
          </a:p>
        </p:txBody>
      </p:sp>
      <p:sp>
        <p:nvSpPr>
          <p:cNvPr id="16" name="Callout 2 15"/>
          <p:cNvSpPr/>
          <p:nvPr/>
        </p:nvSpPr>
        <p:spPr>
          <a:xfrm>
            <a:off x="61886" y="2442451"/>
            <a:ext cx="592870" cy="399759"/>
          </a:xfrm>
          <a:prstGeom prst="borderCallout2">
            <a:avLst>
              <a:gd name="adj1" fmla="val -6665"/>
              <a:gd name="adj2" fmla="val 49692"/>
              <a:gd name="adj3" fmla="val -1017"/>
              <a:gd name="adj4" fmla="val 50000"/>
              <a:gd name="adj5" fmla="val -71055"/>
              <a:gd name="adj6" fmla="val 6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allout 2 16"/>
          <p:cNvSpPr/>
          <p:nvPr/>
        </p:nvSpPr>
        <p:spPr>
          <a:xfrm>
            <a:off x="1133321" y="2889836"/>
            <a:ext cx="1068012" cy="351622"/>
          </a:xfrm>
          <a:prstGeom prst="borderCallout2">
            <a:avLst>
              <a:gd name="adj1" fmla="val 147126"/>
              <a:gd name="adj2" fmla="val 39988"/>
              <a:gd name="adj3" fmla="val 101277"/>
              <a:gd name="adj4" fmla="val 39204"/>
              <a:gd name="adj5" fmla="val 160207"/>
              <a:gd name="adj6" fmla="val 400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2 &lt;</a:t>
            </a:r>
            <a:r>
              <a:rPr lang="it-IT" sz="1200" dirty="0">
                <a:solidFill>
                  <a:schemeClr val="tx1"/>
                </a:solidFill>
              </a:rPr>
              <a:t>4 cm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Callout 2 17"/>
          <p:cNvSpPr/>
          <p:nvPr/>
        </p:nvSpPr>
        <p:spPr>
          <a:xfrm>
            <a:off x="-18216" y="2872126"/>
            <a:ext cx="966483" cy="369332"/>
          </a:xfrm>
          <a:prstGeom prst="borderCallout2">
            <a:avLst>
              <a:gd name="adj1" fmla="val -11816"/>
              <a:gd name="adj2" fmla="val 15152"/>
              <a:gd name="adj3" fmla="val 410"/>
              <a:gd name="adj4" fmla="val 14366"/>
              <a:gd name="adj5" fmla="val 2464"/>
              <a:gd name="adj6" fmla="val 26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1&lt;3cm</a:t>
            </a:r>
          </a:p>
        </p:txBody>
      </p:sp>
      <p:sp>
        <p:nvSpPr>
          <p:cNvPr id="19" name="Callout 2 18"/>
          <p:cNvSpPr/>
          <p:nvPr/>
        </p:nvSpPr>
        <p:spPr>
          <a:xfrm>
            <a:off x="1133321" y="2437458"/>
            <a:ext cx="1068012" cy="369332"/>
          </a:xfrm>
          <a:prstGeom prst="borderCallout2">
            <a:avLst>
              <a:gd name="adj1" fmla="val 3467"/>
              <a:gd name="adj2" fmla="val 43009"/>
              <a:gd name="adj3" fmla="val -51551"/>
              <a:gd name="adj4" fmla="val 10514"/>
              <a:gd name="adj5" fmla="val -92290"/>
              <a:gd name="adj6" fmla="val -13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1&gt;3cm&lt;5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2" name="Callout 2 21"/>
          <p:cNvSpPr/>
          <p:nvPr/>
        </p:nvSpPr>
        <p:spPr>
          <a:xfrm>
            <a:off x="961670" y="3441231"/>
            <a:ext cx="1239663" cy="291559"/>
          </a:xfrm>
          <a:prstGeom prst="borderCallout2">
            <a:avLst>
              <a:gd name="adj1" fmla="val 97984"/>
              <a:gd name="adj2" fmla="val 47223"/>
              <a:gd name="adj3" fmla="val 240015"/>
              <a:gd name="adj4" fmla="val 10652"/>
              <a:gd name="adj5" fmla="val 241882"/>
              <a:gd name="adj6" fmla="val 105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Analoghi GNRH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" y="4901142"/>
            <a:ext cx="1584300" cy="982774"/>
          </a:xfrm>
          <a:prstGeom prst="rect">
            <a:avLst/>
          </a:prstGeom>
        </p:spPr>
      </p:pic>
      <p:sp>
        <p:nvSpPr>
          <p:cNvPr id="4" name="Callout 2 3"/>
          <p:cNvSpPr/>
          <p:nvPr/>
        </p:nvSpPr>
        <p:spPr>
          <a:xfrm>
            <a:off x="2822221" y="1812854"/>
            <a:ext cx="1309511" cy="3898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58"/>
              <a:gd name="adj6" fmla="val -699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INTRAMURALI E SOTTOSIEROSI</a:t>
            </a:r>
            <a:endParaRPr lang="en-GB" sz="1200" dirty="0"/>
          </a:p>
        </p:txBody>
      </p:sp>
      <p:sp>
        <p:nvSpPr>
          <p:cNvPr id="5" name="Callout 2 4"/>
          <p:cNvSpPr/>
          <p:nvPr/>
        </p:nvSpPr>
        <p:spPr>
          <a:xfrm>
            <a:off x="2744966" y="2482044"/>
            <a:ext cx="1004712" cy="2734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341"/>
              <a:gd name="adj6" fmla="val 1737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SINTOMATICI</a:t>
            </a:r>
            <a:endParaRPr lang="en-GB" sz="1200" dirty="0"/>
          </a:p>
        </p:txBody>
      </p:sp>
      <p:sp>
        <p:nvSpPr>
          <p:cNvPr id="10" name="Callout 2 9"/>
          <p:cNvSpPr/>
          <p:nvPr/>
        </p:nvSpPr>
        <p:spPr>
          <a:xfrm>
            <a:off x="2534758" y="3362289"/>
            <a:ext cx="1049865" cy="263161"/>
          </a:xfrm>
          <a:prstGeom prst="borderCallout2">
            <a:avLst>
              <a:gd name="adj1" fmla="val -8238"/>
              <a:gd name="adj2" fmla="val 33947"/>
              <a:gd name="adj3" fmla="val -1491"/>
              <a:gd name="adj4" fmla="val 33223"/>
              <a:gd name="adj5" fmla="val -217559"/>
              <a:gd name="adj6" fmla="val 340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>
                <a:solidFill>
                  <a:schemeClr val="tx1"/>
                </a:solidFill>
              </a:rPr>
              <a:t>&lt;5 CM &lt;N°3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Callout 2 19"/>
          <p:cNvSpPr/>
          <p:nvPr/>
        </p:nvSpPr>
        <p:spPr>
          <a:xfrm>
            <a:off x="3749678" y="3362288"/>
            <a:ext cx="1049865" cy="263161"/>
          </a:xfrm>
          <a:prstGeom prst="borderCallout2">
            <a:avLst>
              <a:gd name="adj1" fmla="val -19857"/>
              <a:gd name="adj2" fmla="val 5645"/>
              <a:gd name="adj3" fmla="val 134"/>
              <a:gd name="adj4" fmla="val 10611"/>
              <a:gd name="adj5" fmla="val -214477"/>
              <a:gd name="adj6" fmla="val -23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tx1"/>
                </a:solidFill>
              </a:rPr>
              <a:t>&gt;5 </a:t>
            </a:r>
            <a:r>
              <a:rPr lang="it-IT" sz="1200" dirty="0">
                <a:solidFill>
                  <a:schemeClr val="tx1"/>
                </a:solidFill>
              </a:rPr>
              <a:t>CM </a:t>
            </a:r>
            <a:r>
              <a:rPr lang="it-IT" sz="1200" dirty="0" smtClean="0">
                <a:solidFill>
                  <a:schemeClr val="tx1"/>
                </a:solidFill>
              </a:rPr>
              <a:t>&gt;N°3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Callout 2 20"/>
          <p:cNvSpPr/>
          <p:nvPr/>
        </p:nvSpPr>
        <p:spPr>
          <a:xfrm>
            <a:off x="1823155" y="4285551"/>
            <a:ext cx="1236536" cy="389907"/>
          </a:xfrm>
          <a:prstGeom prst="borderCallout2">
            <a:avLst>
              <a:gd name="adj1" fmla="val -2016"/>
              <a:gd name="adj2" fmla="val 34524"/>
              <a:gd name="adj3" fmla="val -101692"/>
              <a:gd name="adj4" fmla="val 32205"/>
              <a:gd name="adj5" fmla="val -168659"/>
              <a:gd name="adj6" fmla="val 716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LPS</a:t>
            </a:r>
            <a:endParaRPr lang="en-GB" sz="1200" dirty="0"/>
          </a:p>
        </p:txBody>
      </p:sp>
      <p:sp>
        <p:nvSpPr>
          <p:cNvPr id="23" name="Callout 2 22"/>
          <p:cNvSpPr/>
          <p:nvPr/>
        </p:nvSpPr>
        <p:spPr>
          <a:xfrm>
            <a:off x="4274610" y="4913118"/>
            <a:ext cx="1217280" cy="388824"/>
          </a:xfrm>
          <a:prstGeom prst="borderCallout2">
            <a:avLst>
              <a:gd name="adj1" fmla="val 10444"/>
              <a:gd name="adj2" fmla="val 37532"/>
              <a:gd name="adj3" fmla="val -3080"/>
              <a:gd name="adj4" fmla="val 39566"/>
              <a:gd name="adj5" fmla="val -334938"/>
              <a:gd name="adj6" fmla="val 361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LPT</a:t>
            </a:r>
            <a:endParaRPr lang="en-GB" sz="1200" dirty="0"/>
          </a:p>
        </p:txBody>
      </p:sp>
      <p:sp>
        <p:nvSpPr>
          <p:cNvPr id="24" name="Callout 2 23"/>
          <p:cNvSpPr/>
          <p:nvPr/>
        </p:nvSpPr>
        <p:spPr>
          <a:xfrm>
            <a:off x="3381123" y="4282225"/>
            <a:ext cx="1253369" cy="363664"/>
          </a:xfrm>
          <a:prstGeom prst="borderCallout2">
            <a:avLst>
              <a:gd name="adj1" fmla="val -10798"/>
              <a:gd name="adj2" fmla="val 57811"/>
              <a:gd name="adj3" fmla="val -5831"/>
              <a:gd name="adj4" fmla="val 55496"/>
              <a:gd name="adj5" fmla="val -186714"/>
              <a:gd name="adj6" fmla="val 5442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MINI LPT</a:t>
            </a:r>
            <a:endParaRPr lang="en-GB" sz="1200" dirty="0"/>
          </a:p>
        </p:txBody>
      </p:sp>
      <p:sp>
        <p:nvSpPr>
          <p:cNvPr id="31" name="Callout 2 30"/>
          <p:cNvSpPr/>
          <p:nvPr/>
        </p:nvSpPr>
        <p:spPr>
          <a:xfrm>
            <a:off x="2496309" y="4927795"/>
            <a:ext cx="1253369" cy="366426"/>
          </a:xfrm>
          <a:prstGeom prst="borderCallout2">
            <a:avLst>
              <a:gd name="adj1" fmla="val 3209"/>
              <a:gd name="adj2" fmla="val 53036"/>
              <a:gd name="adj3" fmla="val 9385"/>
              <a:gd name="adj4" fmla="val 55295"/>
              <a:gd name="adj5" fmla="val -351570"/>
              <a:gd name="adj6" fmla="val 434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ULTRA MINI LPT</a:t>
            </a:r>
            <a:endParaRPr lang="en-GB" sz="1200" dirty="0"/>
          </a:p>
        </p:txBody>
      </p:sp>
      <p:sp>
        <p:nvSpPr>
          <p:cNvPr id="9" name="Callout 2 8"/>
          <p:cNvSpPr/>
          <p:nvPr/>
        </p:nvSpPr>
        <p:spPr>
          <a:xfrm>
            <a:off x="4190903" y="2530796"/>
            <a:ext cx="1117600" cy="3364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668"/>
              <a:gd name="adj6" fmla="val -274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/>
              <a:t>ASINTOMATICI</a:t>
            </a:r>
            <a:endParaRPr lang="en-GB" sz="1200" dirty="0"/>
          </a:p>
        </p:txBody>
      </p:sp>
      <p:sp>
        <p:nvSpPr>
          <p:cNvPr id="14" name="Callout 2 13"/>
          <p:cNvSpPr/>
          <p:nvPr/>
        </p:nvSpPr>
        <p:spPr>
          <a:xfrm>
            <a:off x="5042504" y="3106016"/>
            <a:ext cx="1230489" cy="3665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075"/>
              <a:gd name="adj6" fmla="val -338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OSSERVAZIONE </a:t>
            </a:r>
            <a:endParaRPr lang="en-GB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496309" y="5624573"/>
            <a:ext cx="275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SE ANEMIA PRETRATTAMENTO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2228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40969" y="2695073"/>
            <a:ext cx="303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FINE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55137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74229" y="326586"/>
            <a:ext cx="155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233294" y="1258443"/>
            <a:ext cx="302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febbricola nel post operatorio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2824030" y="1935708"/>
            <a:ext cx="584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emorragie intra e post operatorie che richiedono trasfusioni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4179401" y="2646760"/>
            <a:ext cx="313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lesioni alla vescica o all’uretere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683264" y="3299372"/>
            <a:ext cx="18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Infezione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pelvico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883487" y="3964377"/>
            <a:ext cx="110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aderenze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63334" y="4592690"/>
            <a:ext cx="456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caso di gravidanza rischio di rottura d’utero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546210" y="5253235"/>
            <a:ext cx="567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Specie in </a:t>
            </a:r>
            <a:r>
              <a:rPr lang="it-IT" dirty="0" err="1" smtClean="0"/>
              <a:t>perimenopausa</a:t>
            </a:r>
            <a:r>
              <a:rPr lang="it-IT" dirty="0" smtClean="0"/>
              <a:t> valutare il rischio di sarcoma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53406" y="637002"/>
            <a:ext cx="186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LPT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40842" y="695918"/>
            <a:ext cx="24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159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0718" y="635831"/>
            <a:ext cx="191052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MINILAPROTOMIA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421506" y="642051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LAPAROSCOPIA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7287438" y="2660134"/>
            <a:ext cx="295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chirurgici maggiori LE1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660718" y="2803158"/>
            <a:ext cx="275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chirurgici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LE1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066832" y="1253981"/>
            <a:ext cx="384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miomi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intramurali 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sottosierosi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35528" y="1253981"/>
            <a:ext cx="447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i tipi di  miomi intramurali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sottosierosi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9324399" y="1599588"/>
            <a:ext cx="137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è&lt;3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9324399" y="1945195"/>
            <a:ext cx="155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&lt; 8 cm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20963" y="4222906"/>
            <a:ext cx="436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NELLE DONNE CHE CERCANO GRAVIDANZA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335528" y="4871847"/>
            <a:ext cx="452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 sutura del difetto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più accurata 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6110633" y="4944050"/>
            <a:ext cx="476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 sutura del difetto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meno accurata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9224024" y="5332479"/>
            <a:ext cx="137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è&lt;3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9224024" y="5701811"/>
            <a:ext cx="155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&lt; 6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5528" y="3823795"/>
            <a:ext cx="389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Nessuna complicanza da morcellazione 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844422" y="6136406"/>
            <a:ext cx="1044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 chirurgica poiché allora si possono trattare miomi più grossi ; in questi casi  l’inesperienza è associata a maggiori conversione lptLE3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4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19019" y="388839"/>
            <a:ext cx="155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989238" y="1612729"/>
            <a:ext cx="302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febbricola nel post operatorio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989238" y="2297850"/>
            <a:ext cx="584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emorragie intra e post operatorie che richiedono trasfusioni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990436" y="2983643"/>
            <a:ext cx="313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lesioni alla vescica o all’uretere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989238" y="3737080"/>
            <a:ext cx="18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Infezione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pelvico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989238" y="4428428"/>
            <a:ext cx="110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aderenze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7964" y="4991644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morcellazione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911833" y="4991644"/>
            <a:ext cx="477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divisione del tessuto in piccoli pezzi o frammenti 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53406" y="5743074"/>
            <a:ext cx="83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caso di gravidanza rischio di rottura d’utero maggiore che per la laparotomia 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53406" y="6240379"/>
            <a:ext cx="83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Specie in </a:t>
            </a:r>
            <a:r>
              <a:rPr lang="it-IT" dirty="0" err="1" smtClean="0"/>
              <a:t>perimenopausa</a:t>
            </a:r>
            <a:r>
              <a:rPr lang="it-IT" dirty="0" smtClean="0"/>
              <a:t> valutare il rischio di sarcoma</a:t>
            </a:r>
            <a:r>
              <a:rPr lang="it-IT" dirty="0"/>
              <a:t> maggiore che per la laparotomia</a:t>
            </a:r>
            <a:r>
              <a:rPr lang="it-IT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006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85348" y="433136"/>
            <a:ext cx="162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COMPLICANZE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66752" y="1015297"/>
            <a:ext cx="448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sanguinamento che ha richiesto trasfusione e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7160167" y="1020049"/>
            <a:ext cx="237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 di fallimento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473243" y="4721773"/>
            <a:ext cx="76681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ed i costi della morcellazione LE3 specie se i miomi sono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grossi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6752" y="1692052"/>
            <a:ext cx="58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grande multi-centro di studio che coinvolge 2.050 donne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713746" y="2263844"/>
            <a:ext cx="6475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numero medio di miomi di 2,2 e una dimensione media di 6 cm rivelato un tasso di complicanze del 11%.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5460745" y="3016313"/>
            <a:ext cx="5093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probabile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rimossi più di tre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5522751" y="3533506"/>
            <a:ext cx="485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 posizione era intramurale 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intralegamentosi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5728625" y="3981239"/>
            <a:ext cx="482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 del più grande mioma era più di 5 cm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473243" y="5560072"/>
            <a:ext cx="673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donne che cercano figli anche la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sutura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il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difetto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miometriale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4688866" y="5929404"/>
            <a:ext cx="690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rischio i rottura d’utero dopo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lpt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sembra inferiore e meno dell’1% LE4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5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32949" y="571644"/>
            <a:ext cx="2190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</a:rPr>
              <a:t>QUALE METODICA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5278" y="1569123"/>
            <a:ext cx="464742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posizione del mioma all’interno dell’utero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0" y="2589937"/>
            <a:ext cx="2850127" cy="17679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5" y="2280817"/>
            <a:ext cx="876376" cy="853514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149641" y="3208420"/>
            <a:ext cx="256675" cy="26551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2743200" y="3134331"/>
            <a:ext cx="272715" cy="3396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2406316" y="3473934"/>
            <a:ext cx="420229" cy="42429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3354602" y="2307464"/>
            <a:ext cx="1709122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</a:rPr>
              <a:t>sottomucosi</a:t>
            </a:r>
            <a:endParaRPr lang="en-GB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2762284" y="4387727"/>
            <a:ext cx="33137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intramurali e sottosierosi </a:t>
            </a:r>
            <a:endParaRPr lang="en-GB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7900454" y="1569123"/>
            <a:ext cx="2005677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desiderio di prole 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1406863" y="120193"/>
            <a:ext cx="94650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CHIRURGIA </a:t>
            </a:r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CONSERVATIVA E</a:t>
            </a:r>
            <a:r>
              <a:rPr lang="en-GB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NUOVE ALTERNATIVE MINI-INVASIVE </a:t>
            </a:r>
          </a:p>
        </p:txBody>
      </p:sp>
      <p:sp>
        <p:nvSpPr>
          <p:cNvPr id="13" name="Ovale 12"/>
          <p:cNvSpPr/>
          <p:nvPr/>
        </p:nvSpPr>
        <p:spPr>
          <a:xfrm>
            <a:off x="2743200" y="3928026"/>
            <a:ext cx="272715" cy="3490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2032297" y="3686082"/>
            <a:ext cx="374019" cy="3490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1508724" y="3473933"/>
            <a:ext cx="451547" cy="38665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1780780" y="2892680"/>
            <a:ext cx="400839" cy="3490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/>
          <p:cNvSpPr/>
          <p:nvPr/>
        </p:nvSpPr>
        <p:spPr>
          <a:xfrm>
            <a:off x="2251588" y="2791228"/>
            <a:ext cx="266916" cy="22300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2681583" y="2878148"/>
            <a:ext cx="208687" cy="24165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4" y="24325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6153" y="1543870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ferro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806153" y="1989220"/>
            <a:ext cx="302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antiemorragici durante il ciclo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821499" y="2398294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analoghi del GHRH 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40689" y="329588"/>
            <a:ext cx="186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PROBLEMATICHE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1499" y="978933"/>
            <a:ext cx="10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ANEMIA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90622" y="4715832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ADERENZE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33600" y="978933"/>
            <a:ext cx="394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PERDITA DI SANGUE INTRAOPERATORIA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5737" y="4644369"/>
            <a:ext cx="460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EVITARE LA APERTURA DELLA CAVITA’ UTERINA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51819" y="4082715"/>
            <a:ext cx="230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DONNE INFERTILI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28319" y="2903984"/>
            <a:ext cx="11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SARCOMA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861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12168" y="320841"/>
            <a:ext cx="357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RACCOMANDAZIONE PER I MEDICI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590234" y="1206987"/>
            <a:ext cx="406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Essere consapevoli che</a:t>
            </a:r>
            <a:r>
              <a:rPr lang="it-IT" dirty="0"/>
              <a:t> la FDA scoraggia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593558" y="2093132"/>
            <a:ext cx="956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Non utilizzare laparoscopica uterina potere morcellazione nelle donne con tumore uterino sospetta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590234" y="2979277"/>
            <a:ext cx="655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Considerare attentamente tutte le opzioni di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trattamento disponibili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288757" y="3865422"/>
            <a:ext cx="7251031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Discutere a fondo i benefici  e i rischi di tutti i trattamenti con i pazienti.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0234" y="4692576"/>
            <a:ext cx="599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dopo una valutazione rischio-beneficio attento, laparoscopica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2326105" y="5061908"/>
            <a:ext cx="847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Informare i pazienti che il loro fibroma (s) può contenere tessuto canceroso inaspettato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590234" y="5637712"/>
            <a:ext cx="512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usando un esemplare "borsa" durante morcellazione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2326105" y="6132719"/>
            <a:ext cx="729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Il metodo richiede l'estensione di un sito incisione 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porto (</a:t>
            </a:r>
            <a:r>
              <a:rPr lang="it-IT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minilaparotomia</a:t>
            </a:r>
            <a:r>
              <a:rPr lang="it-IT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261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0" y="641684"/>
            <a:ext cx="282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METODICHE SPERIMENTALI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1517881" y="1351820"/>
            <a:ext cx="141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nd:YAG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laser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513521" y="200111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CRIOMIOLISI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455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34492" y="78921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FIBROMA UTERINO </a:t>
            </a:r>
            <a:endParaRPr lang="en-GB" dirty="0"/>
          </a:p>
        </p:txBody>
      </p:sp>
      <p:sp>
        <p:nvSpPr>
          <p:cNvPr id="6" name="Callout 2 5"/>
          <p:cNvSpPr/>
          <p:nvPr/>
        </p:nvSpPr>
        <p:spPr>
          <a:xfrm>
            <a:off x="1133321" y="777938"/>
            <a:ext cx="2090057" cy="347767"/>
          </a:xfrm>
          <a:prstGeom prst="borderCallout2">
            <a:avLst>
              <a:gd name="adj1" fmla="val -6250"/>
              <a:gd name="adj2" fmla="val 50000"/>
              <a:gd name="adj3" fmla="val -4167"/>
              <a:gd name="adj4" fmla="val 51041"/>
              <a:gd name="adj5" fmla="val -94522"/>
              <a:gd name="adj6" fmla="val 173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PROLE </a:t>
            </a:r>
            <a:endParaRPr lang="en-GB" sz="1600" dirty="0"/>
          </a:p>
        </p:txBody>
      </p:sp>
      <p:sp>
        <p:nvSpPr>
          <p:cNvPr id="7" name="Callout 2 6"/>
          <p:cNvSpPr/>
          <p:nvPr/>
        </p:nvSpPr>
        <p:spPr>
          <a:xfrm>
            <a:off x="5208814" y="1300452"/>
            <a:ext cx="3673929" cy="612648"/>
          </a:xfrm>
          <a:prstGeom prst="borderCallout2">
            <a:avLst>
              <a:gd name="adj1" fmla="val -2572"/>
              <a:gd name="adj2" fmla="val 48810"/>
              <a:gd name="adj3" fmla="val -2572"/>
              <a:gd name="adj4" fmla="val 47619"/>
              <a:gd name="adj5" fmla="val -97165"/>
              <a:gd name="adj6" fmla="val 21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DESIDERIO DI MANTENERE L’UTERO </a:t>
            </a:r>
            <a:endParaRPr lang="en-GB" dirty="0"/>
          </a:p>
        </p:txBody>
      </p:sp>
      <p:sp>
        <p:nvSpPr>
          <p:cNvPr id="11" name="Callout 2 10"/>
          <p:cNvSpPr/>
          <p:nvPr/>
        </p:nvSpPr>
        <p:spPr>
          <a:xfrm>
            <a:off x="9067799" y="78921"/>
            <a:ext cx="2253343" cy="51707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DESIDERIO DI </a:t>
            </a:r>
            <a:r>
              <a:rPr lang="it-IT" dirty="0" err="1" smtClean="0"/>
              <a:t>RADICALITà</a:t>
            </a:r>
            <a:endParaRPr lang="en-GB" dirty="0"/>
          </a:p>
        </p:txBody>
      </p:sp>
      <p:sp>
        <p:nvSpPr>
          <p:cNvPr id="12" name="Callout 2 11"/>
          <p:cNvSpPr/>
          <p:nvPr/>
        </p:nvSpPr>
        <p:spPr>
          <a:xfrm>
            <a:off x="0" y="1717674"/>
            <a:ext cx="1435803" cy="390852"/>
          </a:xfrm>
          <a:prstGeom prst="borderCallout2">
            <a:avLst>
              <a:gd name="adj1" fmla="val 31989"/>
              <a:gd name="adj2" fmla="val 99437"/>
              <a:gd name="adj3" fmla="val 29782"/>
              <a:gd name="adj4" fmla="val 131772"/>
              <a:gd name="adj5" fmla="val -141802"/>
              <a:gd name="adj6" fmla="val 130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FIBROMA SOTTOMUCOSO </a:t>
            </a:r>
            <a:endParaRPr lang="en-GB" sz="1200" dirty="0"/>
          </a:p>
        </p:txBody>
      </p:sp>
      <p:sp>
        <p:nvSpPr>
          <p:cNvPr id="13" name="Callout 2 12"/>
          <p:cNvSpPr/>
          <p:nvPr/>
        </p:nvSpPr>
        <p:spPr>
          <a:xfrm>
            <a:off x="0" y="4167458"/>
            <a:ext cx="1546578" cy="508000"/>
          </a:xfrm>
          <a:prstGeom prst="borderCallout2">
            <a:avLst>
              <a:gd name="adj1" fmla="val 3194"/>
              <a:gd name="adj2" fmla="val 35463"/>
              <a:gd name="adj3" fmla="val 3194"/>
              <a:gd name="adj4" fmla="val 34428"/>
              <a:gd name="adj5" fmla="val -189722"/>
              <a:gd name="adj6" fmla="val 3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ISTEROSOPIA</a:t>
            </a:r>
            <a:endParaRPr lang="en-GB" sz="1400" dirty="0"/>
          </a:p>
        </p:txBody>
      </p:sp>
      <p:sp>
        <p:nvSpPr>
          <p:cNvPr id="16" name="Callout 2 15"/>
          <p:cNvSpPr/>
          <p:nvPr/>
        </p:nvSpPr>
        <p:spPr>
          <a:xfrm>
            <a:off x="61886" y="2442451"/>
            <a:ext cx="592870" cy="399759"/>
          </a:xfrm>
          <a:prstGeom prst="borderCallout2">
            <a:avLst>
              <a:gd name="adj1" fmla="val -6665"/>
              <a:gd name="adj2" fmla="val 49692"/>
              <a:gd name="adj3" fmla="val -1017"/>
              <a:gd name="adj4" fmla="val 50000"/>
              <a:gd name="adj5" fmla="val -71055"/>
              <a:gd name="adj6" fmla="val 6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allout 2 16"/>
          <p:cNvSpPr/>
          <p:nvPr/>
        </p:nvSpPr>
        <p:spPr>
          <a:xfrm>
            <a:off x="1133321" y="2889836"/>
            <a:ext cx="1068012" cy="351622"/>
          </a:xfrm>
          <a:prstGeom prst="borderCallout2">
            <a:avLst>
              <a:gd name="adj1" fmla="val 147126"/>
              <a:gd name="adj2" fmla="val 39988"/>
              <a:gd name="adj3" fmla="val 101277"/>
              <a:gd name="adj4" fmla="val 39204"/>
              <a:gd name="adj5" fmla="val 140009"/>
              <a:gd name="adj6" fmla="val 40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2 &lt;</a:t>
            </a:r>
            <a:r>
              <a:rPr lang="it-IT" sz="1200" dirty="0">
                <a:solidFill>
                  <a:schemeClr val="tx1"/>
                </a:solidFill>
              </a:rPr>
              <a:t>4 cm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Callout 2 17"/>
          <p:cNvSpPr/>
          <p:nvPr/>
        </p:nvSpPr>
        <p:spPr>
          <a:xfrm>
            <a:off x="-18216" y="2872126"/>
            <a:ext cx="966483" cy="369332"/>
          </a:xfrm>
          <a:prstGeom prst="borderCallout2">
            <a:avLst>
              <a:gd name="adj1" fmla="val -11816"/>
              <a:gd name="adj2" fmla="val 15152"/>
              <a:gd name="adj3" fmla="val 410"/>
              <a:gd name="adj4" fmla="val 14366"/>
              <a:gd name="adj5" fmla="val 2464"/>
              <a:gd name="adj6" fmla="val 26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1&lt;3cm</a:t>
            </a:r>
          </a:p>
        </p:txBody>
      </p:sp>
      <p:sp>
        <p:nvSpPr>
          <p:cNvPr id="19" name="Callout 2 18"/>
          <p:cNvSpPr/>
          <p:nvPr/>
        </p:nvSpPr>
        <p:spPr>
          <a:xfrm>
            <a:off x="1133321" y="2437458"/>
            <a:ext cx="1068012" cy="369332"/>
          </a:xfrm>
          <a:prstGeom prst="borderCallout2">
            <a:avLst>
              <a:gd name="adj1" fmla="val 3467"/>
              <a:gd name="adj2" fmla="val 43009"/>
              <a:gd name="adj3" fmla="val -51551"/>
              <a:gd name="adj4" fmla="val 10514"/>
              <a:gd name="adj5" fmla="val -92290"/>
              <a:gd name="adj6" fmla="val -13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1&gt;3cm&gt;5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2" name="Callout 2 21"/>
          <p:cNvSpPr/>
          <p:nvPr/>
        </p:nvSpPr>
        <p:spPr>
          <a:xfrm>
            <a:off x="961670" y="3441231"/>
            <a:ext cx="1239663" cy="291559"/>
          </a:xfrm>
          <a:prstGeom prst="borderCallout2">
            <a:avLst>
              <a:gd name="adj1" fmla="val 97984"/>
              <a:gd name="adj2" fmla="val 47223"/>
              <a:gd name="adj3" fmla="val 148668"/>
              <a:gd name="adj4" fmla="val 29988"/>
              <a:gd name="adj5" fmla="val 241882"/>
              <a:gd name="adj6" fmla="val 105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/>
              <a:t>Analoghi GNRH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2222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34492" y="78921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FIBROMA UTERINO </a:t>
            </a:r>
            <a:endParaRPr lang="en-GB" dirty="0"/>
          </a:p>
        </p:txBody>
      </p:sp>
      <p:sp>
        <p:nvSpPr>
          <p:cNvPr id="6" name="Callout 2 5"/>
          <p:cNvSpPr/>
          <p:nvPr/>
        </p:nvSpPr>
        <p:spPr>
          <a:xfrm>
            <a:off x="1133321" y="777938"/>
            <a:ext cx="2090057" cy="347767"/>
          </a:xfrm>
          <a:prstGeom prst="borderCallout2">
            <a:avLst>
              <a:gd name="adj1" fmla="val -6250"/>
              <a:gd name="adj2" fmla="val 50000"/>
              <a:gd name="adj3" fmla="val -4167"/>
              <a:gd name="adj4" fmla="val 51041"/>
              <a:gd name="adj5" fmla="val -94522"/>
              <a:gd name="adj6" fmla="val 173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PROLE </a:t>
            </a:r>
            <a:endParaRPr lang="en-GB" sz="1600" dirty="0"/>
          </a:p>
        </p:txBody>
      </p:sp>
      <p:sp>
        <p:nvSpPr>
          <p:cNvPr id="7" name="Callout 2 6"/>
          <p:cNvSpPr/>
          <p:nvPr/>
        </p:nvSpPr>
        <p:spPr>
          <a:xfrm>
            <a:off x="4844042" y="777938"/>
            <a:ext cx="3673929" cy="393081"/>
          </a:xfrm>
          <a:prstGeom prst="borderCallout2">
            <a:avLst>
              <a:gd name="adj1" fmla="val -2572"/>
              <a:gd name="adj2" fmla="val 48810"/>
              <a:gd name="adj3" fmla="val -2572"/>
              <a:gd name="adj4" fmla="val 47619"/>
              <a:gd name="adj5" fmla="val -97165"/>
              <a:gd name="adj6" fmla="val 21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DESIDERIO DI MANTENERE L’UTERO </a:t>
            </a:r>
            <a:endParaRPr lang="en-GB" sz="1600" dirty="0"/>
          </a:p>
        </p:txBody>
      </p:sp>
      <p:sp>
        <p:nvSpPr>
          <p:cNvPr id="11" name="Callout 2 10"/>
          <p:cNvSpPr/>
          <p:nvPr/>
        </p:nvSpPr>
        <p:spPr>
          <a:xfrm>
            <a:off x="9067799" y="78921"/>
            <a:ext cx="2253343" cy="51707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DESIDERIO DI </a:t>
            </a:r>
            <a:r>
              <a:rPr lang="it-IT" dirty="0" err="1" smtClean="0"/>
              <a:t>RADICALITà</a:t>
            </a:r>
            <a:endParaRPr lang="en-GB" dirty="0"/>
          </a:p>
        </p:txBody>
      </p:sp>
      <p:sp>
        <p:nvSpPr>
          <p:cNvPr id="12" name="Callout 2 11"/>
          <p:cNvSpPr/>
          <p:nvPr/>
        </p:nvSpPr>
        <p:spPr>
          <a:xfrm>
            <a:off x="0" y="1717674"/>
            <a:ext cx="1435803" cy="390852"/>
          </a:xfrm>
          <a:prstGeom prst="borderCallout2">
            <a:avLst>
              <a:gd name="adj1" fmla="val 31989"/>
              <a:gd name="adj2" fmla="val 99437"/>
              <a:gd name="adj3" fmla="val 29782"/>
              <a:gd name="adj4" fmla="val 131772"/>
              <a:gd name="adj5" fmla="val -141802"/>
              <a:gd name="adj6" fmla="val 130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FIBROMA SOTTOMUCOSO </a:t>
            </a:r>
            <a:endParaRPr lang="en-GB" sz="1200" dirty="0"/>
          </a:p>
        </p:txBody>
      </p:sp>
      <p:sp>
        <p:nvSpPr>
          <p:cNvPr id="13" name="Callout 2 12"/>
          <p:cNvSpPr/>
          <p:nvPr/>
        </p:nvSpPr>
        <p:spPr>
          <a:xfrm>
            <a:off x="0" y="4167458"/>
            <a:ext cx="1546578" cy="508000"/>
          </a:xfrm>
          <a:prstGeom prst="borderCallout2">
            <a:avLst>
              <a:gd name="adj1" fmla="val 3194"/>
              <a:gd name="adj2" fmla="val 35463"/>
              <a:gd name="adj3" fmla="val 3194"/>
              <a:gd name="adj4" fmla="val 34428"/>
              <a:gd name="adj5" fmla="val -189722"/>
              <a:gd name="adj6" fmla="val 3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MIOMECTOMIA ISTEROSCOPICA </a:t>
            </a:r>
            <a:endParaRPr lang="en-GB" sz="1400" dirty="0"/>
          </a:p>
        </p:txBody>
      </p:sp>
      <p:sp>
        <p:nvSpPr>
          <p:cNvPr id="16" name="Callout 2 15"/>
          <p:cNvSpPr/>
          <p:nvPr/>
        </p:nvSpPr>
        <p:spPr>
          <a:xfrm>
            <a:off x="61886" y="2442451"/>
            <a:ext cx="592870" cy="399759"/>
          </a:xfrm>
          <a:prstGeom prst="borderCallout2">
            <a:avLst>
              <a:gd name="adj1" fmla="val -6665"/>
              <a:gd name="adj2" fmla="val 49692"/>
              <a:gd name="adj3" fmla="val -1017"/>
              <a:gd name="adj4" fmla="val 50000"/>
              <a:gd name="adj5" fmla="val -71055"/>
              <a:gd name="adj6" fmla="val 6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allout 2 16"/>
          <p:cNvSpPr/>
          <p:nvPr/>
        </p:nvSpPr>
        <p:spPr>
          <a:xfrm>
            <a:off x="1133321" y="2889836"/>
            <a:ext cx="1068012" cy="351622"/>
          </a:xfrm>
          <a:prstGeom prst="borderCallout2">
            <a:avLst>
              <a:gd name="adj1" fmla="val 147126"/>
              <a:gd name="adj2" fmla="val 39988"/>
              <a:gd name="adj3" fmla="val 101277"/>
              <a:gd name="adj4" fmla="val 39204"/>
              <a:gd name="adj5" fmla="val 140009"/>
              <a:gd name="adj6" fmla="val 40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2 &lt;</a:t>
            </a:r>
            <a:r>
              <a:rPr lang="it-IT" sz="1200" dirty="0">
                <a:solidFill>
                  <a:schemeClr val="tx1"/>
                </a:solidFill>
              </a:rPr>
              <a:t>4 cm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Callout 2 17"/>
          <p:cNvSpPr/>
          <p:nvPr/>
        </p:nvSpPr>
        <p:spPr>
          <a:xfrm>
            <a:off x="-18216" y="2872126"/>
            <a:ext cx="966483" cy="369332"/>
          </a:xfrm>
          <a:prstGeom prst="borderCallout2">
            <a:avLst>
              <a:gd name="adj1" fmla="val -11816"/>
              <a:gd name="adj2" fmla="val 15152"/>
              <a:gd name="adj3" fmla="val 410"/>
              <a:gd name="adj4" fmla="val 14366"/>
              <a:gd name="adj5" fmla="val 2464"/>
              <a:gd name="adj6" fmla="val 26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1&lt;3cm</a:t>
            </a:r>
          </a:p>
        </p:txBody>
      </p:sp>
      <p:sp>
        <p:nvSpPr>
          <p:cNvPr id="19" name="Callout 2 18"/>
          <p:cNvSpPr/>
          <p:nvPr/>
        </p:nvSpPr>
        <p:spPr>
          <a:xfrm>
            <a:off x="1133321" y="2437458"/>
            <a:ext cx="1068012" cy="369332"/>
          </a:xfrm>
          <a:prstGeom prst="borderCallout2">
            <a:avLst>
              <a:gd name="adj1" fmla="val 3467"/>
              <a:gd name="adj2" fmla="val 43009"/>
              <a:gd name="adj3" fmla="val -51551"/>
              <a:gd name="adj4" fmla="val 10514"/>
              <a:gd name="adj5" fmla="val -92290"/>
              <a:gd name="adj6" fmla="val -13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tipo </a:t>
            </a:r>
            <a:r>
              <a:rPr lang="it-IT" sz="1200" dirty="0" smtClean="0">
                <a:solidFill>
                  <a:schemeClr val="tx1"/>
                </a:solidFill>
              </a:rPr>
              <a:t>1&gt;3cm&gt;5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2" name="Callout 2 21"/>
          <p:cNvSpPr/>
          <p:nvPr/>
        </p:nvSpPr>
        <p:spPr>
          <a:xfrm>
            <a:off x="961670" y="3441231"/>
            <a:ext cx="1239663" cy="291559"/>
          </a:xfrm>
          <a:prstGeom prst="borderCallout2">
            <a:avLst>
              <a:gd name="adj1" fmla="val 97984"/>
              <a:gd name="adj2" fmla="val 47223"/>
              <a:gd name="adj3" fmla="val 148668"/>
              <a:gd name="adj4" fmla="val 29988"/>
              <a:gd name="adj5" fmla="val 241882"/>
              <a:gd name="adj6" fmla="val 105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Analoghi GNRH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" y="4901142"/>
            <a:ext cx="1584300" cy="982774"/>
          </a:xfrm>
          <a:prstGeom prst="rect">
            <a:avLst/>
          </a:prstGeom>
        </p:spPr>
      </p:pic>
      <p:sp>
        <p:nvSpPr>
          <p:cNvPr id="4" name="Callout 2 3"/>
          <p:cNvSpPr/>
          <p:nvPr/>
        </p:nvSpPr>
        <p:spPr>
          <a:xfrm>
            <a:off x="2822221" y="1812854"/>
            <a:ext cx="1309511" cy="3898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58"/>
              <a:gd name="adj6" fmla="val -699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INTRAMURALI E SOTTOSIEROSI</a:t>
            </a:r>
            <a:endParaRPr lang="en-GB" sz="1200" dirty="0"/>
          </a:p>
        </p:txBody>
      </p:sp>
      <p:sp>
        <p:nvSpPr>
          <p:cNvPr id="5" name="Callout 2 4"/>
          <p:cNvSpPr/>
          <p:nvPr/>
        </p:nvSpPr>
        <p:spPr>
          <a:xfrm>
            <a:off x="2822221" y="2533386"/>
            <a:ext cx="1004712" cy="3498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4341"/>
              <a:gd name="adj6" fmla="val 1737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SINTOMATICI</a:t>
            </a:r>
            <a:endParaRPr lang="en-GB" sz="1200" dirty="0"/>
          </a:p>
        </p:txBody>
      </p:sp>
      <p:sp>
        <p:nvSpPr>
          <p:cNvPr id="10" name="Callout 2 9"/>
          <p:cNvSpPr/>
          <p:nvPr/>
        </p:nvSpPr>
        <p:spPr>
          <a:xfrm>
            <a:off x="2664581" y="3362289"/>
            <a:ext cx="1049865" cy="2631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3463"/>
              <a:gd name="adj6" fmla="val 264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>
                <a:solidFill>
                  <a:schemeClr val="tx1"/>
                </a:solidFill>
              </a:rPr>
              <a:t>&lt;5 CM &lt;N°3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Callout 2 19"/>
          <p:cNvSpPr/>
          <p:nvPr/>
        </p:nvSpPr>
        <p:spPr>
          <a:xfrm>
            <a:off x="3855969" y="3362289"/>
            <a:ext cx="1049865" cy="2631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0622"/>
              <a:gd name="adj6" fmla="val -26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tx1"/>
                </a:solidFill>
              </a:rPr>
              <a:t>&gt;5 </a:t>
            </a:r>
            <a:r>
              <a:rPr lang="it-IT" sz="1200" dirty="0">
                <a:solidFill>
                  <a:schemeClr val="tx1"/>
                </a:solidFill>
              </a:rPr>
              <a:t>CM </a:t>
            </a:r>
            <a:r>
              <a:rPr lang="it-IT" sz="1200" dirty="0" smtClean="0">
                <a:solidFill>
                  <a:schemeClr val="tx1"/>
                </a:solidFill>
              </a:rPr>
              <a:t>&gt;N°3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Callout 2 20"/>
          <p:cNvSpPr/>
          <p:nvPr/>
        </p:nvSpPr>
        <p:spPr>
          <a:xfrm>
            <a:off x="1823155" y="4285551"/>
            <a:ext cx="1236536" cy="389907"/>
          </a:xfrm>
          <a:prstGeom prst="borderCallout2">
            <a:avLst>
              <a:gd name="adj1" fmla="val -2016"/>
              <a:gd name="adj2" fmla="val 34524"/>
              <a:gd name="adj3" fmla="val -101692"/>
              <a:gd name="adj4" fmla="val 32205"/>
              <a:gd name="adj5" fmla="val -177766"/>
              <a:gd name="adj6" fmla="val 687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LPS</a:t>
            </a:r>
            <a:endParaRPr lang="en-GB" sz="1200" dirty="0"/>
          </a:p>
        </p:txBody>
      </p:sp>
      <p:sp>
        <p:nvSpPr>
          <p:cNvPr id="23" name="Callout 2 22"/>
          <p:cNvSpPr/>
          <p:nvPr/>
        </p:nvSpPr>
        <p:spPr>
          <a:xfrm>
            <a:off x="4404587" y="4901142"/>
            <a:ext cx="1318880" cy="460660"/>
          </a:xfrm>
          <a:prstGeom prst="borderCallout2">
            <a:avLst>
              <a:gd name="adj1" fmla="val 10444"/>
              <a:gd name="adj2" fmla="val 37532"/>
              <a:gd name="adj3" fmla="val -60160"/>
              <a:gd name="adj4" fmla="val 34461"/>
              <a:gd name="adj5" fmla="val -276025"/>
              <a:gd name="adj6" fmla="val 352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LPT</a:t>
            </a:r>
            <a:endParaRPr lang="en-GB" sz="1200" dirty="0"/>
          </a:p>
        </p:txBody>
      </p:sp>
      <p:sp>
        <p:nvSpPr>
          <p:cNvPr id="24" name="Callout 2 23"/>
          <p:cNvSpPr/>
          <p:nvPr/>
        </p:nvSpPr>
        <p:spPr>
          <a:xfrm>
            <a:off x="3443615" y="4311794"/>
            <a:ext cx="1253369" cy="363664"/>
          </a:xfrm>
          <a:prstGeom prst="borderCallout2">
            <a:avLst>
              <a:gd name="adj1" fmla="val 6290"/>
              <a:gd name="adj2" fmla="val 33020"/>
              <a:gd name="adj3" fmla="val -149860"/>
              <a:gd name="adj4" fmla="val 34247"/>
              <a:gd name="adj5" fmla="val -189155"/>
              <a:gd name="adj6" fmla="val 20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MINI LPT</a:t>
            </a:r>
            <a:endParaRPr lang="en-GB" sz="1200" dirty="0"/>
          </a:p>
        </p:txBody>
      </p:sp>
      <p:cxnSp>
        <p:nvCxnSpPr>
          <p:cNvPr id="15" name="Connettore 1 14"/>
          <p:cNvCxnSpPr>
            <a:endCxn id="24" idx="3"/>
          </p:cNvCxnSpPr>
          <p:nvPr/>
        </p:nvCxnSpPr>
        <p:spPr>
          <a:xfrm flipH="1">
            <a:off x="4070300" y="3625450"/>
            <a:ext cx="28070" cy="68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llout 2 30"/>
          <p:cNvSpPr/>
          <p:nvPr/>
        </p:nvSpPr>
        <p:spPr>
          <a:xfrm>
            <a:off x="2573564" y="4936593"/>
            <a:ext cx="1253369" cy="366426"/>
          </a:xfrm>
          <a:prstGeom prst="borderCallout2">
            <a:avLst>
              <a:gd name="adj1" fmla="val 3209"/>
              <a:gd name="adj2" fmla="val 43828"/>
              <a:gd name="adj3" fmla="val -152941"/>
              <a:gd name="adj4" fmla="val 43254"/>
              <a:gd name="adj5" fmla="val -351570"/>
              <a:gd name="adj6" fmla="val 434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MIOMECTOMIA </a:t>
            </a:r>
          </a:p>
          <a:p>
            <a:pPr algn="ctr"/>
            <a:r>
              <a:rPr lang="it-IT" sz="1200" dirty="0" smtClean="0"/>
              <a:t>ULTRA MINI LPT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11507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8" y="914401"/>
            <a:ext cx="9813791" cy="471637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73994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257" y="597387"/>
            <a:ext cx="176413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Embolia gassosa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1589693" y="2029790"/>
            <a:ext cx="363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 la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posizione di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589693" y="2762242"/>
            <a:ext cx="421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l'eccessiva dilatazione della cervice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589693" y="3388713"/>
            <a:ext cx="2383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 uscire l’aria dal tubo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589693" y="4058471"/>
            <a:ext cx="346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minimizzare il cambio di strumenti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5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04148" y="723058"/>
            <a:ext cx="60088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embolizzazione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una alternativa per 1 o più miomi all’isterectomia LPT se non vogliono gravidanze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grado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5583" y="3141469"/>
            <a:ext cx="1087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si può dire nulla circa la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isterectomia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perché non ci sono studi ma è desiderabile proporla anche in alternativa a questi tipi di  isterectomie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3048000" y="1647193"/>
            <a:ext cx="657726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una valida alternativa alla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 LPT per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trattamento di miomi non sottomucosi per le donne che non vogliono concepire grado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9810" y="4575727"/>
            <a:ext cx="10138611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un trattamento di prima scelta nelle donne che vogliono concepire grado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devono essere informate dei rischi nel caso decidano di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concepire dopo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A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7803" y="5682903"/>
            <a:ext cx="111011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-miomectomia riduce la perdita di sangue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intraop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LE3 e deve essere considerata caso per caso grado C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" y="406090"/>
            <a:ext cx="2485817" cy="25937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426558" y="246910"/>
            <a:ext cx="407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pazienti devono essere informate che 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5" y="1675793"/>
            <a:ext cx="1714584" cy="12185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5" y="334715"/>
            <a:ext cx="1652587" cy="109972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1371857" y="3854362"/>
            <a:ext cx="89514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isterectomia per fallimento terapeutico o per recidiva è tra 13 e 28 % a 5 anni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LE1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93895" y="276544"/>
            <a:ext cx="70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LUAO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117156" y="1319128"/>
            <a:ext cx="11758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have a disadvantage over myomectomy and UAE in terms of lower patient satisfaction rate, increased short-term re- intervention, clinical failure and hysterectomy rates in women with symptomatic uterine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ﬁ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145" y="2218959"/>
            <a:ext cx="114054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embolizazione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 più miomi è una alternativa all’isterectomia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alla  miomectomia laparotomica </a:t>
            </a:r>
            <a:r>
              <a:rPr lang="it-IT" b="1" dirty="0"/>
              <a:t>per il trattamento di miomi non sottomucosi per le donne che non vogliono </a:t>
            </a:r>
            <a:r>
              <a:rPr lang="it-IT" b="1" dirty="0" smtClean="0"/>
              <a:t>gravidanze  </a:t>
            </a:r>
            <a:r>
              <a:rPr lang="it-IT" b="1" dirty="0"/>
              <a:t>grado A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505583" y="3141469"/>
            <a:ext cx="1087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l’</a:t>
            </a:r>
            <a:r>
              <a:rPr lang="it-IT" b="1" dirty="0" err="1" smtClean="0"/>
              <a:t>embolizzione</a:t>
            </a:r>
            <a:r>
              <a:rPr lang="it-IT" b="1" dirty="0" smtClean="0"/>
              <a:t> </a:t>
            </a:r>
            <a:r>
              <a:rPr lang="it-IT" b="1" dirty="0"/>
              <a:t>è una valida alternativa alla </a:t>
            </a:r>
            <a:r>
              <a:rPr lang="it-IT" b="1" dirty="0" smtClean="0"/>
              <a:t>miomectomia laparotomica o laparoscopica  </a:t>
            </a:r>
            <a:r>
              <a:rPr lang="it-IT" b="1" dirty="0"/>
              <a:t>per il trattamento di miomi non sottomucosi per le donne che non vogliono </a:t>
            </a:r>
            <a:r>
              <a:rPr lang="it-IT" b="1" dirty="0" smtClean="0"/>
              <a:t>gravidanze </a:t>
            </a:r>
            <a:r>
              <a:rPr lang="it-IT" b="1" dirty="0"/>
              <a:t>grado A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874550" y="4978850"/>
            <a:ext cx="1013861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un trattamento di prima scelta nelle donne che vogliono concepire grado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devono essere informate dei rischi nel caso decidano di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concepire dopo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embolizazione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A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52673" y="570605"/>
            <a:ext cx="407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pazienti devono essere informate che </a:t>
            </a:r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3" y="238662"/>
            <a:ext cx="2165862" cy="144128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457023" y="4088964"/>
            <a:ext cx="114458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isterectomia per fallimento terapeutico o per recidiva è tra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13% breve termine 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 28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 5 anni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LE1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161623" y="170496"/>
            <a:ext cx="27412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EMBOLIZZAZIONE delle arterie uterine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100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183907" y="648366"/>
            <a:ext cx="1179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QUANDO</a:t>
            </a:r>
            <a:endParaRPr lang="en-GB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81066" y="2241770"/>
            <a:ext cx="300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desiderio </a:t>
            </a:r>
            <a:r>
              <a:rPr lang="it-IT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 prole </a:t>
            </a:r>
            <a:r>
              <a:rPr lang="it-IT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 solo</a:t>
            </a:r>
            <a:endParaRPr lang="en-GB" b="1" dirty="0"/>
          </a:p>
        </p:txBody>
      </p:sp>
      <p:sp>
        <p:nvSpPr>
          <p:cNvPr id="14" name="Rettangolo 13"/>
          <p:cNvSpPr/>
          <p:nvPr/>
        </p:nvSpPr>
        <p:spPr>
          <a:xfrm>
            <a:off x="5338599" y="2611102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Intramurali sottosierosi dopo aver escluso altre cause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562201" y="2235162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miomi sottomucosi o che distorcono la cavità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42868" y="3482618"/>
            <a:ext cx="589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problemi alle gravidanze precedenti provocati dai miomi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05252" y="1474471"/>
            <a:ext cx="240322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presenza di sintomi 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328473" y="2203671"/>
            <a:ext cx="1697901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alcuni casi </a:t>
            </a:r>
            <a:endParaRPr lang="en-GB" b="1" dirty="0"/>
          </a:p>
        </p:txBody>
      </p:sp>
      <p:sp>
        <p:nvSpPr>
          <p:cNvPr id="8" name="Rettangolo 7"/>
          <p:cNvSpPr/>
          <p:nvPr/>
        </p:nvSpPr>
        <p:spPr>
          <a:xfrm>
            <a:off x="2819157" y="1475773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 del diametro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61206" y="1481988"/>
            <a:ext cx="111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≥8 cm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06863" y="120193"/>
            <a:ext cx="94650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CHIRURGIA </a:t>
            </a:r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CONSERVATIVA E</a:t>
            </a:r>
            <a:r>
              <a:rPr lang="en-GB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NUOVE ALTERNATIVE MINI-INVASIVE 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8014394" y="3042751"/>
            <a:ext cx="15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Volumi ≥5 cm </a:t>
            </a:r>
            <a:endParaRPr lang="en-GB" dirty="0"/>
          </a:p>
        </p:txBody>
      </p:sp>
      <p:sp>
        <p:nvSpPr>
          <p:cNvPr id="24" name="Rettangolo 23"/>
          <p:cNvSpPr/>
          <p:nvPr/>
        </p:nvSpPr>
        <p:spPr>
          <a:xfrm>
            <a:off x="10060133" y="3035298"/>
            <a:ext cx="118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≥4 cm</a:t>
            </a:r>
            <a:endParaRPr lang="en-GB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277400" y="3822229"/>
            <a:ext cx="1957138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Aborto ricorrente </a:t>
            </a:r>
            <a:endParaRPr lang="en-GB" dirty="0"/>
          </a:p>
        </p:txBody>
      </p:sp>
      <p:sp>
        <p:nvSpPr>
          <p:cNvPr id="26" name="Rettangolo 25"/>
          <p:cNvSpPr/>
          <p:nvPr/>
        </p:nvSpPr>
        <p:spPr>
          <a:xfrm>
            <a:off x="7277400" y="4174773"/>
            <a:ext cx="180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arto pretermine</a:t>
            </a:r>
            <a:endParaRPr lang="en-GB" dirty="0"/>
          </a:p>
        </p:txBody>
      </p:sp>
      <p:sp>
        <p:nvSpPr>
          <p:cNvPr id="27" name="Rettangolo 26"/>
          <p:cNvSpPr/>
          <p:nvPr/>
        </p:nvSpPr>
        <p:spPr>
          <a:xfrm>
            <a:off x="6437361" y="4537496"/>
            <a:ext cx="36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Alterazione dell’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impianto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placentare</a:t>
            </a:r>
            <a:endParaRPr lang="en-GB" dirty="0"/>
          </a:p>
        </p:txBody>
      </p:sp>
      <p:sp>
        <p:nvSpPr>
          <p:cNvPr id="28" name="Rettangolo 27"/>
          <p:cNvSpPr/>
          <p:nvPr/>
        </p:nvSpPr>
        <p:spPr>
          <a:xfrm>
            <a:off x="7240819" y="4906828"/>
            <a:ext cx="20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distacco di placenta</a:t>
            </a:r>
            <a:endParaRPr lang="en-GB" dirty="0"/>
          </a:p>
        </p:txBody>
      </p:sp>
      <p:sp>
        <p:nvSpPr>
          <p:cNvPr id="29" name="Rettangolo 28"/>
          <p:cNvSpPr/>
          <p:nvPr/>
        </p:nvSpPr>
        <p:spPr>
          <a:xfrm>
            <a:off x="7078852" y="5286424"/>
            <a:ext cx="23542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emorragia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partum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18928371">
            <a:off x="6943829" y="4543484"/>
            <a:ext cx="246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PREVENIRE ?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0871880" y="221433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LE1</a:t>
            </a:r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>
            <a:off x="612545" y="5712186"/>
            <a:ext cx="1100889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pertanto fare un bilancio costo-beneficio personalizzato per ciascuna paziente informando dei benefici e rischi sia della gravidanza con miomi che della gravidanza dopo miomectomia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364421" y="3035298"/>
            <a:ext cx="51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2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 animBg="1"/>
      <p:bldP spid="18" grpId="0" animBg="1"/>
      <p:bldP spid="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2289" y="4628250"/>
            <a:ext cx="316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Generatore di ultrasuoni ad alta intensità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3109" y="2113252"/>
            <a:ext cx="37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Mezzo di </a:t>
            </a:r>
            <a:r>
              <a:rPr lang="it-IT" dirty="0" err="1" smtClean="0"/>
              <a:t>imaging</a:t>
            </a:r>
            <a:r>
              <a:rPr lang="it-IT" dirty="0" smtClean="0"/>
              <a:t> preciso per visualizzare il tessuto da necrotizzare senza interessare il tessuto sano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7789" y="2029058"/>
            <a:ext cx="399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 strumento di feed-back per monitorare  l’effetto sui tessuti  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74115" y="3257645"/>
            <a:ext cx="257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RISONANZA MAGNETICA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009727" y="4572317"/>
            <a:ext cx="1261960" cy="37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ECOGRAFIA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640213" y="3622723"/>
            <a:ext cx="10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MRgHIUF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113890" y="4905249"/>
            <a:ext cx="10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USgHIUF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1291724" y="299918"/>
            <a:ext cx="694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1942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Lynn li usò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 volta per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distruggere un tessuto col calore   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2077483" y="769483"/>
            <a:ext cx="503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Nell'ottobre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 </a:t>
            </a:r>
            <a:r>
              <a:rPr lang="it-IT" dirty="0" smtClean="0"/>
              <a:t>approvato dalla  FDA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fibromi</a:t>
            </a:r>
          </a:p>
          <a:p>
            <a:pPr algn="ctr"/>
            <a:r>
              <a:rPr lang="it-IT" dirty="0" err="1"/>
              <a:t>ExAblate</a:t>
            </a:r>
            <a:r>
              <a:rPr lang="it-IT" dirty="0"/>
              <a:t> 2000 [</a:t>
            </a:r>
            <a:r>
              <a:rPr lang="it-IT" dirty="0" err="1"/>
              <a:t>InSightec</a:t>
            </a:r>
            <a:r>
              <a:rPr lang="it-IT" dirty="0"/>
              <a:t>, Haifa, Israele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8957322" y="291649"/>
            <a:ext cx="3073470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 AD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FOCALIZZATI (HIFU)</a:t>
            </a:r>
            <a:endParaRPr lang="en-GB" sz="16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9" y="2754843"/>
            <a:ext cx="2667000" cy="17145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75" y="2122196"/>
            <a:ext cx="1647040" cy="11346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37615"/>
            <a:ext cx="1760117" cy="13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53148" y="1297013"/>
            <a:ext cx="110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3641336" y="3454219"/>
            <a:ext cx="526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nelle vicinanze intrinseca e immediata del trasduttore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189483" y="3823551"/>
            <a:ext cx="216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frequenze più alte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489499" y="5874360"/>
            <a:ext cx="541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versatilità e la mobilità degli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ultrasuoni laparoscopica </a:t>
            </a:r>
            <a:endParaRPr lang="en-GB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64" y="2757094"/>
            <a:ext cx="2540899" cy="163459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53615" y="544651"/>
            <a:ext cx="8436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RFVTA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668235" y="237828"/>
            <a:ext cx="6784678" cy="3886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RADIOFREQUENCY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VOLUMETRIC  THERMAL ABLATION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44" y="4503733"/>
            <a:ext cx="2095830" cy="214710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01" y="1354906"/>
            <a:ext cx="1409700" cy="18764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76805" y="928484"/>
            <a:ext cx="811652" cy="38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2002</a:t>
            </a:r>
            <a:endParaRPr lang="en-GB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8" y="1449122"/>
            <a:ext cx="2832227" cy="15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26975" y="208705"/>
            <a:ext cx="365991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LAPAROTOMICA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46" y="1437137"/>
            <a:ext cx="972932" cy="7382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" y="2290587"/>
            <a:ext cx="886797" cy="60701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5" y="3766349"/>
            <a:ext cx="898916" cy="104760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90929" y="1447453"/>
            <a:ext cx="214683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INCISIONE PARETE </a:t>
            </a:r>
            <a:endParaRPr lang="en-GB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06502" y="3267233"/>
            <a:ext cx="190825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ESTERIORIZZATO </a:t>
            </a:r>
            <a:endParaRPr lang="en-GB" sz="1400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64" y="4038911"/>
            <a:ext cx="1155258" cy="7750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85653" y="557277"/>
            <a:ext cx="495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l’asportazione 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miomi per via </a:t>
            </a: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chirurgica classica 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87" y="2309523"/>
            <a:ext cx="812269" cy="58808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990334" y="776028"/>
            <a:ext cx="3362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 </a:t>
            </a:r>
            <a:r>
              <a:rPr lang="it-IT" sz="1000" dirty="0" err="1"/>
              <a:t>Bonney</a:t>
            </a:r>
            <a:r>
              <a:rPr lang="it-IT" sz="1000" dirty="0"/>
              <a:t> </a:t>
            </a:r>
            <a:r>
              <a:rPr lang="it-IT" sz="1000" dirty="0" smtClean="0"/>
              <a:t>V</a:t>
            </a:r>
          </a:p>
          <a:p>
            <a:r>
              <a:rPr lang="it-IT" sz="1000" dirty="0" smtClean="0"/>
              <a:t>The </a:t>
            </a:r>
            <a:r>
              <a:rPr lang="it-IT" sz="1000" dirty="0" err="1" smtClean="0"/>
              <a:t>technique</a:t>
            </a:r>
            <a:r>
              <a:rPr lang="it-IT" sz="1000" dirty="0" smtClean="0"/>
              <a:t> and </a:t>
            </a:r>
            <a:r>
              <a:rPr lang="it-IT" sz="1000" dirty="0" err="1" smtClean="0"/>
              <a:t>result</a:t>
            </a:r>
            <a:r>
              <a:rPr lang="it-IT" sz="1000" dirty="0" smtClean="0"/>
              <a:t> of </a:t>
            </a:r>
            <a:r>
              <a:rPr lang="it-IT" sz="1000" dirty="0" err="1" smtClean="0"/>
              <a:t>myomectomy</a:t>
            </a:r>
            <a:r>
              <a:rPr lang="it-IT" sz="1000" dirty="0" smtClean="0"/>
              <a:t>. Lancet 1931;I:171-177</a:t>
            </a:r>
            <a:endParaRPr lang="it-IT" sz="1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6" y="208705"/>
            <a:ext cx="721768" cy="89719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21" y="5694530"/>
            <a:ext cx="1179270" cy="837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asellaDiTesto 19"/>
          <p:cNvSpPr txBox="1"/>
          <p:nvPr/>
        </p:nvSpPr>
        <p:spPr>
          <a:xfrm>
            <a:off x="268566" y="5174296"/>
            <a:ext cx="25283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INCISIONE DELL’UTERO</a:t>
            </a:r>
            <a:endParaRPr lang="en-GB" sz="1400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1" y="5803097"/>
            <a:ext cx="1014489" cy="690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asellaDiTesto 21"/>
          <p:cNvSpPr txBox="1"/>
          <p:nvPr/>
        </p:nvSpPr>
        <p:spPr>
          <a:xfrm>
            <a:off x="5074411" y="1330026"/>
            <a:ext cx="171897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ENUCLEAZIONE</a:t>
            </a:r>
            <a:endParaRPr lang="en-GB" sz="1400" b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58" y="1050079"/>
            <a:ext cx="1252655" cy="89028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42" y="1071092"/>
            <a:ext cx="1213509" cy="862458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58" y="2124955"/>
            <a:ext cx="1252655" cy="938282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168201" y="2175421"/>
            <a:ext cx="123372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SUTURA </a:t>
            </a:r>
            <a:endParaRPr lang="en-GB" sz="1400" b="1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52" y="2141913"/>
            <a:ext cx="1274766" cy="87817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51" y="2006620"/>
            <a:ext cx="1239395" cy="1013464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5176768" y="3289526"/>
            <a:ext cx="35817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PALPAZIONE INTRAOPERATORIA DELL’UTERO</a:t>
            </a:r>
            <a:endParaRPr lang="en-GB" sz="14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176768" y="3885022"/>
            <a:ext cx="170848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ADERENZE</a:t>
            </a:r>
            <a:endParaRPr lang="en-GB" sz="1400" b="1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87" y="3766349"/>
            <a:ext cx="1077995" cy="863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5074411" y="5037826"/>
            <a:ext cx="181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Punti critici : sanguinamento 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68883" y="5029200"/>
            <a:ext cx="369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Vantaggi : non ha limitazioni di numero o dimensione dei miomi </a:t>
            </a:r>
            <a:endParaRPr lang="en-GB" dirty="0"/>
          </a:p>
        </p:txBody>
      </p:sp>
      <p:sp>
        <p:nvSpPr>
          <p:cNvPr id="32" name="Rettangolo 31"/>
          <p:cNvSpPr/>
          <p:nvPr/>
        </p:nvSpPr>
        <p:spPr>
          <a:xfrm>
            <a:off x="8466665" y="246805"/>
            <a:ext cx="33137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intramurali e sottosierosi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064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/>
      <p:bldP spid="20" grpId="0" animBg="1"/>
      <p:bldP spid="22" grpId="0" animBg="1"/>
      <p:bldP spid="26" grpId="0" animBg="1"/>
      <p:bldP spid="29" grpId="0" animBg="1"/>
      <p:bldP spid="30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208309"/>
            <a:ext cx="2466975" cy="18478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83432" y="454162"/>
            <a:ext cx="428246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SANGUINAMENTO INTRAOPERATORIO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28" y="199026"/>
            <a:ext cx="2085385" cy="18571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54" y="1010004"/>
            <a:ext cx="1405910" cy="9304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60" y="1052537"/>
            <a:ext cx="1514063" cy="9001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16" y="942868"/>
            <a:ext cx="1108660" cy="110866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6415" y="3648018"/>
            <a:ext cx="413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i piani di aggressione chirurgica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26415" y="5192438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 rapida sutura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dell’incisione senza lasciare spazi vuoti tra gli strati della sutura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26" y="3150571"/>
            <a:ext cx="1441108" cy="15225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11" y="4949636"/>
            <a:ext cx="2404563" cy="16564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91" y="3200491"/>
            <a:ext cx="2277979" cy="14226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87" y="5144299"/>
            <a:ext cx="1787695" cy="146181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90513" y="2499934"/>
            <a:ext cx="41421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Kongnyuy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EJ et al. </a:t>
            </a:r>
            <a:endParaRPr lang="it-IT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reduce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haemorrage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fibroids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Cochrane</a:t>
            </a: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2011: CD005355</a:t>
            </a:r>
            <a:endParaRPr lang="en-GB" sz="11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6" y="5221855"/>
            <a:ext cx="1953628" cy="14633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09" y="1010004"/>
            <a:ext cx="1335015" cy="100126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210650" y="47215"/>
            <a:ext cx="365991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MIOMECTOMIA LAPAROTOMICA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125609" y="2110187"/>
            <a:ext cx="1276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tournique</a:t>
            </a:r>
            <a:endParaRPr lang="en-GB" sz="11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144843" y="2096178"/>
            <a:ext cx="106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vasopressina</a:t>
            </a:r>
            <a:endParaRPr lang="en-GB" sz="11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592316" y="2068629"/>
            <a:ext cx="976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Ac</a:t>
            </a:r>
            <a:r>
              <a:rPr lang="it-IT" sz="1100" dirty="0" smtClean="0"/>
              <a:t>. </a:t>
            </a:r>
            <a:r>
              <a:rPr lang="it-IT" sz="1100" dirty="0" err="1" smtClean="0"/>
              <a:t>tranexanico</a:t>
            </a:r>
            <a:endParaRPr lang="en-GB" sz="11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165896" y="2166153"/>
            <a:ext cx="948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misoprostolo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972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8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5191</Words>
  <Application>Microsoft Office PowerPoint</Application>
  <PresentationFormat>Personalizzato</PresentationFormat>
  <Paragraphs>954</Paragraphs>
  <Slides>71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Roggia</dc:creator>
  <cp:lastModifiedBy>Conferenze</cp:lastModifiedBy>
  <cp:revision>775</cp:revision>
  <cp:lastPrinted>2014-09-15T17:11:00Z</cp:lastPrinted>
  <dcterms:created xsi:type="dcterms:W3CDTF">2014-08-29T15:23:26Z</dcterms:created>
  <dcterms:modified xsi:type="dcterms:W3CDTF">2014-09-20T09:19:03Z</dcterms:modified>
</cp:coreProperties>
</file>