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9" r:id="rId9"/>
    <p:sldId id="270" r:id="rId10"/>
    <p:sldId id="271" r:id="rId11"/>
    <p:sldId id="272" r:id="rId12"/>
    <p:sldId id="265" r:id="rId13"/>
    <p:sldId id="266" r:id="rId14"/>
    <p:sldId id="267" r:id="rId15"/>
    <p:sldId id="268" r:id="rId16"/>
    <p:sldId id="273" r:id="rId17"/>
  </p:sldIdLst>
  <p:sldSz cx="10287000" cy="6858000" type="35mm"/>
  <p:notesSz cx="6858000" cy="9926638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1" autoAdjust="0"/>
    <p:restoredTop sz="94667" autoAdjust="0"/>
  </p:normalViewPr>
  <p:slideViewPr>
    <p:cSldViewPr>
      <p:cViewPr varScale="1">
        <p:scale>
          <a:sx n="75" d="100"/>
          <a:sy n="75" d="100"/>
        </p:scale>
        <p:origin x="-768" y="-84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81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380F6B-5DAE-4DAE-87FF-D503C2BA2E28}" type="datetimeFigureOut">
              <a:rPr lang="it-IT" smtClean="0"/>
              <a:pPr/>
              <a:t>04/06/2013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15FFEE-C6EE-4093-828A-9C14915370F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112157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3325A-5A57-4918-81D2-A08B6A560194}" type="datetimeFigureOut">
              <a:rPr lang="it-IT" smtClean="0"/>
              <a:pPr/>
              <a:t>04/06/2013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38175" y="744538"/>
            <a:ext cx="55816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714875"/>
            <a:ext cx="5486400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942816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1AF754-CB6C-4E3B-8B21-8CCC396C6E35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38175" y="744538"/>
            <a:ext cx="558165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AF754-CB6C-4E3B-8B21-8CCC396C6E35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AF754-CB6C-4E3B-8B21-8CCC396C6E35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AF754-CB6C-4E3B-8B21-8CCC396C6E35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71525" y="2130426"/>
            <a:ext cx="874395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E328E2-A339-4DAD-A202-D5E9392985C4}" type="datetimeFigureOut">
              <a:rPr lang="it-IT" smtClean="0"/>
              <a:pPr>
                <a:defRPr/>
              </a:pPr>
              <a:t>04/06/2013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78D8D-01C1-42EC-8491-BF8F431C4219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0191BB-752F-4E01-B3F3-5633E6A46401}" type="datetimeFigureOut">
              <a:rPr lang="it-IT" smtClean="0"/>
              <a:pPr>
                <a:defRPr/>
              </a:pPr>
              <a:t>04/06/2013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56A58B-4611-460A-BD99-EE91AF1E094E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458075" y="274639"/>
            <a:ext cx="2314575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14350" y="274639"/>
            <a:ext cx="6772275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86D907-80CF-4E8F-ADF4-61795180D270}" type="datetimeFigureOut">
              <a:rPr lang="it-IT" smtClean="0"/>
              <a:pPr>
                <a:defRPr/>
              </a:pPr>
              <a:t>04/06/2013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91221D-26B9-4534-B22F-9699796AA485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454D6B-6727-4032-9FA4-E9F8D35F5140}" type="datetimeFigureOut">
              <a:rPr lang="it-IT" smtClean="0"/>
              <a:pPr>
                <a:defRPr/>
              </a:pPr>
              <a:t>04/06/2013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F2E2EF-EAB3-48D2-AC12-A6CB50F863B6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12602" y="4406901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DE8979-00DC-4AD7-9BC4-9E70C8503DBE}" type="datetimeFigureOut">
              <a:rPr lang="it-IT" smtClean="0"/>
              <a:pPr>
                <a:defRPr/>
              </a:pPr>
              <a:t>04/06/2013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968DF3-CC5D-45F6-882E-A17AFF556DA7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14350" y="1600201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229225" y="1600201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35EED0-6DDD-42D4-A7CD-CC47BCBDF2E0}" type="datetimeFigureOut">
              <a:rPr lang="it-IT" smtClean="0"/>
              <a:pPr>
                <a:defRPr/>
              </a:pPr>
              <a:t>04/06/2013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83117D-3111-4916-B0E9-BD0DAF149BCE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225654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225654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D77CFF-90F2-4C4D-80E2-1E8F5C0EE112}" type="datetimeFigureOut">
              <a:rPr lang="it-IT" smtClean="0"/>
              <a:pPr>
                <a:defRPr/>
              </a:pPr>
              <a:t>04/06/2013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80C5BB-CA1B-45D6-BFC4-D1043CEC3BBE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40C2BD-1628-4FD4-9C56-72193EF3C6CA}" type="datetimeFigureOut">
              <a:rPr lang="it-IT" smtClean="0"/>
              <a:pPr>
                <a:defRPr/>
              </a:pPr>
              <a:t>04/06/2013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016C93-FC6E-48DA-99A8-EC6E3DEBB417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C749F6-CBA7-4AC2-BDA8-23C8A19E129D}" type="datetimeFigureOut">
              <a:rPr lang="it-IT" smtClean="0"/>
              <a:pPr>
                <a:defRPr/>
              </a:pPr>
              <a:t>04/06/2013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69EF16-92B2-4B4C-B973-B10F569E3780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4351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21931" y="273051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14351" y="1435101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1E36AA-985C-4820-937C-0835019343C9}" type="datetimeFigureOut">
              <a:rPr lang="it-IT" smtClean="0"/>
              <a:pPr>
                <a:defRPr/>
              </a:pPr>
              <a:t>04/06/2013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7CB155-F3E0-437F-86E7-F81E806A2CE5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AB1B0B-7A8F-4AFE-8FDF-72EAA1B7714A}" type="datetimeFigureOut">
              <a:rPr lang="it-IT" smtClean="0"/>
              <a:pPr>
                <a:defRPr/>
              </a:pPr>
              <a:t>04/06/2013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C6E9B6-DFC4-41C8-946C-F929840510B1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14350" y="1600201"/>
            <a:ext cx="92583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514350" y="6356351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C86D907-80CF-4E8F-ADF4-61795180D270}" type="datetimeFigureOut">
              <a:rPr lang="it-IT" smtClean="0"/>
              <a:pPr>
                <a:defRPr/>
              </a:pPr>
              <a:t>04/06/2013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514725" y="6356351"/>
            <a:ext cx="3257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7372350" y="6356351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491221D-26B9-4534-B22F-9699796AA485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it/url?sa=i&amp;rct=j&amp;q=interrogativo&amp;source=images&amp;cd=&amp;cad=rja&amp;docid=bsYtR9eZjeEY-M&amp;tbnid=8GtBcWOqdDSnhM:&amp;ved=0CAUQjRw&amp;url=http://www.comune.casalecchio.bo.it/servizi/menu/dinamica.aspx?ID=614&amp;ei=8i2rUd_4PIbXOcm4gIAK&amp;bvm=bv.47244034,d.bGE&amp;psig=AFQjCNHzBPH8NiH5ZcIZn7PNLQO8RBn9sQ&amp;ust=1370258990052632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it/url?sa=i&amp;rct=j&amp;q=sonno&amp;source=images&amp;cd=&amp;cad=rja&amp;docid=w9GHoyy7j63mZM&amp;tbnid=6ARkpcfuOAtyRM:&amp;ved=0CAUQjRw&amp;url=http://acpdellovest.blogspot.com/2011/04/il-pediatra-di-fronte-ai-problemi-del.html&amp;ei=ei-rUauAJ8rtO-bWgZAP&amp;bvm=bv.47244034,d.bGE&amp;psig=AFQjCNEE0lvD_MiJ1w-M75UpWB-WApWkGg&amp;ust=1370259658456945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it/url?sa=i&amp;rct=j&amp;q=fegato&amp;source=images&amp;cd=&amp;cad=rja&amp;docid=RjSKfP4CglmxEM&amp;tbnid=t_jKI2WkNw0ucM:&amp;ved=0CAUQjRw&amp;url=http://www.saperesalute.it/network/tuttovitamine/salute-benessere/vitamine-salva-fegato&amp;ei=UyyrUbWkOciTPbi0gPAG&amp;bvm=bv.47244034,d.bGE&amp;psig=AFQjCNGkJ9jLF3sSqcXoq0R1MPCKwfh5vw&amp;ust=1370258884736237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t/url?sa=i&amp;rct=j&amp;q=alfa+1+antitripsina+fegato&amp;source=images&amp;cd=&amp;cad=rja&amp;docid=9FFmeB_k_HFwvM&amp;tbnid=8Of4XaU9cMHcRM:&amp;ved=0CAUQjRw&amp;url=http://www.cibo360.it/cibo_salute/analisi_sangue/alfa1_antitripsina.htm&amp;ei=vymrUY2LBYS3PKfYgEA&amp;bvm=bv.47244034,d.bGE&amp;psig=AFQjCNEW-GYhXxpHXbxIOf_3-UoMxdIXSQ&amp;ust=137025818790781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Deficit di </a:t>
            </a:r>
            <a:r>
              <a:rPr lang="el-GR" dirty="0" smtClean="0"/>
              <a:t>α</a:t>
            </a:r>
            <a:r>
              <a:rPr lang="it-IT" dirty="0" smtClean="0"/>
              <a:t>1-antitripsina e fegato:</a:t>
            </a:r>
            <a:br>
              <a:rPr lang="it-IT" dirty="0" smtClean="0"/>
            </a:br>
            <a:r>
              <a:rPr lang="it-IT" dirty="0" smtClean="0"/>
              <a:t>Il punto di vista del Pediatra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dirty="0" smtClean="0"/>
              <a:t>Maurizio </a:t>
            </a:r>
            <a:r>
              <a:rPr lang="it-IT" dirty="0" err="1" smtClean="0"/>
              <a:t>Fuoti</a:t>
            </a:r>
            <a:endParaRPr lang="it-IT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dirty="0" smtClean="0"/>
              <a:t>Gastroenterologia Pediatrica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dirty="0" smtClean="0"/>
              <a:t>Clinica Pediatrica – Ospedale dei Bambini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dirty="0" smtClean="0"/>
              <a:t>Spedali Civili di Brescia</a:t>
            </a:r>
          </a:p>
        </p:txBody>
      </p:sp>
      <p:sp>
        <p:nvSpPr>
          <p:cNvPr id="4" name="Rettangolo 3"/>
          <p:cNvSpPr/>
          <p:nvPr/>
        </p:nvSpPr>
        <p:spPr>
          <a:xfrm>
            <a:off x="850023" y="260648"/>
            <a:ext cx="86679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latin typeface="+mj-lt"/>
              </a:rPr>
              <a:t>MALATTIE RARE:</a:t>
            </a:r>
          </a:p>
          <a:p>
            <a:r>
              <a:rPr lang="it-IT" dirty="0" smtClean="0">
                <a:latin typeface="+mj-lt"/>
              </a:rPr>
              <a:t>APPROCCIO CLINICO E INQUADRAMENTO</a:t>
            </a:r>
          </a:p>
          <a:p>
            <a:r>
              <a:rPr lang="it-IT" dirty="0" smtClean="0">
                <a:latin typeface="+mj-lt"/>
              </a:rPr>
              <a:t>DIAGNOSTICO NELL’AMBULATORIO DEL MEDICO </a:t>
            </a:r>
            <a:r>
              <a:rPr lang="it-IT" dirty="0" err="1" smtClean="0">
                <a:latin typeface="+mj-lt"/>
              </a:rPr>
              <a:t>DI</a:t>
            </a:r>
            <a:endParaRPr lang="it-IT" dirty="0" smtClean="0">
              <a:latin typeface="+mj-lt"/>
            </a:endParaRPr>
          </a:p>
          <a:p>
            <a:r>
              <a:rPr lang="it-IT" dirty="0" smtClean="0">
                <a:latin typeface="+mj-lt"/>
              </a:rPr>
              <a:t>MEDICINA GENERALE E DEL PEDIATRA </a:t>
            </a:r>
            <a:r>
              <a:rPr lang="it-IT" dirty="0" err="1" smtClean="0">
                <a:latin typeface="+mj-lt"/>
              </a:rPr>
              <a:t>DI</a:t>
            </a:r>
            <a:r>
              <a:rPr lang="it-IT" dirty="0" smtClean="0">
                <a:latin typeface="+mj-lt"/>
              </a:rPr>
              <a:t> LIBERA SCELTA</a:t>
            </a:r>
          </a:p>
          <a:p>
            <a:r>
              <a:rPr lang="it-IT" dirty="0" smtClean="0">
                <a:latin typeface="+mj-lt"/>
              </a:rPr>
              <a:t>4 Giugno 2013, Centro Pastorale Paolo </a:t>
            </a:r>
            <a:r>
              <a:rPr lang="it-IT" dirty="0" err="1" smtClean="0">
                <a:latin typeface="+mj-lt"/>
              </a:rPr>
              <a:t>VI</a:t>
            </a:r>
            <a:endParaRPr lang="it-IT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3969" y="188640"/>
            <a:ext cx="9640071" cy="1143000"/>
          </a:xfrm>
        </p:spPr>
        <p:txBody>
          <a:bodyPr>
            <a:normAutofit/>
          </a:bodyPr>
          <a:lstStyle/>
          <a:p>
            <a:r>
              <a:rPr lang="it-IT" sz="4200" dirty="0" smtClean="0"/>
              <a:t>Epatite cronica, Cirrosi epatica e HCC</a:t>
            </a:r>
            <a:endParaRPr lang="it-IT" sz="420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>
          <a:xfrm>
            <a:off x="5467537" y="3861048"/>
            <a:ext cx="4546997" cy="639762"/>
          </a:xfrm>
        </p:spPr>
        <p:txBody>
          <a:bodyPr/>
          <a:lstStyle/>
          <a:p>
            <a:r>
              <a:rPr lang="it-IT" dirty="0" smtClean="0"/>
              <a:t>Diagnosi differenziale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18964" y="1268760"/>
            <a:ext cx="9640071" cy="5256584"/>
          </a:xfrm>
        </p:spPr>
        <p:txBody>
          <a:bodyPr numCol="2"/>
          <a:lstStyle/>
          <a:p>
            <a:r>
              <a:rPr lang="it-IT" sz="2200" dirty="0" smtClean="0"/>
              <a:t>Progressione del danno epatico (mesi, anni, decenni)</a:t>
            </a:r>
          </a:p>
          <a:p>
            <a:r>
              <a:rPr lang="it-IT" sz="2200" dirty="0" smtClean="0"/>
              <a:t>Possibile quadro di esordio:</a:t>
            </a:r>
          </a:p>
          <a:p>
            <a:pPr lvl="1"/>
            <a:r>
              <a:rPr lang="it-IT" sz="1800" dirty="0" err="1" smtClean="0"/>
              <a:t>Ipertransaminasemia</a:t>
            </a:r>
            <a:r>
              <a:rPr lang="it-IT" sz="1800" dirty="0" smtClean="0"/>
              <a:t> +/- deficit sintesi epatica</a:t>
            </a:r>
          </a:p>
          <a:p>
            <a:pPr lvl="1"/>
            <a:r>
              <a:rPr lang="it-IT" sz="1800" dirty="0" smtClean="0"/>
              <a:t>Astenia </a:t>
            </a:r>
          </a:p>
          <a:p>
            <a:pPr lvl="1"/>
            <a:r>
              <a:rPr lang="it-IT" sz="1800" dirty="0" smtClean="0"/>
              <a:t>Epatomegalia dura +/-splenomegalia</a:t>
            </a:r>
          </a:p>
          <a:p>
            <a:pPr lvl="1"/>
            <a:r>
              <a:rPr lang="it-IT" sz="1800" dirty="0" smtClean="0"/>
              <a:t>Ematemesi o Melena</a:t>
            </a:r>
          </a:p>
          <a:p>
            <a:pPr lvl="1"/>
            <a:r>
              <a:rPr lang="it-IT" sz="1800" dirty="0" smtClean="0"/>
              <a:t>Ascite , Ittero </a:t>
            </a:r>
          </a:p>
          <a:p>
            <a:r>
              <a:rPr lang="it-IT" sz="2200" dirty="0" smtClean="0"/>
              <a:t>Quali pazienti svilupperanno cirrosi? Non esistono fattori predittivi</a:t>
            </a:r>
          </a:p>
          <a:p>
            <a:pPr lvl="1"/>
            <a:r>
              <a:rPr lang="it-IT" dirty="0" smtClean="0"/>
              <a:t>&lt;</a:t>
            </a:r>
            <a:r>
              <a:rPr lang="it-IT" sz="1800" dirty="0" smtClean="0"/>
              <a:t>10% entro 18 anni</a:t>
            </a:r>
          </a:p>
          <a:p>
            <a:pPr lvl="1"/>
            <a:r>
              <a:rPr lang="it-IT" sz="1800" dirty="0" smtClean="0">
                <a:latin typeface="Franklin Gothic Book"/>
              </a:rPr>
              <a:t>↑↑ adulti &gt;50 anni</a:t>
            </a:r>
            <a:endParaRPr lang="it-IT" sz="1800" dirty="0" smtClean="0"/>
          </a:p>
          <a:p>
            <a:r>
              <a:rPr lang="it-IT" sz="2200" dirty="0" smtClean="0"/>
              <a:t>Insufficienza epatica causa di morte in non fumatori</a:t>
            </a:r>
          </a:p>
          <a:p>
            <a:r>
              <a:rPr lang="it-IT" sz="2200" dirty="0" smtClean="0"/>
              <a:t>Tumore anche in assenza di cirrosi (adulti): </a:t>
            </a:r>
          </a:p>
          <a:p>
            <a:pPr lvl="1"/>
            <a:r>
              <a:rPr lang="it-IT" sz="1800" dirty="0" smtClean="0"/>
              <a:t>Epatocarcinoma</a:t>
            </a:r>
          </a:p>
          <a:p>
            <a:pPr lvl="1"/>
            <a:r>
              <a:rPr lang="it-IT" sz="1800" dirty="0" err="1" smtClean="0"/>
              <a:t>Colangiocarcinoma</a:t>
            </a:r>
            <a:endParaRPr lang="it-IT" sz="1800" dirty="0" smtClean="0"/>
          </a:p>
          <a:p>
            <a:pPr lvl="1"/>
            <a:r>
              <a:rPr lang="it-IT" sz="1800" dirty="0" smtClean="0"/>
              <a:t>HCC e </a:t>
            </a:r>
            <a:r>
              <a:rPr lang="it-IT" sz="1800" dirty="0" err="1" smtClean="0"/>
              <a:t>colangiocarcinoma</a:t>
            </a:r>
            <a:endParaRPr lang="it-IT" sz="1800" dirty="0" smtClean="0"/>
          </a:p>
          <a:p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386528" y="4509120"/>
            <a:ext cx="4546997" cy="2017216"/>
          </a:xfrm>
        </p:spPr>
        <p:txBody>
          <a:bodyPr/>
          <a:lstStyle/>
          <a:p>
            <a:r>
              <a:rPr lang="it-IT" sz="2000" dirty="0" smtClean="0"/>
              <a:t>Epatite virale (HCV, HBV)</a:t>
            </a:r>
          </a:p>
          <a:p>
            <a:r>
              <a:rPr lang="it-IT" sz="2000" dirty="0" smtClean="0"/>
              <a:t>Epatopatia autoimmune</a:t>
            </a:r>
          </a:p>
          <a:p>
            <a:r>
              <a:rPr lang="it-IT" sz="2000" dirty="0" smtClean="0"/>
              <a:t>Malattia di Wilson</a:t>
            </a:r>
          </a:p>
          <a:p>
            <a:r>
              <a:rPr lang="it-IT" sz="2000" dirty="0" smtClean="0"/>
              <a:t>NASH  e Epatopatia alcolica</a:t>
            </a:r>
          </a:p>
          <a:p>
            <a:r>
              <a:rPr lang="it-IT" sz="2000" dirty="0" smtClean="0"/>
              <a:t>Emocromatosi ereditaria</a:t>
            </a:r>
            <a:endParaRPr lang="it-IT" sz="2000" dirty="0"/>
          </a:p>
          <a:p>
            <a:endParaRPr lang="it-IT" dirty="0" smtClean="0"/>
          </a:p>
        </p:txBody>
      </p:sp>
    </p:spTree>
    <p:extLst>
      <p:ext uri="{BB962C8B-B14F-4D97-AF65-F5344CB8AC3E}">
        <p14:creationId xmlns="" xmlns:p14="http://schemas.microsoft.com/office/powerpoint/2010/main" val="68793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525987" y="188640"/>
            <a:ext cx="9258300" cy="1224136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Deficit</a:t>
            </a:r>
            <a:r>
              <a:rPr lang="el-GR" sz="4800" dirty="0" smtClean="0"/>
              <a:t> α</a:t>
            </a:r>
            <a:r>
              <a:rPr lang="it-IT" dirty="0" smtClean="0">
                <a:latin typeface="Calibri" pitchFamily="34" charset="0"/>
              </a:rPr>
              <a:t>1-antitripsina: Variabilità fenotipica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9" name="Rectangle 3"/>
          <p:cNvSpPr>
            <a:spLocks noGrp="1"/>
          </p:cNvSpPr>
          <p:nvPr>
            <p:ph idx="1"/>
          </p:nvPr>
        </p:nvSpPr>
        <p:spPr bwMode="auto">
          <a:xfrm>
            <a:off x="282960" y="1268760"/>
            <a:ext cx="9802089" cy="2448272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0" tIns="0" rIns="0" bIns="0">
            <a:normAutofit/>
          </a:bodyPr>
          <a:lstStyle/>
          <a:p>
            <a:pPr>
              <a:spcBef>
                <a:spcPts val="850"/>
              </a:spcBef>
            </a:pPr>
            <a:r>
              <a:rPr lang="it-IT" sz="2800" dirty="0" smtClean="0">
                <a:latin typeface="Calibri" pitchFamily="34" charset="0"/>
              </a:rPr>
              <a:t>Perché solo alcuni pazienti presentano epatopatia con manifestazioni differenti e perché alcuni evolutiva?</a:t>
            </a:r>
          </a:p>
          <a:p>
            <a:pPr>
              <a:spcBef>
                <a:spcPts val="0"/>
              </a:spcBef>
            </a:pPr>
            <a:r>
              <a:rPr lang="it-IT" sz="2800" dirty="0" smtClean="0">
                <a:latin typeface="Calibri" pitchFamily="34" charset="0"/>
              </a:rPr>
              <a:t>Possibile </a:t>
            </a:r>
            <a:r>
              <a:rPr lang="it-IT" sz="2800" dirty="0">
                <a:latin typeface="Calibri" pitchFamily="34" charset="0"/>
              </a:rPr>
              <a:t>ruolo di fattori modificatori di </a:t>
            </a:r>
            <a:r>
              <a:rPr lang="it-IT" sz="2800" dirty="0" smtClean="0">
                <a:latin typeface="Calibri" pitchFamily="34" charset="0"/>
              </a:rPr>
              <a:t>malattia:</a:t>
            </a:r>
          </a:p>
          <a:p>
            <a:pPr lvl="1">
              <a:spcBef>
                <a:spcPts val="0"/>
              </a:spcBef>
            </a:pPr>
            <a:r>
              <a:rPr lang="it-IT" sz="2400" dirty="0" smtClean="0">
                <a:latin typeface="Calibri" pitchFamily="34" charset="0"/>
              </a:rPr>
              <a:t>Endogeni: ritardata degradazione polimeri (</a:t>
            </a:r>
            <a:r>
              <a:rPr lang="it-IT" sz="2400" dirty="0" err="1" smtClean="0">
                <a:latin typeface="Calibri" pitchFamily="34" charset="0"/>
              </a:rPr>
              <a:t>Protesoma</a:t>
            </a:r>
            <a:r>
              <a:rPr lang="it-IT" sz="2400" dirty="0" smtClean="0">
                <a:latin typeface="Calibri" pitchFamily="34" charset="0"/>
              </a:rPr>
              <a:t>, </a:t>
            </a:r>
            <a:r>
              <a:rPr lang="it-IT" sz="2400" dirty="0" err="1" smtClean="0">
                <a:latin typeface="Calibri" pitchFamily="34" charset="0"/>
              </a:rPr>
              <a:t>Autofagocitosi…</a:t>
            </a:r>
            <a:r>
              <a:rPr lang="it-IT" sz="2400" dirty="0" smtClean="0">
                <a:latin typeface="Calibri" pitchFamily="34" charset="0"/>
              </a:rPr>
              <a:t>)</a:t>
            </a:r>
            <a:endParaRPr lang="it-IT" sz="2400" dirty="0">
              <a:latin typeface="Calibri" pitchFamily="34" charset="0"/>
            </a:endParaRPr>
          </a:p>
          <a:p>
            <a:pPr lvl="1">
              <a:spcBef>
                <a:spcPts val="0"/>
              </a:spcBef>
            </a:pPr>
            <a:r>
              <a:rPr lang="it-IT" sz="2400" dirty="0" smtClean="0">
                <a:latin typeface="Calibri" pitchFamily="34" charset="0"/>
              </a:rPr>
              <a:t>Fattori </a:t>
            </a:r>
            <a:r>
              <a:rPr lang="it-IT" sz="2400" dirty="0">
                <a:latin typeface="Calibri" pitchFamily="34" charset="0"/>
              </a:rPr>
              <a:t>ambientali (infezioni, alcol, obesità</a:t>
            </a:r>
            <a:r>
              <a:rPr lang="it-IT" sz="2400" dirty="0" smtClean="0">
                <a:latin typeface="Calibri" pitchFamily="34" charset="0"/>
              </a:rPr>
              <a:t>)</a:t>
            </a:r>
            <a:endParaRPr lang="it-IT" sz="2400" dirty="0">
              <a:latin typeface="Calibri" pitchFamily="34" charset="0"/>
            </a:endParaRPr>
          </a:p>
        </p:txBody>
      </p:sp>
      <p:pic>
        <p:nvPicPr>
          <p:cNvPr id="4" name="Immagine 3" descr="foto (1).JPG"/>
          <p:cNvPicPr>
            <a:picLocks noChangeAspect="1"/>
          </p:cNvPicPr>
          <p:nvPr/>
        </p:nvPicPr>
        <p:blipFill>
          <a:blip r:embed="rId3" cstate="print"/>
          <a:srcRect t="10357"/>
          <a:stretch>
            <a:fillRect/>
          </a:stretch>
        </p:blipFill>
        <p:spPr>
          <a:xfrm>
            <a:off x="647384" y="3429000"/>
            <a:ext cx="8933716" cy="3284984"/>
          </a:xfrm>
          <a:prstGeom prst="rect">
            <a:avLst/>
          </a:prstGeom>
        </p:spPr>
      </p:pic>
      <p:cxnSp>
        <p:nvCxnSpPr>
          <p:cNvPr id="6" name="Connettore 7 5"/>
          <p:cNvCxnSpPr/>
          <p:nvPr/>
        </p:nvCxnSpPr>
        <p:spPr>
          <a:xfrm>
            <a:off x="3847356" y="5517232"/>
            <a:ext cx="504056" cy="288032"/>
          </a:xfrm>
          <a:prstGeom prst="curvedConnector3">
            <a:avLst>
              <a:gd name="adj1" fmla="val 10039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4063380" y="5805264"/>
            <a:ext cx="936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 err="1" smtClean="0">
                <a:solidFill>
                  <a:schemeClr val="bg1"/>
                </a:solidFill>
              </a:rPr>
              <a:t>Autofagia</a:t>
            </a:r>
            <a:endParaRPr lang="it-IT" sz="800" dirty="0" smtClean="0">
              <a:solidFill>
                <a:schemeClr val="bg1"/>
              </a:solidFill>
            </a:endParaRPr>
          </a:p>
          <a:p>
            <a:r>
              <a:rPr lang="it-IT" sz="800" dirty="0" err="1" smtClean="0">
                <a:solidFill>
                  <a:schemeClr val="bg1"/>
                </a:solidFill>
              </a:rPr>
              <a:t>NFk-B</a:t>
            </a:r>
            <a:endParaRPr lang="it-IT" sz="800" dirty="0" smtClean="0">
              <a:solidFill>
                <a:schemeClr val="bg1"/>
              </a:solidFill>
            </a:endParaRPr>
          </a:p>
          <a:p>
            <a:r>
              <a:rPr lang="it-IT" sz="800" dirty="0" smtClean="0">
                <a:solidFill>
                  <a:schemeClr val="bg1"/>
                </a:solidFill>
              </a:rPr>
              <a:t>Chaperon</a:t>
            </a:r>
          </a:p>
          <a:p>
            <a:r>
              <a:rPr lang="it-IT" sz="800" dirty="0" smtClean="0">
                <a:solidFill>
                  <a:schemeClr val="bg1"/>
                </a:solidFill>
              </a:rPr>
              <a:t>Fibrosi</a:t>
            </a:r>
          </a:p>
          <a:p>
            <a:r>
              <a:rPr lang="it-IT" sz="800" dirty="0" smtClean="0">
                <a:solidFill>
                  <a:schemeClr val="bg1"/>
                </a:solidFill>
              </a:rPr>
              <a:t>Rigenerazione</a:t>
            </a:r>
          </a:p>
          <a:p>
            <a:r>
              <a:rPr lang="it-IT" sz="800" dirty="0" err="1" smtClean="0">
                <a:solidFill>
                  <a:schemeClr val="bg1"/>
                </a:solidFill>
              </a:rPr>
              <a:t>Caspasi</a:t>
            </a:r>
            <a:endParaRPr lang="it-IT" sz="800" dirty="0">
              <a:solidFill>
                <a:schemeClr val="bg1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8455868" y="5877272"/>
            <a:ext cx="936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 err="1" smtClean="0">
                <a:solidFill>
                  <a:schemeClr val="bg1"/>
                </a:solidFill>
              </a:rPr>
              <a:t>Autofagia</a:t>
            </a:r>
            <a:endParaRPr lang="it-IT" sz="800" dirty="0" smtClean="0">
              <a:solidFill>
                <a:schemeClr val="bg1"/>
              </a:solidFill>
            </a:endParaRPr>
          </a:p>
          <a:p>
            <a:r>
              <a:rPr lang="it-IT" sz="800" dirty="0" err="1" smtClean="0">
                <a:solidFill>
                  <a:schemeClr val="bg1"/>
                </a:solidFill>
              </a:rPr>
              <a:t>NFk-B</a:t>
            </a:r>
            <a:endParaRPr lang="it-IT" sz="800" dirty="0" smtClean="0">
              <a:solidFill>
                <a:schemeClr val="bg1"/>
              </a:solidFill>
            </a:endParaRPr>
          </a:p>
          <a:p>
            <a:r>
              <a:rPr lang="it-IT" sz="800" dirty="0" smtClean="0">
                <a:solidFill>
                  <a:schemeClr val="bg1"/>
                </a:solidFill>
              </a:rPr>
              <a:t>Chaperon</a:t>
            </a:r>
          </a:p>
          <a:p>
            <a:r>
              <a:rPr lang="it-IT" sz="800" dirty="0" smtClean="0">
                <a:solidFill>
                  <a:schemeClr val="bg1"/>
                </a:solidFill>
              </a:rPr>
              <a:t>Fibrosi</a:t>
            </a:r>
          </a:p>
          <a:p>
            <a:r>
              <a:rPr lang="it-IT" sz="800" dirty="0" smtClean="0">
                <a:solidFill>
                  <a:schemeClr val="bg1"/>
                </a:solidFill>
              </a:rPr>
              <a:t>Rigenerazione</a:t>
            </a:r>
          </a:p>
          <a:p>
            <a:r>
              <a:rPr lang="it-IT" sz="800" dirty="0" err="1" smtClean="0">
                <a:solidFill>
                  <a:schemeClr val="bg1"/>
                </a:solidFill>
              </a:rPr>
              <a:t>Caspasi</a:t>
            </a:r>
            <a:endParaRPr lang="it-IT" sz="800" dirty="0">
              <a:solidFill>
                <a:schemeClr val="bg1"/>
              </a:solidFill>
            </a:endParaRPr>
          </a:p>
        </p:txBody>
      </p:sp>
      <p:cxnSp>
        <p:nvCxnSpPr>
          <p:cNvPr id="16" name="Connettore 7 15"/>
          <p:cNvCxnSpPr/>
          <p:nvPr/>
        </p:nvCxnSpPr>
        <p:spPr>
          <a:xfrm>
            <a:off x="8311852" y="5589240"/>
            <a:ext cx="504056" cy="288032"/>
          </a:xfrm>
          <a:prstGeom prst="curvedConnector3">
            <a:avLst>
              <a:gd name="adj1" fmla="val 10039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tangolo 16"/>
          <p:cNvSpPr/>
          <p:nvPr/>
        </p:nvSpPr>
        <p:spPr>
          <a:xfrm>
            <a:off x="8527876" y="5517232"/>
            <a:ext cx="7200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/>
          <p:cNvSpPr txBox="1"/>
          <p:nvPr/>
        </p:nvSpPr>
        <p:spPr>
          <a:xfrm>
            <a:off x="751012" y="6453336"/>
            <a:ext cx="24482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 smtClean="0">
                <a:solidFill>
                  <a:schemeClr val="bg1"/>
                </a:solidFill>
              </a:rPr>
              <a:t>Mod. da </a:t>
            </a:r>
            <a:r>
              <a:rPr lang="it-IT" sz="800" dirty="0" err="1" smtClean="0">
                <a:solidFill>
                  <a:schemeClr val="bg1"/>
                </a:solidFill>
              </a:rPr>
              <a:t>Gastroenterology</a:t>
            </a:r>
            <a:r>
              <a:rPr lang="it-IT" sz="800" dirty="0" smtClean="0">
                <a:solidFill>
                  <a:schemeClr val="bg1"/>
                </a:solidFill>
              </a:rPr>
              <a:t>, 1995</a:t>
            </a:r>
            <a:endParaRPr lang="it-IT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/>
          </p:cNvSpPr>
          <p:nvPr/>
        </p:nvSpPr>
        <p:spPr bwMode="auto">
          <a:xfrm>
            <a:off x="1005483" y="179389"/>
            <a:ext cx="8277820" cy="131762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0" tIns="0" rIns="0" bIns="0" anchor="ctr"/>
          <a:lstStyle/>
          <a:p>
            <a:r>
              <a:rPr lang="it-IT" sz="4200" dirty="0" smtClean="0">
                <a:latin typeface="Calibri" pitchFamily="34" charset="0"/>
              </a:rPr>
              <a:t>Sospetto deficit </a:t>
            </a:r>
            <a:r>
              <a:rPr lang="it-IT" sz="4200" dirty="0">
                <a:latin typeface="Calibri" pitchFamily="34" charset="0"/>
              </a:rPr>
              <a:t>di </a:t>
            </a:r>
            <a:r>
              <a:rPr lang="el-GR" sz="4400" dirty="0" smtClean="0"/>
              <a:t>α</a:t>
            </a:r>
            <a:r>
              <a:rPr lang="it-IT" sz="4200" dirty="0" smtClean="0">
                <a:latin typeface="Calibri" pitchFamily="34" charset="0"/>
              </a:rPr>
              <a:t>1-antitripsina</a:t>
            </a:r>
            <a:endParaRPr lang="it-IT" sz="4200" dirty="0">
              <a:latin typeface="Calibri" pitchFamily="34" charset="0"/>
            </a:endParaRPr>
          </a:p>
        </p:txBody>
      </p:sp>
      <p:sp>
        <p:nvSpPr>
          <p:cNvPr id="22530" name="Rectangle 2"/>
          <p:cNvSpPr>
            <a:spLocks/>
          </p:cNvSpPr>
          <p:nvPr/>
        </p:nvSpPr>
        <p:spPr bwMode="auto">
          <a:xfrm>
            <a:off x="462980" y="1556792"/>
            <a:ext cx="4710159" cy="5301209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0" tIns="0" rIns="0" bIns="0"/>
          <a:lstStyle/>
          <a:p>
            <a:r>
              <a:rPr lang="it-IT" sz="2800" dirty="0">
                <a:latin typeface="Calibri" pitchFamily="34" charset="0"/>
              </a:rPr>
              <a:t>Diagnosi</a:t>
            </a:r>
          </a:p>
          <a:p>
            <a:pPr>
              <a:spcBef>
                <a:spcPts val="1263"/>
              </a:spcBef>
            </a:pPr>
            <a:r>
              <a:rPr lang="it-IT" sz="2200" dirty="0">
                <a:latin typeface="Calibri" pitchFamily="34" charset="0"/>
              </a:rPr>
              <a:t>Dosaggio livelli plasmatici enzima</a:t>
            </a:r>
          </a:p>
          <a:p>
            <a:pPr>
              <a:spcBef>
                <a:spcPts val="1263"/>
              </a:spcBef>
            </a:pPr>
            <a:r>
              <a:rPr lang="it-IT" sz="2200" dirty="0">
                <a:latin typeface="Calibri" pitchFamily="34" charset="0"/>
              </a:rPr>
              <a:t>Ma attenzione a fase acuta</a:t>
            </a:r>
            <a:r>
              <a:rPr lang="it-IT" sz="2200" dirty="0" smtClean="0">
                <a:latin typeface="Calibri" pitchFamily="34" charset="0"/>
              </a:rPr>
              <a:t>! Dosare sempre PCR </a:t>
            </a:r>
            <a:endParaRPr lang="it-IT" sz="2200" dirty="0">
              <a:latin typeface="Calibri" pitchFamily="34" charset="0"/>
            </a:endParaRPr>
          </a:p>
          <a:p>
            <a:pPr>
              <a:spcBef>
                <a:spcPts val="1263"/>
              </a:spcBef>
            </a:pPr>
            <a:r>
              <a:rPr lang="it-IT" sz="2200" dirty="0" err="1" smtClean="0">
                <a:latin typeface="Calibri" pitchFamily="34" charset="0"/>
              </a:rPr>
              <a:t>Genotipizzazione</a:t>
            </a:r>
            <a:r>
              <a:rPr lang="it-IT" sz="2200" dirty="0" smtClean="0">
                <a:latin typeface="Calibri" pitchFamily="34" charset="0"/>
              </a:rPr>
              <a:t> (alleli S e allele Z)</a:t>
            </a:r>
            <a:endParaRPr lang="it-IT" sz="2200" dirty="0">
              <a:latin typeface="Calibri" pitchFamily="34" charset="0"/>
            </a:endParaRPr>
          </a:p>
          <a:p>
            <a:pPr>
              <a:spcBef>
                <a:spcPts val="1263"/>
              </a:spcBef>
            </a:pPr>
            <a:r>
              <a:rPr lang="it-IT" sz="2200" dirty="0" smtClean="0">
                <a:latin typeface="Calibri" pitchFamily="34" charset="0"/>
              </a:rPr>
              <a:t>Fenotipo </a:t>
            </a:r>
            <a:r>
              <a:rPr lang="it-IT" sz="2200" dirty="0">
                <a:latin typeface="Calibri" pitchFamily="34" charset="0"/>
              </a:rPr>
              <a:t>Pi </a:t>
            </a:r>
            <a:r>
              <a:rPr lang="it-IT" sz="2200" dirty="0" smtClean="0">
                <a:latin typeface="Calibri" pitchFamily="34" charset="0"/>
              </a:rPr>
              <a:t>(</a:t>
            </a:r>
            <a:r>
              <a:rPr lang="it-IT" sz="2200" dirty="0" err="1" smtClean="0">
                <a:latin typeface="Calibri" pitchFamily="34" charset="0"/>
              </a:rPr>
              <a:t>isoelettrofocalizzazione</a:t>
            </a:r>
            <a:r>
              <a:rPr lang="it-IT" sz="2200" dirty="0" smtClean="0">
                <a:latin typeface="Calibri" pitchFamily="34" charset="0"/>
              </a:rPr>
              <a:t>) e </a:t>
            </a:r>
            <a:r>
              <a:rPr lang="it-IT" sz="2200" dirty="0" err="1" smtClean="0">
                <a:latin typeface="Calibri" pitchFamily="34" charset="0"/>
              </a:rPr>
              <a:t>sequenziamento</a:t>
            </a:r>
            <a:r>
              <a:rPr lang="it-IT" sz="2200" dirty="0" smtClean="0">
                <a:latin typeface="Calibri" pitchFamily="34" charset="0"/>
              </a:rPr>
              <a:t> gene se </a:t>
            </a:r>
            <a:r>
              <a:rPr lang="it-IT" sz="2200" dirty="0">
                <a:latin typeface="Calibri" pitchFamily="34" charset="0"/>
              </a:rPr>
              <a:t>dubbi </a:t>
            </a:r>
            <a:r>
              <a:rPr lang="it-IT" sz="2200" dirty="0" smtClean="0">
                <a:latin typeface="Calibri" pitchFamily="34" charset="0"/>
              </a:rPr>
              <a:t>diagnostici</a:t>
            </a:r>
            <a:endParaRPr lang="it-IT" sz="2200" dirty="0">
              <a:latin typeface="Calibri" pitchFamily="34" charset="0"/>
            </a:endParaRPr>
          </a:p>
          <a:p>
            <a:pPr>
              <a:spcBef>
                <a:spcPts val="1263"/>
              </a:spcBef>
            </a:pPr>
            <a:r>
              <a:rPr lang="it-IT" sz="2200" dirty="0">
                <a:latin typeface="Calibri" pitchFamily="34" charset="0"/>
              </a:rPr>
              <a:t>Biopsia </a:t>
            </a:r>
            <a:r>
              <a:rPr lang="it-IT" sz="2200" dirty="0" smtClean="0">
                <a:latin typeface="Calibri" pitchFamily="34" charset="0"/>
              </a:rPr>
              <a:t>epatica non sempre necessaria alla diagnosi</a:t>
            </a:r>
            <a:endParaRPr lang="it-IT" sz="2200" dirty="0">
              <a:latin typeface="Calibri" pitchFamily="34" charset="0"/>
            </a:endParaRPr>
          </a:p>
        </p:txBody>
      </p:sp>
      <p:sp>
        <p:nvSpPr>
          <p:cNvPr id="22531" name="Rectangle 3"/>
          <p:cNvSpPr>
            <a:spLocks/>
          </p:cNvSpPr>
          <p:nvPr/>
        </p:nvSpPr>
        <p:spPr bwMode="auto">
          <a:xfrm>
            <a:off x="5647556" y="1628800"/>
            <a:ext cx="4209816" cy="4706938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0" tIns="0" rIns="0" bIns="0"/>
          <a:lstStyle/>
          <a:p>
            <a:r>
              <a:rPr lang="it-IT" sz="2800" dirty="0">
                <a:latin typeface="Calibri" pitchFamily="34" charset="0"/>
              </a:rPr>
              <a:t>Chi testare?</a:t>
            </a:r>
          </a:p>
          <a:p>
            <a:pPr>
              <a:spcBef>
                <a:spcPts val="1263"/>
              </a:spcBef>
            </a:pPr>
            <a:r>
              <a:rPr lang="it-IT" sz="2200" dirty="0">
                <a:latin typeface="Calibri" pitchFamily="34" charset="0"/>
              </a:rPr>
              <a:t>Neonato colestatico prima di procedere a esami strumentali</a:t>
            </a:r>
          </a:p>
          <a:p>
            <a:pPr>
              <a:spcBef>
                <a:spcPts val="1263"/>
              </a:spcBef>
            </a:pPr>
            <a:r>
              <a:rPr lang="it-IT" sz="2200" dirty="0" err="1">
                <a:latin typeface="Calibri" pitchFamily="34" charset="0"/>
              </a:rPr>
              <a:t>Ipertransaminasemia</a:t>
            </a:r>
            <a:r>
              <a:rPr lang="it-IT" sz="2200" dirty="0">
                <a:latin typeface="Calibri" pitchFamily="34" charset="0"/>
              </a:rPr>
              <a:t> </a:t>
            </a:r>
            <a:r>
              <a:rPr lang="it-IT" sz="2200" dirty="0" smtClean="0">
                <a:latin typeface="Calibri" pitchFamily="34" charset="0"/>
              </a:rPr>
              <a:t>asintomatica</a:t>
            </a:r>
          </a:p>
          <a:p>
            <a:pPr>
              <a:spcBef>
                <a:spcPts val="1263"/>
              </a:spcBef>
            </a:pPr>
            <a:r>
              <a:rPr lang="it-IT" sz="2200" dirty="0" smtClean="0">
                <a:latin typeface="Calibri" pitchFamily="34" charset="0"/>
              </a:rPr>
              <a:t>Epatomegalia +/- splenomegalia</a:t>
            </a:r>
            <a:endParaRPr lang="it-IT" sz="2200" dirty="0">
              <a:latin typeface="Calibri" pitchFamily="34" charset="0"/>
            </a:endParaRPr>
          </a:p>
          <a:p>
            <a:pPr>
              <a:spcBef>
                <a:spcPts val="1263"/>
              </a:spcBef>
            </a:pPr>
            <a:r>
              <a:rPr lang="it-IT" sz="2200" dirty="0">
                <a:latin typeface="Calibri" pitchFamily="34" charset="0"/>
              </a:rPr>
              <a:t>Epatopatia cronica </a:t>
            </a:r>
            <a:r>
              <a:rPr lang="it-IT" sz="2200" dirty="0" err="1" smtClean="0">
                <a:latin typeface="Calibri" pitchFamily="34" charset="0"/>
              </a:rPr>
              <a:t>cirrogena</a:t>
            </a:r>
            <a:r>
              <a:rPr lang="it-IT" sz="2200" dirty="0" smtClean="0">
                <a:latin typeface="Calibri" pitchFamily="34" charset="0"/>
              </a:rPr>
              <a:t> </a:t>
            </a:r>
            <a:r>
              <a:rPr lang="it-IT" sz="2200" dirty="0">
                <a:latin typeface="Calibri" pitchFamily="34" charset="0"/>
              </a:rPr>
              <a:t>di </a:t>
            </a:r>
            <a:r>
              <a:rPr lang="it-IT" sz="2200" dirty="0" err="1">
                <a:latin typeface="Calibri" pitchFamily="34" charset="0"/>
              </a:rPr>
              <a:t>ndd</a:t>
            </a:r>
            <a:r>
              <a:rPr lang="it-IT" sz="2200" dirty="0">
                <a:latin typeface="Calibri" pitchFamily="34" charset="0"/>
              </a:rPr>
              <a:t> ma anche acuta </a:t>
            </a:r>
            <a:r>
              <a:rPr lang="it-IT" sz="2200" dirty="0" smtClean="0">
                <a:latin typeface="Calibri" pitchFamily="34" charset="0"/>
              </a:rPr>
              <a:t>fulminante</a:t>
            </a:r>
          </a:p>
          <a:p>
            <a:pPr>
              <a:spcBef>
                <a:spcPts val="1263"/>
              </a:spcBef>
            </a:pPr>
            <a:r>
              <a:rPr lang="it-IT" sz="2200" dirty="0" smtClean="0">
                <a:latin typeface="Calibri" pitchFamily="34" charset="0"/>
              </a:rPr>
              <a:t>Tumore epatico (senza altra causa)</a:t>
            </a:r>
            <a:endParaRPr lang="it-IT" sz="2200" dirty="0">
              <a:latin typeface="Calibri" pitchFamily="34" charset="0"/>
            </a:endParaRPr>
          </a:p>
          <a:p>
            <a:pPr>
              <a:spcBef>
                <a:spcPts val="1263"/>
              </a:spcBef>
            </a:pPr>
            <a:r>
              <a:rPr lang="it-IT" sz="2200" dirty="0">
                <a:latin typeface="Calibri" pitchFamily="34" charset="0"/>
              </a:rPr>
              <a:t>F</a:t>
            </a:r>
            <a:r>
              <a:rPr lang="it-IT" sz="2200" dirty="0" smtClean="0">
                <a:latin typeface="Calibri" pitchFamily="34" charset="0"/>
              </a:rPr>
              <a:t>amiliari </a:t>
            </a:r>
            <a:r>
              <a:rPr lang="it-IT" sz="2200" dirty="0">
                <a:latin typeface="Calibri" pitchFamily="34" charset="0"/>
              </a:rPr>
              <a:t>di pz affetto</a:t>
            </a:r>
          </a:p>
        </p:txBody>
      </p:sp>
      <p:pic>
        <p:nvPicPr>
          <p:cNvPr id="8194" name="Picture 2" descr="http://www.comune.casalecchio.bo.it/servizi/gestionedocumentale/visualizzadocumento.aspx?ID=213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27876" y="188640"/>
            <a:ext cx="1508943" cy="187220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/>
          </p:cNvSpPr>
          <p:nvPr/>
        </p:nvSpPr>
        <p:spPr bwMode="auto">
          <a:xfrm>
            <a:off x="246956" y="692696"/>
            <a:ext cx="4941550" cy="5822553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wrap="square" lIns="0" tIns="0" rIns="0" bIns="0" anchor="b">
            <a:normAutofit/>
          </a:bodyPr>
          <a:lstStyle/>
          <a:p>
            <a:pPr marL="267881" indent="-267881" fontAlgn="auto">
              <a:spcBef>
                <a:spcPts val="1266"/>
              </a:spcBef>
              <a:spcAft>
                <a:spcPts val="0"/>
              </a:spcAft>
              <a:buSzPct val="100000"/>
              <a:defRPr/>
            </a:pPr>
            <a:r>
              <a:rPr lang="it-IT" sz="2200" u="sng" dirty="0" smtClean="0">
                <a:latin typeface="+mn-lt"/>
              </a:rPr>
              <a:t>In </a:t>
            </a:r>
            <a:r>
              <a:rPr lang="it-IT" sz="2400" u="sng" dirty="0" smtClean="0">
                <a:latin typeface="+mn-lt"/>
              </a:rPr>
              <a:t>bambino</a:t>
            </a:r>
            <a:r>
              <a:rPr lang="it-IT" sz="2200" u="sng" dirty="0" smtClean="0">
                <a:latin typeface="+mn-lt"/>
              </a:rPr>
              <a:t> e adulto:</a:t>
            </a:r>
          </a:p>
          <a:p>
            <a:pPr marL="267881" indent="-267881" fontAlgn="auto">
              <a:spcBef>
                <a:spcPts val="1266"/>
              </a:spcBef>
              <a:spcAft>
                <a:spcPts val="0"/>
              </a:spcAft>
              <a:buSzPct val="100000"/>
              <a:buFontTx/>
              <a:buChar char="•"/>
              <a:defRPr/>
            </a:pPr>
            <a:r>
              <a:rPr lang="it-IT" sz="2200" dirty="0" smtClean="0">
                <a:latin typeface="+mn-lt"/>
              </a:rPr>
              <a:t>Terapia </a:t>
            </a:r>
            <a:r>
              <a:rPr lang="it-IT" sz="2200" dirty="0" err="1" smtClean="0">
                <a:latin typeface="+mn-lt"/>
              </a:rPr>
              <a:t>supportiva</a:t>
            </a:r>
            <a:r>
              <a:rPr lang="it-IT" sz="2200" dirty="0" smtClean="0">
                <a:latin typeface="+mn-lt"/>
              </a:rPr>
              <a:t> per epatopatia </a:t>
            </a:r>
          </a:p>
          <a:p>
            <a:pPr marL="267881" indent="-267881" fontAlgn="auto">
              <a:spcBef>
                <a:spcPts val="1266"/>
              </a:spcBef>
              <a:spcAft>
                <a:spcPts val="0"/>
              </a:spcAft>
              <a:buSzPct val="100000"/>
              <a:buFontTx/>
              <a:buChar char="•"/>
              <a:defRPr/>
            </a:pPr>
            <a:r>
              <a:rPr lang="it-IT" sz="2200" dirty="0" smtClean="0">
                <a:latin typeface="+mn-lt"/>
              </a:rPr>
              <a:t>Acido </a:t>
            </a:r>
            <a:r>
              <a:rPr lang="it-IT" sz="2200" dirty="0" err="1" smtClean="0">
                <a:latin typeface="+mn-lt"/>
              </a:rPr>
              <a:t>ursodesossicolico</a:t>
            </a:r>
            <a:endParaRPr lang="it-IT" sz="2200" dirty="0" smtClean="0">
              <a:latin typeface="+mn-lt"/>
            </a:endParaRPr>
          </a:p>
          <a:p>
            <a:pPr marL="267881" indent="-267881" fontAlgn="auto">
              <a:spcBef>
                <a:spcPts val="1266"/>
              </a:spcBef>
              <a:spcAft>
                <a:spcPts val="0"/>
              </a:spcAft>
              <a:buSzPct val="100000"/>
              <a:buFontTx/>
              <a:buChar char="•"/>
              <a:defRPr/>
            </a:pPr>
            <a:r>
              <a:rPr lang="it-IT" sz="2200" dirty="0" smtClean="0">
                <a:latin typeface="+mn-lt"/>
              </a:rPr>
              <a:t>Trapianto di fegato:</a:t>
            </a:r>
          </a:p>
          <a:p>
            <a:pPr marL="725081" lvl="1" indent="-267881" fontAlgn="auto">
              <a:spcBef>
                <a:spcPts val="1266"/>
              </a:spcBef>
              <a:spcAft>
                <a:spcPts val="0"/>
              </a:spcAft>
              <a:buSzPct val="100000"/>
              <a:buFont typeface="Wingdings" pitchFamily="2" charset="2"/>
              <a:buChar char="ü"/>
              <a:defRPr/>
            </a:pPr>
            <a:r>
              <a:rPr lang="it-IT" sz="2200" dirty="0" smtClean="0">
                <a:latin typeface="+mn-lt"/>
                <a:sym typeface="Wingdings" pitchFamily="2" charset="2"/>
              </a:rPr>
              <a:t> </a:t>
            </a:r>
            <a:r>
              <a:rPr lang="it-IT" sz="2200" dirty="0" smtClean="0">
                <a:latin typeface="+mn-lt"/>
              </a:rPr>
              <a:t>Meno del 5% di affetti entro i 20-25 anni</a:t>
            </a:r>
          </a:p>
          <a:p>
            <a:pPr marL="725081" lvl="1" indent="-267881" fontAlgn="auto">
              <a:spcBef>
                <a:spcPts val="1266"/>
              </a:spcBef>
              <a:spcAft>
                <a:spcPts val="0"/>
              </a:spcAft>
              <a:buSzPct val="100000"/>
              <a:buFont typeface="Wingdings" pitchFamily="2" charset="2"/>
              <a:buChar char="ü"/>
              <a:defRPr/>
            </a:pPr>
            <a:r>
              <a:rPr lang="it-IT" sz="2200" dirty="0" smtClean="0">
                <a:latin typeface="+mn-lt"/>
              </a:rPr>
              <a:t>↑ % con avanzare età (oltre 30%)</a:t>
            </a:r>
          </a:p>
          <a:p>
            <a:pPr marL="725081" lvl="1" indent="-267881" fontAlgn="auto">
              <a:spcBef>
                <a:spcPts val="1266"/>
              </a:spcBef>
              <a:spcAft>
                <a:spcPts val="0"/>
              </a:spcAft>
              <a:buSzPct val="100000"/>
              <a:buFont typeface="Wingdings" pitchFamily="2" charset="2"/>
              <a:buChar char="ü"/>
              <a:defRPr/>
            </a:pPr>
            <a:r>
              <a:rPr lang="it-IT" sz="2200" dirty="0" smtClean="0">
                <a:latin typeface="+mn-lt"/>
              </a:rPr>
              <a:t>Malattia genetica con più frequente necessita di trapianto epatico</a:t>
            </a:r>
          </a:p>
          <a:p>
            <a:pPr marL="725081" lvl="1" indent="-267881" fontAlgn="auto">
              <a:spcBef>
                <a:spcPts val="1266"/>
              </a:spcBef>
              <a:spcAft>
                <a:spcPts val="0"/>
              </a:spcAft>
              <a:buSzPct val="100000"/>
              <a:buFont typeface="Wingdings" pitchFamily="2" charset="2"/>
              <a:buChar char="ü"/>
              <a:defRPr/>
            </a:pPr>
            <a:r>
              <a:rPr lang="it-IT" sz="2200" dirty="0" smtClean="0">
                <a:latin typeface="+mn-lt"/>
              </a:rPr>
              <a:t>Buoni risultati (sopravvivenza &gt;80% a 5 anni in casistiche pediatriche)</a:t>
            </a:r>
          </a:p>
          <a:p>
            <a:pPr marL="267881" indent="-267881" fontAlgn="auto">
              <a:spcBef>
                <a:spcPts val="1266"/>
              </a:spcBef>
              <a:spcAft>
                <a:spcPts val="0"/>
              </a:spcAft>
              <a:buSzPct val="100000"/>
              <a:buFontTx/>
              <a:buChar char="•"/>
              <a:defRPr/>
            </a:pPr>
            <a:endParaRPr lang="it-IT" sz="2000" dirty="0">
              <a:latin typeface="+mn-lt"/>
            </a:endParaRPr>
          </a:p>
        </p:txBody>
      </p:sp>
      <p:sp>
        <p:nvSpPr>
          <p:cNvPr id="24578" name="Rectangle 2"/>
          <p:cNvSpPr>
            <a:spLocks/>
          </p:cNvSpPr>
          <p:nvPr/>
        </p:nvSpPr>
        <p:spPr bwMode="auto">
          <a:xfrm>
            <a:off x="5467536" y="1340768"/>
            <a:ext cx="4632581" cy="5517232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0" tIns="0" rIns="0" bIns="0" anchor="b">
            <a:normAutofit lnSpcReduction="10000"/>
          </a:bodyPr>
          <a:lstStyle/>
          <a:p>
            <a:pPr marL="234396" lvl="0" indent="-234396" fontAlgn="auto">
              <a:spcBef>
                <a:spcPts val="1266"/>
              </a:spcBef>
              <a:spcAft>
                <a:spcPts val="0"/>
              </a:spcAft>
              <a:buSzPct val="100000"/>
              <a:buFontTx/>
              <a:buChar char="•"/>
              <a:defRPr/>
            </a:pPr>
            <a:r>
              <a:rPr lang="it-IT" sz="2200" dirty="0" smtClean="0">
                <a:latin typeface="Calibri"/>
              </a:rPr>
              <a:t>Prevenzione</a:t>
            </a:r>
            <a:r>
              <a:rPr lang="it-IT" sz="2000" dirty="0" smtClean="0">
                <a:latin typeface="Calibri"/>
              </a:rPr>
              <a:t>:</a:t>
            </a:r>
          </a:p>
          <a:p>
            <a:pPr marL="691596" lvl="1" indent="-234396" fontAlgn="auto">
              <a:spcBef>
                <a:spcPts val="1266"/>
              </a:spcBef>
              <a:spcAft>
                <a:spcPts val="0"/>
              </a:spcAft>
              <a:buSzPct val="100000"/>
              <a:buFont typeface="Wingdings" pitchFamily="2" charset="2"/>
              <a:buChar char="ü"/>
              <a:defRPr/>
            </a:pPr>
            <a:r>
              <a:rPr lang="it-IT" sz="2100" dirty="0" smtClean="0">
                <a:latin typeface="Calibri" pitchFamily="34" charset="0"/>
              </a:rPr>
              <a:t>Abuso di alcol</a:t>
            </a:r>
          </a:p>
          <a:p>
            <a:pPr marL="690563" lvl="1" indent="-233363">
              <a:spcBef>
                <a:spcPts val="1263"/>
              </a:spcBef>
              <a:buSzPct val="100000"/>
              <a:buFont typeface="Wingdings" pitchFamily="2" charset="2"/>
              <a:buChar char="ü"/>
            </a:pPr>
            <a:r>
              <a:rPr lang="it-IT" sz="2100" dirty="0" smtClean="0">
                <a:latin typeface="Calibri" pitchFamily="34" charset="0"/>
              </a:rPr>
              <a:t>Controllo del peso per evitare obesità</a:t>
            </a:r>
          </a:p>
          <a:p>
            <a:pPr marL="690563" lvl="1" indent="-233363">
              <a:spcBef>
                <a:spcPts val="1263"/>
              </a:spcBef>
              <a:buSzPct val="100000"/>
              <a:buFont typeface="Wingdings" pitchFamily="2" charset="2"/>
              <a:buChar char="ü"/>
            </a:pPr>
            <a:r>
              <a:rPr lang="it-IT" sz="2100" dirty="0" smtClean="0">
                <a:latin typeface="Calibri" pitchFamily="34" charset="0"/>
              </a:rPr>
              <a:t>Fumo attivo, ma anche passivo</a:t>
            </a:r>
          </a:p>
          <a:p>
            <a:pPr marL="690563" lvl="1" indent="-233363">
              <a:spcBef>
                <a:spcPts val="1263"/>
              </a:spcBef>
              <a:buSzPct val="100000"/>
              <a:buFont typeface="Wingdings" pitchFamily="2" charset="2"/>
              <a:buChar char="ü"/>
            </a:pPr>
            <a:r>
              <a:rPr lang="it-IT" sz="2000" dirty="0" smtClean="0">
                <a:latin typeface="Calibri" pitchFamily="34" charset="0"/>
              </a:rPr>
              <a:t>Vaccinazione </a:t>
            </a:r>
            <a:r>
              <a:rPr lang="it-IT" sz="2000" dirty="0" err="1" smtClean="0">
                <a:latin typeface="Calibri" pitchFamily="34" charset="0"/>
              </a:rPr>
              <a:t>anti-HAV</a:t>
            </a:r>
            <a:r>
              <a:rPr lang="it-IT" sz="2000" dirty="0" smtClean="0">
                <a:latin typeface="Calibri" pitchFamily="34" charset="0"/>
              </a:rPr>
              <a:t> </a:t>
            </a:r>
            <a:r>
              <a:rPr lang="it-IT" sz="2000" dirty="0">
                <a:latin typeface="Calibri" pitchFamily="34" charset="0"/>
              </a:rPr>
              <a:t>e </a:t>
            </a:r>
            <a:r>
              <a:rPr lang="it-IT" sz="2000" dirty="0" smtClean="0">
                <a:latin typeface="Calibri" pitchFamily="34" charset="0"/>
              </a:rPr>
              <a:t>HBV, anti-Pneumococco </a:t>
            </a:r>
            <a:r>
              <a:rPr lang="it-IT" sz="2000" dirty="0">
                <a:latin typeface="Calibri" pitchFamily="34" charset="0"/>
              </a:rPr>
              <a:t>e </a:t>
            </a:r>
            <a:r>
              <a:rPr lang="it-IT" sz="2000" dirty="0" smtClean="0">
                <a:latin typeface="Calibri" pitchFamily="34" charset="0"/>
              </a:rPr>
              <a:t>anti-Influenzale</a:t>
            </a:r>
            <a:endParaRPr lang="it-IT" sz="2000" dirty="0">
              <a:latin typeface="Calibri" pitchFamily="34" charset="0"/>
            </a:endParaRPr>
          </a:p>
          <a:p>
            <a:pPr marL="690563" lvl="1" indent="-233363">
              <a:spcBef>
                <a:spcPts val="1263"/>
              </a:spcBef>
              <a:buSzPct val="100000"/>
              <a:buFont typeface="Wingdings" pitchFamily="2" charset="2"/>
              <a:buChar char="ü"/>
            </a:pPr>
            <a:r>
              <a:rPr lang="it-IT" sz="2000" dirty="0" smtClean="0">
                <a:latin typeface="Calibri" pitchFamily="34" charset="0"/>
              </a:rPr>
              <a:t>Terapia </a:t>
            </a:r>
            <a:r>
              <a:rPr lang="it-IT" sz="2000" dirty="0">
                <a:latin typeface="Calibri" pitchFamily="34" charset="0"/>
              </a:rPr>
              <a:t>aggressiva infezioni </a:t>
            </a:r>
            <a:r>
              <a:rPr lang="it-IT" sz="2000" dirty="0" smtClean="0">
                <a:latin typeface="Calibri" pitchFamily="34" charset="0"/>
              </a:rPr>
              <a:t>respiratorie</a:t>
            </a:r>
          </a:p>
          <a:p>
            <a:pPr marL="233363" indent="-233363">
              <a:spcBef>
                <a:spcPts val="1263"/>
              </a:spcBef>
            </a:pPr>
            <a:r>
              <a:rPr lang="it-IT" sz="2400" u="sng" dirty="0" smtClean="0">
                <a:latin typeface="Calibri" pitchFamily="34" charset="0"/>
              </a:rPr>
              <a:t>In </a:t>
            </a:r>
            <a:r>
              <a:rPr lang="it-IT" sz="2400" u="sng" dirty="0">
                <a:latin typeface="Calibri" pitchFamily="34" charset="0"/>
              </a:rPr>
              <a:t>adulto:</a:t>
            </a:r>
          </a:p>
          <a:p>
            <a:pPr marL="233363" indent="-233363">
              <a:spcBef>
                <a:spcPts val="1263"/>
              </a:spcBef>
              <a:buSzPct val="100000"/>
              <a:buFontTx/>
              <a:buChar char="•"/>
            </a:pPr>
            <a:r>
              <a:rPr lang="it-IT" sz="2000" dirty="0" smtClean="0">
                <a:latin typeface="Calibri" pitchFamily="34" charset="0"/>
              </a:rPr>
              <a:t>Terapia </a:t>
            </a:r>
            <a:r>
              <a:rPr lang="it-IT" sz="2000" dirty="0" err="1">
                <a:latin typeface="Calibri" pitchFamily="34" charset="0"/>
              </a:rPr>
              <a:t>supportiva</a:t>
            </a:r>
            <a:r>
              <a:rPr lang="it-IT" sz="2000" dirty="0">
                <a:latin typeface="Calibri" pitchFamily="34" charset="0"/>
              </a:rPr>
              <a:t> funzione polmonare</a:t>
            </a:r>
          </a:p>
          <a:p>
            <a:pPr marL="233363" indent="-233363">
              <a:spcBef>
                <a:spcPts val="1263"/>
              </a:spcBef>
              <a:buSzPct val="100000"/>
              <a:buFontTx/>
              <a:buChar char="•"/>
            </a:pPr>
            <a:r>
              <a:rPr lang="it-IT" sz="2000" dirty="0">
                <a:latin typeface="Calibri" pitchFamily="34" charset="0"/>
              </a:rPr>
              <a:t>Terapia </a:t>
            </a:r>
            <a:r>
              <a:rPr lang="it-IT" sz="2000" dirty="0" smtClean="0">
                <a:latin typeface="Calibri" pitchFamily="34" charset="0"/>
              </a:rPr>
              <a:t>sostitutiva con </a:t>
            </a:r>
            <a:r>
              <a:rPr lang="it-IT" sz="2000" dirty="0">
                <a:latin typeface="Calibri" pitchFamily="34" charset="0"/>
              </a:rPr>
              <a:t>enzimi </a:t>
            </a:r>
            <a:r>
              <a:rPr lang="it-IT" sz="2000" dirty="0" smtClean="0">
                <a:latin typeface="Calibri" pitchFamily="34" charset="0"/>
              </a:rPr>
              <a:t>sintetici</a:t>
            </a:r>
          </a:p>
          <a:p>
            <a:pPr marL="233363" indent="-233363">
              <a:spcBef>
                <a:spcPts val="1263"/>
              </a:spcBef>
              <a:buSzPct val="100000"/>
              <a:buFontTx/>
              <a:buChar char="•"/>
            </a:pPr>
            <a:r>
              <a:rPr lang="it-IT" sz="2000" dirty="0" smtClean="0">
                <a:latin typeface="Calibri" pitchFamily="34" charset="0"/>
              </a:rPr>
              <a:t>Trapianto </a:t>
            </a:r>
            <a:r>
              <a:rPr lang="it-IT" sz="2000" dirty="0" err="1" smtClean="0">
                <a:latin typeface="Calibri" pitchFamily="34" charset="0"/>
              </a:rPr>
              <a:t>multiorgano</a:t>
            </a:r>
            <a:r>
              <a:rPr lang="it-IT" sz="2000" dirty="0" smtClean="0">
                <a:latin typeface="Calibri" pitchFamily="34" charset="0"/>
              </a:rPr>
              <a:t> </a:t>
            </a:r>
          </a:p>
          <a:p>
            <a:pPr marL="233363" indent="-233363">
              <a:spcBef>
                <a:spcPts val="1263"/>
              </a:spcBef>
              <a:buSzPct val="100000"/>
              <a:buFontTx/>
              <a:buChar char="•"/>
            </a:pPr>
            <a:endParaRPr lang="it-IT" sz="2000" dirty="0">
              <a:latin typeface="Calibri" pitchFamily="34" charset="0"/>
            </a:endParaRPr>
          </a:p>
        </p:txBody>
      </p:sp>
      <p:sp>
        <p:nvSpPr>
          <p:cNvPr id="24579" name="Rectangle 3"/>
          <p:cNvSpPr>
            <a:spLocks/>
          </p:cNvSpPr>
          <p:nvPr/>
        </p:nvSpPr>
        <p:spPr bwMode="auto">
          <a:xfrm>
            <a:off x="530424" y="1"/>
            <a:ext cx="9256514" cy="9763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0" tIns="0" rIns="0" bIns="0" anchor="b"/>
          <a:lstStyle/>
          <a:p>
            <a:endParaRPr lang="it-IT" sz="4200" dirty="0">
              <a:latin typeface="Calibri" pitchFamily="34" charset="0"/>
            </a:endParaRP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Deficit</a:t>
            </a:r>
            <a:r>
              <a:rPr lang="el-GR" sz="4800" dirty="0" smtClean="0"/>
              <a:t> α</a:t>
            </a:r>
            <a:r>
              <a:rPr lang="it-IT" dirty="0" smtClean="0">
                <a:latin typeface="Calibri" pitchFamily="34" charset="0"/>
              </a:rPr>
              <a:t>1-antitripsina: Trattamento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mtClean="0"/>
              <a:t>Prognosi della malattia epatica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25987" y="1268760"/>
            <a:ext cx="9258300" cy="5400600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smtClean="0"/>
              <a:t>Non chiari indicatori prognostici clinici e </a:t>
            </a:r>
            <a:r>
              <a:rPr lang="it-IT" dirty="0" err="1" smtClean="0"/>
              <a:t>bioumorali</a:t>
            </a:r>
            <a:r>
              <a:rPr lang="it-IT" dirty="0" smtClean="0"/>
              <a:t> precoci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smtClean="0"/>
              <a:t>Fattori prognostici negativi suggeriti: colestasi neonatale, sesso maschile, basso peso neonatale, grave disfunzione epatica, danno istologico severo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smtClean="0"/>
              <a:t>Casi di cirrosi ed ipertensione portale non evolutivi per anni (</a:t>
            </a:r>
            <a:r>
              <a:rPr lang="it-IT" dirty="0" err="1" smtClean="0"/>
              <a:t>Volpert</a:t>
            </a:r>
            <a:r>
              <a:rPr lang="it-IT" dirty="0" smtClean="0"/>
              <a:t>, 2000)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smtClean="0"/>
              <a:t>Epatomegalia dura, ittero protratto, splenomegalia precoce, incremento progressivo PT </a:t>
            </a:r>
            <a:r>
              <a:rPr lang="it-IT" dirty="0" smtClean="0">
                <a:sym typeface="Wingdings" pitchFamily="2" charset="2"/>
              </a:rPr>
              <a:t> prognosi severa </a:t>
            </a:r>
            <a:r>
              <a:rPr lang="it-IT" i="1" dirty="0" smtClean="0">
                <a:sym typeface="Wingdings" pitchFamily="2" charset="2"/>
              </a:rPr>
              <a:t>(Nebbia, 1983)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smtClean="0">
                <a:sym typeface="Wingdings" pitchFamily="2" charset="2"/>
              </a:rPr>
              <a:t>Incremento di ALT e allungamento PT, ricomparsa ittero  prognosi severa </a:t>
            </a:r>
            <a:r>
              <a:rPr lang="it-IT" i="1" dirty="0" smtClean="0">
                <a:sym typeface="Wingdings" pitchFamily="2" charset="2"/>
              </a:rPr>
              <a:t>(</a:t>
            </a:r>
            <a:r>
              <a:rPr lang="it-IT" i="1" dirty="0" err="1" smtClean="0">
                <a:sym typeface="Wingdings" pitchFamily="2" charset="2"/>
              </a:rPr>
              <a:t>Ibarguen</a:t>
            </a:r>
            <a:r>
              <a:rPr lang="it-IT" i="1" dirty="0" smtClean="0">
                <a:sym typeface="Wingdings" pitchFamily="2" charset="2"/>
              </a:rPr>
              <a:t>, 1990)</a:t>
            </a:r>
            <a:endParaRPr lang="it-IT" dirty="0" smtClean="0">
              <a:sym typeface="Wingdings" pitchFamily="2" charset="2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smtClean="0">
                <a:sym typeface="Wingdings" pitchFamily="2" charset="2"/>
              </a:rPr>
              <a:t>Non esiste indicatore isolato di prognosi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dirty="0" smtClean="0">
              <a:sym typeface="Wingdings" pitchFamily="2" charset="2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it-IT" dirty="0" smtClean="0">
              <a:sym typeface="Wingdings" pitchFamily="2" charset="2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dirty="0" smtClean="0">
                <a:sym typeface="Wingdings" pitchFamily="2" charset="2"/>
              </a:rPr>
              <a:t>Prognosi e necessità di trapianto epatico correlati ad andamento clinico complessivo del paziente e della funzionalità epatica nel tempo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dirty="0" smtClean="0">
                <a:sym typeface="Wingdings" pitchFamily="2" charset="2"/>
              </a:rPr>
              <a:t>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5100" b="1" dirty="0" smtClean="0">
                <a:sym typeface="Wingdings" pitchFamily="2" charset="2"/>
              </a:rPr>
              <a:t>Necessità di follow-up</a:t>
            </a:r>
          </a:p>
        </p:txBody>
      </p:sp>
      <p:sp>
        <p:nvSpPr>
          <p:cNvPr id="4" name="Freccia in giù 3"/>
          <p:cNvSpPr/>
          <p:nvPr/>
        </p:nvSpPr>
        <p:spPr>
          <a:xfrm>
            <a:off x="4711452" y="4509120"/>
            <a:ext cx="720080" cy="648072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dirty="0" smtClean="0"/>
              <a:t>Ruolo del Pediatra di Libera Scelta e del Medico di Medicina Generale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44978" y="1628800"/>
            <a:ext cx="4612797" cy="4925144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dirty="0" smtClean="0"/>
              <a:t>DIAGNOSI PRECOCE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dirty="0" smtClean="0"/>
              <a:t>Non trascurare segni clinici e </a:t>
            </a:r>
            <a:r>
              <a:rPr lang="it-IT" dirty="0" err="1" smtClean="0"/>
              <a:t>bioumorali</a:t>
            </a:r>
            <a:r>
              <a:rPr lang="it-IT" dirty="0" smtClean="0"/>
              <a:t> apparentemente non significativi: 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it-IT" sz="2900" dirty="0" smtClean="0"/>
              <a:t>ittero in neonato/lattante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it-IT" sz="2900" dirty="0" smtClean="0"/>
              <a:t>Incremento anche lieve ed intermittente delle transaminasi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it-IT" sz="2900" dirty="0" smtClean="0"/>
              <a:t>Epatomegalia 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it-IT" sz="2900" dirty="0" smtClean="0"/>
              <a:t>Familiarità per BPCO in epoca giovanile o per Trapianto epatico per cirrosi criptogenetiche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it-IT" sz="2900" dirty="0" smtClean="0"/>
              <a:t>Asma “difficile” nell’adulto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>
          <a:xfrm>
            <a:off x="5229225" y="1600200"/>
            <a:ext cx="4693806" cy="5069160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dirty="0" smtClean="0"/>
              <a:t>PREVENZIONE E SUPPORTO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dirty="0" smtClean="0"/>
              <a:t>Promozione corretto stile di vita (fumo, alcol, obesità) evitando comportamenti a rischio (epatiti a trasmissione parenterale)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dirty="0" smtClean="0"/>
              <a:t>Verifica calendario vaccinale per virus </a:t>
            </a:r>
            <a:r>
              <a:rPr lang="it-IT" dirty="0" err="1" smtClean="0"/>
              <a:t>epatotropi</a:t>
            </a:r>
            <a:r>
              <a:rPr lang="it-IT" dirty="0" smtClean="0"/>
              <a:t> e per agenti infettivi respiratori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dirty="0" smtClean="0"/>
              <a:t>Trattamento precoce infezioni respiratorie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dirty="0" smtClean="0"/>
              <a:t>Supporto nel trattamento del paziente in attesa di o post-trapianto d’organo (terapia immunosoppressiva, complicanze legate al trapianto o alla terapia, </a:t>
            </a:r>
            <a:r>
              <a:rPr lang="it-IT" dirty="0" err="1" smtClean="0"/>
              <a:t>etc</a:t>
            </a:r>
            <a:r>
              <a:rPr lang="it-IT" dirty="0" smtClean="0"/>
              <a:t>)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6996" y="1844824"/>
            <a:ext cx="8743950" cy="1362075"/>
          </a:xfrm>
        </p:spPr>
        <p:txBody>
          <a:bodyPr/>
          <a:lstStyle/>
          <a:p>
            <a:r>
              <a:rPr lang="it-IT" dirty="0" smtClean="0"/>
              <a:t>Grazie per l’attenzione</a:t>
            </a:r>
            <a:endParaRPr lang="it-IT" dirty="0"/>
          </a:p>
        </p:txBody>
      </p:sp>
      <p:pic>
        <p:nvPicPr>
          <p:cNvPr id="4098" name="Picture 2" descr="http://1.bp.blogspot.com/-rOXYewcu-Wk/TZYDXJwAF0I/AAAAAAAAAB4/swIf-aSqeq0/s1600/sonno2ut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7556" y="2996952"/>
            <a:ext cx="4297363" cy="3463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358975" y="0"/>
            <a:ext cx="9519047" cy="1201738"/>
          </a:xfrm>
        </p:spPr>
        <p:txBody>
          <a:bodyPr/>
          <a:lstStyle/>
          <a:p>
            <a:r>
              <a:rPr lang="it-IT" dirty="0" smtClean="0"/>
              <a:t> </a:t>
            </a:r>
            <a:r>
              <a:rPr lang="el-GR" dirty="0" smtClean="0"/>
              <a:t>α</a:t>
            </a:r>
            <a:r>
              <a:rPr lang="it-IT" dirty="0" smtClean="0"/>
              <a:t>1-antitripsina</a:t>
            </a:r>
          </a:p>
        </p:txBody>
      </p:sp>
      <p:sp>
        <p:nvSpPr>
          <p:cNvPr id="14338" name="Rectangle 2"/>
          <p:cNvSpPr>
            <a:spLocks/>
          </p:cNvSpPr>
          <p:nvPr/>
        </p:nvSpPr>
        <p:spPr bwMode="auto">
          <a:xfrm>
            <a:off x="244674" y="1052736"/>
            <a:ext cx="5384880" cy="5472608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0" tIns="0" rIns="0" bIns="0"/>
          <a:lstStyle/>
          <a:p>
            <a:pPr marL="0" lvl="1" indent="-138113">
              <a:spcBef>
                <a:spcPts val="1263"/>
              </a:spcBef>
              <a:buSzPct val="100000"/>
              <a:buFontTx/>
              <a:buChar char="•"/>
            </a:pPr>
            <a:r>
              <a:rPr lang="it-IT" dirty="0">
                <a:latin typeface="Calibri" pitchFamily="34" charset="0"/>
              </a:rPr>
              <a:t>Inibitore delle </a:t>
            </a:r>
            <a:r>
              <a:rPr lang="it-IT" dirty="0" err="1" smtClean="0">
                <a:latin typeface="Calibri" pitchFamily="34" charset="0"/>
              </a:rPr>
              <a:t>proteasi</a:t>
            </a:r>
            <a:r>
              <a:rPr lang="it-IT" dirty="0" smtClean="0">
                <a:latin typeface="Calibri" pitchFamily="34" charset="0"/>
              </a:rPr>
              <a:t>:</a:t>
            </a:r>
          </a:p>
          <a:p>
            <a:pPr marL="457200" lvl="3" indent="-138113">
              <a:spcBef>
                <a:spcPts val="0"/>
              </a:spcBef>
              <a:buSzPct val="100000"/>
              <a:buFont typeface="Wingdings" pitchFamily="2" charset="2"/>
              <a:buChar char="ü"/>
            </a:pPr>
            <a:r>
              <a:rPr lang="it-IT" sz="1700" dirty="0" smtClean="0">
                <a:latin typeface="Calibri" pitchFamily="34" charset="0"/>
              </a:rPr>
              <a:t>sintetizzato </a:t>
            </a:r>
            <a:r>
              <a:rPr lang="it-IT" sz="1700" dirty="0">
                <a:latin typeface="Calibri" pitchFamily="34" charset="0"/>
              </a:rPr>
              <a:t>ed </a:t>
            </a:r>
            <a:r>
              <a:rPr lang="it-IT" sz="1700" dirty="0" smtClean="0">
                <a:latin typeface="Calibri" pitchFamily="34" charset="0"/>
              </a:rPr>
              <a:t>secreto </a:t>
            </a:r>
            <a:r>
              <a:rPr lang="it-IT" sz="1700" dirty="0">
                <a:latin typeface="Calibri" pitchFamily="34" charset="0"/>
              </a:rPr>
              <a:t>principalmente dal </a:t>
            </a:r>
            <a:r>
              <a:rPr lang="it-IT" sz="1700" dirty="0" smtClean="0">
                <a:latin typeface="Calibri" pitchFamily="34" charset="0"/>
              </a:rPr>
              <a:t>fegato</a:t>
            </a:r>
          </a:p>
          <a:p>
            <a:pPr marL="457200" lvl="3" indent="-138113">
              <a:spcBef>
                <a:spcPts val="0"/>
              </a:spcBef>
              <a:buSzPct val="100000"/>
              <a:buFont typeface="Wingdings" pitchFamily="2" charset="2"/>
              <a:buChar char="ü"/>
            </a:pPr>
            <a:r>
              <a:rPr lang="it-IT" sz="1700" dirty="0" smtClean="0">
                <a:latin typeface="Calibri" pitchFamily="34" charset="0"/>
              </a:rPr>
              <a:t> </a:t>
            </a:r>
            <a:r>
              <a:rPr lang="it-IT" sz="1700" dirty="0">
                <a:latin typeface="Calibri" pitchFamily="34" charset="0"/>
              </a:rPr>
              <a:t>immesso nella circolazione raggiunge polmone e altri </a:t>
            </a:r>
            <a:r>
              <a:rPr lang="it-IT" sz="1700" dirty="0" smtClean="0">
                <a:latin typeface="Calibri" pitchFamily="34" charset="0"/>
              </a:rPr>
              <a:t>tessuti</a:t>
            </a:r>
          </a:p>
          <a:p>
            <a:pPr marL="457200" lvl="3" indent="-138113">
              <a:spcBef>
                <a:spcPts val="0"/>
              </a:spcBef>
              <a:buSzPct val="100000"/>
              <a:buFont typeface="Wingdings" pitchFamily="2" charset="2"/>
              <a:buChar char="ü"/>
            </a:pPr>
            <a:r>
              <a:rPr lang="it-IT" sz="1700" dirty="0" smtClean="0">
                <a:latin typeface="Calibri" pitchFamily="34" charset="0"/>
              </a:rPr>
              <a:t>Piccola </a:t>
            </a:r>
            <a:r>
              <a:rPr lang="it-IT" sz="1700" dirty="0">
                <a:latin typeface="Calibri" pitchFamily="34" charset="0"/>
              </a:rPr>
              <a:t>quota prodotta da leucociti</a:t>
            </a:r>
          </a:p>
          <a:p>
            <a:pPr marL="0" lvl="1" indent="-138113">
              <a:spcBef>
                <a:spcPts val="1263"/>
              </a:spcBef>
              <a:buSzPct val="100000"/>
              <a:buFontTx/>
              <a:buChar char="•"/>
            </a:pPr>
            <a:r>
              <a:rPr lang="it-IT" dirty="0">
                <a:latin typeface="Calibri" pitchFamily="34" charset="0"/>
              </a:rPr>
              <a:t>Costituisce circa 90% di alfa1 globuline (solo 40% è nel plasma)</a:t>
            </a:r>
          </a:p>
          <a:p>
            <a:pPr marL="0" lvl="1" indent="-138113">
              <a:spcBef>
                <a:spcPts val="1263"/>
              </a:spcBef>
              <a:buSzPct val="100000"/>
              <a:buFontTx/>
              <a:buChar char="•"/>
            </a:pPr>
            <a:r>
              <a:rPr lang="it-IT" dirty="0">
                <a:latin typeface="Calibri" pitchFamily="34" charset="0"/>
              </a:rPr>
              <a:t>È proteina di fase acuta</a:t>
            </a:r>
          </a:p>
          <a:p>
            <a:pPr marL="0" lvl="1" indent="-138113">
              <a:spcBef>
                <a:spcPts val="1263"/>
              </a:spcBef>
              <a:buSzPct val="100000"/>
              <a:buFontTx/>
              <a:buChar char="•"/>
            </a:pPr>
            <a:r>
              <a:rPr lang="it-IT" dirty="0">
                <a:latin typeface="Calibri" pitchFamily="34" charset="0"/>
              </a:rPr>
              <a:t>Azione principale su </a:t>
            </a:r>
            <a:r>
              <a:rPr lang="it-IT" dirty="0" err="1">
                <a:latin typeface="Calibri" pitchFamily="34" charset="0"/>
              </a:rPr>
              <a:t>elastasi</a:t>
            </a:r>
            <a:r>
              <a:rPr lang="it-IT" dirty="0">
                <a:latin typeface="Calibri" pitchFamily="34" charset="0"/>
              </a:rPr>
              <a:t> rilasciata da granulociti neutrofili, ma agisce anche su altre </a:t>
            </a:r>
            <a:r>
              <a:rPr lang="it-IT" dirty="0" err="1">
                <a:latin typeface="Calibri" pitchFamily="34" charset="0"/>
              </a:rPr>
              <a:t>proteasi</a:t>
            </a:r>
            <a:endParaRPr lang="it-IT" dirty="0">
              <a:latin typeface="Calibri" pitchFamily="34" charset="0"/>
            </a:endParaRPr>
          </a:p>
          <a:p>
            <a:pPr marL="0" lvl="1" indent="-138113">
              <a:spcBef>
                <a:spcPts val="1263"/>
              </a:spcBef>
              <a:buSzPct val="100000"/>
              <a:buFontTx/>
              <a:buChar char="•"/>
            </a:pPr>
            <a:r>
              <a:rPr lang="it-IT" dirty="0">
                <a:latin typeface="Calibri" pitchFamily="34" charset="0"/>
              </a:rPr>
              <a:t>protegge il tessuto alveolare polmonare dalla distruzione da parte delle </a:t>
            </a:r>
            <a:r>
              <a:rPr lang="it-IT" dirty="0" err="1">
                <a:latin typeface="Calibri" pitchFamily="34" charset="0"/>
              </a:rPr>
              <a:t>elastasi</a:t>
            </a:r>
            <a:r>
              <a:rPr lang="it-IT" dirty="0">
                <a:latin typeface="Calibri" pitchFamily="34" charset="0"/>
              </a:rPr>
              <a:t> dei </a:t>
            </a:r>
            <a:r>
              <a:rPr lang="it-IT" dirty="0" smtClean="0">
                <a:latin typeface="Calibri" pitchFamily="34" charset="0"/>
              </a:rPr>
              <a:t>neutrofili</a:t>
            </a:r>
          </a:p>
          <a:p>
            <a:pPr marL="0" lvl="1" indent="-138113">
              <a:spcBef>
                <a:spcPts val="1263"/>
              </a:spcBef>
              <a:buSzPct val="100000"/>
            </a:pPr>
            <a:endParaRPr lang="it-IT" sz="1700" dirty="0">
              <a:latin typeface="Calibri" pitchFamily="34" charset="0"/>
            </a:endParaRPr>
          </a:p>
          <a:p>
            <a:pPr marL="0" lvl="1" indent="-138113">
              <a:spcBef>
                <a:spcPts val="0"/>
              </a:spcBef>
              <a:buSzPct val="100000"/>
              <a:buFontTx/>
              <a:buChar char="•"/>
            </a:pPr>
            <a:r>
              <a:rPr lang="it-IT" dirty="0">
                <a:latin typeface="Calibri" pitchFamily="34" charset="0"/>
              </a:rPr>
              <a:t>Superfamiglia </a:t>
            </a:r>
            <a:r>
              <a:rPr lang="it-IT" dirty="0" err="1">
                <a:latin typeface="Calibri" pitchFamily="34" charset="0"/>
              </a:rPr>
              <a:t>serina</a:t>
            </a:r>
            <a:r>
              <a:rPr lang="it-IT" dirty="0">
                <a:latin typeface="Calibri" pitchFamily="34" charset="0"/>
              </a:rPr>
              <a:t> </a:t>
            </a:r>
            <a:r>
              <a:rPr lang="it-IT" dirty="0" err="1">
                <a:latin typeface="Calibri" pitchFamily="34" charset="0"/>
              </a:rPr>
              <a:t>proteasi</a:t>
            </a:r>
            <a:r>
              <a:rPr lang="it-IT" dirty="0">
                <a:latin typeface="Calibri" pitchFamily="34" charset="0"/>
              </a:rPr>
              <a:t> inibitore</a:t>
            </a:r>
          </a:p>
          <a:p>
            <a:pPr marL="0" lvl="1" indent="-138113">
              <a:spcBef>
                <a:spcPts val="0"/>
              </a:spcBef>
              <a:buSzPct val="100000"/>
              <a:buFontTx/>
              <a:buChar char="•"/>
            </a:pPr>
            <a:r>
              <a:rPr lang="it-IT" dirty="0">
                <a:latin typeface="Calibri" pitchFamily="34" charset="0"/>
              </a:rPr>
              <a:t>Gene SERPINA 1</a:t>
            </a:r>
          </a:p>
          <a:p>
            <a:pPr marL="0" lvl="1" indent="-138113">
              <a:spcBef>
                <a:spcPts val="0"/>
              </a:spcBef>
              <a:buSzPct val="100000"/>
              <a:buFontTx/>
              <a:buChar char="•"/>
            </a:pPr>
            <a:r>
              <a:rPr lang="it-IT" dirty="0">
                <a:latin typeface="Calibri" pitchFamily="34" charset="0"/>
              </a:rPr>
              <a:t>più di 120 alleli </a:t>
            </a:r>
            <a:r>
              <a:rPr lang="it-IT" dirty="0" err="1">
                <a:latin typeface="Calibri" pitchFamily="34" charset="0"/>
              </a:rPr>
              <a:t>codominanti</a:t>
            </a:r>
            <a:r>
              <a:rPr lang="it-IT" dirty="0">
                <a:latin typeface="Calibri" pitchFamily="34" charset="0"/>
              </a:rPr>
              <a:t> sul </a:t>
            </a:r>
            <a:r>
              <a:rPr lang="it-IT" dirty="0" err="1">
                <a:latin typeface="Calibri" pitchFamily="34" charset="0"/>
              </a:rPr>
              <a:t>cr</a:t>
            </a:r>
            <a:r>
              <a:rPr lang="it-IT" dirty="0">
                <a:latin typeface="Calibri" pitchFamily="34" charset="0"/>
              </a:rPr>
              <a:t> 14q32.1 di cui solo alcuni associati ad enzima difettoso</a:t>
            </a:r>
          </a:p>
        </p:txBody>
      </p:sp>
      <p:pic>
        <p:nvPicPr>
          <p:cNvPr id="14339" name="Picture 3" descr="asset.png"/>
          <p:cNvPicPr>
            <a:picLocks noChangeAspect="1"/>
          </p:cNvPicPr>
          <p:nvPr/>
        </p:nvPicPr>
        <p:blipFill>
          <a:blip r:embed="rId2" cstate="print"/>
          <a:srcRect l="8232" t="4181" r="8232"/>
          <a:stretch>
            <a:fillRect/>
          </a:stretch>
        </p:blipFill>
        <p:spPr bwMode="auto">
          <a:xfrm>
            <a:off x="5806084" y="1627188"/>
            <a:ext cx="4375547" cy="3344862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14340" name="AutoShape 4"/>
          <p:cNvSpPr>
            <a:spLocks/>
          </p:cNvSpPr>
          <p:nvPr/>
        </p:nvSpPr>
        <p:spPr bwMode="auto">
          <a:xfrm>
            <a:off x="5806084" y="5381626"/>
            <a:ext cx="4052292" cy="849313"/>
          </a:xfrm>
          <a:custGeom>
            <a:avLst/>
            <a:gdLst>
              <a:gd name="T0" fmla="*/ 426879231 w 21600"/>
              <a:gd name="T1" fmla="*/ 23692086 h 21600"/>
              <a:gd name="T2" fmla="*/ 426879231 w 21600"/>
              <a:gd name="T3" fmla="*/ 23692086 h 21600"/>
              <a:gd name="T4" fmla="*/ 426879231 w 21600"/>
              <a:gd name="T5" fmla="*/ 23692086 h 21600"/>
              <a:gd name="T6" fmla="*/ 426879231 w 21600"/>
              <a:gd name="T7" fmla="*/ 2369208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r>
              <a:rPr lang="it-IT" sz="1700" dirty="0" err="1">
                <a:latin typeface="Calibri" pitchFamily="34" charset="0"/>
              </a:rPr>
              <a:t>Glicoproteina</a:t>
            </a:r>
            <a:r>
              <a:rPr lang="it-IT" sz="1700" dirty="0">
                <a:latin typeface="Calibri" pitchFamily="34" charset="0"/>
              </a:rPr>
              <a:t> di 52kda simile a </a:t>
            </a:r>
            <a:r>
              <a:rPr lang="it-IT" sz="1700" dirty="0" smtClean="0">
                <a:latin typeface="Calibri" pitchFamily="34" charset="0"/>
              </a:rPr>
              <a:t>alfa1antichimotripsina</a:t>
            </a:r>
            <a:r>
              <a:rPr lang="it-IT" sz="1700" dirty="0">
                <a:latin typeface="Calibri" pitchFamily="34" charset="0"/>
              </a:rPr>
              <a:t>, </a:t>
            </a:r>
            <a:r>
              <a:rPr lang="it-IT" sz="1700" dirty="0" err="1">
                <a:latin typeface="Calibri" pitchFamily="34" charset="0"/>
              </a:rPr>
              <a:t>neuroserpina</a:t>
            </a:r>
            <a:r>
              <a:rPr lang="it-IT" sz="1700" dirty="0">
                <a:latin typeface="Calibri" pitchFamily="34" charset="0"/>
              </a:rPr>
              <a:t>, C1qinibitore, antitrombina</a:t>
            </a:r>
            <a:endParaRPr lang="it-IT" dirty="0"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546497" y="179388"/>
            <a:ext cx="9192221" cy="1123950"/>
          </a:xfrm>
        </p:spPr>
        <p:txBody>
          <a:bodyPr/>
          <a:lstStyle/>
          <a:p>
            <a:r>
              <a:rPr lang="it-IT" sz="4200" dirty="0" smtClean="0"/>
              <a:t>Deficit di </a:t>
            </a:r>
            <a:r>
              <a:rPr lang="el-GR" sz="4000" dirty="0" smtClean="0"/>
              <a:t>α</a:t>
            </a:r>
            <a:r>
              <a:rPr lang="it-IT" sz="4200" dirty="0" smtClean="0"/>
              <a:t>1-antitripsina 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idx="1"/>
          </p:nvPr>
        </p:nvSpPr>
        <p:spPr>
          <a:xfrm>
            <a:off x="244674" y="1124744"/>
            <a:ext cx="9765506" cy="5733256"/>
          </a:xfrm>
        </p:spPr>
        <p:txBody>
          <a:bodyPr rtlCol="0">
            <a:normAutofit lnSpcReduction="10000"/>
          </a:bodyPr>
          <a:lstStyle/>
          <a:p>
            <a:pPr indent="-238861" fontAlgn="auto">
              <a:spcBef>
                <a:spcPct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it-IT" sz="2000" dirty="0"/>
              <a:t>Disordine genetico </a:t>
            </a:r>
            <a:r>
              <a:rPr lang="it-IT" sz="2000" dirty="0" smtClean="0"/>
              <a:t>predisponente </a:t>
            </a:r>
            <a:r>
              <a:rPr lang="it-IT" sz="2000" dirty="0"/>
              <a:t>a BPCO e </a:t>
            </a:r>
            <a:r>
              <a:rPr lang="it-IT" sz="2000" dirty="0" smtClean="0"/>
              <a:t>epatopatia cronica, </a:t>
            </a:r>
            <a:r>
              <a:rPr lang="it-IT" sz="2000" dirty="0"/>
              <a:t>cirrosi e </a:t>
            </a:r>
            <a:r>
              <a:rPr lang="it-IT" sz="2000" dirty="0" smtClean="0"/>
              <a:t>tumore epatico</a:t>
            </a:r>
          </a:p>
          <a:p>
            <a:pPr indent="-238861" fontAlgn="auto">
              <a:spcBef>
                <a:spcPct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it-IT" sz="2000" dirty="0" smtClean="0"/>
              <a:t>Penetranza incompleta ed </a:t>
            </a:r>
            <a:r>
              <a:rPr lang="it-IT" sz="2000" dirty="0" smtClean="0"/>
              <a:t>espressività </a:t>
            </a:r>
            <a:r>
              <a:rPr lang="it-IT" sz="2000" dirty="0" smtClean="0"/>
              <a:t>variabile</a:t>
            </a:r>
            <a:endParaRPr lang="it-IT" sz="2000" dirty="0"/>
          </a:p>
          <a:p>
            <a:pPr indent="-238861" fontAlgn="auto">
              <a:spcBef>
                <a:spcPct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it-IT" sz="2000" dirty="0" smtClean="0"/>
              <a:t>È la più frequente malattia genetica epatica di bambino e adulto</a:t>
            </a:r>
          </a:p>
          <a:p>
            <a:pPr indent="-238861" fontAlgn="auto">
              <a:spcBef>
                <a:spcPct val="0"/>
              </a:spcBef>
              <a:spcAft>
                <a:spcPts val="0"/>
              </a:spcAft>
              <a:buFontTx/>
              <a:buChar char="•"/>
              <a:defRPr/>
            </a:pPr>
            <a:endParaRPr lang="it-IT" sz="2000" dirty="0" smtClean="0"/>
          </a:p>
          <a:p>
            <a:pPr indent="-238861" fontAlgn="auto">
              <a:spcBef>
                <a:spcPct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it-IT" sz="2000" dirty="0" smtClean="0"/>
              <a:t>Riduzione di circa 85-90%  nelle concentrazioni seriche</a:t>
            </a:r>
            <a:endParaRPr lang="it-IT" sz="2000" dirty="0"/>
          </a:p>
          <a:p>
            <a:pPr indent="-238861" fontAlgn="auto"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sz="2000" dirty="0"/>
          </a:p>
          <a:p>
            <a:pPr indent="-238861" fontAlgn="auto">
              <a:spcBef>
                <a:spcPct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it-IT" sz="2000" dirty="0" smtClean="0"/>
              <a:t>α1AT </a:t>
            </a:r>
            <a:r>
              <a:rPr lang="it-IT" sz="2000" dirty="0"/>
              <a:t>proteina </a:t>
            </a:r>
            <a:r>
              <a:rPr lang="it-IT" sz="2000" dirty="0" err="1" smtClean="0"/>
              <a:t>pleiomorfa</a:t>
            </a:r>
            <a:endParaRPr lang="it-IT" sz="2000" dirty="0" smtClean="0"/>
          </a:p>
          <a:p>
            <a:pPr indent="-238861" fontAlgn="auto">
              <a:spcBef>
                <a:spcPct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it-IT" sz="2000" dirty="0" smtClean="0"/>
              <a:t>numerose varianti classificate </a:t>
            </a:r>
            <a:r>
              <a:rPr lang="it-IT" sz="2000" dirty="0"/>
              <a:t>per modalità di migrazione per elettroforesi su gel di </a:t>
            </a:r>
            <a:r>
              <a:rPr lang="it-IT" sz="2000" dirty="0" err="1"/>
              <a:t>poliacrilammide</a:t>
            </a:r>
            <a:endParaRPr lang="it-IT" sz="2000" dirty="0"/>
          </a:p>
          <a:p>
            <a:pPr lvl="2" indent="-238861" fontAlgn="auto">
              <a:spcBef>
                <a:spcPct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it-IT" sz="2000" dirty="0"/>
              <a:t>Varianti normali per funzione e livelli sierici</a:t>
            </a:r>
          </a:p>
          <a:p>
            <a:pPr lvl="2" indent="-238861" fontAlgn="auto">
              <a:spcBef>
                <a:spcPct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it-IT" sz="2000" dirty="0"/>
              <a:t>Varianti deficitarie per livelli sierici ridotti e/o disfunzionali</a:t>
            </a:r>
          </a:p>
          <a:p>
            <a:pPr lvl="2" indent="-238861" fontAlgn="auto">
              <a:spcBef>
                <a:spcPct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it-IT" sz="2000" dirty="0"/>
              <a:t>Varianti </a:t>
            </a:r>
            <a:r>
              <a:rPr lang="it-IT" sz="2000" i="1" dirty="0"/>
              <a:t>Null,</a:t>
            </a:r>
            <a:r>
              <a:rPr lang="it-IT" sz="2000" dirty="0"/>
              <a:t> con proteina indosabile</a:t>
            </a:r>
          </a:p>
          <a:p>
            <a:pPr lvl="2" indent="-238861" fontAlgn="auto">
              <a:spcBef>
                <a:spcPct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it-IT" sz="2000" dirty="0"/>
              <a:t>Varianti disfunzionali sebbene con livelli sierici normali</a:t>
            </a:r>
          </a:p>
          <a:p>
            <a:pPr lvl="2" indent="-238861" fontAlgn="auto">
              <a:spcBef>
                <a:spcPct val="0"/>
              </a:spcBef>
              <a:spcAft>
                <a:spcPts val="0"/>
              </a:spcAft>
              <a:buFontTx/>
              <a:buChar char="•"/>
              <a:defRPr/>
            </a:pPr>
            <a:endParaRPr lang="it-IT" sz="2000" dirty="0"/>
          </a:p>
          <a:p>
            <a:pPr indent="-238861" fontAlgn="auto">
              <a:spcBef>
                <a:spcPct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it-IT" sz="2000" dirty="0"/>
              <a:t>Alleli ereditati in </a:t>
            </a:r>
            <a:r>
              <a:rPr lang="it-IT" sz="2000" dirty="0" err="1"/>
              <a:t>codominanza</a:t>
            </a:r>
            <a:r>
              <a:rPr lang="it-IT" sz="2000" dirty="0"/>
              <a:t>: espressione di entrambi</a:t>
            </a:r>
          </a:p>
          <a:p>
            <a:pPr indent="-238861" fontAlgn="auto">
              <a:spcBef>
                <a:spcPct val="0"/>
              </a:spcBef>
              <a:spcAft>
                <a:spcPts val="0"/>
              </a:spcAft>
              <a:buFontTx/>
              <a:buChar char="•"/>
              <a:defRPr/>
            </a:pPr>
            <a:endParaRPr lang="it-IT" sz="2000" dirty="0"/>
          </a:p>
          <a:p>
            <a:pPr indent="-238861" fontAlgn="auto">
              <a:spcBef>
                <a:spcPct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it-IT" sz="2000" dirty="0"/>
              <a:t>Definiti da lettere di alfabeto o località geografica dove prima descrizione</a:t>
            </a:r>
          </a:p>
          <a:p>
            <a:pPr indent="-238861" fontAlgn="auto">
              <a:spcBef>
                <a:spcPct val="0"/>
              </a:spcBef>
              <a:spcAft>
                <a:spcPts val="0"/>
              </a:spcAft>
              <a:buFontTx/>
              <a:buChar char="•"/>
              <a:defRPr/>
            </a:pPr>
            <a:endParaRPr lang="it-IT" sz="2000" dirty="0"/>
          </a:p>
          <a:p>
            <a:pPr indent="-238861" fontAlgn="auto">
              <a:spcBef>
                <a:spcPct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it-IT" sz="2000" dirty="0"/>
              <a:t>Allele M è Wild </a:t>
            </a:r>
            <a:r>
              <a:rPr lang="it-IT" sz="2000" dirty="0" err="1"/>
              <a:t>type</a:t>
            </a:r>
            <a:endParaRPr lang="it-IT" sz="2000" dirty="0"/>
          </a:p>
          <a:p>
            <a:pPr indent="-238861"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it-IT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555428" y="179388"/>
            <a:ext cx="9176147" cy="1714500"/>
          </a:xfrm>
        </p:spPr>
        <p:txBody>
          <a:bodyPr/>
          <a:lstStyle/>
          <a:p>
            <a:r>
              <a:rPr lang="it-IT" sz="4200" dirty="0" smtClean="0"/>
              <a:t>Deficit di </a:t>
            </a:r>
            <a:r>
              <a:rPr lang="el-GR" sz="4000" dirty="0" smtClean="0"/>
              <a:t>α</a:t>
            </a:r>
            <a:r>
              <a:rPr lang="it-IT" sz="4000" dirty="0" smtClean="0"/>
              <a:t>1</a:t>
            </a:r>
            <a:r>
              <a:rPr lang="it-IT" sz="4200" dirty="0" smtClean="0"/>
              <a:t>-antitripsina 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idx="1"/>
          </p:nvPr>
        </p:nvSpPr>
        <p:spPr>
          <a:xfrm>
            <a:off x="1003697" y="1419225"/>
            <a:ext cx="8277821" cy="4019550"/>
          </a:xfrm>
        </p:spPr>
        <p:txBody>
          <a:bodyPr rtlCol="0">
            <a:normAutofit/>
          </a:bodyPr>
          <a:lstStyle/>
          <a:p>
            <a:pPr marL="267881" indent="-267881" fontAlgn="auto">
              <a:spcAft>
                <a:spcPts val="0"/>
              </a:spcAft>
              <a:buFontTx/>
              <a:buChar char="•"/>
              <a:defRPr/>
            </a:pPr>
            <a:r>
              <a:rPr lang="it-IT" dirty="0" smtClean="0"/>
              <a:t>Incidenza di difficile valutazione perché molti casi non diagnosticati </a:t>
            </a:r>
          </a:p>
          <a:p>
            <a:pPr marL="267881" indent="-267881" fontAlgn="auto">
              <a:spcAft>
                <a:spcPts val="0"/>
              </a:spcAft>
              <a:buFontTx/>
              <a:buChar char="•"/>
              <a:defRPr/>
            </a:pPr>
            <a:r>
              <a:rPr lang="it-IT" dirty="0" smtClean="0"/>
              <a:t>Prevalenza appare di circa 1:1600-5000 con variazioni ampie a seconda di popolazione analizzata: più frequente in Nord Europa e in alcune valli alpine ma dipendente da allele analizzato (es. S o Z)</a:t>
            </a:r>
          </a:p>
        </p:txBody>
      </p:sp>
      <p:sp>
        <p:nvSpPr>
          <p:cNvPr id="7171" name="AutoShape 3"/>
          <p:cNvSpPr>
            <a:spLocks/>
          </p:cNvSpPr>
          <p:nvPr/>
        </p:nvSpPr>
        <p:spPr bwMode="auto">
          <a:xfrm>
            <a:off x="444978" y="5445225"/>
            <a:ext cx="9640071" cy="10801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5400" cap="flat" cmpd="sng">
            <a:noFill/>
            <a:prstDash val="solid"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288000" bIns="0" anchor="ctr">
            <a:noAutofit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>
                <a:solidFill>
                  <a:srgbClr val="42464D"/>
                </a:solidFill>
                <a:latin typeface="+mn-lt"/>
              </a:rPr>
              <a:t>Ipotizzata selezione dell'allele mutato nella popolazione per aumento fertilità spermatozoo e ovocita, aumentata </a:t>
            </a:r>
            <a:r>
              <a:rPr lang="it-IT" sz="2000" dirty="0" err="1">
                <a:solidFill>
                  <a:srgbClr val="42464D"/>
                </a:solidFill>
                <a:latin typeface="+mn-lt"/>
              </a:rPr>
              <a:t>gemellaritá</a:t>
            </a:r>
            <a:r>
              <a:rPr lang="it-IT" sz="2000" dirty="0">
                <a:solidFill>
                  <a:srgbClr val="42464D"/>
                </a:solidFill>
                <a:latin typeface="+mn-lt"/>
              </a:rPr>
              <a:t> dizigotica, resistenza a infezioni</a:t>
            </a:r>
            <a:endParaRPr lang="it-IT" dirty="0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576859" y="179388"/>
            <a:ext cx="9354741" cy="1714500"/>
          </a:xfrm>
        </p:spPr>
        <p:txBody>
          <a:bodyPr/>
          <a:lstStyle/>
          <a:p>
            <a:r>
              <a:rPr lang="it-IT" dirty="0" smtClean="0"/>
              <a:t>Deficit di alfa1-antitripsina: </a:t>
            </a:r>
            <a:br>
              <a:rPr lang="it-IT" dirty="0" smtClean="0"/>
            </a:br>
            <a:r>
              <a:rPr lang="it-IT" dirty="0" smtClean="0"/>
              <a:t>Fisiopatologia del danno epatico 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idx="1"/>
          </p:nvPr>
        </p:nvSpPr>
        <p:spPr>
          <a:xfrm>
            <a:off x="462980" y="1700808"/>
            <a:ext cx="3950494" cy="4896544"/>
          </a:xfrm>
        </p:spPr>
        <p:txBody>
          <a:bodyPr rtlCol="0">
            <a:normAutofit/>
          </a:bodyPr>
          <a:lstStyle/>
          <a:p>
            <a:pPr marL="267881" indent="-267881" fontAlgn="auto">
              <a:spcBef>
                <a:spcPct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it-IT" sz="2000" dirty="0" smtClean="0"/>
              <a:t>Correlato principalmente ad allele Z (da solo 95% casi diagnosticati!)</a:t>
            </a:r>
          </a:p>
          <a:p>
            <a:pPr marL="267881" indent="-267881" fontAlgn="auto">
              <a:spcBef>
                <a:spcPct val="0"/>
              </a:spcBef>
              <a:spcAft>
                <a:spcPts val="0"/>
              </a:spcAft>
              <a:buFontTx/>
              <a:buChar char="•"/>
              <a:defRPr/>
            </a:pPr>
            <a:endParaRPr lang="it-IT" sz="2000" dirty="0" smtClean="0"/>
          </a:p>
          <a:p>
            <a:pPr marL="267881" indent="-267881" fontAlgn="auto">
              <a:spcBef>
                <a:spcPct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it-IT" sz="2000" dirty="0" smtClean="0"/>
              <a:t>Allele </a:t>
            </a:r>
            <a:r>
              <a:rPr lang="it-IT" sz="2000" dirty="0"/>
              <a:t>Z: sostituzione di acido glutammico con lisina in posizione </a:t>
            </a:r>
            <a:r>
              <a:rPr lang="it-IT" sz="2000" dirty="0" smtClean="0"/>
              <a:t>342:</a:t>
            </a:r>
            <a:endParaRPr lang="it-IT" sz="2000" dirty="0"/>
          </a:p>
          <a:p>
            <a:pPr marL="667931" lvl="1" indent="-267881">
              <a:spcBef>
                <a:spcPct val="0"/>
              </a:spcBef>
              <a:buFontTx/>
              <a:buChar char="•"/>
              <a:defRPr/>
            </a:pPr>
            <a:r>
              <a:rPr lang="it-IT" sz="1600" dirty="0" smtClean="0"/>
              <a:t>Ampliamento foglietti </a:t>
            </a:r>
            <a:r>
              <a:rPr lang="it-IT" sz="1600" dirty="0"/>
              <a:t>beta di </a:t>
            </a:r>
            <a:r>
              <a:rPr lang="it-IT" sz="1600" dirty="0" smtClean="0"/>
              <a:t>proteina</a:t>
            </a:r>
            <a:endParaRPr lang="it-IT" sz="2000" dirty="0"/>
          </a:p>
          <a:p>
            <a:pPr marL="667931" lvl="1" indent="-267881">
              <a:spcBef>
                <a:spcPct val="0"/>
              </a:spcBef>
              <a:buFontTx/>
              <a:buChar char="•"/>
              <a:defRPr/>
            </a:pPr>
            <a:r>
              <a:rPr lang="it-IT" sz="1600" dirty="0"/>
              <a:t>Legame di una proteina con sito catalizzatore di </a:t>
            </a:r>
            <a:r>
              <a:rPr lang="it-IT" sz="1600" dirty="0" smtClean="0"/>
              <a:t>altra</a:t>
            </a:r>
            <a:endParaRPr lang="it-IT" sz="2000" dirty="0"/>
          </a:p>
          <a:p>
            <a:pPr marL="667931" lvl="1" indent="-267881">
              <a:spcBef>
                <a:spcPct val="0"/>
              </a:spcBef>
              <a:buFontTx/>
              <a:buChar char="•"/>
              <a:defRPr/>
            </a:pPr>
            <a:r>
              <a:rPr lang="it-IT" sz="1600" dirty="0"/>
              <a:t>Formazione di polimeri che non vengono secreti </a:t>
            </a:r>
            <a:r>
              <a:rPr lang="it-IT" sz="1600" dirty="0" smtClean="0"/>
              <a:t>dall'epatocita</a:t>
            </a:r>
          </a:p>
          <a:p>
            <a:pPr marL="267881" indent="-267881" fontAlgn="auto">
              <a:spcBef>
                <a:spcPct val="0"/>
              </a:spcBef>
              <a:spcAft>
                <a:spcPts val="0"/>
              </a:spcAft>
              <a:buFontTx/>
              <a:buChar char="•"/>
              <a:defRPr/>
            </a:pPr>
            <a:endParaRPr lang="it-IT" sz="2000" dirty="0"/>
          </a:p>
          <a:p>
            <a:pPr marL="267881" indent="-267881" fontAlgn="auto">
              <a:spcBef>
                <a:spcPct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it-IT" sz="2000" dirty="0" smtClean="0"/>
              <a:t>Allele S polimerizza in presenza di allele Z (eterozigote SZ)</a:t>
            </a:r>
            <a:endParaRPr lang="it-IT" sz="2000" dirty="0"/>
          </a:p>
        </p:txBody>
      </p:sp>
      <p:pic>
        <p:nvPicPr>
          <p:cNvPr id="17411" name="Picture 3" descr="asset.png"/>
          <p:cNvPicPr>
            <a:picLocks noChangeAspect="1"/>
          </p:cNvPicPr>
          <p:nvPr/>
        </p:nvPicPr>
        <p:blipFill>
          <a:blip r:embed="rId2" cstate="print"/>
          <a:srcRect l="1840" t="6761" r="4182" b="26369"/>
          <a:stretch>
            <a:fillRect/>
          </a:stretch>
        </p:blipFill>
        <p:spPr bwMode="auto">
          <a:xfrm>
            <a:off x="4541640" y="2565400"/>
            <a:ext cx="5531048" cy="262255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/>
          </p:cNvSpPr>
          <p:nvPr/>
        </p:nvSpPr>
        <p:spPr bwMode="auto">
          <a:xfrm>
            <a:off x="939404" y="144464"/>
            <a:ext cx="8277821" cy="131762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it-IT" sz="4200" dirty="0">
                <a:latin typeface="Calibri" pitchFamily="34" charset="0"/>
              </a:rPr>
              <a:t>Deficit di </a:t>
            </a:r>
            <a:r>
              <a:rPr lang="el-GR" sz="4400" dirty="0" smtClean="0"/>
              <a:t>α</a:t>
            </a:r>
            <a:r>
              <a:rPr lang="it-IT" sz="4200" dirty="0" smtClean="0">
                <a:latin typeface="Calibri" pitchFamily="34" charset="0"/>
              </a:rPr>
              <a:t>1-antitripsina:</a:t>
            </a:r>
          </a:p>
          <a:p>
            <a:pPr algn="ctr"/>
            <a:r>
              <a:rPr lang="it-IT" sz="4200" dirty="0" smtClean="0">
                <a:latin typeface="Calibri" pitchFamily="34" charset="0"/>
              </a:rPr>
              <a:t>Fisiopatologia danno epatico</a:t>
            </a:r>
            <a:endParaRPr lang="it-IT" sz="4200" dirty="0">
              <a:latin typeface="Calibri" pitchFamily="34" charset="0"/>
            </a:endParaRPr>
          </a:p>
        </p:txBody>
      </p:sp>
      <p:sp>
        <p:nvSpPr>
          <p:cNvPr id="18434" name="Rectangle 2"/>
          <p:cNvSpPr>
            <a:spLocks/>
          </p:cNvSpPr>
          <p:nvPr/>
        </p:nvSpPr>
        <p:spPr bwMode="auto">
          <a:xfrm>
            <a:off x="525987" y="1700809"/>
            <a:ext cx="4744091" cy="490495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0" tIns="0" rIns="0" bIns="0">
            <a:normAutofit fontScale="92500" lnSpcReduction="10000"/>
          </a:bodyPr>
          <a:lstStyle/>
          <a:p>
            <a:pPr marL="146050" indent="-146050">
              <a:spcBef>
                <a:spcPts val="2250"/>
              </a:spcBef>
              <a:buSzPct val="100000"/>
              <a:buFontTx/>
              <a:buChar char="•"/>
            </a:pPr>
            <a:r>
              <a:rPr lang="it-IT" sz="2800" dirty="0" smtClean="0">
                <a:latin typeface="Calibri" pitchFamily="34" charset="0"/>
              </a:rPr>
              <a:t>Ritenzione </a:t>
            </a:r>
            <a:r>
              <a:rPr lang="it-IT" sz="2800" dirty="0">
                <a:latin typeface="Calibri" pitchFamily="34" charset="0"/>
              </a:rPr>
              <a:t>di polimeri </a:t>
            </a:r>
            <a:r>
              <a:rPr lang="el-GR" sz="2800" dirty="0" smtClean="0">
                <a:latin typeface="Calibri" pitchFamily="34" charset="0"/>
              </a:rPr>
              <a:t>α</a:t>
            </a:r>
            <a:r>
              <a:rPr lang="it-IT" sz="2800" dirty="0" smtClean="0">
                <a:latin typeface="Calibri" pitchFamily="34" charset="0"/>
              </a:rPr>
              <a:t>1AT a </a:t>
            </a:r>
            <a:r>
              <a:rPr lang="it-IT" sz="2800" dirty="0">
                <a:latin typeface="Calibri" pitchFamily="34" charset="0"/>
              </a:rPr>
              <a:t>livello del reticolo endoplasmico</a:t>
            </a:r>
          </a:p>
          <a:p>
            <a:pPr marL="146050" indent="-146050">
              <a:spcBef>
                <a:spcPts val="2250"/>
              </a:spcBef>
              <a:buSzPct val="100000"/>
              <a:buFontTx/>
              <a:buChar char="•"/>
            </a:pPr>
            <a:r>
              <a:rPr lang="it-IT" sz="2800" dirty="0">
                <a:latin typeface="Calibri" pitchFamily="34" charset="0"/>
              </a:rPr>
              <a:t>Granuli visibili in microscopia ottica positivi a colorazione </a:t>
            </a:r>
            <a:r>
              <a:rPr lang="it-IT" sz="2800" dirty="0" smtClean="0">
                <a:latin typeface="Calibri" pitchFamily="34" charset="0"/>
              </a:rPr>
              <a:t>PAS, diastasi resistenti</a:t>
            </a:r>
            <a:endParaRPr lang="it-IT" sz="2800" dirty="0">
              <a:latin typeface="Calibri" pitchFamily="34" charset="0"/>
            </a:endParaRPr>
          </a:p>
          <a:p>
            <a:pPr marL="146050" indent="-146050">
              <a:spcBef>
                <a:spcPts val="2250"/>
              </a:spcBef>
              <a:buSzPct val="100000"/>
              <a:buFontTx/>
              <a:buChar char="•"/>
            </a:pPr>
            <a:r>
              <a:rPr lang="it-IT" sz="2800" dirty="0" smtClean="0">
                <a:latin typeface="Calibri" pitchFamily="34" charset="0"/>
              </a:rPr>
              <a:t>Malattia da accumulo con </a:t>
            </a:r>
            <a:r>
              <a:rPr lang="it-IT" sz="2800" dirty="0">
                <a:latin typeface="Calibri" pitchFamily="34" charset="0"/>
              </a:rPr>
              <a:t>disfunzione </a:t>
            </a:r>
            <a:r>
              <a:rPr lang="it-IT" sz="2800" dirty="0" err="1" smtClean="0">
                <a:latin typeface="Calibri" pitchFamily="34" charset="0"/>
              </a:rPr>
              <a:t>epatocellulare</a:t>
            </a:r>
            <a:endParaRPr lang="it-IT" sz="2800" dirty="0" smtClean="0">
              <a:latin typeface="Calibri" pitchFamily="34" charset="0"/>
            </a:endParaRPr>
          </a:p>
          <a:p>
            <a:pPr marL="146050" indent="-146050">
              <a:spcBef>
                <a:spcPts val="2250"/>
              </a:spcBef>
              <a:buSzPct val="100000"/>
            </a:pPr>
            <a:endParaRPr lang="it-IT" sz="2800" dirty="0" smtClean="0">
              <a:latin typeface="Calibri" pitchFamily="34" charset="0"/>
            </a:endParaRPr>
          </a:p>
          <a:p>
            <a:pPr marL="146050" indent="-146050" algn="ctr">
              <a:spcBef>
                <a:spcPts val="0"/>
              </a:spcBef>
              <a:buSzPct val="100000"/>
            </a:pPr>
            <a:r>
              <a:rPr lang="it-IT" sz="2800" dirty="0" err="1" smtClean="0">
                <a:latin typeface="Calibri" pitchFamily="34" charset="0"/>
              </a:rPr>
              <a:t>Apoptosi</a:t>
            </a:r>
            <a:r>
              <a:rPr lang="it-IT" sz="2800" dirty="0" smtClean="0">
                <a:latin typeface="Calibri" pitchFamily="34" charset="0"/>
              </a:rPr>
              <a:t>, </a:t>
            </a:r>
            <a:r>
              <a:rPr lang="it-IT" sz="2800" dirty="0" smtClean="0">
                <a:latin typeface="Calibri" pitchFamily="34" charset="0"/>
              </a:rPr>
              <a:t>rigenerazione, </a:t>
            </a:r>
            <a:r>
              <a:rPr lang="it-IT" sz="2800" dirty="0" err="1" smtClean="0">
                <a:latin typeface="Calibri" pitchFamily="34" charset="0"/>
              </a:rPr>
              <a:t>fibrosi…</a:t>
            </a:r>
            <a:endParaRPr lang="it-IT" sz="2800" dirty="0" smtClean="0">
              <a:latin typeface="Calibri" pitchFamily="34" charset="0"/>
            </a:endParaRPr>
          </a:p>
          <a:p>
            <a:pPr marL="146050" indent="-146050" algn="ctr">
              <a:spcBef>
                <a:spcPts val="0"/>
              </a:spcBef>
              <a:buSzPct val="100000"/>
            </a:pPr>
            <a:r>
              <a:rPr lang="it-IT" sz="2800" dirty="0" err="1" smtClean="0">
                <a:latin typeface="Calibri" pitchFamily="34" charset="0"/>
              </a:rPr>
              <a:t>…</a:t>
            </a:r>
            <a:r>
              <a:rPr lang="it-IT" sz="2800" dirty="0" err="1" smtClean="0">
                <a:latin typeface="Calibri" pitchFamily="34" charset="0"/>
              </a:rPr>
              <a:t>Cirrosi</a:t>
            </a:r>
            <a:r>
              <a:rPr lang="it-IT" sz="2800" dirty="0" smtClean="0">
                <a:latin typeface="Calibri" pitchFamily="34" charset="0"/>
              </a:rPr>
              <a:t>, </a:t>
            </a:r>
            <a:r>
              <a:rPr lang="it-IT" sz="2800" dirty="0" smtClean="0">
                <a:latin typeface="Calibri" pitchFamily="34" charset="0"/>
              </a:rPr>
              <a:t>insufficienza </a:t>
            </a:r>
            <a:r>
              <a:rPr lang="it-IT" sz="2800" dirty="0" err="1" smtClean="0">
                <a:latin typeface="Calibri" pitchFamily="34" charset="0"/>
              </a:rPr>
              <a:t>epatocellulare</a:t>
            </a:r>
            <a:r>
              <a:rPr lang="it-IT" sz="2800" dirty="0" smtClean="0">
                <a:latin typeface="Calibri" pitchFamily="34" charset="0"/>
              </a:rPr>
              <a:t>, cancerogenesi</a:t>
            </a:r>
            <a:endParaRPr lang="it-IT" sz="2800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572" y="1700809"/>
            <a:ext cx="4039791" cy="41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reccia in giù 4"/>
          <p:cNvSpPr/>
          <p:nvPr/>
        </p:nvSpPr>
        <p:spPr>
          <a:xfrm>
            <a:off x="2389194" y="4869160"/>
            <a:ext cx="729081" cy="504056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in giù 5"/>
          <p:cNvSpPr/>
          <p:nvPr/>
        </p:nvSpPr>
        <p:spPr>
          <a:xfrm>
            <a:off x="6682671" y="2564904"/>
            <a:ext cx="243027" cy="360040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in giù 6"/>
          <p:cNvSpPr/>
          <p:nvPr/>
        </p:nvSpPr>
        <p:spPr>
          <a:xfrm>
            <a:off x="8464869" y="4149080"/>
            <a:ext cx="243027" cy="351656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/>
          </p:cNvSpPr>
          <p:nvPr/>
        </p:nvSpPr>
        <p:spPr bwMode="auto">
          <a:xfrm>
            <a:off x="606996" y="188640"/>
            <a:ext cx="9154017" cy="1449412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it-IT" sz="4200" dirty="0">
                <a:latin typeface="Calibri" pitchFamily="34" charset="0"/>
              </a:rPr>
              <a:t>Deficit di </a:t>
            </a:r>
            <a:r>
              <a:rPr lang="el-GR" sz="4400" dirty="0" smtClean="0"/>
              <a:t>α</a:t>
            </a:r>
            <a:r>
              <a:rPr lang="it-IT" sz="4200" dirty="0" smtClean="0">
                <a:latin typeface="Calibri" pitchFamily="34" charset="0"/>
              </a:rPr>
              <a:t>1-antitripsina: </a:t>
            </a:r>
          </a:p>
          <a:p>
            <a:pPr algn="ctr"/>
            <a:r>
              <a:rPr lang="it-IT" sz="4200" dirty="0" smtClean="0">
                <a:latin typeface="Calibri" pitchFamily="34" charset="0"/>
              </a:rPr>
              <a:t>Malattia epatica</a:t>
            </a:r>
            <a:endParaRPr lang="it-IT" sz="4200" dirty="0">
              <a:latin typeface="Calibri" pitchFamily="34" charset="0"/>
            </a:endParaRPr>
          </a:p>
        </p:txBody>
      </p:sp>
      <p:sp>
        <p:nvSpPr>
          <p:cNvPr id="20484" name="Segnaposto testo 5"/>
          <p:cNvSpPr>
            <a:spLocks noGrp="1"/>
          </p:cNvSpPr>
          <p:nvPr>
            <p:ph idx="1"/>
          </p:nvPr>
        </p:nvSpPr>
        <p:spPr>
          <a:xfrm>
            <a:off x="606996" y="1628800"/>
            <a:ext cx="9258300" cy="4896544"/>
          </a:xfrm>
        </p:spPr>
        <p:txBody>
          <a:bodyPr>
            <a:normAutofit fontScale="92500" lnSpcReduction="10000"/>
          </a:bodyPr>
          <a:lstStyle/>
          <a:p>
            <a:r>
              <a:rPr lang="it-IT" sz="3100" dirty="0" smtClean="0"/>
              <a:t>Manifestazione tipica del deficit nell’età pediatrica</a:t>
            </a:r>
          </a:p>
          <a:p>
            <a:r>
              <a:rPr lang="it-IT" sz="3100" dirty="0" smtClean="0"/>
              <a:t>Omozigoti Z (o eterozigoti SZ) </a:t>
            </a:r>
            <a:r>
              <a:rPr lang="it-IT" sz="3100" smtClean="0">
                <a:sym typeface="Wingdings" pitchFamily="2" charset="2"/>
              </a:rPr>
              <a:t> 15</a:t>
            </a:r>
            <a:r>
              <a:rPr lang="it-IT" sz="3100" dirty="0" smtClean="0">
                <a:sym typeface="Wingdings" pitchFamily="2" charset="2"/>
              </a:rPr>
              <a:t>% entro 20 anni</a:t>
            </a:r>
            <a:endParaRPr lang="it-IT" sz="3100" dirty="0" smtClean="0"/>
          </a:p>
          <a:p>
            <a:r>
              <a:rPr lang="it-IT" sz="3100" dirty="0" smtClean="0"/>
              <a:t>Esordio da epoca neonatale fino ad età avanzata</a:t>
            </a:r>
          </a:p>
          <a:p>
            <a:r>
              <a:rPr lang="it-IT" sz="3100" dirty="0" smtClean="0"/>
              <a:t>Penetranza incompleta e espressività variabile</a:t>
            </a:r>
          </a:p>
          <a:p>
            <a:r>
              <a:rPr lang="it-IT" sz="3100" dirty="0" smtClean="0"/>
              <a:t>Spettro di manifestazioni differenti:</a:t>
            </a:r>
          </a:p>
          <a:p>
            <a:pPr lvl="1"/>
            <a:r>
              <a:rPr lang="it-IT" sz="2700" dirty="0" smtClean="0"/>
              <a:t>Colestasi neonatale/lattante</a:t>
            </a:r>
          </a:p>
          <a:p>
            <a:pPr lvl="1"/>
            <a:r>
              <a:rPr lang="it-IT" sz="2700" dirty="0" err="1" smtClean="0"/>
              <a:t>Ipertransaminasemia</a:t>
            </a:r>
            <a:r>
              <a:rPr lang="it-IT" sz="2700" dirty="0" smtClean="0"/>
              <a:t> minore orfana</a:t>
            </a:r>
          </a:p>
          <a:p>
            <a:pPr lvl="1"/>
            <a:r>
              <a:rPr lang="it-IT" sz="2700" dirty="0" smtClean="0"/>
              <a:t>Epatite cronica </a:t>
            </a:r>
          </a:p>
          <a:p>
            <a:pPr lvl="1"/>
            <a:r>
              <a:rPr lang="it-IT" sz="2700" dirty="0" smtClean="0"/>
              <a:t>Cirrosi epatica e tumore epatico</a:t>
            </a:r>
          </a:p>
          <a:p>
            <a:pPr lvl="1"/>
            <a:r>
              <a:rPr lang="it-IT" sz="2700" dirty="0" smtClean="0"/>
              <a:t>Epatite fulminante (raro)</a:t>
            </a:r>
          </a:p>
        </p:txBody>
      </p:sp>
      <p:pic>
        <p:nvPicPr>
          <p:cNvPr id="14338" name="Picture 2" descr="http://www.saperesalute.it/system/article_vertical_covers/768/big/vitamine-fegato.jpg?130994014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5628" y="4077072"/>
            <a:ext cx="3744416" cy="262272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Colestasi neonatale e del lattante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>
          <a:xfrm>
            <a:off x="5224510" y="1124744"/>
            <a:ext cx="4546997" cy="639762"/>
          </a:xfrm>
        </p:spPr>
        <p:txBody>
          <a:bodyPr/>
          <a:lstStyle/>
          <a:p>
            <a:r>
              <a:rPr lang="it-IT" dirty="0" smtClean="0"/>
              <a:t>Diagnosi differenziale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4350" y="1340768"/>
            <a:ext cx="4545212" cy="5184576"/>
          </a:xfrm>
        </p:spPr>
        <p:txBody>
          <a:bodyPr>
            <a:normAutofit/>
          </a:bodyPr>
          <a:lstStyle/>
          <a:p>
            <a:r>
              <a:rPr lang="it-IT" dirty="0" smtClean="0"/>
              <a:t>11% dei pazienti </a:t>
            </a:r>
            <a:r>
              <a:rPr lang="it-IT" dirty="0" err="1" smtClean="0"/>
              <a:t>piZZ</a:t>
            </a:r>
            <a:r>
              <a:rPr lang="it-IT" dirty="0" smtClean="0"/>
              <a:t> </a:t>
            </a:r>
            <a:r>
              <a:rPr lang="it-IT" i="1" dirty="0" smtClean="0"/>
              <a:t>(</a:t>
            </a:r>
            <a:r>
              <a:rPr lang="it-IT" i="1" dirty="0" err="1" smtClean="0"/>
              <a:t>Sveger</a:t>
            </a:r>
            <a:r>
              <a:rPr lang="it-IT" i="1" dirty="0" smtClean="0"/>
              <a:t>, 1976)</a:t>
            </a:r>
          </a:p>
          <a:p>
            <a:r>
              <a:rPr lang="it-IT" dirty="0" smtClean="0"/>
              <a:t>Neonato o lattante con ittero colestatico (bilirubina diretta)</a:t>
            </a:r>
          </a:p>
          <a:p>
            <a:r>
              <a:rPr lang="it-IT" dirty="0" smtClean="0"/>
              <a:t>Possibile </a:t>
            </a:r>
            <a:r>
              <a:rPr lang="it-IT" dirty="0" err="1" smtClean="0"/>
              <a:t>acolia</a:t>
            </a:r>
            <a:r>
              <a:rPr lang="it-IT" dirty="0" smtClean="0"/>
              <a:t> fecale </a:t>
            </a:r>
          </a:p>
          <a:p>
            <a:r>
              <a:rPr lang="it-IT" dirty="0"/>
              <a:t>M</a:t>
            </a:r>
            <a:r>
              <a:rPr lang="it-IT" dirty="0" smtClean="0"/>
              <a:t>alassorbimento lipidi e vitamine liposolubili</a:t>
            </a:r>
          </a:p>
          <a:p>
            <a:r>
              <a:rPr lang="it-IT" dirty="0" smtClean="0"/>
              <a:t>Evoluzione generalmente favorevole ma possibile evoluzione verso cirrosi o insufficienza epatica rapidamente progressiva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225654" y="1772816"/>
            <a:ext cx="4697378" cy="4680520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Epatite infettiva (TORCH)</a:t>
            </a:r>
          </a:p>
          <a:p>
            <a:r>
              <a:rPr lang="it-IT" dirty="0" smtClean="0"/>
              <a:t>Atresia biliare e malformazioni congenite vie biliari</a:t>
            </a:r>
          </a:p>
          <a:p>
            <a:r>
              <a:rPr lang="it-IT" dirty="0" smtClean="0"/>
              <a:t>Sindrome di </a:t>
            </a:r>
            <a:r>
              <a:rPr lang="it-IT" dirty="0" err="1" smtClean="0"/>
              <a:t>Alagille</a:t>
            </a:r>
            <a:endParaRPr lang="it-IT" dirty="0" smtClean="0"/>
          </a:p>
          <a:p>
            <a:r>
              <a:rPr lang="it-IT" dirty="0" smtClean="0"/>
              <a:t>Malattie metaboliche epatiche (</a:t>
            </a:r>
            <a:r>
              <a:rPr lang="it-IT" dirty="0" err="1" smtClean="0"/>
              <a:t>galattosemia</a:t>
            </a:r>
            <a:r>
              <a:rPr lang="it-IT" dirty="0" smtClean="0"/>
              <a:t>, glicogenosi, </a:t>
            </a:r>
            <a:r>
              <a:rPr lang="it-IT" dirty="0" err="1" smtClean="0"/>
              <a:t>iperammoniemie</a:t>
            </a:r>
            <a:r>
              <a:rPr lang="it-IT" dirty="0" smtClean="0"/>
              <a:t> genetiche, </a:t>
            </a:r>
            <a:r>
              <a:rPr lang="it-IT" dirty="0" err="1" smtClean="0"/>
              <a:t>mitocondriopatie</a:t>
            </a:r>
            <a:r>
              <a:rPr lang="it-IT" dirty="0" smtClean="0"/>
              <a:t>, </a:t>
            </a:r>
            <a:r>
              <a:rPr lang="it-IT" dirty="0" err="1" smtClean="0"/>
              <a:t>tirosinemia</a:t>
            </a:r>
            <a:r>
              <a:rPr lang="it-IT" dirty="0" smtClean="0"/>
              <a:t>)</a:t>
            </a:r>
          </a:p>
          <a:p>
            <a:r>
              <a:rPr lang="it-IT" dirty="0" smtClean="0"/>
              <a:t>Malattie da accumulo </a:t>
            </a:r>
            <a:r>
              <a:rPr lang="it-IT" dirty="0" err="1" smtClean="0"/>
              <a:t>lisosomale</a:t>
            </a:r>
            <a:endParaRPr lang="it-IT" dirty="0" smtClean="0"/>
          </a:p>
          <a:p>
            <a:r>
              <a:rPr lang="it-IT" dirty="0" smtClean="0"/>
              <a:t>Fibrosi cistica</a:t>
            </a:r>
          </a:p>
          <a:p>
            <a:r>
              <a:rPr lang="it-IT" dirty="0" smtClean="0"/>
              <a:t>Colestasi </a:t>
            </a:r>
            <a:r>
              <a:rPr lang="it-IT" dirty="0" err="1" smtClean="0"/>
              <a:t>intraepatica</a:t>
            </a:r>
            <a:r>
              <a:rPr lang="it-IT" dirty="0" smtClean="0"/>
              <a:t> familiare progressiva (PFIC)</a:t>
            </a:r>
          </a:p>
          <a:p>
            <a:r>
              <a:rPr lang="it-IT" dirty="0" smtClean="0"/>
              <a:t>Difetti congeniti sintesi acidi biliari</a:t>
            </a:r>
          </a:p>
        </p:txBody>
      </p:sp>
    </p:spTree>
    <p:extLst>
      <p:ext uri="{BB962C8B-B14F-4D97-AF65-F5344CB8AC3E}">
        <p14:creationId xmlns="" xmlns:p14="http://schemas.microsoft.com/office/powerpoint/2010/main" val="80659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Ipertransaminasemia</a:t>
            </a:r>
            <a:r>
              <a:rPr lang="it-IT" dirty="0" smtClean="0"/>
              <a:t> minore orfana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>
          <a:xfrm>
            <a:off x="5503540" y="980728"/>
            <a:ext cx="4546997" cy="639762"/>
          </a:xfrm>
        </p:spPr>
        <p:txBody>
          <a:bodyPr/>
          <a:lstStyle/>
          <a:p>
            <a:r>
              <a:rPr lang="it-IT" dirty="0" smtClean="0"/>
              <a:t>Diagnosi differenziale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34988" y="1196752"/>
            <a:ext cx="4545212" cy="5217444"/>
          </a:xfrm>
        </p:spPr>
        <p:txBody>
          <a:bodyPr>
            <a:noAutofit/>
          </a:bodyPr>
          <a:lstStyle/>
          <a:p>
            <a:r>
              <a:rPr lang="it-IT" sz="2800" dirty="0" smtClean="0"/>
              <a:t>Riscontro di lieve e persistente incremento delle transaminasi </a:t>
            </a:r>
          </a:p>
          <a:p>
            <a:r>
              <a:rPr lang="it-IT" sz="2800" dirty="0" smtClean="0"/>
              <a:t>Non altri segni di disfunzione </a:t>
            </a:r>
            <a:r>
              <a:rPr lang="it-IT" sz="2800" dirty="0" err="1" smtClean="0"/>
              <a:t>epatocellulare</a:t>
            </a:r>
            <a:r>
              <a:rPr lang="it-IT" sz="2800" dirty="0" smtClean="0"/>
              <a:t> (sintesi, colestasi) né sintomi</a:t>
            </a:r>
          </a:p>
          <a:p>
            <a:r>
              <a:rPr lang="it-IT" sz="2800" dirty="0" smtClean="0"/>
              <a:t>È modalità di comune riscontro nel bambino (1°-2° infanzia)</a:t>
            </a:r>
          </a:p>
          <a:p>
            <a:r>
              <a:rPr lang="it-IT" sz="2800" dirty="0" smtClean="0"/>
              <a:t>Possibile evoluzione verso cirrosi e tumore fegato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503541" y="1628800"/>
            <a:ext cx="3960439" cy="3951288"/>
          </a:xfrm>
        </p:spPr>
        <p:txBody>
          <a:bodyPr/>
          <a:lstStyle/>
          <a:p>
            <a:r>
              <a:rPr lang="it-IT" dirty="0" smtClean="0"/>
              <a:t>Malattia di Wilson</a:t>
            </a:r>
          </a:p>
          <a:p>
            <a:r>
              <a:rPr lang="it-IT" dirty="0" smtClean="0"/>
              <a:t>Epatite autoimmune</a:t>
            </a:r>
          </a:p>
          <a:p>
            <a:r>
              <a:rPr lang="it-IT" dirty="0" smtClean="0"/>
              <a:t>Epatite virale (HCV, HBV)</a:t>
            </a:r>
          </a:p>
          <a:p>
            <a:r>
              <a:rPr lang="it-IT" dirty="0" smtClean="0"/>
              <a:t>NAFLD e NASH</a:t>
            </a:r>
          </a:p>
          <a:p>
            <a:r>
              <a:rPr lang="it-IT" dirty="0" smtClean="0"/>
              <a:t>Celiachia</a:t>
            </a:r>
          </a:p>
          <a:p>
            <a:r>
              <a:rPr lang="it-IT" dirty="0" smtClean="0"/>
              <a:t>Epatopatia alcolica</a:t>
            </a:r>
          </a:p>
          <a:p>
            <a:endParaRPr lang="it-IT" dirty="0"/>
          </a:p>
        </p:txBody>
      </p:sp>
      <p:pic>
        <p:nvPicPr>
          <p:cNvPr id="12290" name="Picture 2" descr="http://www.cibo360.it/images/cibo_salute/sangue/alfa_1_antitripsin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67636" y="4293096"/>
            <a:ext cx="2160240" cy="2376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0411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1684</TotalTime>
  <Words>1264</Words>
  <Application>Microsoft Office PowerPoint</Application>
  <PresentationFormat>Diapositive 35 mm</PresentationFormat>
  <Paragraphs>206</Paragraphs>
  <Slides>16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Tema di Office</vt:lpstr>
      <vt:lpstr>Deficit di α1-antitripsina e fegato: Il punto di vista del Pediatra</vt:lpstr>
      <vt:lpstr> α1-antitripsina</vt:lpstr>
      <vt:lpstr>Deficit di α1-antitripsina </vt:lpstr>
      <vt:lpstr>Deficit di α1-antitripsina </vt:lpstr>
      <vt:lpstr>Deficit di alfa1-antitripsina:  Fisiopatologia del danno epatico </vt:lpstr>
      <vt:lpstr>Diapositiva 6</vt:lpstr>
      <vt:lpstr>Diapositiva 7</vt:lpstr>
      <vt:lpstr>Colestasi neonatale e del lattante</vt:lpstr>
      <vt:lpstr>Ipertransaminasemia minore orfana</vt:lpstr>
      <vt:lpstr>Epatite cronica, Cirrosi epatica e HCC</vt:lpstr>
      <vt:lpstr>Deficit α1-antitripsina: Variabilità fenotipica </vt:lpstr>
      <vt:lpstr>Diapositiva 12</vt:lpstr>
      <vt:lpstr>Deficit α1-antitripsina: Trattamento </vt:lpstr>
      <vt:lpstr>Prognosi della malattia epatica</vt:lpstr>
      <vt:lpstr>Ruolo del Pediatra di Libera Scelta e del Medico di Medicina Generale</vt:lpstr>
      <vt:lpstr>Grazie per l’attenzione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Luana e Maurizio</dc:creator>
  <cp:lastModifiedBy>Luana e Maurizio</cp:lastModifiedBy>
  <cp:revision>14</cp:revision>
  <cp:lastPrinted>2013-05-28T10:11:31Z</cp:lastPrinted>
  <dcterms:created xsi:type="dcterms:W3CDTF">2013-05-26T10:04:43Z</dcterms:created>
  <dcterms:modified xsi:type="dcterms:W3CDTF">2013-06-04T05:53:54Z</dcterms:modified>
</cp:coreProperties>
</file>