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8EA9E42-3938-7448-A42F-1618758C5955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5</a:t>
          </a:r>
          <a:endParaRPr lang="it-IT" sz="3600" b="1" dirty="0"/>
        </a:p>
      </dgm:t>
    </dgm:pt>
    <dgm:pt modelId="{77641632-1960-4F40-A7CA-BF55A833BECD}" type="parTrans" cxnId="{C236D84C-6B4F-854E-B24B-99D6FC418B20}">
      <dgm:prSet/>
      <dgm:spPr/>
      <dgm:t>
        <a:bodyPr/>
        <a:lstStyle/>
        <a:p>
          <a:endParaRPr lang="it-IT"/>
        </a:p>
      </dgm:t>
    </dgm:pt>
    <dgm:pt modelId="{2ECC006F-8CB4-E444-A64D-E14B98140D63}" type="sibTrans" cxnId="{C236D84C-6B4F-854E-B24B-99D6FC418B20}">
      <dgm:prSet/>
      <dgm:spPr/>
      <dgm:t>
        <a:bodyPr/>
        <a:lstStyle/>
        <a:p>
          <a:endParaRPr lang="it-IT"/>
        </a:p>
      </dgm:t>
    </dgm:pt>
    <dgm:pt modelId="{DC265933-CD18-554F-AB3E-49300213CC1F}">
      <dgm:prSet custT="1"/>
      <dgm:spPr>
        <a:solidFill>
          <a:srgbClr val="00CCFF"/>
        </a:solidFill>
      </dgm:spPr>
      <dgm:t>
        <a:bodyPr/>
        <a:lstStyle/>
        <a:p>
          <a:r>
            <a:rPr lang="it-IT" sz="3200" b="1" dirty="0" smtClean="0"/>
            <a:t>6</a:t>
          </a:r>
          <a:endParaRPr lang="it-IT" sz="3200" b="1" dirty="0"/>
        </a:p>
      </dgm:t>
    </dgm:pt>
    <dgm:pt modelId="{37E64636-FB50-9F4F-910C-7463362ED9FE}" type="parTrans" cxnId="{50D74CA2-2703-E549-87CE-D7801393C6C7}">
      <dgm:prSet/>
      <dgm:spPr/>
      <dgm:t>
        <a:bodyPr/>
        <a:lstStyle/>
        <a:p>
          <a:endParaRPr lang="it-IT"/>
        </a:p>
      </dgm:t>
    </dgm:pt>
    <dgm:pt modelId="{13FB9E16-B1EE-A348-AAAD-D29A199C3CED}" type="sibTrans" cxnId="{50D74CA2-2703-E549-87CE-D7801393C6C7}">
      <dgm:prSet/>
      <dgm:spPr/>
      <dgm:t>
        <a:bodyPr/>
        <a:lstStyle/>
        <a:p>
          <a:endParaRPr lang="it-IT"/>
        </a:p>
      </dgm:t>
    </dgm:pt>
    <dgm:pt modelId="{AC8FA18C-7B9D-D94C-AB61-8C6AEB6F99E0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AF5CBE9-B94B-D149-9FA2-2C1DF8898BDF}" type="parTrans" cxnId="{B132415D-2192-5242-8B14-81FEC779B4CB}">
      <dgm:prSet/>
      <dgm:spPr/>
      <dgm:t>
        <a:bodyPr/>
        <a:lstStyle/>
        <a:p>
          <a:endParaRPr lang="it-IT"/>
        </a:p>
      </dgm:t>
    </dgm:pt>
    <dgm:pt modelId="{063A284E-F9EA-C04C-A362-12A845EF97CC}" type="sibTrans" cxnId="{B132415D-2192-5242-8B14-81FEC779B4CB}">
      <dgm:prSet/>
      <dgm:spPr/>
      <dgm:t>
        <a:bodyPr/>
        <a:lstStyle/>
        <a:p>
          <a:endParaRPr lang="it-IT"/>
        </a:p>
      </dgm:t>
    </dgm:pt>
    <dgm:pt modelId="{C28E5847-7A17-974C-8D16-3354EBCAC443}">
      <dgm:prSet custT="1"/>
      <dgm:spPr/>
      <dgm:t>
        <a:bodyPr/>
        <a:lstStyle/>
        <a:p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un'indagine di primo livello ma rappresenta un valido supporto nella </a:t>
          </a:r>
          <a:r>
            <a:rPr lang="it-IT" sz="13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300" b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e valutazione della risposta alla terapia della patologia neoplastica, specie nei Linfomi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62DFB7-3E09-A046-B762-131887CC4096}" type="parTrans" cxnId="{024622DB-B217-294F-B427-895F1BBECEF8}">
      <dgm:prSet/>
      <dgm:spPr/>
      <dgm:t>
        <a:bodyPr/>
        <a:lstStyle/>
        <a:p>
          <a:endParaRPr lang="it-IT"/>
        </a:p>
      </dgm:t>
    </dgm:pt>
    <dgm:pt modelId="{374055C1-E584-1241-A995-530F76DC0987}" type="sibTrans" cxnId="{024622DB-B217-294F-B427-895F1BBECEF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AEFD6-2A71-6444-9B7D-A3F5300017AE}" type="pres">
      <dgm:prSet presAssocID="{B5FBAB14-709E-6046-8227-C5EBEFE144DF}" presName="sp" presStyleCnt="0"/>
      <dgm:spPr/>
    </dgm:pt>
    <dgm:pt modelId="{58AF0244-E470-AF4E-94CA-8E7433A4BB94}" type="pres">
      <dgm:prSet presAssocID="{88EA9E42-3938-7448-A42F-1618758C5955}" presName="composite" presStyleCnt="0"/>
      <dgm:spPr/>
    </dgm:pt>
    <dgm:pt modelId="{7FD4ED21-1220-C349-8D97-B9ED0728D9D7}" type="pres">
      <dgm:prSet presAssocID="{88EA9E42-3938-7448-A42F-1618758C595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59A24-6867-4B4F-83F1-E04BE749370A}" type="pres">
      <dgm:prSet presAssocID="{88EA9E42-3938-7448-A42F-1618758C595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6607A-B143-F047-B8CD-66DC79CC5D85}" type="pres">
      <dgm:prSet presAssocID="{2ECC006F-8CB4-E444-A64D-E14B98140D63}" presName="sp" presStyleCnt="0"/>
      <dgm:spPr/>
    </dgm:pt>
    <dgm:pt modelId="{E693F821-D22F-7245-859C-E5360B3DFB01}" type="pres">
      <dgm:prSet presAssocID="{DC265933-CD18-554F-AB3E-49300213CC1F}" presName="composite" presStyleCnt="0"/>
      <dgm:spPr/>
    </dgm:pt>
    <dgm:pt modelId="{B192CFC2-4BE0-1046-948D-1143186D7CA8}" type="pres">
      <dgm:prSet presAssocID="{DC265933-CD18-554F-AB3E-49300213CC1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9D7CBA-B78B-3E43-87BB-064BFD55D5A9}" type="pres">
      <dgm:prSet presAssocID="{DC265933-CD18-554F-AB3E-49300213CC1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99BA793-C85E-40A8-8423-A5CB635935A7}" type="presOf" srcId="{54635D34-9A8F-3040-A6D1-AC1310742952}" destId="{927D0E4D-3F6D-644B-A84D-6BDF82C790D4}" srcOrd="0" destOrd="0" presId="urn:microsoft.com/office/officeart/2005/8/layout/chevron2"/>
    <dgm:cxn modelId="{04796665-9F18-4023-8E38-1BE4CA536024}" type="presOf" srcId="{DC265933-CD18-554F-AB3E-49300213CC1F}" destId="{B192CFC2-4BE0-1046-948D-1143186D7CA8}" srcOrd="0" destOrd="0" presId="urn:microsoft.com/office/officeart/2005/8/layout/chevron2"/>
    <dgm:cxn modelId="{25D796A9-7B38-45E1-8D52-2CCAF11E7BAA}" type="presOf" srcId="{E1BFDECB-B5AA-5B42-B0D9-5495E9F87448}" destId="{F5DAF114-CBF2-6C42-A815-A4131FDC3DFB}" srcOrd="0" destOrd="0" presId="urn:microsoft.com/office/officeart/2005/8/layout/chevron2"/>
    <dgm:cxn modelId="{50A31FF3-F3EC-41CD-8996-96D9C86A7CD0}" type="presOf" srcId="{922FFC4C-6A2D-9A44-804C-E2E5705726AC}" destId="{350713BD-B27B-E948-80D9-169A97BCC1EF}" srcOrd="0" destOrd="0" presId="urn:microsoft.com/office/officeart/2005/8/layout/chevron2"/>
    <dgm:cxn modelId="{C236D84C-6B4F-854E-B24B-99D6FC418B20}" srcId="{FE7C479A-06AC-4B44-BD18-E837F19107A3}" destId="{88EA9E42-3938-7448-A42F-1618758C5955}" srcOrd="4" destOrd="0" parTransId="{77641632-1960-4F40-A7CA-BF55A833BECD}" sibTransId="{2ECC006F-8CB4-E444-A64D-E14B98140D63}"/>
    <dgm:cxn modelId="{6D3A2A75-4953-47FC-BA66-78EB79D293ED}" type="presOf" srcId="{FE7C479A-06AC-4B44-BD18-E837F19107A3}" destId="{8CC556F1-3902-064D-9B1D-7826AE877ED2}" srcOrd="0" destOrd="0" presId="urn:microsoft.com/office/officeart/2005/8/layout/chevron2"/>
    <dgm:cxn modelId="{3A3BA2A0-3984-4843-A1C3-51B20834E274}" type="presOf" srcId="{1A482E81-4384-F043-99B0-3556F969F1C4}" destId="{49A8466E-1FE7-744E-93DB-7BDD5B0612CC}" srcOrd="0" destOrd="0" presId="urn:microsoft.com/office/officeart/2005/8/layout/chevron2"/>
    <dgm:cxn modelId="{B2177CEA-B2E4-4E40-B9E5-E957D8EF136E}" type="presOf" srcId="{E2B49345-971D-8E42-A04A-C70453476C74}" destId="{40E24A69-73F7-6B42-B21F-2F80040FE5B1}" srcOrd="0" destOrd="0" presId="urn:microsoft.com/office/officeart/2005/8/layout/chevron2"/>
    <dgm:cxn modelId="{85EF871A-7765-4A42-A9F4-AF9C769A07CB}" type="presOf" srcId="{3800E0CD-D18A-6B4E-B56D-EC77A674B61F}" destId="{AB14E9ED-0B59-3C41-BFB6-02715B144645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024622DB-B217-294F-B427-895F1BBECEF8}" srcId="{DC265933-CD18-554F-AB3E-49300213CC1F}" destId="{C28E5847-7A17-974C-8D16-3354EBCAC443}" srcOrd="0" destOrd="0" parTransId="{9C62DFB7-3E09-A046-B762-131887CC4096}" sibTransId="{374055C1-E584-1241-A995-530F76DC0987}"/>
    <dgm:cxn modelId="{E6C5A2F7-408A-407E-ABC9-0E59E53C044C}" type="presOf" srcId="{88EA9E42-3938-7448-A42F-1618758C5955}" destId="{7FD4ED21-1220-C349-8D97-B9ED0728D9D7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5B968FE4-7611-4C27-A99D-897DF23BA4B7}" type="presOf" srcId="{C28E5847-7A17-974C-8D16-3354EBCAC443}" destId="{EF9D7CBA-B78B-3E43-87BB-064BFD55D5A9}" srcOrd="0" destOrd="0" presId="urn:microsoft.com/office/officeart/2005/8/layout/chevron2"/>
    <dgm:cxn modelId="{50D74CA2-2703-E549-87CE-D7801393C6C7}" srcId="{FE7C479A-06AC-4B44-BD18-E837F19107A3}" destId="{DC265933-CD18-554F-AB3E-49300213CC1F}" srcOrd="5" destOrd="0" parTransId="{37E64636-FB50-9F4F-910C-7463362ED9FE}" sibTransId="{13FB9E16-B1EE-A348-AAAD-D29A199C3CED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E126693A-BF55-4992-AEEF-33D05FAA66D8}" type="presOf" srcId="{AC8FA18C-7B9D-D94C-AB61-8C6AEB6F99E0}" destId="{56E59A24-6867-4B4F-83F1-E04BE749370A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C7BCA07A-893E-4663-81AB-59B42A2DEF5E}" type="presOf" srcId="{CC0C5F87-9E09-F44A-9FE4-783D1ECA91D7}" destId="{A33AEACA-D2B7-DD4F-BC66-D0A9C74BB356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14101F95-8C0B-4677-A190-57771F3CFEFD}" type="presOf" srcId="{082C3A4E-F1E0-BD46-9F2B-FE77532B948D}" destId="{66BEDA6B-ED39-584D-AFF9-E78CD244A2D8}" srcOrd="0" destOrd="0" presId="urn:microsoft.com/office/officeart/2005/8/layout/chevron2"/>
    <dgm:cxn modelId="{B132415D-2192-5242-8B14-81FEC779B4CB}" srcId="{88EA9E42-3938-7448-A42F-1618758C5955}" destId="{AC8FA18C-7B9D-D94C-AB61-8C6AEB6F99E0}" srcOrd="0" destOrd="0" parTransId="{3AF5CBE9-B94B-D149-9FA2-2C1DF8898BDF}" sibTransId="{063A284E-F9EA-C04C-A362-12A845EF97CC}"/>
    <dgm:cxn modelId="{467FD314-0530-4124-9DAA-6E044BA3D6AE}" type="presParOf" srcId="{8CC556F1-3902-064D-9B1D-7826AE877ED2}" destId="{E3E038D3-8E18-EA42-AF72-11DD7CD67EA8}" srcOrd="0" destOrd="0" presId="urn:microsoft.com/office/officeart/2005/8/layout/chevron2"/>
    <dgm:cxn modelId="{070DF007-1455-4FED-A072-D1615E7BE65D}" type="presParOf" srcId="{E3E038D3-8E18-EA42-AF72-11DD7CD67EA8}" destId="{A33AEACA-D2B7-DD4F-BC66-D0A9C74BB356}" srcOrd="0" destOrd="0" presId="urn:microsoft.com/office/officeart/2005/8/layout/chevron2"/>
    <dgm:cxn modelId="{06889282-7E4E-44BF-B19D-E29794457105}" type="presParOf" srcId="{E3E038D3-8E18-EA42-AF72-11DD7CD67EA8}" destId="{350713BD-B27B-E948-80D9-169A97BCC1EF}" srcOrd="1" destOrd="0" presId="urn:microsoft.com/office/officeart/2005/8/layout/chevron2"/>
    <dgm:cxn modelId="{6A1940D0-1587-41FD-A076-FA8E918DFDDD}" type="presParOf" srcId="{8CC556F1-3902-064D-9B1D-7826AE877ED2}" destId="{915AC809-38F8-0E4E-BD3E-2767400BDDE8}" srcOrd="1" destOrd="0" presId="urn:microsoft.com/office/officeart/2005/8/layout/chevron2"/>
    <dgm:cxn modelId="{6906F9B4-790A-4CB5-A493-F042A40EE2D1}" type="presParOf" srcId="{8CC556F1-3902-064D-9B1D-7826AE877ED2}" destId="{ABB89070-6C57-554C-B131-4B74B9AD69F3}" srcOrd="2" destOrd="0" presId="urn:microsoft.com/office/officeart/2005/8/layout/chevron2"/>
    <dgm:cxn modelId="{DA29BC77-5334-494C-AC1E-52106D804949}" type="presParOf" srcId="{ABB89070-6C57-554C-B131-4B74B9AD69F3}" destId="{40E24A69-73F7-6B42-B21F-2F80040FE5B1}" srcOrd="0" destOrd="0" presId="urn:microsoft.com/office/officeart/2005/8/layout/chevron2"/>
    <dgm:cxn modelId="{7709AD41-A7FC-41D6-BB5F-9574736803B0}" type="presParOf" srcId="{ABB89070-6C57-554C-B131-4B74B9AD69F3}" destId="{AB14E9ED-0B59-3C41-BFB6-02715B144645}" srcOrd="1" destOrd="0" presId="urn:microsoft.com/office/officeart/2005/8/layout/chevron2"/>
    <dgm:cxn modelId="{4F196204-9194-467B-BD14-0A36C8F1FC36}" type="presParOf" srcId="{8CC556F1-3902-064D-9B1D-7826AE877ED2}" destId="{E2A5A025-D2BF-FD4B-9D0E-069330075690}" srcOrd="3" destOrd="0" presId="urn:microsoft.com/office/officeart/2005/8/layout/chevron2"/>
    <dgm:cxn modelId="{E9F46788-68F0-4F5A-8114-B064789B5F05}" type="presParOf" srcId="{8CC556F1-3902-064D-9B1D-7826AE877ED2}" destId="{80146EE5-1473-194F-B1B6-CD064E2E7C73}" srcOrd="4" destOrd="0" presId="urn:microsoft.com/office/officeart/2005/8/layout/chevron2"/>
    <dgm:cxn modelId="{6A6D1895-08A2-4C74-9977-C653D513C013}" type="presParOf" srcId="{80146EE5-1473-194F-B1B6-CD064E2E7C73}" destId="{66BEDA6B-ED39-584D-AFF9-E78CD244A2D8}" srcOrd="0" destOrd="0" presId="urn:microsoft.com/office/officeart/2005/8/layout/chevron2"/>
    <dgm:cxn modelId="{E667911B-00CB-4CF2-9B98-DFF03FF1186E}" type="presParOf" srcId="{80146EE5-1473-194F-B1B6-CD064E2E7C73}" destId="{49A8466E-1FE7-744E-93DB-7BDD5B0612CC}" srcOrd="1" destOrd="0" presId="urn:microsoft.com/office/officeart/2005/8/layout/chevron2"/>
    <dgm:cxn modelId="{82587C11-BC2B-41A1-8CBA-75BD46D701E2}" type="presParOf" srcId="{8CC556F1-3902-064D-9B1D-7826AE877ED2}" destId="{1052B3D2-7971-7943-9E06-86B513B37BA9}" srcOrd="5" destOrd="0" presId="urn:microsoft.com/office/officeart/2005/8/layout/chevron2"/>
    <dgm:cxn modelId="{14E988AA-694B-4053-A398-0C9C27953531}" type="presParOf" srcId="{8CC556F1-3902-064D-9B1D-7826AE877ED2}" destId="{1979A3C7-6B83-AE48-AD16-A7BE9B28A234}" srcOrd="6" destOrd="0" presId="urn:microsoft.com/office/officeart/2005/8/layout/chevron2"/>
    <dgm:cxn modelId="{BF38143D-1A0B-4ACC-9528-0C1E2A9697FF}" type="presParOf" srcId="{1979A3C7-6B83-AE48-AD16-A7BE9B28A234}" destId="{F5DAF114-CBF2-6C42-A815-A4131FDC3DFB}" srcOrd="0" destOrd="0" presId="urn:microsoft.com/office/officeart/2005/8/layout/chevron2"/>
    <dgm:cxn modelId="{9951CA4A-7940-4629-BCB4-D119DE7AC674}" type="presParOf" srcId="{1979A3C7-6B83-AE48-AD16-A7BE9B28A234}" destId="{927D0E4D-3F6D-644B-A84D-6BDF82C790D4}" srcOrd="1" destOrd="0" presId="urn:microsoft.com/office/officeart/2005/8/layout/chevron2"/>
    <dgm:cxn modelId="{AB1E6B71-EF2E-4634-8234-8D5B01EB4A6B}" type="presParOf" srcId="{8CC556F1-3902-064D-9B1D-7826AE877ED2}" destId="{934AEFD6-2A71-6444-9B7D-A3F5300017AE}" srcOrd="7" destOrd="0" presId="urn:microsoft.com/office/officeart/2005/8/layout/chevron2"/>
    <dgm:cxn modelId="{4E0280E9-F0F5-4D9E-9965-F8DD7ABDB408}" type="presParOf" srcId="{8CC556F1-3902-064D-9B1D-7826AE877ED2}" destId="{58AF0244-E470-AF4E-94CA-8E7433A4BB94}" srcOrd="8" destOrd="0" presId="urn:microsoft.com/office/officeart/2005/8/layout/chevron2"/>
    <dgm:cxn modelId="{E53F6C96-88F8-4AE6-B143-A571A29AABD8}" type="presParOf" srcId="{58AF0244-E470-AF4E-94CA-8E7433A4BB94}" destId="{7FD4ED21-1220-C349-8D97-B9ED0728D9D7}" srcOrd="0" destOrd="0" presId="urn:microsoft.com/office/officeart/2005/8/layout/chevron2"/>
    <dgm:cxn modelId="{8163512E-9CBF-4E07-B680-EE2640058447}" type="presParOf" srcId="{58AF0244-E470-AF4E-94CA-8E7433A4BB94}" destId="{56E59A24-6867-4B4F-83F1-E04BE749370A}" srcOrd="1" destOrd="0" presId="urn:microsoft.com/office/officeart/2005/8/layout/chevron2"/>
    <dgm:cxn modelId="{ADC845F2-F912-44CD-A3CC-964829E9141F}" type="presParOf" srcId="{8CC556F1-3902-064D-9B1D-7826AE877ED2}" destId="{DAE6607A-B143-F047-B8CD-66DC79CC5D85}" srcOrd="9" destOrd="0" presId="urn:microsoft.com/office/officeart/2005/8/layout/chevron2"/>
    <dgm:cxn modelId="{26765102-FF12-48FB-A10E-5886280049C7}" type="presParOf" srcId="{8CC556F1-3902-064D-9B1D-7826AE877ED2}" destId="{E693F821-D22F-7245-859C-E5360B3DFB01}" srcOrd="10" destOrd="0" presId="urn:microsoft.com/office/officeart/2005/8/layout/chevron2"/>
    <dgm:cxn modelId="{E112823B-78DC-4030-BF87-83AAEA2B79F7}" type="presParOf" srcId="{E693F821-D22F-7245-859C-E5360B3DFB01}" destId="{B192CFC2-4BE0-1046-948D-1143186D7CA8}" srcOrd="0" destOrd="0" presId="urn:microsoft.com/office/officeart/2005/8/layout/chevron2"/>
    <dgm:cxn modelId="{BE66C678-65FE-465B-BE05-199456747273}" type="presParOf" srcId="{E693F821-D22F-7245-859C-E5360B3DFB01}" destId="{EF9D7CBA-B78B-3E43-87BB-064BFD55D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63084" y="166307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83753"/>
        <a:ext cx="761061" cy="326170"/>
      </dsp:txXfrm>
    </dsp:sp>
    <dsp:sp modelId="{350713BD-B27B-E948-80D9-169A97BCC1EF}">
      <dsp:nvSpPr>
        <dsp:cNvPr id="0" name=""/>
        <dsp:cNvSpPr/>
      </dsp:nvSpPr>
      <dsp:spPr>
        <a:xfrm rot="5400000">
          <a:off x="4598994" y="-3834710"/>
          <a:ext cx="707071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Un’ attenta anamnesi, un accurato esame obiettivo e semplici ma mirati esami ematochimici, sono atti indispensabili per favorire un rapido ed efficace percorso diagnostico che già il MMG può svolgere, con vantaggio per il paziente e risparmio per il SSN.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37739"/>
        <a:ext cx="8348422" cy="638039"/>
      </dsp:txXfrm>
    </dsp:sp>
    <dsp:sp modelId="{40E24A69-73F7-6B42-B21F-2F80040FE5B1}">
      <dsp:nvSpPr>
        <dsp:cNvPr id="0" name=""/>
        <dsp:cNvSpPr/>
      </dsp:nvSpPr>
      <dsp:spPr>
        <a:xfrm rot="5400000">
          <a:off x="-163084" y="1157247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374693"/>
        <a:ext cx="761061" cy="326170"/>
      </dsp:txXfrm>
    </dsp:sp>
    <dsp:sp modelId="{AB14E9ED-0B59-3C41-BFB6-02715B144645}">
      <dsp:nvSpPr>
        <dsp:cNvPr id="0" name=""/>
        <dsp:cNvSpPr/>
      </dsp:nvSpPr>
      <dsp:spPr>
        <a:xfrm rot="5400000">
          <a:off x="4599180" y="-2843956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Nei casi in cui manchino segni/sintomi sospetti per neoplasia, può essere ragionevole un atteggiamento attendista di osservazione di 3-4 settimane. 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1028661"/>
        <a:ext cx="8348440" cy="637704"/>
      </dsp:txXfrm>
    </dsp:sp>
    <dsp:sp modelId="{66BEDA6B-ED39-584D-AFF9-E78CD244A2D8}">
      <dsp:nvSpPr>
        <dsp:cNvPr id="0" name=""/>
        <dsp:cNvSpPr/>
      </dsp:nvSpPr>
      <dsp:spPr>
        <a:xfrm rot="5400000">
          <a:off x="-163084" y="2148186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2365632"/>
        <a:ext cx="761061" cy="326170"/>
      </dsp:txXfrm>
    </dsp:sp>
    <dsp:sp modelId="{49A8466E-1FE7-744E-93DB-7BDD5B0612CC}">
      <dsp:nvSpPr>
        <dsp:cNvPr id="0" name=""/>
        <dsp:cNvSpPr/>
      </dsp:nvSpPr>
      <dsp:spPr>
        <a:xfrm rot="5400000">
          <a:off x="4599180" y="-1853017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Evitare in modo assoluto l’uso di corticosteroidi che, favorendo una  momentanea regressione del linfonodo, possono determinare un ritardo nella formulazione della diagnosi.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2019600"/>
        <a:ext cx="8348440" cy="637704"/>
      </dsp:txXfrm>
    </dsp:sp>
    <dsp:sp modelId="{F5DAF114-CBF2-6C42-A815-A4131FDC3DFB}">
      <dsp:nvSpPr>
        <dsp:cNvPr id="0" name=""/>
        <dsp:cNvSpPr/>
      </dsp:nvSpPr>
      <dsp:spPr>
        <a:xfrm rot="5400000">
          <a:off x="-163084" y="3139125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356571"/>
        <a:ext cx="761061" cy="326170"/>
      </dsp:txXfrm>
    </dsp:sp>
    <dsp:sp modelId="{927D0E4D-3F6D-644B-A84D-6BDF82C790D4}">
      <dsp:nvSpPr>
        <dsp:cNvPr id="0" name=""/>
        <dsp:cNvSpPr/>
      </dsp:nvSpPr>
      <dsp:spPr>
        <a:xfrm rot="5400000">
          <a:off x="4599180" y="-862077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Il riconoscimento di uno o più segni/sintomi di “rischio” può permettere di individuare precocemente i pazienti da inviare all’esame cito/istologico ma in caso di parametri fortemente suggestivi per patologia linfoproliferativa è buona norma indirizzare il paziente allo Specialista.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3010540"/>
        <a:ext cx="8348440" cy="637704"/>
      </dsp:txXfrm>
    </dsp:sp>
    <dsp:sp modelId="{7FD4ED21-1220-C349-8D97-B9ED0728D9D7}">
      <dsp:nvSpPr>
        <dsp:cNvPr id="0" name=""/>
        <dsp:cNvSpPr/>
      </dsp:nvSpPr>
      <dsp:spPr>
        <a:xfrm rot="5400000">
          <a:off x="-163084" y="4130065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5</a:t>
          </a:r>
          <a:endParaRPr lang="it-IT" sz="3600" b="1" kern="1200" dirty="0"/>
        </a:p>
      </dsp:txBody>
      <dsp:txXfrm rot="-5400000">
        <a:off x="2" y="4347511"/>
        <a:ext cx="761061" cy="326170"/>
      </dsp:txXfrm>
    </dsp:sp>
    <dsp:sp modelId="{56E59A24-6867-4B4F-83F1-E04BE749370A}">
      <dsp:nvSpPr>
        <dsp:cNvPr id="0" name=""/>
        <dsp:cNvSpPr/>
      </dsp:nvSpPr>
      <dsp:spPr>
        <a:xfrm rot="5400000">
          <a:off x="4599180" y="128861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L’Ecografia, nel caso di una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linfoadenopatia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polistazionale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, ha un ruolo nella valutazione delle caratteristiche morfologiche/strutturali del linfonodo “sospetto” . Essa può altresì aiutare a confermare la natura linfonodale della neoformazione e ad evidenziarne la presenza di alterazioni suggestive per patologia infiammatoria o neoplastica pur nell'ambito di variabilità.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4001478"/>
        <a:ext cx="8348440" cy="637704"/>
      </dsp:txXfrm>
    </dsp:sp>
    <dsp:sp modelId="{B192CFC2-4BE0-1046-948D-1143186D7CA8}">
      <dsp:nvSpPr>
        <dsp:cNvPr id="0" name=""/>
        <dsp:cNvSpPr/>
      </dsp:nvSpPr>
      <dsp:spPr>
        <a:xfrm rot="5400000">
          <a:off x="-163084" y="5121004"/>
          <a:ext cx="1087231" cy="7610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6</a:t>
          </a:r>
          <a:endParaRPr lang="it-IT" sz="3200" b="1" kern="1200" dirty="0"/>
        </a:p>
      </dsp:txBody>
      <dsp:txXfrm rot="-5400000">
        <a:off x="2" y="5338450"/>
        <a:ext cx="761061" cy="326170"/>
      </dsp:txXfrm>
    </dsp:sp>
    <dsp:sp modelId="{EF9D7CBA-B78B-3E43-87BB-064BFD55D5A9}">
      <dsp:nvSpPr>
        <dsp:cNvPr id="0" name=""/>
        <dsp:cNvSpPr/>
      </dsp:nvSpPr>
      <dsp:spPr>
        <a:xfrm rot="5400000">
          <a:off x="4599180" y="1119800"/>
          <a:ext cx="706700" cy="83829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La PET non è un'indagine di primo livello ma rappresenta un valido supporto nella </a:t>
          </a:r>
          <a:r>
            <a:rPr lang="it-IT" sz="13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stadiazione</a:t>
          </a:r>
          <a:r>
            <a:rPr lang="it-IT" sz="13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rPr>
            <a:t> e valutazione della risposta alla terapia della patologia neoplastica, specie nei Linfomi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761061" y="4992417"/>
        <a:ext cx="8348440" cy="6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CE3A-EE98-40D5-BCDA-9E93F3FDC4C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2E6AE-B81F-4112-A939-597EA4D5AB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84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00163" y="803275"/>
            <a:ext cx="4257675" cy="3192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43" y="4347099"/>
            <a:ext cx="5028871" cy="384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2463"/>
          </a:xfrm>
          <a:ln/>
        </p:spPr>
      </p:sp>
      <p:sp>
        <p:nvSpPr>
          <p:cNvPr id="153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3743" y="4347099"/>
            <a:ext cx="5028871" cy="384995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2463"/>
          </a:xfrm>
          <a:ln/>
        </p:spPr>
      </p:sp>
      <p:sp>
        <p:nvSpPr>
          <p:cNvPr id="18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3743" y="4347099"/>
            <a:ext cx="5028871" cy="384995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25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99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48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55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0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60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03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9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06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2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49E7-9802-43D4-8AD1-9A445D503E61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701B-1076-4FFB-826C-CF8D0E15D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847981"/>
            <a:ext cx="9144000" cy="2700747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" y="2164166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defRPr/>
            </a:pPr>
            <a:r>
              <a:rPr lang="it-IT" sz="5400" b="1" dirty="0" smtClean="0">
                <a:latin typeface="Arial Narrow"/>
                <a:cs typeface="Arial Narrow"/>
              </a:rPr>
              <a:t>Ed ora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84798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535250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632230" y="4673746"/>
            <a:ext cx="226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Pizzocaro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495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4578" name="Picture 2" descr="violini francesco massa mediastinica resi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5" y="990601"/>
            <a:ext cx="7403402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57447" y="246064"/>
            <a:ext cx="908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06884" y="311150"/>
            <a:ext cx="5865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LH stadio IIA – dopo 6 cicli di chemioterapia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700941" y="6165851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015" y="6086476"/>
            <a:ext cx="6164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Intensa captazione  della massa residua alla TC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10063" y="238125"/>
            <a:ext cx="7912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36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FDG-PET nei linfomi: risposta alla terapia</a:t>
            </a:r>
            <a:endParaRPr lang="en-GB" sz="36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5603" name="Picture 3" descr="App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982" r="3726" b="21089"/>
          <a:stretch>
            <a:fillRect/>
          </a:stretch>
        </p:blipFill>
        <p:spPr bwMode="auto">
          <a:xfrm>
            <a:off x="4572733" y="1052513"/>
            <a:ext cx="4149304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App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 b="19124"/>
          <a:stretch>
            <a:fillRect/>
          </a:stretch>
        </p:blipFill>
        <p:spPr bwMode="auto">
          <a:xfrm>
            <a:off x="351636" y="1052514"/>
            <a:ext cx="386799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4253" y="4797426"/>
            <a:ext cx="28130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LH: sopravvivenza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in 60 P. valutati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 al termine della terapia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Spaepen, 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Br J Haematol - 2001</a:t>
            </a:r>
            <a:endParaRPr lang="en-GB" sz="2000" b="1" i="1">
              <a:latin typeface="Comic Sans MS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46332" y="4797426"/>
            <a:ext cx="295374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LNH: sopravvivenza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in 93 P. valutati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>
                <a:latin typeface="Comic Sans MS" charset="0"/>
              </a:rPr>
              <a:t> al termine della terapia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Spaepen,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i="1">
                <a:latin typeface="Comic Sans MS" charset="0"/>
              </a:rPr>
              <a:t> JCO - 2001</a:t>
            </a:r>
            <a:endParaRPr lang="en-GB" sz="2000" b="1" i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9143" y="167063"/>
            <a:ext cx="84547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</a:t>
            </a:r>
            <a:r>
              <a:rPr lang="it-IT" sz="36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FDG-PET nei linfomi: </a:t>
            </a:r>
          </a:p>
          <a:p>
            <a:pPr algn="ctr">
              <a:buClrTx/>
              <a:buSzTx/>
              <a:buFontTx/>
              <a:buNone/>
            </a:pPr>
            <a:r>
              <a:rPr lang="it-IT" sz="3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Valutazione precoce della risposta alla terapia</a:t>
            </a:r>
            <a:endParaRPr lang="en-GB" sz="36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9143" y="1700214"/>
            <a:ext cx="8454734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 corso di chemioterapia (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early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response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per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valutazione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della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chemiosensibilità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individuale dopo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il 1° o 2° ciclo in P. con LH e LNH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ad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alto grado </a:t>
            </a: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 la negativizzazione precoce della PET è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secondo alcuni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autori indice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di ottima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risposta al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trattamento e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di minore incidenza di successive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recidive 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 in corso numerosi studi nazionali e internazionali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per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valutare eventuale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variazioni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della strategia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terapeutica in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base al risultato della PET ad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interim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274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7650" name="Picture 2" descr="VISINO PRE POST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t="63484" r="48930" b="5220"/>
          <a:stretch>
            <a:fillRect/>
          </a:stretch>
        </p:blipFill>
        <p:spPr bwMode="auto">
          <a:xfrm>
            <a:off x="4704596" y="836614"/>
            <a:ext cx="4032092" cy="48974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VISINO PRE POST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11597" r="48967" b="55949"/>
          <a:stretch>
            <a:fillRect/>
          </a:stretch>
        </p:blipFill>
        <p:spPr bwMode="auto">
          <a:xfrm>
            <a:off x="458593" y="836614"/>
            <a:ext cx="3972020" cy="48974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0527" y="169864"/>
            <a:ext cx="3169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PET – </a:t>
            </a: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         LH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0102" y="6037264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291365" y="6037264"/>
            <a:ext cx="2736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2° ciclo di PCT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8674" name="Picture 2" descr="come v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748" r="51619" b="59659"/>
          <a:stretch>
            <a:fillRect/>
          </a:stretch>
        </p:blipFill>
        <p:spPr bwMode="auto">
          <a:xfrm>
            <a:off x="4572734" y="1066800"/>
            <a:ext cx="353687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ome v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t="57539" r="50517" b="2519"/>
          <a:stretch>
            <a:fillRect/>
          </a:stretch>
        </p:blipFill>
        <p:spPr bwMode="auto">
          <a:xfrm>
            <a:off x="562617" y="1066800"/>
            <a:ext cx="367459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19317" y="311150"/>
            <a:ext cx="1677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 LNH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489333" y="6113464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977824" y="6102351"/>
            <a:ext cx="27369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2° ciclo di PCT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9460" name="Picture 4" descr="LINFOMA 2"/>
          <p:cNvPicPr>
            <a:picLocks noChangeAspect="1" noChangeArrowheads="1"/>
          </p:cNvPicPr>
          <p:nvPr/>
        </p:nvPicPr>
        <p:blipFill>
          <a:blip r:embed="rId2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b="6587"/>
          <a:stretch>
            <a:fillRect/>
          </a:stretch>
        </p:blipFill>
        <p:spPr bwMode="auto">
          <a:xfrm>
            <a:off x="783856" y="1120775"/>
            <a:ext cx="7709618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83856" y="260350"/>
            <a:ext cx="4845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FFFF"/>
                </a:solidFill>
                <a:latin typeface="Comic Sans MS" charset="0"/>
              </a:rPr>
              <a:t>18FDG - Linfoma di </a:t>
            </a:r>
            <a:r>
              <a:rPr lang="it-IT" sz="2800" dirty="0" err="1">
                <a:solidFill>
                  <a:srgbClr val="FFFFFF"/>
                </a:solidFill>
                <a:latin typeface="Comic Sans MS" charset="0"/>
              </a:rPr>
              <a:t>Hodgkin</a:t>
            </a:r>
            <a:endParaRPr lang="it-IT" sz="2800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49773" y="5564188"/>
            <a:ext cx="139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endParaRPr lang="it-IT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727600" y="5378451"/>
            <a:ext cx="1767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latin typeface="Comic Sans MS" charset="0"/>
              </a:rPr>
              <a:t>dopo 2 cicli</a:t>
            </a:r>
          </a:p>
          <a:p>
            <a:pPr algn="ctr"/>
            <a:r>
              <a:rPr lang="it-IT">
                <a:solidFill>
                  <a:srgbClr val="FFFFFF"/>
                </a:solidFill>
                <a:latin typeface="Comic Sans MS" charset="0"/>
              </a:rPr>
              <a:t> chemioterapia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373401" y="5414964"/>
            <a:ext cx="1514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>
                <a:solidFill>
                  <a:srgbClr val="FFFFFF"/>
                </a:solidFill>
                <a:latin typeface="Comic Sans MS" charset="0"/>
              </a:rPr>
              <a:t>al termine</a:t>
            </a:r>
          </a:p>
          <a:p>
            <a:r>
              <a:rPr lang="it-IT" dirty="0">
                <a:solidFill>
                  <a:srgbClr val="FFFFFF"/>
                </a:solidFill>
                <a:latin typeface="Comic Sans MS" charset="0"/>
              </a:rPr>
              <a:t>trattamento</a:t>
            </a:r>
          </a:p>
        </p:txBody>
      </p:sp>
    </p:spTree>
    <p:extLst>
      <p:ext uri="{BB962C8B-B14F-4D97-AF65-F5344CB8AC3E}">
        <p14:creationId xmlns:p14="http://schemas.microsoft.com/office/powerpoint/2010/main" val="37564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9599" cy="4897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>
              <a:buFontTx/>
              <a:buNone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RACCOMANDATA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nel LH, linfoma B ad alto grado, follicolare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della risposta al fine trattamento 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ristadiazione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se recidiva 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PROBABILMENTE INDICATA, MA NECESSARI ALTRI DATI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precoce della risposta in LH e linfoma B alto grado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</a:t>
            </a:r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stadiazione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nei linfomi T periferici e mantellari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valutazione della risposta a fine trattamento nei linfomi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T periferici e mantellari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NON RACCOMANDATA</a:t>
            </a:r>
          </a:p>
          <a:p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follow-up dopo remissione completa</a:t>
            </a:r>
          </a:p>
          <a:p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endParaRPr lang="it-IT" sz="2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con </a:t>
            </a:r>
            <a:r>
              <a:rPr lang="it-IT" sz="48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 nei linfomi </a:t>
            </a:r>
            <a:b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</a:b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indicazioni</a:t>
            </a:r>
          </a:p>
        </p:txBody>
      </p:sp>
    </p:spTree>
    <p:extLst>
      <p:ext uri="{BB962C8B-B14F-4D97-AF65-F5344CB8AC3E}">
        <p14:creationId xmlns:p14="http://schemas.microsoft.com/office/powerpoint/2010/main" val="180918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5857" y="401638"/>
            <a:ext cx="826376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800" b="1" dirty="0">
                <a:solidFill>
                  <a:srgbClr val="00CCFF"/>
                </a:solidFill>
                <a:latin typeface="Arial Narrow"/>
                <a:cs typeface="Arial Narrow"/>
              </a:rPr>
              <a:t> </a:t>
            </a:r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PET con </a:t>
            </a:r>
            <a:r>
              <a:rPr lang="it-IT" sz="44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4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FDG: preparazione e modalità di esecuzione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5857" y="1979614"/>
            <a:ext cx="8263764" cy="473155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necessario il digiuno, consigliata idratazione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se diabetico deve essere ben compensato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valore glicemia accettabile &lt; 160 mg/dl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ridotta attività fisica dal giorno precedente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nessuna effetto collaterale alla somministrazione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P. radioattivo per 6 – 8 ore 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dose al paziente contenuta (5 – 8 </a:t>
            </a:r>
            <a:r>
              <a:rPr lang="it-IT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mSi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durata della scansione 10 – 20 minuti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controindicazione: gravidanza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accertata</a:t>
            </a: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242476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758"/>
            <a:ext cx="9144000" cy="56798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8032" y="114966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CARLO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 bwMode="auto">
          <a:xfrm>
            <a:off x="0" y="3181511"/>
            <a:ext cx="5161743" cy="15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/>
            <a:r>
              <a:rPr lang="it-IT" sz="9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8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083716106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0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4683"/>
            <a:ext cx="8229600" cy="11430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(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emission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tomography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607" y="1771687"/>
            <a:ext cx="8819715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utilizza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radiofarmaci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marcati con isotopi emettitori di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positroni 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il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più usato è il fluoro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desossiglucosio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F18DG,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tracciante del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metabolismo del glucosio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segue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sua via metabolica, ma a differenza del glucosio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una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volta penetrato nella cellula, ne rimane intrappolato.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più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cellula ha un elevato metabolismo e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consumo di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glucosio, maggiore è la captazione del 18FDG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,caratteristica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tipica delle cellule neoplastiche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ma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c’è bisogno di un altro strumento diagnostico dopo TC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RM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eco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etc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… ?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informazioni aggiuntive fornisce?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quando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è utile/indispensabile?</a:t>
            </a:r>
          </a:p>
        </p:txBody>
      </p:sp>
    </p:spTree>
    <p:extLst>
      <p:ext uri="{BB962C8B-B14F-4D97-AF65-F5344CB8AC3E}">
        <p14:creationId xmlns:p14="http://schemas.microsoft.com/office/powerpoint/2010/main" val="823558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7238" y="1557339"/>
            <a:ext cx="830216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>
              <a:buFontTx/>
              <a:buNone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indagine funzionale che sfrutta alterazioni metaboliche 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che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sono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indipendenti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dai criteri morfologici</a:t>
            </a:r>
          </a:p>
          <a:p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generalmente più precoci delle alterazioni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morfologiche e permettono una migliore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caratterizzazione biologica 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dei tessuti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es.: differenziazione tessuto </a:t>
            </a:r>
            <a:endParaRPr lang="it-IT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</a:t>
            </a:r>
            <a:r>
              <a:rPr lang="it-IT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fibrotico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/necrotico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	     – tumore vitale metabolicamente attivo)</a:t>
            </a: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      caratterizzazione dei linfonodi</a:t>
            </a:r>
          </a:p>
          <a:p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apparecchiature ibride PET / CT </a:t>
            </a:r>
          </a:p>
          <a:p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</a:p>
          <a:p>
            <a:endParaRPr lang="it-IT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4340" name="Picture 4" descr="DSC_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r="4759"/>
          <a:stretch>
            <a:fillRect/>
          </a:stretch>
        </p:blipFill>
        <p:spPr bwMode="auto">
          <a:xfrm>
            <a:off x="5654457" y="3252213"/>
            <a:ext cx="32570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4683"/>
            <a:ext cx="8229600" cy="11430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PET (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positron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emission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r>
              <a:rPr lang="it-IT" sz="4800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tomography</a:t>
            </a:r>
            <a:r>
              <a:rPr lang="it-IT" sz="48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0246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55745" y="656614"/>
            <a:ext cx="58729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4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la PET con </a:t>
            </a:r>
            <a:r>
              <a:rPr lang="it-IT" sz="4000" b="1" baseline="300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18</a:t>
            </a:r>
            <a:r>
              <a:rPr lang="it-IT" sz="4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FDG nei linfomi</a:t>
            </a:r>
            <a:endParaRPr lang="en-GB" sz="40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25975" y="2310589"/>
            <a:ext cx="7177016" cy="353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intensa captazione del FDG nel LH e nei LNH 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ad alto ed intermedio grado di malignità </a:t>
            </a: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endParaRPr lang="it-IT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-) intensa captazione anche in alcuni LNH a basso 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grado (follicolari), minore in altri (a derivazione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  dei linfociti T periferici)</a:t>
            </a:r>
          </a:p>
          <a:p>
            <a:pPr>
              <a:buClrTx/>
              <a:buSzTx/>
              <a:buFontTx/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00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09034" y="-228600"/>
            <a:ext cx="49170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endParaRPr lang="it-IT" sz="2800" b="1">
              <a:solidFill>
                <a:srgbClr val="FFFFFF"/>
              </a:solidFill>
              <a:latin typeface="Arial" charset="0"/>
            </a:endParaRPr>
          </a:p>
          <a:p>
            <a:pPr algn="ctr">
              <a:buClrTx/>
              <a:buSzTx/>
              <a:buFontTx/>
              <a:buNone/>
            </a:pPr>
            <a:r>
              <a:rPr lang="it-IT" b="1" baseline="3000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>
                <a:solidFill>
                  <a:srgbClr val="FFFFFF"/>
                </a:solidFill>
                <a:latin typeface="Comic Sans MS" charset="0"/>
              </a:rPr>
              <a:t>FDG</a:t>
            </a:r>
          </a:p>
          <a:p>
            <a:pPr algn="ctr">
              <a:buClrTx/>
              <a:buSzTx/>
              <a:buFontTx/>
              <a:buNone/>
            </a:pPr>
            <a:r>
              <a:rPr lang="it-IT" b="1">
                <a:solidFill>
                  <a:srgbClr val="FFFFFF"/>
                </a:solidFill>
                <a:latin typeface="Comic Sans MS" charset="0"/>
              </a:rPr>
              <a:t>Linfoma di Hodgkin - stadiazione</a:t>
            </a:r>
          </a:p>
        </p:txBody>
      </p:sp>
      <p:pic>
        <p:nvPicPr>
          <p:cNvPr id="20483" name="Picture 3" descr="medias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14" y="1143001"/>
            <a:ext cx="51353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o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6" y="762000"/>
            <a:ext cx="31515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rot="10731140" flipH="1" flipV="1">
            <a:off x="1265889" y="1752600"/>
            <a:ext cx="703272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07235" y="6254751"/>
            <a:ext cx="205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</a:t>
            </a:r>
            <a:r>
              <a:rPr lang="it-IT" sz="2000" b="1" dirty="0">
                <a:latin typeface="Comic Sans MS" charset="0"/>
              </a:rPr>
              <a:t> </a:t>
            </a: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assiale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97581" y="6345239"/>
            <a:ext cx="1965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Immagine</a:t>
            </a:r>
            <a:r>
              <a:rPr lang="it-IT" sz="2000" b="1" dirty="0">
                <a:latin typeface="Comic Sans MS" charset="0"/>
              </a:rPr>
              <a:t> MIP</a:t>
            </a:r>
            <a:endParaRPr lang="en-GB" sz="2000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1506" name="Picture 2" descr="campopiano  linfoma splen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3" y="914400"/>
            <a:ext cx="3485591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lesioni splen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>
            <a:fillRect/>
          </a:stretch>
        </p:blipFill>
        <p:spPr bwMode="auto">
          <a:xfrm>
            <a:off x="3797668" y="873126"/>
            <a:ext cx="527600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252019" y="44451"/>
            <a:ext cx="1630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FDG – LNH</a:t>
            </a:r>
          </a:p>
          <a:p>
            <a:pPr algn="ctr">
              <a:buClrTx/>
              <a:buSzTx/>
              <a:buFontTx/>
              <a:buNone/>
            </a:pP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it-IT" b="1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 </a:t>
            </a:r>
            <a:endParaRPr lang="en-GB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25419" y="6021389"/>
            <a:ext cx="1965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Immagine MIP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74631" y="6010276"/>
            <a:ext cx="2059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assiale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2530" name="Picture 2" descr="campopiano  linfoma splenic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6" y="836613"/>
            <a:ext cx="3211608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ampopiano linfom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49" y="525463"/>
            <a:ext cx="485404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ampopiano linfoma splen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49" y="3733800"/>
            <a:ext cx="4854042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6552" y="219075"/>
            <a:ext cx="3209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latin typeface="Comic Sans MS" charset="0"/>
              </a:rPr>
              <a:t>FDG – LNH - </a:t>
            </a:r>
            <a:r>
              <a:rPr lang="it-IT" b="1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endParaRPr lang="en-GB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209439" y="6407151"/>
            <a:ext cx="2254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coronale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36139" y="17464"/>
            <a:ext cx="2423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latin typeface="Comic Sans MS" charset="0"/>
              </a:rPr>
              <a:t>Sezione  sagittale</a:t>
            </a:r>
            <a:endParaRPr lang="en-GB" sz="2000" b="1" dirty="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74709" y="5589589"/>
            <a:ext cx="27002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Comic Sans MS" charset="0"/>
              </a:rPr>
              <a:t>Variazione della </a:t>
            </a:r>
          </a:p>
          <a:p>
            <a:r>
              <a:rPr lang="it-IT" dirty="0" err="1">
                <a:solidFill>
                  <a:srgbClr val="FFFFFF"/>
                </a:solidFill>
                <a:latin typeface="Comic Sans MS" charset="0"/>
              </a:rPr>
              <a:t>stadiazione</a:t>
            </a:r>
            <a:r>
              <a:rPr lang="it-IT" dirty="0">
                <a:solidFill>
                  <a:srgbClr val="FFFFFF"/>
                </a:solidFill>
                <a:latin typeface="Comic Sans MS" charset="0"/>
              </a:rPr>
              <a:t> nel 8 – 40%</a:t>
            </a:r>
          </a:p>
        </p:txBody>
      </p:sp>
    </p:spTree>
    <p:extLst>
      <p:ext uri="{BB962C8B-B14F-4D97-AF65-F5344CB8AC3E}">
        <p14:creationId xmlns:p14="http://schemas.microsoft.com/office/powerpoint/2010/main" val="3220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3554" name="Picture 2" descr="LNH alto grado ribatezz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5252"/>
          <a:stretch>
            <a:fillRect/>
          </a:stretch>
        </p:blipFill>
        <p:spPr bwMode="auto">
          <a:xfrm>
            <a:off x="518663" y="1066801"/>
            <a:ext cx="3189631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ribatezzato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492" r="6093" b="9671"/>
          <a:stretch>
            <a:fillRect/>
          </a:stretch>
        </p:blipFill>
        <p:spPr bwMode="auto">
          <a:xfrm>
            <a:off x="4306075" y="1052513"/>
            <a:ext cx="345628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2668" y="27463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199052" y="122239"/>
            <a:ext cx="40440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LNH aggressivo – Stadio III B</a:t>
            </a:r>
          </a:p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Risposta alla 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27812" y="6162676"/>
            <a:ext cx="156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stadiazione</a:t>
            </a:r>
            <a:endParaRPr lang="en-GB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62818" y="6092826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dopo 6 cicli di PCT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square" lIns="90000" tIns="45000" rIns="90000" bIns="45000" rtlCol="0">
            <a:spAutoFit/>
          </a:bodyPr>
          <a:lstStyle/>
          <a:p>
            <a:pPr marL="457200" indent="-457200" algn="dist">
              <a:buFont typeface="Arial"/>
              <a:buChar char="•"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163498" y="230189"/>
            <a:ext cx="4429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2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FDG – LH – risposta alla terapia</a:t>
            </a:r>
            <a:endParaRPr lang="en-GB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29704" name="Picture 8" descr="linf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24428" r="57181" b="45288"/>
          <a:stretch>
            <a:fillRect/>
          </a:stretch>
        </p:blipFill>
        <p:spPr bwMode="auto">
          <a:xfrm>
            <a:off x="849787" y="736600"/>
            <a:ext cx="8027556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linf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60451" r="57181" b="10095"/>
          <a:stretch>
            <a:fillRect/>
          </a:stretch>
        </p:blipFill>
        <p:spPr bwMode="auto">
          <a:xfrm>
            <a:off x="849787" y="3843339"/>
            <a:ext cx="8027556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14226" y="6118225"/>
            <a:ext cx="1525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dopo terapia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780158" y="3116263"/>
            <a:ext cx="928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latin typeface="Comic Sans MS" charset="0"/>
              </a:rPr>
              <a:t> </a:t>
            </a:r>
            <a:r>
              <a:rPr lang="it-IT">
                <a:solidFill>
                  <a:srgbClr val="FF0000"/>
                </a:solidFill>
                <a:latin typeface="Comic Sans MS" charset="0"/>
              </a:rPr>
              <a:t>basale</a:t>
            </a:r>
          </a:p>
        </p:txBody>
      </p:sp>
    </p:spTree>
    <p:extLst>
      <p:ext uri="{BB962C8B-B14F-4D97-AF65-F5344CB8AC3E}">
        <p14:creationId xmlns:p14="http://schemas.microsoft.com/office/powerpoint/2010/main" val="1749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Presentazione su schermo (4:3)</PresentationFormat>
  <Paragraphs>130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PET (positron emission tomography) </vt:lpstr>
      <vt:lpstr>PET (positron emission tomography)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PET con 18FDG nei linfomi  indicazioni</vt:lpstr>
      <vt:lpstr>Presentazione standard di PowerPoint</vt:lpstr>
      <vt:lpstr>Piano 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2013-10-28T16:10:59Z</dcterms:created>
  <dcterms:modified xsi:type="dcterms:W3CDTF">2013-10-28T16:11:35Z</dcterms:modified>
</cp:coreProperties>
</file>