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  <p:sldMasterId id="2147483676" r:id="rId3"/>
    <p:sldMasterId id="2147483689" r:id="rId4"/>
    <p:sldMasterId id="2147483702" r:id="rId5"/>
    <p:sldMasterId id="2147483717" r:id="rId6"/>
    <p:sldMasterId id="2147483729" r:id="rId7"/>
  </p:sldMasterIdLst>
  <p:notesMasterIdLst>
    <p:notesMasterId r:id="rId89"/>
  </p:notesMasterIdLst>
  <p:sldIdLst>
    <p:sldId id="280" r:id="rId8"/>
    <p:sldId id="301" r:id="rId9"/>
    <p:sldId id="304" r:id="rId10"/>
    <p:sldId id="305" r:id="rId11"/>
    <p:sldId id="306" r:id="rId12"/>
    <p:sldId id="308" r:id="rId13"/>
    <p:sldId id="302" r:id="rId14"/>
    <p:sldId id="307" r:id="rId15"/>
    <p:sldId id="303" r:id="rId16"/>
    <p:sldId id="281" r:id="rId17"/>
    <p:sldId id="282" r:id="rId18"/>
    <p:sldId id="309" r:id="rId19"/>
    <p:sldId id="310" r:id="rId20"/>
    <p:sldId id="311" r:id="rId21"/>
    <p:sldId id="283" r:id="rId22"/>
    <p:sldId id="284" r:id="rId23"/>
    <p:sldId id="285" r:id="rId24"/>
    <p:sldId id="286" r:id="rId25"/>
    <p:sldId id="287" r:id="rId26"/>
    <p:sldId id="356" r:id="rId27"/>
    <p:sldId id="357" r:id="rId28"/>
    <p:sldId id="294" r:id="rId29"/>
    <p:sldId id="296" r:id="rId30"/>
    <p:sldId id="312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4" r:id="rId50"/>
    <p:sldId id="336" r:id="rId51"/>
    <p:sldId id="337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355" r:id="rId60"/>
    <p:sldId id="291" r:id="rId61"/>
    <p:sldId id="297" r:id="rId62"/>
    <p:sldId id="257" r:id="rId63"/>
    <p:sldId id="258" r:id="rId64"/>
    <p:sldId id="259" r:id="rId65"/>
    <p:sldId id="260" r:id="rId66"/>
    <p:sldId id="261" r:id="rId67"/>
    <p:sldId id="262" r:id="rId68"/>
    <p:sldId id="263" r:id="rId69"/>
    <p:sldId id="264" r:id="rId70"/>
    <p:sldId id="265" r:id="rId71"/>
    <p:sldId id="266" r:id="rId72"/>
    <p:sldId id="267" r:id="rId73"/>
    <p:sldId id="268" r:id="rId74"/>
    <p:sldId id="269" r:id="rId75"/>
    <p:sldId id="270" r:id="rId76"/>
    <p:sldId id="271" r:id="rId77"/>
    <p:sldId id="272" r:id="rId78"/>
    <p:sldId id="273" r:id="rId79"/>
    <p:sldId id="277" r:id="rId80"/>
    <p:sldId id="278" r:id="rId81"/>
    <p:sldId id="279" r:id="rId82"/>
    <p:sldId id="288" r:id="rId83"/>
    <p:sldId id="289" r:id="rId84"/>
    <p:sldId id="290" r:id="rId85"/>
    <p:sldId id="298" r:id="rId86"/>
    <p:sldId id="299" r:id="rId87"/>
    <p:sldId id="300" r:id="rId8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34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62683-FC4E-BE40-833B-727050F956DA}" type="datetimeFigureOut">
              <a:rPr lang="it-IT" smtClean="0"/>
              <a:t>30/01/16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E11B0-19CB-8949-843F-7F331CB63E6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265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760147-51D0-644C-B8EB-5A7E02472C44}" type="slidenum">
              <a:rPr lang="it-IT">
                <a:solidFill>
                  <a:prstClr val="white"/>
                </a:solidFill>
                <a:latin typeface="Calibri"/>
              </a:rPr>
              <a:pPr/>
              <a:t>2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3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defTabSz="39382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prstClr val="white"/>
              </a:solidFill>
              <a:latin typeface="Arial" charset="0"/>
              <a:ea typeface="ＭＳ Ｐゴシック" charset="0"/>
              <a:cs typeface="Microsoft YaHe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178335-C63B-594E-BD28-23C9CEF971DA}" type="slidenum">
              <a:rPr lang="en-US">
                <a:solidFill>
                  <a:prstClr val="black"/>
                </a:solidFill>
                <a:latin typeface="Calibri"/>
              </a:rPr>
              <a:pPr/>
              <a:t>54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4614F-DA20-A145-9CDD-8BD5E319334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56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6854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B086390-8224-994E-AFA4-F1AED59D5825}" type="slidenum">
              <a:rPr lang="it-IT">
                <a:solidFill>
                  <a:prstClr val="black"/>
                </a:solidFill>
              </a:rPr>
              <a:pPr/>
              <a:t>59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27645" indent="-279864"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19454" indent="-223891"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7236" indent="-223891"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15018" indent="-223891"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62799" indent="-223891" algn="r" defTabSz="9142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10581" indent="-223891" algn="r" defTabSz="9142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358363" indent="-223891" algn="r" defTabSz="9142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06144" indent="-223891" algn="r" defTabSz="9142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54E8433-EE89-794B-8B69-49B24894ED73}" type="slidenum">
              <a:rPr lang="en-US" sz="1200"/>
              <a:pPr/>
              <a:t>69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27645" indent="-279864"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19454" indent="-223891"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7236" indent="-223891"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15018" indent="-223891"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62799" indent="-223891" algn="r" defTabSz="9142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10581" indent="-223891" algn="r" defTabSz="9142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358363" indent="-223891" algn="r" defTabSz="9142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06144" indent="-223891" algn="r" defTabSz="9142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F9DF786-F7AF-624A-878F-A39D22CC6B57}" type="slidenum">
              <a:rPr lang="en-US" sz="1200"/>
              <a:pPr/>
              <a:t>73</a:t>
            </a:fld>
            <a:endParaRPr lang="en-US" sz="120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94" y="4342854"/>
            <a:ext cx="5029613" cy="41152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27645" indent="-279864"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19454" indent="-223891"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7236" indent="-223891"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15018" indent="-223891"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62799" indent="-223891" algn="r" defTabSz="9142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10581" indent="-223891" algn="r" defTabSz="9142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358363" indent="-223891" algn="r" defTabSz="9142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06144" indent="-223891" algn="r" defTabSz="9142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C8AB9F6-F324-2543-86EB-7065F12478A8}" type="slidenum">
              <a:rPr lang="en-US" sz="1200">
                <a:solidFill>
                  <a:prstClr val="black"/>
                </a:solidFill>
              </a:rPr>
              <a:pPr/>
              <a:t>74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" charset="0"/>
              </a:rPr>
              <a:t>Acupuncture Consult in the HTU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27645" indent="-279864"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19454" indent="-223891"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67236" indent="-223891"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15018" indent="-223891" defTabSz="91422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62799" indent="-223891" algn="r" defTabSz="9142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10581" indent="-223891" algn="r" defTabSz="9142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358363" indent="-223891" algn="r" defTabSz="9142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06144" indent="-223891" algn="r" defTabSz="9142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3B2446B-D5DC-D54A-B5AD-1D13695ADD0A}" type="slidenum">
              <a:rPr lang="en-US" sz="1200"/>
              <a:pPr/>
              <a:t>75</a:t>
            </a:fld>
            <a:endParaRPr lang="en-US" sz="12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04F7C3-2EBC-E14B-B4EF-0BB0B9F6244E}" type="slidenum">
              <a:rPr lang="it-IT">
                <a:solidFill>
                  <a:prstClr val="white"/>
                </a:solidFill>
                <a:latin typeface="Calibri"/>
              </a:rPr>
              <a:pPr/>
              <a:t>7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defTabSz="39382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prstClr val="white"/>
              </a:solidFill>
              <a:latin typeface="Arial" charset="0"/>
              <a:ea typeface="ＭＳ Ｐゴシック" charset="0"/>
              <a:cs typeface="Microsoft YaHe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25A470-43CA-F640-9E5F-1490A42F5322}" type="slidenum">
              <a:rPr lang="it-IT">
                <a:solidFill>
                  <a:prstClr val="white"/>
                </a:solidFill>
                <a:latin typeface="Calibri"/>
              </a:rPr>
              <a:pPr/>
              <a:t>9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4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defTabSz="39378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prstClr val="white"/>
              </a:solidFill>
              <a:latin typeface="Arial" charset="0"/>
              <a:ea typeface="ＭＳ Ｐゴシック" charset="0"/>
              <a:cs typeface="Microsoft YaHe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2AE1CAA5-EDB2-E04B-8C44-FE500CACC336}" type="slidenum">
              <a:rPr lang="it-IT">
                <a:solidFill>
                  <a:prstClr val="black"/>
                </a:solidFill>
                <a:latin typeface="Calibri"/>
              </a:rPr>
              <a:pPr>
                <a:defRPr/>
              </a:pPr>
              <a:t>10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0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67238" cy="34242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10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0F14D2-48CE-F74E-915C-7E022670D973}" type="slidenum">
              <a:rPr lang="it-IT">
                <a:solidFill>
                  <a:prstClr val="white"/>
                </a:solidFill>
                <a:latin typeface="Calibri"/>
              </a:rPr>
              <a:pPr/>
              <a:t>15</a:t>
            </a:fld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6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defTabSz="39382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prstClr val="white"/>
              </a:solidFill>
              <a:latin typeface="Arial" charset="0"/>
              <a:ea typeface="ＭＳ Ｐゴシック" charset="0"/>
              <a:cs typeface="Microsoft YaHe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392477"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51344" indent="-250517" defTabSz="392477"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02068" indent="-200414" defTabSz="392477"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02895" indent="-200414" defTabSz="392477"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03723" indent="-200414" defTabSz="392477"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4550" indent="-200414" defTabSz="392477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05377" indent="-200414" defTabSz="392477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6204" indent="-200414" defTabSz="392477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07032" indent="-200414" defTabSz="392477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F74CE4B2-94A0-BC44-9A98-C4A42A4FE309}" type="slidenum">
              <a:rPr lang="it-IT" sz="1200">
                <a:solidFill>
                  <a:srgbClr val="000000"/>
                </a:solidFill>
                <a:latin typeface="Times New Roman" charset="0"/>
              </a:rPr>
              <a:pPr eaLnBrk="1"/>
              <a:t>20</a:t>
            </a:fld>
            <a:endParaRPr lang="it-IT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</p:spPr>
      </p:sp>
      <p:sp>
        <p:nvSpPr>
          <p:cNvPr id="77828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64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761294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i="1" noProof="0" dirty="0" smtClean="0">
                <a:solidFill>
                  <a:srgbClr val="002060"/>
                </a:solidFill>
                <a:cs typeface="Arial" charset="0"/>
              </a:rPr>
              <a:t>3 out of 4 of the exclusion elements are characteristics of the “new” patient”</a:t>
            </a:r>
          </a:p>
          <a:p>
            <a:pPr eaLnBrk="1" hangingPunct="1">
              <a:spcBef>
                <a:spcPct val="0"/>
              </a:spcBef>
            </a:pPr>
            <a:endParaRPr lang="it-IT" dirty="0" smtClean="0"/>
          </a:p>
        </p:txBody>
      </p:sp>
      <p:sp>
        <p:nvSpPr>
          <p:cNvPr id="409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4AB93A-30FE-4A91-8A22-1756CD397680}" type="slidenum">
              <a:rPr lang="it-IT">
                <a:solidFill>
                  <a:prstClr val="black"/>
                </a:solidFill>
                <a:latin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39C764-1104-DB47-A340-5391859147AE}" type="slidenum">
              <a:rPr lang="es-ES" sz="1200">
                <a:solidFill>
                  <a:srgbClr val="000000"/>
                </a:solidFill>
                <a:latin typeface="Times New Roman" charset="0"/>
              </a:rPr>
              <a:pPr eaLnBrk="1" hangingPunct="1"/>
              <a:t>23</a:t>
            </a:fld>
            <a:endParaRPr lang="es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4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19188" y="676275"/>
            <a:ext cx="4619625" cy="34639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4067" name="Rectangle 3"/>
          <p:cNvSpPr>
            <a:spLocks noGrp="1"/>
          </p:cNvSpPr>
          <p:nvPr>
            <p:ph type="body" idx="1"/>
          </p:nvPr>
        </p:nvSpPr>
        <p:spPr bwMode="auto">
          <a:xfrm>
            <a:off x="920750" y="4357688"/>
            <a:ext cx="5016500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3645" tIns="47615" rIns="93645" bIns="47615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39C764-1104-DB47-A340-5391859147AE}" type="slidenum">
              <a:rPr lang="es-ES" sz="1200">
                <a:solidFill>
                  <a:srgbClr val="000000"/>
                </a:solidFill>
                <a:latin typeface="Times New Roman" charset="0"/>
              </a:rPr>
              <a:pPr eaLnBrk="1" hangingPunct="1"/>
              <a:t>32</a:t>
            </a:fld>
            <a:endParaRPr lang="es-E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4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19188" y="676275"/>
            <a:ext cx="4619625" cy="34639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4067" name="Rectangle 3"/>
          <p:cNvSpPr>
            <a:spLocks noGrp="1"/>
          </p:cNvSpPr>
          <p:nvPr>
            <p:ph type="body" idx="1"/>
          </p:nvPr>
        </p:nvSpPr>
        <p:spPr bwMode="auto">
          <a:xfrm>
            <a:off x="920750" y="4357688"/>
            <a:ext cx="5016500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3645" tIns="47615" rIns="93645" bIns="47615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 smtClean="0"/>
              <a:t>30/01/16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7154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 smtClean="0"/>
              <a:t>30/01/16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151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 smtClean="0"/>
              <a:t>30/01/16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4964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ea typeface="Lucida Sans Unicode"/>
              <a:cs typeface="Lucida Sans Unicode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ea typeface="Lucida Sans Unicode"/>
              <a:cs typeface="Lucida Sans Unicode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B98FB-7D9E-F54D-A1B7-03CF0ADC3F37}" type="slidenum">
              <a:rPr lang="it-IT">
                <a:ea typeface="Lucida Sans Unicode"/>
                <a:cs typeface="Lucida Sans Unicode"/>
              </a:rPr>
              <a:pPr>
                <a:defRPr/>
              </a:pPr>
              <a:t>‹n.›</a:t>
            </a:fld>
            <a:endParaRPr lang="it-IT">
              <a:ea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716077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B2FBC-37D5-2949-A75A-85E458BCD2D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82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0DC1C-0E15-0940-BDCA-9E5A6A14C4E3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48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76C3-A6FB-42C2-B065-AFF84DEAB88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ACC7-657A-46AA-9D9A-9BC5003DC6C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7603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76C3-A6FB-42C2-B065-AFF84DEAB88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ACC7-657A-46AA-9D9A-9BC5003DC6C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3019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9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9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9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76C3-A6FB-42C2-B065-AFF84DEAB88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ACC7-657A-46AA-9D9A-9BC5003DC6C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092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76C3-A6FB-42C2-B065-AFF84DEAB88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ACC7-657A-46AA-9D9A-9BC5003DC6C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7292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90" indent="0">
              <a:buNone/>
              <a:defRPr sz="2000" b="1"/>
            </a:lvl2pPr>
            <a:lvl3pPr marL="911985" indent="0">
              <a:buNone/>
              <a:defRPr sz="1800" b="1"/>
            </a:lvl3pPr>
            <a:lvl4pPr marL="1367979" indent="0">
              <a:buNone/>
              <a:defRPr sz="1600" b="1"/>
            </a:lvl4pPr>
            <a:lvl5pPr marL="1823974" indent="0">
              <a:buNone/>
              <a:defRPr sz="1600" b="1"/>
            </a:lvl5pPr>
            <a:lvl6pPr marL="2279966" indent="0">
              <a:buNone/>
              <a:defRPr sz="1600" b="1"/>
            </a:lvl6pPr>
            <a:lvl7pPr marL="2735961" indent="0">
              <a:buNone/>
              <a:defRPr sz="1600" b="1"/>
            </a:lvl7pPr>
            <a:lvl8pPr marL="3191946" indent="0">
              <a:buNone/>
              <a:defRPr sz="1600" b="1"/>
            </a:lvl8pPr>
            <a:lvl9pPr marL="364794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90" indent="0">
              <a:buNone/>
              <a:defRPr sz="2000" b="1"/>
            </a:lvl2pPr>
            <a:lvl3pPr marL="911985" indent="0">
              <a:buNone/>
              <a:defRPr sz="1800" b="1"/>
            </a:lvl3pPr>
            <a:lvl4pPr marL="1367979" indent="0">
              <a:buNone/>
              <a:defRPr sz="1600" b="1"/>
            </a:lvl4pPr>
            <a:lvl5pPr marL="1823974" indent="0">
              <a:buNone/>
              <a:defRPr sz="1600" b="1"/>
            </a:lvl5pPr>
            <a:lvl6pPr marL="2279966" indent="0">
              <a:buNone/>
              <a:defRPr sz="1600" b="1"/>
            </a:lvl6pPr>
            <a:lvl7pPr marL="2735961" indent="0">
              <a:buNone/>
              <a:defRPr sz="1600" b="1"/>
            </a:lvl7pPr>
            <a:lvl8pPr marL="3191946" indent="0">
              <a:buNone/>
              <a:defRPr sz="1600" b="1"/>
            </a:lvl8pPr>
            <a:lvl9pPr marL="364794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76C3-A6FB-42C2-B065-AFF84DEAB88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ACC7-657A-46AA-9D9A-9BC5003DC6C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22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 smtClean="0"/>
              <a:t>30/01/16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264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76C3-A6FB-42C2-B065-AFF84DEAB88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ACC7-657A-46AA-9D9A-9BC5003DC6C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792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76C3-A6FB-42C2-B065-AFF84DEAB88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ACC7-657A-46AA-9D9A-9BC5003DC6C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9169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5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90" indent="0">
              <a:buNone/>
              <a:defRPr sz="1200"/>
            </a:lvl2pPr>
            <a:lvl3pPr marL="911985" indent="0">
              <a:buNone/>
              <a:defRPr sz="1000"/>
            </a:lvl3pPr>
            <a:lvl4pPr marL="1367979" indent="0">
              <a:buNone/>
              <a:defRPr sz="900"/>
            </a:lvl4pPr>
            <a:lvl5pPr marL="1823974" indent="0">
              <a:buNone/>
              <a:defRPr sz="900"/>
            </a:lvl5pPr>
            <a:lvl6pPr marL="2279966" indent="0">
              <a:buNone/>
              <a:defRPr sz="900"/>
            </a:lvl6pPr>
            <a:lvl7pPr marL="2735961" indent="0">
              <a:buNone/>
              <a:defRPr sz="900"/>
            </a:lvl7pPr>
            <a:lvl8pPr marL="3191946" indent="0">
              <a:buNone/>
              <a:defRPr sz="900"/>
            </a:lvl8pPr>
            <a:lvl9pPr marL="3647946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76C3-A6FB-42C2-B065-AFF84DEAB88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ACC7-657A-46AA-9D9A-9BC5003DC6C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615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90" indent="0">
              <a:buNone/>
              <a:defRPr sz="2800"/>
            </a:lvl2pPr>
            <a:lvl3pPr marL="911985" indent="0">
              <a:buNone/>
              <a:defRPr sz="2400"/>
            </a:lvl3pPr>
            <a:lvl4pPr marL="1367979" indent="0">
              <a:buNone/>
              <a:defRPr sz="2000"/>
            </a:lvl4pPr>
            <a:lvl5pPr marL="1823974" indent="0">
              <a:buNone/>
              <a:defRPr sz="2000"/>
            </a:lvl5pPr>
            <a:lvl6pPr marL="2279966" indent="0">
              <a:buNone/>
              <a:defRPr sz="2000"/>
            </a:lvl6pPr>
            <a:lvl7pPr marL="2735961" indent="0">
              <a:buNone/>
              <a:defRPr sz="2000"/>
            </a:lvl7pPr>
            <a:lvl8pPr marL="3191946" indent="0">
              <a:buNone/>
              <a:defRPr sz="2000"/>
            </a:lvl8pPr>
            <a:lvl9pPr marL="364794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90" indent="0">
              <a:buNone/>
              <a:defRPr sz="1200"/>
            </a:lvl2pPr>
            <a:lvl3pPr marL="911985" indent="0">
              <a:buNone/>
              <a:defRPr sz="1000"/>
            </a:lvl3pPr>
            <a:lvl4pPr marL="1367979" indent="0">
              <a:buNone/>
              <a:defRPr sz="900"/>
            </a:lvl4pPr>
            <a:lvl5pPr marL="1823974" indent="0">
              <a:buNone/>
              <a:defRPr sz="900"/>
            </a:lvl5pPr>
            <a:lvl6pPr marL="2279966" indent="0">
              <a:buNone/>
              <a:defRPr sz="900"/>
            </a:lvl6pPr>
            <a:lvl7pPr marL="2735961" indent="0">
              <a:buNone/>
              <a:defRPr sz="900"/>
            </a:lvl7pPr>
            <a:lvl8pPr marL="3191946" indent="0">
              <a:buNone/>
              <a:defRPr sz="900"/>
            </a:lvl8pPr>
            <a:lvl9pPr marL="3647946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76C3-A6FB-42C2-B065-AFF84DEAB88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ACC7-657A-46AA-9D9A-9BC5003DC6C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469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76C3-A6FB-42C2-B065-AFF84DEAB88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ACC7-657A-46AA-9D9A-9BC5003DC6C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630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66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76C3-A6FB-42C2-B065-AFF84DEAB88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CACC7-657A-46AA-9D9A-9BC5003DC6C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051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C31924-72C1-F345-A23A-F6A676927F30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8125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526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4" y="273355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4" y="1604846"/>
            <a:ext cx="8228763" cy="397781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4180082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 flipV="1">
            <a:off x="0" y="6054794"/>
            <a:ext cx="9144000" cy="73025"/>
          </a:xfrm>
          <a:prstGeom prst="rect">
            <a:avLst/>
          </a:prstGeom>
          <a:solidFill>
            <a:schemeClr val="tx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054" tIns="53526" rIns="107054" bIns="53526" anchor="ctr"/>
          <a:lstStyle>
            <a:extLst/>
          </a:lstStyle>
          <a:p>
            <a:pPr algn="ctr" defTabSz="911985">
              <a:defRPr/>
            </a:pPr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0" y="5989686"/>
            <a:ext cx="9144000" cy="71437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054" tIns="53526" rIns="107054" bIns="53526" anchor="ctr"/>
          <a:lstStyle>
            <a:extLst/>
          </a:lstStyle>
          <a:p>
            <a:pPr algn="ctr" defTabSz="911985">
              <a:defRPr/>
            </a:pPr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pic>
        <p:nvPicPr>
          <p:cNvPr id="6" name="Immagine 15" descr="unicat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9400" y="4783138"/>
            <a:ext cx="6540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Grp="1"/>
          </p:cNvSpPr>
          <p:nvPr>
            <p:ph type="title"/>
          </p:nvPr>
        </p:nvSpPr>
        <p:spPr>
          <a:xfrm>
            <a:off x="1068906" y="36000"/>
            <a:ext cx="7740000" cy="820920"/>
          </a:xfrm>
        </p:spPr>
        <p:txBody>
          <a:bodyPr>
            <a:normAutofit/>
          </a:bodyPr>
          <a:lstStyle>
            <a:lvl1pPr>
              <a:lnSpc>
                <a:spcPts val="3198"/>
              </a:lnSpc>
              <a:defRPr sz="3600">
                <a:solidFill>
                  <a:schemeClr val="tx2"/>
                </a:solidFill>
                <a:latin typeface="Verdana" pitchFamily="34" charset="0"/>
              </a:defRPr>
            </a:lvl1pPr>
            <a:extLst/>
          </a:lstStyle>
          <a:p>
            <a:r>
              <a:rPr lang="it-IT" dirty="0" smtClean="0"/>
              <a:t>Click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1"/>
          </p:nvPr>
        </p:nvSpPr>
        <p:spPr>
          <a:xfrm>
            <a:off x="1068906" y="1068573"/>
            <a:ext cx="7740000" cy="1699200"/>
          </a:xfrm>
        </p:spPr>
        <p:txBody>
          <a:bodyPr>
            <a:spAutoFit/>
          </a:bodyPr>
          <a:lstStyle>
            <a:lvl1pPr marL="0" indent="0" algn="l">
              <a:lnSpc>
                <a:spcPts val="2797"/>
              </a:lnSpc>
              <a:spcBef>
                <a:spcPts val="600"/>
              </a:spcBef>
              <a:buNone/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defRPr>
            </a:lvl1pPr>
            <a:lvl2pPr marL="456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285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 smtClean="0"/>
              <a:t>30/01/16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4522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BD54-4477-0D49-8C27-5186F793981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13-205F-DE4F-A995-54B07D579C4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472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BD54-4477-0D49-8C27-5186F793981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13-205F-DE4F-A995-54B07D579C4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7842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6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BD54-4477-0D49-8C27-5186F793981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13-205F-DE4F-A995-54B07D579C4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890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BD54-4477-0D49-8C27-5186F793981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13-205F-DE4F-A995-54B07D579C4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9600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3" indent="0">
              <a:buNone/>
              <a:defRPr sz="2000" b="1"/>
            </a:lvl2pPr>
            <a:lvl3pPr marL="912411" indent="0">
              <a:buNone/>
              <a:defRPr sz="1800" b="1"/>
            </a:lvl3pPr>
            <a:lvl4pPr marL="1368618" indent="0">
              <a:buNone/>
              <a:defRPr sz="1600" b="1"/>
            </a:lvl4pPr>
            <a:lvl5pPr marL="1824823" indent="0">
              <a:buNone/>
              <a:defRPr sz="1600" b="1"/>
            </a:lvl5pPr>
            <a:lvl6pPr marL="2281031" indent="0">
              <a:buNone/>
              <a:defRPr sz="1600" b="1"/>
            </a:lvl6pPr>
            <a:lvl7pPr marL="2737234" indent="0">
              <a:buNone/>
              <a:defRPr sz="1600" b="1"/>
            </a:lvl7pPr>
            <a:lvl8pPr marL="3193433" indent="0">
              <a:buNone/>
              <a:defRPr sz="1600" b="1"/>
            </a:lvl8pPr>
            <a:lvl9pPr marL="3649644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3" indent="0">
              <a:buNone/>
              <a:defRPr sz="2000" b="1"/>
            </a:lvl2pPr>
            <a:lvl3pPr marL="912411" indent="0">
              <a:buNone/>
              <a:defRPr sz="1800" b="1"/>
            </a:lvl3pPr>
            <a:lvl4pPr marL="1368618" indent="0">
              <a:buNone/>
              <a:defRPr sz="1600" b="1"/>
            </a:lvl4pPr>
            <a:lvl5pPr marL="1824823" indent="0">
              <a:buNone/>
              <a:defRPr sz="1600" b="1"/>
            </a:lvl5pPr>
            <a:lvl6pPr marL="2281031" indent="0">
              <a:buNone/>
              <a:defRPr sz="1600" b="1"/>
            </a:lvl6pPr>
            <a:lvl7pPr marL="2737234" indent="0">
              <a:buNone/>
              <a:defRPr sz="1600" b="1"/>
            </a:lvl7pPr>
            <a:lvl8pPr marL="3193433" indent="0">
              <a:buNone/>
              <a:defRPr sz="1600" b="1"/>
            </a:lvl8pPr>
            <a:lvl9pPr marL="3649644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BD54-4477-0D49-8C27-5186F793981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13-205F-DE4F-A995-54B07D579C4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2515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BD54-4477-0D49-8C27-5186F793981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13-205F-DE4F-A995-54B07D579C4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476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BD54-4477-0D49-8C27-5186F793981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13-205F-DE4F-A995-54B07D579C4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403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4" y="27308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03" indent="0">
              <a:buNone/>
              <a:defRPr sz="1200"/>
            </a:lvl2pPr>
            <a:lvl3pPr marL="912411" indent="0">
              <a:buNone/>
              <a:defRPr sz="1000"/>
            </a:lvl3pPr>
            <a:lvl4pPr marL="1368618" indent="0">
              <a:buNone/>
              <a:defRPr sz="900"/>
            </a:lvl4pPr>
            <a:lvl5pPr marL="1824823" indent="0">
              <a:buNone/>
              <a:defRPr sz="900"/>
            </a:lvl5pPr>
            <a:lvl6pPr marL="2281031" indent="0">
              <a:buNone/>
              <a:defRPr sz="900"/>
            </a:lvl6pPr>
            <a:lvl7pPr marL="2737234" indent="0">
              <a:buNone/>
              <a:defRPr sz="900"/>
            </a:lvl7pPr>
            <a:lvl8pPr marL="3193433" indent="0">
              <a:buNone/>
              <a:defRPr sz="900"/>
            </a:lvl8pPr>
            <a:lvl9pPr marL="3649644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BD54-4477-0D49-8C27-5186F793981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13-205F-DE4F-A995-54B07D579C4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367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03" indent="0">
              <a:buNone/>
              <a:defRPr sz="2800"/>
            </a:lvl2pPr>
            <a:lvl3pPr marL="912411" indent="0">
              <a:buNone/>
              <a:defRPr sz="2400"/>
            </a:lvl3pPr>
            <a:lvl4pPr marL="1368618" indent="0">
              <a:buNone/>
              <a:defRPr sz="2000"/>
            </a:lvl4pPr>
            <a:lvl5pPr marL="1824823" indent="0">
              <a:buNone/>
              <a:defRPr sz="2000"/>
            </a:lvl5pPr>
            <a:lvl6pPr marL="2281031" indent="0">
              <a:buNone/>
              <a:defRPr sz="2000"/>
            </a:lvl6pPr>
            <a:lvl7pPr marL="2737234" indent="0">
              <a:buNone/>
              <a:defRPr sz="2000"/>
            </a:lvl7pPr>
            <a:lvl8pPr marL="3193433" indent="0">
              <a:buNone/>
              <a:defRPr sz="2000"/>
            </a:lvl8pPr>
            <a:lvl9pPr marL="3649644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03" indent="0">
              <a:buNone/>
              <a:defRPr sz="1200"/>
            </a:lvl2pPr>
            <a:lvl3pPr marL="912411" indent="0">
              <a:buNone/>
              <a:defRPr sz="1000"/>
            </a:lvl3pPr>
            <a:lvl4pPr marL="1368618" indent="0">
              <a:buNone/>
              <a:defRPr sz="900"/>
            </a:lvl4pPr>
            <a:lvl5pPr marL="1824823" indent="0">
              <a:buNone/>
              <a:defRPr sz="900"/>
            </a:lvl5pPr>
            <a:lvl6pPr marL="2281031" indent="0">
              <a:buNone/>
              <a:defRPr sz="900"/>
            </a:lvl6pPr>
            <a:lvl7pPr marL="2737234" indent="0">
              <a:buNone/>
              <a:defRPr sz="900"/>
            </a:lvl7pPr>
            <a:lvl8pPr marL="3193433" indent="0">
              <a:buNone/>
              <a:defRPr sz="900"/>
            </a:lvl8pPr>
            <a:lvl9pPr marL="3649644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BD54-4477-0D49-8C27-5186F793981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13-205F-DE4F-A995-54B07D579C4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0481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BD54-4477-0D49-8C27-5186F793981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13-205F-DE4F-A995-54B07D579C4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0707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 smtClean="0"/>
              <a:t>30/01/16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7446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71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71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BD54-4477-0D49-8C27-5186F793981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7713-205F-DE4F-A995-54B07D579C4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24555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366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990" indent="0" algn="ctr">
              <a:buNone/>
              <a:defRPr/>
            </a:lvl2pPr>
            <a:lvl3pPr marL="911985" indent="0" algn="ctr">
              <a:buNone/>
              <a:defRPr/>
            </a:lvl3pPr>
            <a:lvl4pPr marL="1367979" indent="0" algn="ctr">
              <a:buNone/>
              <a:defRPr/>
            </a:lvl4pPr>
            <a:lvl5pPr marL="1823974" indent="0" algn="ctr">
              <a:buNone/>
              <a:defRPr/>
            </a:lvl5pPr>
            <a:lvl6pPr marL="2279966" indent="0" algn="ctr">
              <a:buNone/>
              <a:defRPr/>
            </a:lvl6pPr>
            <a:lvl7pPr marL="2735961" indent="0" algn="ctr">
              <a:buNone/>
              <a:defRPr/>
            </a:lvl7pPr>
            <a:lvl8pPr marL="3191946" indent="0" algn="ctr">
              <a:buNone/>
              <a:defRPr/>
            </a:lvl8pPr>
            <a:lvl9pPr marL="3647946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DCA18-E5C2-1944-B096-E2FDEEF7850B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06092256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CAB81-7D50-A745-A997-77F575C047DF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6347836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89" y="440698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89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90" indent="0">
              <a:buNone/>
              <a:defRPr sz="1800"/>
            </a:lvl2pPr>
            <a:lvl3pPr marL="911985" indent="0">
              <a:buNone/>
              <a:defRPr sz="1600"/>
            </a:lvl3pPr>
            <a:lvl4pPr marL="1367979" indent="0">
              <a:buNone/>
              <a:defRPr sz="1400"/>
            </a:lvl4pPr>
            <a:lvl5pPr marL="1823974" indent="0">
              <a:buNone/>
              <a:defRPr sz="1400"/>
            </a:lvl5pPr>
            <a:lvl6pPr marL="2279966" indent="0">
              <a:buNone/>
              <a:defRPr sz="1400"/>
            </a:lvl6pPr>
            <a:lvl7pPr marL="2735961" indent="0">
              <a:buNone/>
              <a:defRPr sz="1400"/>
            </a:lvl7pPr>
            <a:lvl8pPr marL="3191946" indent="0">
              <a:buNone/>
              <a:defRPr sz="1400"/>
            </a:lvl8pPr>
            <a:lvl9pPr marL="3647946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39DC8-871C-A445-B884-02A00F2B235A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43411611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57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91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457F7-B15D-CE4E-91FC-1BF1EC6F1263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03811689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90" indent="0">
              <a:buNone/>
              <a:defRPr sz="2000" b="1"/>
            </a:lvl2pPr>
            <a:lvl3pPr marL="911985" indent="0">
              <a:buNone/>
              <a:defRPr sz="1800" b="1"/>
            </a:lvl3pPr>
            <a:lvl4pPr marL="1367979" indent="0">
              <a:buNone/>
              <a:defRPr sz="1600" b="1"/>
            </a:lvl4pPr>
            <a:lvl5pPr marL="1823974" indent="0">
              <a:buNone/>
              <a:defRPr sz="1600" b="1"/>
            </a:lvl5pPr>
            <a:lvl6pPr marL="2279966" indent="0">
              <a:buNone/>
              <a:defRPr sz="1600" b="1"/>
            </a:lvl6pPr>
            <a:lvl7pPr marL="2735961" indent="0">
              <a:buNone/>
              <a:defRPr sz="1600" b="1"/>
            </a:lvl7pPr>
            <a:lvl8pPr marL="3191946" indent="0">
              <a:buNone/>
              <a:defRPr sz="1600" b="1"/>
            </a:lvl8pPr>
            <a:lvl9pPr marL="364794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381" y="1535114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90" indent="0">
              <a:buNone/>
              <a:defRPr sz="2000" b="1"/>
            </a:lvl2pPr>
            <a:lvl3pPr marL="911985" indent="0">
              <a:buNone/>
              <a:defRPr sz="1800" b="1"/>
            </a:lvl3pPr>
            <a:lvl4pPr marL="1367979" indent="0">
              <a:buNone/>
              <a:defRPr sz="1600" b="1"/>
            </a:lvl4pPr>
            <a:lvl5pPr marL="1823974" indent="0">
              <a:buNone/>
              <a:defRPr sz="1600" b="1"/>
            </a:lvl5pPr>
            <a:lvl6pPr marL="2279966" indent="0">
              <a:buNone/>
              <a:defRPr sz="1600" b="1"/>
            </a:lvl6pPr>
            <a:lvl7pPr marL="2735961" indent="0">
              <a:buNone/>
              <a:defRPr sz="1600" b="1"/>
            </a:lvl7pPr>
            <a:lvl8pPr marL="3191946" indent="0">
              <a:buNone/>
              <a:defRPr sz="1600" b="1"/>
            </a:lvl8pPr>
            <a:lvl9pPr marL="364794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381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37ACC-8B55-4A46-AB91-F88FEF6F05DE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93554288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62D7B-AAEE-EA4A-95AC-0DE7896A8CD8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56087102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AAAC7-2FB0-C046-8413-A043EA6C6DE4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69018888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762" y="27313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90" indent="0">
              <a:buNone/>
              <a:defRPr sz="1200"/>
            </a:lvl2pPr>
            <a:lvl3pPr marL="911985" indent="0">
              <a:buNone/>
              <a:defRPr sz="1000"/>
            </a:lvl3pPr>
            <a:lvl4pPr marL="1367979" indent="0">
              <a:buNone/>
              <a:defRPr sz="900"/>
            </a:lvl4pPr>
            <a:lvl5pPr marL="1823974" indent="0">
              <a:buNone/>
              <a:defRPr sz="900"/>
            </a:lvl5pPr>
            <a:lvl6pPr marL="2279966" indent="0">
              <a:buNone/>
              <a:defRPr sz="900"/>
            </a:lvl6pPr>
            <a:lvl7pPr marL="2735961" indent="0">
              <a:buNone/>
              <a:defRPr sz="900"/>
            </a:lvl7pPr>
            <a:lvl8pPr marL="3191946" indent="0">
              <a:buNone/>
              <a:defRPr sz="900"/>
            </a:lvl8pPr>
            <a:lvl9pPr marL="3647946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D56B1-6B7F-B545-A2D9-FDE491CEBAE8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0637969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 smtClean="0"/>
              <a:t>30/01/16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44796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1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12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90" indent="0">
              <a:buNone/>
              <a:defRPr sz="2800"/>
            </a:lvl2pPr>
            <a:lvl3pPr marL="911985" indent="0">
              <a:buNone/>
              <a:defRPr sz="2400"/>
            </a:lvl3pPr>
            <a:lvl4pPr marL="1367979" indent="0">
              <a:buNone/>
              <a:defRPr sz="2000"/>
            </a:lvl4pPr>
            <a:lvl5pPr marL="1823974" indent="0">
              <a:buNone/>
              <a:defRPr sz="2000"/>
            </a:lvl5pPr>
            <a:lvl6pPr marL="2279966" indent="0">
              <a:buNone/>
              <a:defRPr sz="2000"/>
            </a:lvl6pPr>
            <a:lvl7pPr marL="2735961" indent="0">
              <a:buNone/>
              <a:defRPr sz="2000"/>
            </a:lvl7pPr>
            <a:lvl8pPr marL="3191946" indent="0">
              <a:buNone/>
              <a:defRPr sz="2000"/>
            </a:lvl8pPr>
            <a:lvl9pPr marL="3647946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1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90" indent="0">
              <a:buNone/>
              <a:defRPr sz="1200"/>
            </a:lvl2pPr>
            <a:lvl3pPr marL="911985" indent="0">
              <a:buNone/>
              <a:defRPr sz="1000"/>
            </a:lvl3pPr>
            <a:lvl4pPr marL="1367979" indent="0">
              <a:buNone/>
              <a:defRPr sz="900"/>
            </a:lvl4pPr>
            <a:lvl5pPr marL="1823974" indent="0">
              <a:buNone/>
              <a:defRPr sz="900"/>
            </a:lvl5pPr>
            <a:lvl6pPr marL="2279966" indent="0">
              <a:buNone/>
              <a:defRPr sz="900"/>
            </a:lvl6pPr>
            <a:lvl7pPr marL="2735961" indent="0">
              <a:buNone/>
              <a:defRPr sz="900"/>
            </a:lvl7pPr>
            <a:lvl8pPr marL="3191946" indent="0">
              <a:buNone/>
              <a:defRPr sz="900"/>
            </a:lvl8pPr>
            <a:lvl9pPr marL="3647946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7B58E-5355-1B46-93B7-08CDDAFD85A9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51157653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947DF-D292-A848-8B08-EB23EAF53610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0347928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7" y="609600"/>
            <a:ext cx="5693834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CD8AF-CA33-B84C-B593-CF18D0576041}" type="slidenum">
              <a:rPr lang="en-US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‹n.›</a:t>
            </a:fld>
            <a:endParaRPr lang="en-US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17136250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4" y="273355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4" y="1604846"/>
            <a:ext cx="8228763" cy="397781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5877614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2889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3964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9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14164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69172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121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 smtClean="0"/>
              <a:t>30/01/16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075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71092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6055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36928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8502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56436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Lucida Sans Unicode"/>
              <a:cs typeface="Lucida Sans Unicode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Lucida Sans Unicode"/>
              <a:cs typeface="Lucida Sans Unicode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B98FB-7D9E-F54D-A1B7-03CF0ADC3F37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  <a:ea typeface="Lucida Sans Unicode"/>
                <a:cs typeface="Lucida Sans Unicode"/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5810033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B2FBC-37D5-2949-A75A-85E458BCD2D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4863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0DC1C-0E15-0940-BDCA-9E5A6A14C4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8255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081" indent="0" algn="ctr">
              <a:buNone/>
              <a:defRPr/>
            </a:lvl2pPr>
            <a:lvl3pPr marL="828163" indent="0" algn="ctr">
              <a:buNone/>
              <a:defRPr/>
            </a:lvl3pPr>
            <a:lvl4pPr marL="1242244" indent="0" algn="ctr">
              <a:buNone/>
              <a:defRPr/>
            </a:lvl4pPr>
            <a:lvl5pPr marL="1656326" indent="0" algn="ctr">
              <a:buNone/>
              <a:defRPr/>
            </a:lvl5pPr>
            <a:lvl6pPr marL="2070409" indent="0" algn="ctr">
              <a:buNone/>
              <a:defRPr/>
            </a:lvl6pPr>
            <a:lvl7pPr marL="2484490" indent="0" algn="ctr">
              <a:buNone/>
              <a:defRPr/>
            </a:lvl7pPr>
            <a:lvl8pPr marL="2898571" indent="0" algn="ctr">
              <a:buNone/>
              <a:defRPr/>
            </a:lvl8pPr>
            <a:lvl9pPr marL="3312655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8975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8692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 smtClean="0"/>
              <a:t>30/01/16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2783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880" y="4406878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081" indent="0">
              <a:buNone/>
              <a:defRPr sz="1600"/>
            </a:lvl2pPr>
            <a:lvl3pPr marL="828163" indent="0">
              <a:buNone/>
              <a:defRPr sz="1500"/>
            </a:lvl3pPr>
            <a:lvl4pPr marL="1242244" indent="0">
              <a:buNone/>
              <a:defRPr sz="1300"/>
            </a:lvl4pPr>
            <a:lvl5pPr marL="1656326" indent="0">
              <a:buNone/>
              <a:defRPr sz="1300"/>
            </a:lvl5pPr>
            <a:lvl6pPr marL="2070409" indent="0">
              <a:buNone/>
              <a:defRPr sz="1300"/>
            </a:lvl6pPr>
            <a:lvl7pPr marL="2484490" indent="0">
              <a:buNone/>
              <a:defRPr sz="1300"/>
            </a:lvl7pPr>
            <a:lvl8pPr marL="2898571" indent="0">
              <a:buNone/>
              <a:defRPr sz="1300"/>
            </a:lvl8pPr>
            <a:lvl9pPr marL="3312655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33593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42080" cy="452207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6800" y="1604328"/>
            <a:ext cx="4043520" cy="452207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5702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2" y="275085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081" indent="0">
              <a:buNone/>
              <a:defRPr sz="1800" b="1"/>
            </a:lvl2pPr>
            <a:lvl3pPr marL="828163" indent="0">
              <a:buNone/>
              <a:defRPr sz="1600" b="1"/>
            </a:lvl3pPr>
            <a:lvl4pPr marL="1242244" indent="0">
              <a:buNone/>
              <a:defRPr sz="1500" b="1"/>
            </a:lvl4pPr>
            <a:lvl5pPr marL="1656326" indent="0">
              <a:buNone/>
              <a:defRPr sz="1500" b="1"/>
            </a:lvl5pPr>
            <a:lvl6pPr marL="2070409" indent="0">
              <a:buNone/>
              <a:defRPr sz="1500" b="1"/>
            </a:lvl6pPr>
            <a:lvl7pPr marL="2484490" indent="0">
              <a:buNone/>
              <a:defRPr sz="1500" b="1"/>
            </a:lvl7pPr>
            <a:lvl8pPr marL="2898571" indent="0">
              <a:buNone/>
              <a:defRPr sz="1500" b="1"/>
            </a:lvl8pPr>
            <a:lvl9pPr marL="3312655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081" indent="0">
              <a:buNone/>
              <a:defRPr sz="1800" b="1"/>
            </a:lvl2pPr>
            <a:lvl3pPr marL="828163" indent="0">
              <a:buNone/>
              <a:defRPr sz="1600" b="1"/>
            </a:lvl3pPr>
            <a:lvl4pPr marL="1242244" indent="0">
              <a:buNone/>
              <a:defRPr sz="1500" b="1"/>
            </a:lvl4pPr>
            <a:lvl5pPr marL="1656326" indent="0">
              <a:buNone/>
              <a:defRPr sz="1500" b="1"/>
            </a:lvl5pPr>
            <a:lvl6pPr marL="2070409" indent="0">
              <a:buNone/>
              <a:defRPr sz="1500" b="1"/>
            </a:lvl6pPr>
            <a:lvl7pPr marL="2484490" indent="0">
              <a:buNone/>
              <a:defRPr sz="1500" b="1"/>
            </a:lvl7pPr>
            <a:lvl8pPr marL="2898571" indent="0">
              <a:buNone/>
              <a:defRPr sz="1500" b="1"/>
            </a:lvl8pPr>
            <a:lvl9pPr marL="3312655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5462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9980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331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920" y="1434406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081" indent="0">
              <a:buNone/>
              <a:defRPr sz="1100"/>
            </a:lvl2pPr>
            <a:lvl3pPr marL="828163" indent="0">
              <a:buNone/>
              <a:defRPr sz="900"/>
            </a:lvl3pPr>
            <a:lvl4pPr marL="1242244" indent="0">
              <a:buNone/>
              <a:defRPr sz="800"/>
            </a:lvl4pPr>
            <a:lvl5pPr marL="1656326" indent="0">
              <a:buNone/>
              <a:defRPr sz="800"/>
            </a:lvl5pPr>
            <a:lvl6pPr marL="2070409" indent="0">
              <a:buNone/>
              <a:defRPr sz="800"/>
            </a:lvl6pPr>
            <a:lvl7pPr marL="2484490" indent="0">
              <a:buNone/>
              <a:defRPr sz="800"/>
            </a:lvl7pPr>
            <a:lvl8pPr marL="2898571" indent="0">
              <a:buNone/>
              <a:defRPr sz="800"/>
            </a:lvl8pPr>
            <a:lvl9pPr marL="3312655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982035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081" indent="0">
              <a:buNone/>
              <a:defRPr sz="2500"/>
            </a:lvl2pPr>
            <a:lvl3pPr marL="828163" indent="0">
              <a:buNone/>
              <a:defRPr sz="2200"/>
            </a:lvl3pPr>
            <a:lvl4pPr marL="1242244" indent="0">
              <a:buNone/>
              <a:defRPr sz="1800"/>
            </a:lvl4pPr>
            <a:lvl5pPr marL="1656326" indent="0">
              <a:buNone/>
              <a:defRPr sz="1800"/>
            </a:lvl5pPr>
            <a:lvl6pPr marL="2070409" indent="0">
              <a:buNone/>
              <a:defRPr sz="1800"/>
            </a:lvl6pPr>
            <a:lvl7pPr marL="2484490" indent="0">
              <a:buNone/>
              <a:defRPr sz="1800"/>
            </a:lvl7pPr>
            <a:lvl8pPr marL="2898571" indent="0">
              <a:buNone/>
              <a:defRPr sz="1800"/>
            </a:lvl8pPr>
            <a:lvl9pPr marL="3312655" indent="0">
              <a:buNone/>
              <a:defRPr sz="18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081" indent="0">
              <a:buNone/>
              <a:defRPr sz="1100"/>
            </a:lvl2pPr>
            <a:lvl3pPr marL="828163" indent="0">
              <a:buNone/>
              <a:defRPr sz="900"/>
            </a:lvl3pPr>
            <a:lvl4pPr marL="1242244" indent="0">
              <a:buNone/>
              <a:defRPr sz="800"/>
            </a:lvl4pPr>
            <a:lvl5pPr marL="1656326" indent="0">
              <a:buNone/>
              <a:defRPr sz="800"/>
            </a:lvl5pPr>
            <a:lvl6pPr marL="2070409" indent="0">
              <a:buNone/>
              <a:defRPr sz="800"/>
            </a:lvl6pPr>
            <a:lvl7pPr marL="2484490" indent="0">
              <a:buNone/>
              <a:defRPr sz="800"/>
            </a:lvl7pPr>
            <a:lvl8pPr marL="2898571" indent="0">
              <a:buNone/>
              <a:defRPr sz="800"/>
            </a:lvl8pPr>
            <a:lvl9pPr marL="3312655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897153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4839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5440" y="273633"/>
            <a:ext cx="2054880" cy="5852774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6480" y="273633"/>
            <a:ext cx="6030720" cy="5852774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3822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339" indent="0" algn="ctr">
              <a:buNone/>
              <a:defRPr/>
            </a:lvl2pPr>
            <a:lvl3pPr marL="828678" indent="0" algn="ctr">
              <a:buNone/>
              <a:defRPr/>
            </a:lvl3pPr>
            <a:lvl4pPr marL="1243017" indent="0" algn="ctr">
              <a:buNone/>
              <a:defRPr/>
            </a:lvl4pPr>
            <a:lvl5pPr marL="1657356" indent="0" algn="ctr">
              <a:buNone/>
              <a:defRPr/>
            </a:lvl5pPr>
            <a:lvl6pPr marL="2071696" indent="0" algn="ctr">
              <a:buNone/>
              <a:defRPr/>
            </a:lvl6pPr>
            <a:lvl7pPr marL="2486036" indent="0" algn="ctr">
              <a:buNone/>
              <a:defRPr/>
            </a:lvl7pPr>
            <a:lvl8pPr marL="2900375" indent="0" algn="ctr">
              <a:buNone/>
              <a:defRPr/>
            </a:lvl8pPr>
            <a:lvl9pPr marL="3314716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13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 smtClean="0"/>
              <a:t>30/01/16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257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8455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880" y="4406872"/>
            <a:ext cx="7771680" cy="1362383"/>
          </a:xfrm>
        </p:spPr>
        <p:txBody>
          <a:bodyPr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339" indent="0">
              <a:buNone/>
              <a:defRPr sz="1600"/>
            </a:lvl2pPr>
            <a:lvl3pPr marL="828678" indent="0">
              <a:buNone/>
              <a:defRPr sz="1500"/>
            </a:lvl3pPr>
            <a:lvl4pPr marL="1243017" indent="0">
              <a:buNone/>
              <a:defRPr sz="1300"/>
            </a:lvl4pPr>
            <a:lvl5pPr marL="1657356" indent="0">
              <a:buNone/>
              <a:defRPr sz="1300"/>
            </a:lvl5pPr>
            <a:lvl6pPr marL="2071696" indent="0">
              <a:buNone/>
              <a:defRPr sz="1300"/>
            </a:lvl6pPr>
            <a:lvl7pPr marL="2486036" indent="0">
              <a:buNone/>
              <a:defRPr sz="1300"/>
            </a:lvl7pPr>
            <a:lvl8pPr marL="2900375" indent="0">
              <a:buNone/>
              <a:defRPr sz="1300"/>
            </a:lvl8pPr>
            <a:lvl9pPr marL="3314716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433561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440" y="1981648"/>
            <a:ext cx="3814560" cy="411019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8241" y="1981648"/>
            <a:ext cx="3814560" cy="411019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8445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2" y="275079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339" indent="0">
              <a:buNone/>
              <a:defRPr sz="1800" b="1"/>
            </a:lvl2pPr>
            <a:lvl3pPr marL="828678" indent="0">
              <a:buNone/>
              <a:defRPr sz="1600" b="1"/>
            </a:lvl3pPr>
            <a:lvl4pPr marL="1243017" indent="0">
              <a:buNone/>
              <a:defRPr sz="1500" b="1"/>
            </a:lvl4pPr>
            <a:lvl5pPr marL="1657356" indent="0">
              <a:buNone/>
              <a:defRPr sz="1500" b="1"/>
            </a:lvl5pPr>
            <a:lvl6pPr marL="2071696" indent="0">
              <a:buNone/>
              <a:defRPr sz="1500" b="1"/>
            </a:lvl6pPr>
            <a:lvl7pPr marL="2486036" indent="0">
              <a:buNone/>
              <a:defRPr sz="1500" b="1"/>
            </a:lvl7pPr>
            <a:lvl8pPr marL="2900375" indent="0">
              <a:buNone/>
              <a:defRPr sz="1500" b="1"/>
            </a:lvl8pPr>
            <a:lvl9pPr marL="3314716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339" indent="0">
              <a:buNone/>
              <a:defRPr sz="1800" b="1"/>
            </a:lvl2pPr>
            <a:lvl3pPr marL="828678" indent="0">
              <a:buNone/>
              <a:defRPr sz="1600" b="1"/>
            </a:lvl3pPr>
            <a:lvl4pPr marL="1243017" indent="0">
              <a:buNone/>
              <a:defRPr sz="1500" b="1"/>
            </a:lvl4pPr>
            <a:lvl5pPr marL="1657356" indent="0">
              <a:buNone/>
              <a:defRPr sz="1500" b="1"/>
            </a:lvl5pPr>
            <a:lvl6pPr marL="2071696" indent="0">
              <a:buNone/>
              <a:defRPr sz="1500" b="1"/>
            </a:lvl6pPr>
            <a:lvl7pPr marL="2486036" indent="0">
              <a:buNone/>
              <a:defRPr sz="1500" b="1"/>
            </a:lvl7pPr>
            <a:lvl8pPr marL="2900375" indent="0">
              <a:buNone/>
              <a:defRPr sz="1500" b="1"/>
            </a:lvl8pPr>
            <a:lvl9pPr marL="3314716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7081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8364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4531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920" y="1434400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339" indent="0">
              <a:buNone/>
              <a:defRPr sz="1100"/>
            </a:lvl2pPr>
            <a:lvl3pPr marL="828678" indent="0">
              <a:buNone/>
              <a:defRPr sz="900"/>
            </a:lvl3pPr>
            <a:lvl4pPr marL="1243017" indent="0">
              <a:buNone/>
              <a:defRPr sz="800"/>
            </a:lvl4pPr>
            <a:lvl5pPr marL="1657356" indent="0">
              <a:buNone/>
              <a:defRPr sz="800"/>
            </a:lvl5pPr>
            <a:lvl6pPr marL="2071696" indent="0">
              <a:buNone/>
              <a:defRPr sz="800"/>
            </a:lvl6pPr>
            <a:lvl7pPr marL="2486036" indent="0">
              <a:buNone/>
              <a:defRPr sz="800"/>
            </a:lvl7pPr>
            <a:lvl8pPr marL="2900375" indent="0">
              <a:buNone/>
              <a:defRPr sz="800"/>
            </a:lvl8pPr>
            <a:lvl9pPr marL="3314716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050239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339" indent="0">
              <a:buNone/>
              <a:defRPr sz="2500"/>
            </a:lvl2pPr>
            <a:lvl3pPr marL="828678" indent="0">
              <a:buNone/>
              <a:defRPr sz="2200"/>
            </a:lvl3pPr>
            <a:lvl4pPr marL="1243017" indent="0">
              <a:buNone/>
              <a:defRPr sz="1800"/>
            </a:lvl4pPr>
            <a:lvl5pPr marL="1657356" indent="0">
              <a:buNone/>
              <a:defRPr sz="1800"/>
            </a:lvl5pPr>
            <a:lvl6pPr marL="2071696" indent="0">
              <a:buNone/>
              <a:defRPr sz="1800"/>
            </a:lvl6pPr>
            <a:lvl7pPr marL="2486036" indent="0">
              <a:buNone/>
              <a:defRPr sz="1800"/>
            </a:lvl7pPr>
            <a:lvl8pPr marL="2900375" indent="0">
              <a:buNone/>
              <a:defRPr sz="1800"/>
            </a:lvl8pPr>
            <a:lvl9pPr marL="3314716" indent="0">
              <a:buNone/>
              <a:defRPr sz="18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339" indent="0">
              <a:buNone/>
              <a:defRPr sz="1100"/>
            </a:lvl2pPr>
            <a:lvl3pPr marL="828678" indent="0">
              <a:buNone/>
              <a:defRPr sz="900"/>
            </a:lvl3pPr>
            <a:lvl4pPr marL="1243017" indent="0">
              <a:buNone/>
              <a:defRPr sz="800"/>
            </a:lvl4pPr>
            <a:lvl5pPr marL="1657356" indent="0">
              <a:buNone/>
              <a:defRPr sz="800"/>
            </a:lvl5pPr>
            <a:lvl6pPr marL="2071696" indent="0">
              <a:buNone/>
              <a:defRPr sz="800"/>
            </a:lvl6pPr>
            <a:lvl7pPr marL="2486036" indent="0">
              <a:buNone/>
              <a:defRPr sz="800"/>
            </a:lvl7pPr>
            <a:lvl8pPr marL="2900375" indent="0">
              <a:buNone/>
              <a:defRPr sz="800"/>
            </a:lvl8pPr>
            <a:lvl9pPr marL="3314716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544367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44816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680" y="609184"/>
            <a:ext cx="1941120" cy="548265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440" y="609184"/>
            <a:ext cx="5688000" cy="548265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874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C2A35-698D-4E4A-855F-79163AA11D85}" type="datetimeFigureOut">
              <a:rPr lang="it-IT" smtClean="0"/>
              <a:t>30/01/16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15AB0-0181-7749-9395-A43CC94DD4B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0374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7.xml"/><Relationship Id="rId15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13" Type="http://schemas.openxmlformats.org/officeDocument/2006/relationships/image" Target="../media/image2.jpeg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C2A35-698D-4E4A-855F-79163AA11D85}" type="datetimeFigureOut">
              <a:rPr lang="it-IT" smtClean="0"/>
              <a:t>30/01/16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15AB0-0181-7749-9395-A43CC94DD4B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703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193" tIns="45594" rIns="91193" bIns="45594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193" tIns="45594" rIns="91193" bIns="45594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vert="horz" lIns="91193" tIns="45594" rIns="91193" bIns="455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985"/>
            <a:fld id="{026076C3-A6FB-42C2-B065-AFF84DEAB88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1985"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1" y="6356378"/>
            <a:ext cx="2895600" cy="365125"/>
          </a:xfrm>
          <a:prstGeom prst="rect">
            <a:avLst/>
          </a:prstGeom>
        </p:spPr>
        <p:txBody>
          <a:bodyPr vert="horz" lIns="91193" tIns="45594" rIns="91193" bIns="455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985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vert="horz" lIns="91193" tIns="45594" rIns="91193" bIns="455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985"/>
            <a:fld id="{C61CACC7-657A-46AA-9D9A-9BC5003DC6CF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1985"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14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742" r:id="rId13"/>
    <p:sldLayoutId id="2147483743" r:id="rId14"/>
    <p:sldLayoutId id="2147483745" r:id="rId15"/>
  </p:sldLayoutIdLst>
  <p:txStyles>
    <p:titleStyle>
      <a:lvl1pPr algn="ctr" defTabSz="9119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992" indent="-341992" algn="l" defTabSz="9119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988" indent="-285004" algn="l" defTabSz="9119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88" indent="-227996" algn="l" defTabSz="9119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969" indent="-227996" algn="l" defTabSz="9119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66" indent="-227996" algn="l" defTabSz="9119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962" indent="-227996" algn="l" defTabSz="9119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957" indent="-227996" algn="l" defTabSz="9119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948" indent="-227996" algn="l" defTabSz="9119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943" indent="-227996" algn="l" defTabSz="9119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1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90" algn="l" defTabSz="911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985" algn="l" defTabSz="911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979" algn="l" defTabSz="911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974" algn="l" defTabSz="911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966" algn="l" defTabSz="911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961" algn="l" defTabSz="911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946" algn="l" defTabSz="911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46" algn="l" defTabSz="911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32" tIns="45619" rIns="91232" bIns="45619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232" tIns="45619" rIns="91232" bIns="45619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83"/>
            <a:ext cx="2133600" cy="365125"/>
          </a:xfrm>
          <a:prstGeom prst="rect">
            <a:avLst/>
          </a:prstGeom>
        </p:spPr>
        <p:txBody>
          <a:bodyPr vert="horz" lIns="91232" tIns="45619" rIns="91232" bIns="456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203"/>
            <a:fld id="{E34BBD54-4477-0D49-8C27-5186F793981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203"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83"/>
            <a:ext cx="2895600" cy="365125"/>
          </a:xfrm>
          <a:prstGeom prst="rect">
            <a:avLst/>
          </a:prstGeom>
        </p:spPr>
        <p:txBody>
          <a:bodyPr vert="horz" lIns="91232" tIns="45619" rIns="91232" bIns="456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203"/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83"/>
            <a:ext cx="2133600" cy="365125"/>
          </a:xfrm>
          <a:prstGeom prst="rect">
            <a:avLst/>
          </a:prstGeom>
        </p:spPr>
        <p:txBody>
          <a:bodyPr vert="horz" lIns="91232" tIns="45619" rIns="91232" bIns="456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203"/>
            <a:fld id="{59AF7713-205F-DE4F-A995-54B07D579C4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203"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243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defTabSz="45620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54" indent="-342154" algn="l" defTabSz="45620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34" indent="-285131" algn="l" defTabSz="45620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17" indent="-228103" algn="l" defTabSz="45620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16" indent="-228103" algn="l" defTabSz="45620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926" indent="-228103" algn="l" defTabSz="45620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131" indent="-228103" algn="l" defTabSz="45620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339" indent="-228103" algn="l" defTabSz="45620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543" indent="-228103" algn="l" defTabSz="45620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749" indent="-228103" algn="l" defTabSz="45620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6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3" algn="l" defTabSz="456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1" algn="l" defTabSz="456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18" algn="l" defTabSz="456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23" algn="l" defTabSz="456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1" algn="l" defTabSz="456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34" algn="l" defTabSz="456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3" algn="l" defTabSz="456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44" algn="l" defTabSz="456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193" tIns="45594" rIns="91193" bIns="455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stile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193" tIns="45594" rIns="91193" bIns="455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366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93" tIns="45594" rIns="91193" bIns="45594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+mn-lt"/>
                <a:ea typeface="ＭＳ Ｐゴシック" charset="0"/>
                <a:cs typeface="+mn-cs"/>
              </a:defRPr>
            </a:lvl1pPr>
          </a:lstStyle>
          <a:p>
            <a:pPr defTabSz="9119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6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93" tIns="45594" rIns="91193" bIns="45594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+mn-lt"/>
                <a:ea typeface="ＭＳ Ｐゴシック" charset="0"/>
                <a:cs typeface="+mn-cs"/>
              </a:defRPr>
            </a:lvl1pPr>
          </a:lstStyle>
          <a:p>
            <a:pPr defTabSz="9119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6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93" tIns="45594" rIns="91193" bIns="455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 New Roman" charset="0"/>
              </a:defRPr>
            </a:lvl1pPr>
          </a:lstStyle>
          <a:p>
            <a:pPr defTabSz="911985" fontAlgn="base">
              <a:spcBef>
                <a:spcPct val="0"/>
              </a:spcBef>
              <a:spcAft>
                <a:spcPct val="0"/>
              </a:spcAft>
              <a:defRPr/>
            </a:pPr>
            <a:fld id="{77714E92-F8DD-CD4C-A69E-2129602BA3BC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19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‹n.›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30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5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198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679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39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1992" indent="-3419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0988" indent="-28500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39988" indent="-22799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5969" indent="-22799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1966" indent="-22799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07962" indent="-2279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3957" indent="-2279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19948" indent="-2279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75943" indent="-2279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5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90" algn="l" defTabSz="455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985" algn="l" defTabSz="455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979" algn="l" defTabSz="455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974" algn="l" defTabSz="455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966" algn="l" defTabSz="455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961" algn="l" defTabSz="455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946" algn="l" defTabSz="455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46" algn="l" defTabSz="455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C2A35-698D-4E4A-855F-79163AA11D85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30/01/16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15AB0-0181-7749-9395-A43CC94DD4B1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842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3840" cy="114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Fai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8"/>
            <a:ext cx="8223840" cy="452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143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Fai clic per modificare il formato del testo della struttura</a:t>
            </a:r>
          </a:p>
          <a:p>
            <a:pPr lvl="1"/>
            <a:r>
              <a:rPr lang="en-GB"/>
              <a:t>Secondo livello struttura</a:t>
            </a:r>
          </a:p>
          <a:p>
            <a:pPr lvl="2"/>
            <a:r>
              <a:rPr lang="en-GB"/>
              <a:t>Terzo livello struttura</a:t>
            </a:r>
          </a:p>
          <a:p>
            <a:pPr lvl="3"/>
            <a:r>
              <a:rPr lang="en-GB"/>
              <a:t>Quarto livello struttura</a:t>
            </a:r>
          </a:p>
          <a:p>
            <a:pPr lvl="4"/>
            <a:r>
              <a:rPr lang="en-GB"/>
              <a:t>Quinto livello struttura</a:t>
            </a:r>
          </a:p>
          <a:p>
            <a:pPr lvl="4"/>
            <a:r>
              <a:rPr lang="en-GB"/>
              <a:t>Sesto livello struttura</a:t>
            </a:r>
          </a:p>
          <a:p>
            <a:pPr lvl="4"/>
            <a:r>
              <a:rPr lang="en-GB"/>
              <a:t>Settimo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78424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406891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672882" indent="-258801" algn="l" defTabSz="406891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035202" indent="-207043" algn="l" defTabSz="406891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449285" indent="-207043" algn="l" defTabSz="406891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1863368" indent="-207043" algn="l" defTabSz="406891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277451" indent="-207043" algn="l" defTabSz="406891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691531" indent="-207043" algn="l" defTabSz="406891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105616" indent="-207043" algn="l" defTabSz="406891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519694" indent="-207043" algn="l" defTabSz="406891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10562" indent="-310562" algn="l" defTabSz="406891" rtl="0" fontAlgn="base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672882" indent="-258801" algn="l" defTabSz="406891" rtl="0" fontAlgn="base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2pPr>
      <a:lvl3pPr marL="1035202" indent="-207043" algn="l" defTabSz="406891" rtl="0" fontAlgn="base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449285" indent="-207043" algn="l" defTabSz="406891" rtl="0" fontAlgn="base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1863368" indent="-207043" algn="l" defTabSz="406891" rtl="0" fontAlgn="base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77451" indent="-207043" algn="l" defTabSz="406891" rtl="0" fontAlgn="base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1531" indent="-207043" algn="l" defTabSz="406891" rtl="0" fontAlgn="base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5616" indent="-207043" algn="l" defTabSz="406891" rtl="0" fontAlgn="base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19694" indent="-207043" algn="l" defTabSz="406891" rtl="0" fontAlgn="base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081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163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244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6326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0409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4490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8571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2655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2560" cy="662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" y="6629026"/>
            <a:ext cx="332640" cy="22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63" tIns="40781" rIns="81563" bIns="40781">
            <a:spAutoFit/>
          </a:bodyPr>
          <a:lstStyle/>
          <a:p>
            <a:pPr algn="r" defTabSz="407145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5708" algn="l"/>
                <a:tab pos="812854" algn="l"/>
                <a:tab pos="1219995" algn="l"/>
                <a:tab pos="1627144" algn="l"/>
                <a:tab pos="2034291" algn="l"/>
                <a:tab pos="2441432" algn="l"/>
                <a:tab pos="2848583" algn="l"/>
                <a:tab pos="3255730" algn="l"/>
                <a:tab pos="3662875" algn="l"/>
                <a:tab pos="4070022" algn="l"/>
                <a:tab pos="4477168" algn="l"/>
                <a:tab pos="4884313" algn="l"/>
                <a:tab pos="5291458" algn="l"/>
                <a:tab pos="5698606" algn="l"/>
                <a:tab pos="6105749" algn="l"/>
                <a:tab pos="6512898" algn="l"/>
                <a:tab pos="6920041" algn="l"/>
                <a:tab pos="7327189" algn="l"/>
                <a:tab pos="7734336" algn="l"/>
                <a:tab pos="8141482" algn="l"/>
              </a:tabLst>
            </a:pPr>
            <a:fld id="{99336808-F37F-6147-A1E0-8F351DF0BDAA}" type="slidenum">
              <a:rPr lang="it-IT" sz="900" i="1">
                <a:solidFill>
                  <a:srgbClr val="006DC4"/>
                </a:solidFill>
                <a:latin typeface="Calibri" charset="0"/>
                <a:ea typeface="ＭＳ Ｐゴシック" charset="0"/>
                <a:cs typeface="ＭＳ Ｐゴシック" charset="0"/>
              </a:rPr>
              <a:pPr algn="r" defTabSz="407145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05708" algn="l"/>
                  <a:tab pos="812854" algn="l"/>
                  <a:tab pos="1219995" algn="l"/>
                  <a:tab pos="1627144" algn="l"/>
                  <a:tab pos="2034291" algn="l"/>
                  <a:tab pos="2441432" algn="l"/>
                  <a:tab pos="2848583" algn="l"/>
                  <a:tab pos="3255730" algn="l"/>
                  <a:tab pos="3662875" algn="l"/>
                  <a:tab pos="4070022" algn="l"/>
                  <a:tab pos="4477168" algn="l"/>
                  <a:tab pos="4884313" algn="l"/>
                  <a:tab pos="5291458" algn="l"/>
                  <a:tab pos="5698606" algn="l"/>
                  <a:tab pos="6105749" algn="l"/>
                  <a:tab pos="6512898" algn="l"/>
                  <a:tab pos="6920041" algn="l"/>
                  <a:tab pos="7327189" algn="l"/>
                  <a:tab pos="7734336" algn="l"/>
                  <a:tab pos="8141482" algn="l"/>
                </a:tabLst>
              </a:pPr>
              <a:t>‹n.›</a:t>
            </a:fld>
            <a:endParaRPr lang="it-IT" sz="900" i="1">
              <a:solidFill>
                <a:srgbClr val="006DC4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049120" y="6629026"/>
            <a:ext cx="1226880" cy="22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63" tIns="40781" rIns="81563" bIns="40781">
            <a:spAutoFit/>
          </a:bodyPr>
          <a:lstStyle/>
          <a:p>
            <a:pPr algn="r" defTabSz="407145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5708" algn="l"/>
                <a:tab pos="812854" algn="l"/>
                <a:tab pos="1219995" algn="l"/>
                <a:tab pos="1627144" algn="l"/>
                <a:tab pos="2034291" algn="l"/>
                <a:tab pos="2441432" algn="l"/>
                <a:tab pos="2848583" algn="l"/>
                <a:tab pos="3255730" algn="l"/>
                <a:tab pos="3662875" algn="l"/>
                <a:tab pos="4070022" algn="l"/>
                <a:tab pos="4477168" algn="l"/>
                <a:tab pos="4884313" algn="l"/>
                <a:tab pos="5291458" algn="l"/>
                <a:tab pos="5698606" algn="l"/>
                <a:tab pos="6105749" algn="l"/>
                <a:tab pos="6512898" algn="l"/>
                <a:tab pos="6920041" algn="l"/>
                <a:tab pos="7327189" algn="l"/>
                <a:tab pos="7734336" algn="l"/>
                <a:tab pos="8141482" algn="l"/>
              </a:tabLst>
            </a:pPr>
            <a:r>
              <a:rPr lang="it-IT" sz="900" i="1">
                <a:solidFill>
                  <a:srgbClr val="006DC4"/>
                </a:solidFill>
                <a:latin typeface="Calibri" charset="0"/>
                <a:ea typeface="ＭＳ Ｐゴシック" charset="0"/>
                <a:cs typeface="ＭＳ Ｐゴシック" charset="0"/>
              </a:rPr>
              <a:t>Health-e-Child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" y="685514"/>
            <a:ext cx="80064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440" y="609194"/>
            <a:ext cx="7767360" cy="113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1563" tIns="40781" rIns="81563" bIns="40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Fai clic per modificare il formato del testo del titolo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40" y="1981648"/>
            <a:ext cx="7767360" cy="411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1563" tIns="40781" rIns="81563" bIns="40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Fai clic per modificare il formato del testo della struttura</a:t>
            </a:r>
          </a:p>
          <a:p>
            <a:pPr lvl="1"/>
            <a:r>
              <a:rPr lang="en-GB"/>
              <a:t>Secondo livello struttura</a:t>
            </a:r>
          </a:p>
          <a:p>
            <a:pPr lvl="2"/>
            <a:r>
              <a:rPr lang="en-GB"/>
              <a:t>Terzo livello struttura</a:t>
            </a:r>
          </a:p>
          <a:p>
            <a:pPr lvl="3"/>
            <a:r>
              <a:rPr lang="en-GB"/>
              <a:t>Quarto livello struttura</a:t>
            </a:r>
          </a:p>
          <a:p>
            <a:pPr lvl="4"/>
            <a:r>
              <a:rPr lang="en-GB"/>
              <a:t>Quinto livello struttura</a:t>
            </a:r>
          </a:p>
          <a:p>
            <a:pPr lvl="4"/>
            <a:r>
              <a:rPr lang="en-GB"/>
              <a:t>Sesto livello struttura</a:t>
            </a:r>
          </a:p>
          <a:p>
            <a:pPr lvl="4"/>
            <a:r>
              <a:rPr lang="en-GB"/>
              <a:t>Settimo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292849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407145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100">
          <a:solidFill>
            <a:srgbClr val="000000"/>
          </a:solidFill>
          <a:latin typeface="+mj-lt"/>
          <a:ea typeface="+mj-ea"/>
          <a:cs typeface="+mj-cs"/>
        </a:defRPr>
      </a:lvl1pPr>
      <a:lvl2pPr marL="673301" indent="-258963" algn="l" defTabSz="407145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100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2pPr>
      <a:lvl3pPr marL="1035847" indent="-207171" algn="l" defTabSz="407145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100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3pPr>
      <a:lvl4pPr marL="1450188" indent="-207171" algn="l" defTabSz="407145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100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4pPr>
      <a:lvl5pPr marL="1864527" indent="-207171" algn="l" defTabSz="407145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100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5pPr>
      <a:lvl6pPr marL="2278867" indent="-207171" algn="l" defTabSz="407145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100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6pPr>
      <a:lvl7pPr marL="2693206" indent="-207171" algn="l" defTabSz="407145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100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7pPr>
      <a:lvl8pPr marL="3107548" indent="-207171" algn="l" defTabSz="407145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100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8pPr>
      <a:lvl9pPr marL="3521885" indent="-207171" algn="l" defTabSz="407145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100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9pPr>
    </p:titleStyle>
    <p:bodyStyle>
      <a:lvl1pPr marL="310755" indent="-310755" algn="l" defTabSz="407145" rtl="0" fontAlgn="base" hangingPunct="0">
        <a:lnSpc>
          <a:spcPct val="95000"/>
        </a:lnSpc>
        <a:spcBef>
          <a:spcPct val="0"/>
        </a:spcBef>
        <a:spcAft>
          <a:spcPts val="1418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673301" indent="-258963" algn="l" defTabSz="407145" rtl="0" fontAlgn="base" hangingPunct="0">
        <a:lnSpc>
          <a:spcPct val="95000"/>
        </a:lnSpc>
        <a:spcBef>
          <a:spcPct val="0"/>
        </a:spcBef>
        <a:spcAft>
          <a:spcPts val="1134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035847" indent="-207171" algn="l" defTabSz="407145" rtl="0" fontAlgn="base" hangingPunct="0">
        <a:lnSpc>
          <a:spcPct val="95000"/>
        </a:lnSpc>
        <a:spcBef>
          <a:spcPct val="0"/>
        </a:spcBef>
        <a:spcAft>
          <a:spcPts val="851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450188" indent="-207171" algn="l" defTabSz="407145" rtl="0" fontAlgn="base" hangingPunct="0">
        <a:lnSpc>
          <a:spcPct val="95000"/>
        </a:lnSpc>
        <a:spcBef>
          <a:spcPct val="0"/>
        </a:spcBef>
        <a:spcAft>
          <a:spcPts val="567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1864527" indent="-207171" algn="l" defTabSz="407145" rtl="0" fontAlgn="base" hangingPunct="0">
        <a:lnSpc>
          <a:spcPct val="95000"/>
        </a:lnSpc>
        <a:spcBef>
          <a:spcPct val="0"/>
        </a:spcBef>
        <a:spcAft>
          <a:spcPts val="284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278867" indent="-207171" algn="l" defTabSz="407145" rtl="0" fontAlgn="base" hangingPunct="0">
        <a:lnSpc>
          <a:spcPct val="95000"/>
        </a:lnSpc>
        <a:spcBef>
          <a:spcPct val="0"/>
        </a:spcBef>
        <a:spcAft>
          <a:spcPts val="284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693206" indent="-207171" algn="l" defTabSz="407145" rtl="0" fontAlgn="base" hangingPunct="0">
        <a:lnSpc>
          <a:spcPct val="95000"/>
        </a:lnSpc>
        <a:spcBef>
          <a:spcPct val="0"/>
        </a:spcBef>
        <a:spcAft>
          <a:spcPts val="284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107548" indent="-207171" algn="l" defTabSz="407145" rtl="0" fontAlgn="base" hangingPunct="0">
        <a:lnSpc>
          <a:spcPct val="95000"/>
        </a:lnSpc>
        <a:spcBef>
          <a:spcPct val="0"/>
        </a:spcBef>
        <a:spcAft>
          <a:spcPts val="284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521885" indent="-207171" algn="l" defTabSz="407145" rtl="0" fontAlgn="base" hangingPunct="0">
        <a:lnSpc>
          <a:spcPct val="95000"/>
        </a:lnSpc>
        <a:spcBef>
          <a:spcPct val="0"/>
        </a:spcBef>
        <a:spcAft>
          <a:spcPts val="284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143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339" algn="l" defTabSz="4143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678" algn="l" defTabSz="4143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017" algn="l" defTabSz="4143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356" algn="l" defTabSz="4143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1696" algn="l" defTabSz="4143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6036" algn="l" defTabSz="4143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0375" algn="l" defTabSz="4143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4716" algn="l" defTabSz="41433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hyperlink" Target="http://ktclearinghouse.ca/cebm/" TargetMode="Externa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hyperlink" Target="http://ktclearinghouse.ca/cebm/" TargetMode="Externa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wmf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7" Type="http://schemas.openxmlformats.org/officeDocument/2006/relationships/image" Target="../media/image86.jpeg"/><Relationship Id="rId8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2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3.png"/><Relationship Id="rId3" Type="http://schemas.openxmlformats.org/officeDocument/2006/relationships/image" Target="../media/image9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3.png"/><Relationship Id="rId3" Type="http://schemas.openxmlformats.org/officeDocument/2006/relationships/image" Target="../media/image9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9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8630" y="182785"/>
            <a:ext cx="7772400" cy="1470025"/>
          </a:xfrm>
        </p:spPr>
        <p:txBody>
          <a:bodyPr/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LE MEDICINE COMPLEMENTARI E NON ALTERNATIVE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04430" y="4184120"/>
            <a:ext cx="6400800" cy="1752600"/>
          </a:xfrm>
        </p:spPr>
        <p:txBody>
          <a:bodyPr/>
          <a:lstStyle/>
          <a:p>
            <a:r>
              <a:rPr lang="it-IT" dirty="0" smtClean="0"/>
              <a:t>GF </a:t>
            </a:r>
            <a:r>
              <a:rPr lang="it-IT" dirty="0" err="1" smtClean="0"/>
              <a:t>Gensini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Brescia, 30 gennaio 2016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-204999" y="1756145"/>
            <a:ext cx="9219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/>
              <a:t>Evidence</a:t>
            </a:r>
            <a:r>
              <a:rPr lang="it-IT" sz="4000" b="1" dirty="0"/>
              <a:t> </a:t>
            </a:r>
            <a:r>
              <a:rPr lang="it-IT" sz="4000" b="1" dirty="0" err="1"/>
              <a:t>based</a:t>
            </a:r>
            <a:r>
              <a:rPr lang="it-IT" sz="4000" b="1" dirty="0"/>
              <a:t> medicine, </a:t>
            </a:r>
            <a:endParaRPr lang="it-IT" sz="4000" b="1" dirty="0" smtClean="0"/>
          </a:p>
          <a:p>
            <a:pPr algn="ctr"/>
            <a:r>
              <a:rPr lang="it-IT" sz="4000" b="1" dirty="0" err="1" smtClean="0"/>
              <a:t>precision</a:t>
            </a:r>
            <a:r>
              <a:rPr lang="it-IT" sz="4000" b="1" dirty="0" smtClean="0"/>
              <a:t> </a:t>
            </a:r>
            <a:r>
              <a:rPr lang="it-IT" sz="4000" b="1" dirty="0"/>
              <a:t>medicine</a:t>
            </a:r>
          </a:p>
          <a:p>
            <a:pPr algn="ctr"/>
            <a:r>
              <a:rPr lang="it-IT" sz="4000" b="1" dirty="0"/>
              <a:t>e medicine </a:t>
            </a:r>
            <a:r>
              <a:rPr lang="it-IT" sz="4000" b="1" dirty="0" smtClean="0"/>
              <a:t>integrative 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204371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758" tIns="46678" rIns="89758" bIns="4667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r" defTabSz="911985">
              <a:defRPr/>
            </a:pPr>
            <a:fld id="{C059E415-7885-1246-A75C-C0C1403D6E10}" type="slidenum">
              <a:rPr lang="it-IT" sz="1400">
                <a:solidFill>
                  <a:srgbClr val="000000"/>
                </a:solidFill>
                <a:latin typeface="Arial" charset="0"/>
              </a:rPr>
              <a:pPr algn="r" defTabSz="911985">
                <a:defRPr/>
              </a:pPr>
              <a:t>10</a:t>
            </a:fld>
            <a:endParaRPr lang="it-IT" sz="1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6" y="1773265"/>
            <a:ext cx="8964613" cy="287178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517232"/>
            <a:ext cx="721073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3528" y="548680"/>
            <a:ext cx="6998430" cy="707886"/>
          </a:xfrm>
          <a:prstGeom prst="rect">
            <a:avLst/>
          </a:prstGeom>
          <a:solidFill>
            <a:srgbClr val="FF0000"/>
          </a:solidFill>
        </p:spPr>
        <p:txBody>
          <a:bodyPr wrap="none" lIns="91232" tIns="45619" rIns="91232" bIns="45619" rtlCol="0">
            <a:spAutoFit/>
          </a:bodyPr>
          <a:lstStyle/>
          <a:p>
            <a:pPr defTabSz="911985"/>
            <a:r>
              <a:rPr lang="it-IT" sz="4000" dirty="0">
                <a:solidFill>
                  <a:prstClr val="white"/>
                </a:solidFill>
                <a:latin typeface="Calibri"/>
              </a:rPr>
              <a:t>1992:   </a:t>
            </a:r>
            <a:r>
              <a:rPr lang="it-IT" sz="4000" dirty="0" err="1">
                <a:solidFill>
                  <a:prstClr val="white"/>
                </a:solidFill>
                <a:latin typeface="Calibri"/>
              </a:rPr>
              <a:t>Evidence</a:t>
            </a:r>
            <a:r>
              <a:rPr lang="it-IT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4000" dirty="0" err="1">
                <a:solidFill>
                  <a:prstClr val="white"/>
                </a:solidFill>
                <a:latin typeface="Calibri"/>
              </a:rPr>
              <a:t>Based</a:t>
            </a:r>
            <a:r>
              <a:rPr lang="it-IT" sz="4000" dirty="0">
                <a:solidFill>
                  <a:prstClr val="white"/>
                </a:solidFill>
                <a:latin typeface="Calibri"/>
              </a:rPr>
              <a:t> Medicine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970169" y="3975450"/>
            <a:ext cx="2041995" cy="461665"/>
          </a:xfrm>
          <a:prstGeom prst="rect">
            <a:avLst/>
          </a:prstGeom>
          <a:noFill/>
        </p:spPr>
        <p:txBody>
          <a:bodyPr wrap="none" lIns="91232" tIns="45619" rIns="91232" bIns="45619" rtlCol="0">
            <a:spAutoFit/>
          </a:bodyPr>
          <a:lstStyle/>
          <a:p>
            <a:pPr defTabSz="911985"/>
            <a:r>
              <a:rPr lang="it-IT" sz="2400" dirty="0">
                <a:solidFill>
                  <a:prstClr val="black"/>
                </a:solidFill>
                <a:latin typeface="Calibri"/>
              </a:rPr>
              <a:t>D. </a:t>
            </a:r>
            <a:r>
              <a:rPr lang="it-IT" sz="2400" dirty="0" err="1">
                <a:solidFill>
                  <a:prstClr val="black"/>
                </a:solidFill>
                <a:latin typeface="Calibri"/>
              </a:rPr>
              <a:t>Sackett</a:t>
            </a:r>
            <a:r>
              <a:rPr lang="it-IT" sz="2400" dirty="0">
                <a:solidFill>
                  <a:prstClr val="black"/>
                </a:solidFill>
                <a:latin typeface="Calibri"/>
              </a:rPr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86034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ttangolo 2"/>
          <p:cNvSpPr>
            <a:spLocks noChangeArrowheads="1"/>
          </p:cNvSpPr>
          <p:nvPr/>
        </p:nvSpPr>
        <p:spPr bwMode="auto">
          <a:xfrm>
            <a:off x="0" y="1129267"/>
            <a:ext cx="9144000" cy="429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2" tIns="45619" rIns="91232" bIns="45619">
            <a:spAutoFit/>
          </a:bodyPr>
          <a:lstStyle/>
          <a:p>
            <a:pPr defTabSz="910828">
              <a:lnSpc>
                <a:spcPct val="90000"/>
              </a:lnSpc>
            </a:pPr>
            <a:r>
              <a:rPr lang="it-IT" b="1" dirty="0">
                <a:solidFill>
                  <a:srgbClr val="000000"/>
                </a:solidFill>
                <a:latin typeface="Tahoma" charset="0"/>
                <a:cs typeface="Tahoma" charset="0"/>
                <a:hlinkClick r:id="rId2"/>
              </a:rPr>
              <a:t>http://ktclearinghouse.ca/cebm/</a:t>
            </a:r>
            <a:endParaRPr lang="it-IT" b="1" dirty="0">
              <a:solidFill>
                <a:srgbClr val="000000"/>
              </a:solidFill>
              <a:latin typeface="Tahoma" charset="0"/>
              <a:cs typeface="Tahoma" charset="0"/>
            </a:endParaRPr>
          </a:p>
          <a:p>
            <a:pPr defTabSz="910828">
              <a:lnSpc>
                <a:spcPct val="90000"/>
              </a:lnSpc>
            </a:pPr>
            <a:endParaRPr lang="it-IT" b="1" dirty="0">
              <a:solidFill>
                <a:srgbClr val="000000"/>
              </a:solidFill>
              <a:latin typeface="Tahoma" charset="0"/>
              <a:cs typeface="Tahoma" charset="0"/>
            </a:endParaRPr>
          </a:p>
          <a:p>
            <a:pPr defTabSz="910828">
              <a:lnSpc>
                <a:spcPct val="90000"/>
              </a:lnSpc>
            </a:pPr>
            <a:endParaRPr lang="it-IT" sz="2400" b="1" dirty="0">
              <a:solidFill>
                <a:srgbClr val="000000"/>
              </a:solidFill>
              <a:latin typeface="Tahoma" charset="0"/>
              <a:cs typeface="Tahoma" charset="0"/>
            </a:endParaRPr>
          </a:p>
          <a:p>
            <a:pPr defTabSz="910828">
              <a:lnSpc>
                <a:spcPct val="90000"/>
              </a:lnSpc>
            </a:pPr>
            <a:endParaRPr lang="it-IT" sz="2400" b="1" dirty="0">
              <a:solidFill>
                <a:srgbClr val="000000"/>
              </a:solidFill>
              <a:latin typeface="Tahoma" charset="0"/>
              <a:cs typeface="Tahoma" charset="0"/>
            </a:endParaRPr>
          </a:p>
          <a:p>
            <a:pPr defTabSz="910828">
              <a:lnSpc>
                <a:spcPct val="90000"/>
              </a:lnSpc>
            </a:pPr>
            <a:r>
              <a:rPr lang="it-IT" sz="3200" b="1" dirty="0">
                <a:solidFill>
                  <a:srgbClr val="000000"/>
                </a:solidFill>
                <a:latin typeface="Tahoma" charset="0"/>
                <a:cs typeface="Tahoma" charset="0"/>
              </a:rPr>
              <a:t>EBM </a:t>
            </a:r>
            <a:r>
              <a:rPr lang="it-IT" sz="3200" b="1" dirty="0" err="1">
                <a:solidFill>
                  <a:srgbClr val="000000"/>
                </a:solidFill>
                <a:latin typeface="Tahoma" charset="0"/>
                <a:cs typeface="Tahoma" charset="0"/>
              </a:rPr>
              <a:t>is</a:t>
            </a:r>
            <a:r>
              <a:rPr lang="it-IT" sz="3200" b="1" dirty="0">
                <a:solidFill>
                  <a:srgbClr val="000000"/>
                </a:solidFill>
                <a:latin typeface="Tahoma" charset="0"/>
                <a:cs typeface="Tahoma" charset="0"/>
              </a:rPr>
              <a:t> the </a:t>
            </a:r>
            <a:r>
              <a:rPr lang="it-IT" sz="3200" b="1" dirty="0" err="1">
                <a:solidFill>
                  <a:srgbClr val="000000"/>
                </a:solidFill>
                <a:latin typeface="Tahoma" charset="0"/>
                <a:cs typeface="Tahoma" charset="0"/>
              </a:rPr>
              <a:t>integration</a:t>
            </a:r>
            <a:r>
              <a:rPr lang="it-IT" sz="3200" b="1" dirty="0">
                <a:solidFill>
                  <a:srgbClr val="000000"/>
                </a:solidFill>
                <a:latin typeface="Tahoma" charset="0"/>
                <a:cs typeface="Tahoma" charset="0"/>
              </a:rPr>
              <a:t> of </a:t>
            </a:r>
          </a:p>
          <a:p>
            <a:pPr marL="570259" indent="-570259" defTabSz="910828">
              <a:lnSpc>
                <a:spcPct val="90000"/>
              </a:lnSpc>
              <a:buFont typeface="Arial"/>
              <a:buChar char="•"/>
            </a:pPr>
            <a:r>
              <a:rPr lang="it-IT" sz="3200" b="1" dirty="0">
                <a:solidFill>
                  <a:srgbClr val="FF0000"/>
                </a:solidFill>
                <a:latin typeface="Tahoma" charset="0"/>
                <a:cs typeface="Tahoma" charset="0"/>
              </a:rPr>
              <a:t>best </a:t>
            </a:r>
            <a:r>
              <a:rPr lang="it-IT" sz="3200" b="1" dirty="0" err="1">
                <a:solidFill>
                  <a:srgbClr val="FF0000"/>
                </a:solidFill>
                <a:latin typeface="Tahoma" charset="0"/>
                <a:cs typeface="Tahoma" charset="0"/>
              </a:rPr>
              <a:t>research</a:t>
            </a:r>
            <a:r>
              <a:rPr lang="it-IT" sz="3200" b="1" dirty="0">
                <a:solidFill>
                  <a:srgbClr val="FF0000"/>
                </a:solidFill>
                <a:latin typeface="Tahoma" charset="0"/>
                <a:cs typeface="Tahoma" charset="0"/>
              </a:rPr>
              <a:t> </a:t>
            </a:r>
            <a:r>
              <a:rPr lang="it-IT" sz="4400" b="1" dirty="0" err="1">
                <a:solidFill>
                  <a:srgbClr val="FF0000"/>
                </a:solidFill>
                <a:latin typeface="Tahoma" charset="0"/>
                <a:cs typeface="Tahoma" charset="0"/>
              </a:rPr>
              <a:t>evidence</a:t>
            </a:r>
            <a:r>
              <a:rPr lang="it-IT" sz="4400" b="1" dirty="0">
                <a:solidFill>
                  <a:srgbClr val="FF0000"/>
                </a:solidFill>
                <a:latin typeface="Tahoma" charset="0"/>
                <a:cs typeface="Tahoma" charset="0"/>
              </a:rPr>
              <a:t> </a:t>
            </a:r>
            <a:r>
              <a:rPr lang="it-IT" sz="3200" b="1" dirty="0">
                <a:solidFill>
                  <a:srgbClr val="000000"/>
                </a:solidFill>
                <a:latin typeface="Tahoma" charset="0"/>
                <a:cs typeface="Tahoma" charset="0"/>
              </a:rPr>
              <a:t>with</a:t>
            </a:r>
          </a:p>
          <a:p>
            <a:pPr marL="570259" indent="-570259" defTabSz="910828">
              <a:lnSpc>
                <a:spcPct val="90000"/>
              </a:lnSpc>
              <a:buFont typeface="Arial"/>
              <a:buChar char="•"/>
            </a:pPr>
            <a:r>
              <a:rPr lang="it-IT" sz="3200" b="1" dirty="0" err="1">
                <a:solidFill>
                  <a:srgbClr val="FF0000"/>
                </a:solidFill>
                <a:latin typeface="Tahoma" charset="0"/>
                <a:cs typeface="Tahoma" charset="0"/>
              </a:rPr>
              <a:t>clinical</a:t>
            </a:r>
            <a:r>
              <a:rPr lang="it-IT" sz="3200" b="1" dirty="0">
                <a:solidFill>
                  <a:srgbClr val="FF0000"/>
                </a:solidFill>
                <a:latin typeface="Tahoma" charset="0"/>
                <a:cs typeface="Tahoma" charset="0"/>
              </a:rPr>
              <a:t> expertise </a:t>
            </a:r>
            <a:r>
              <a:rPr lang="it-IT" sz="3200" b="1" dirty="0">
                <a:solidFill>
                  <a:srgbClr val="000000"/>
                </a:solidFill>
                <a:latin typeface="Tahoma" charset="0"/>
                <a:cs typeface="Tahoma" charset="0"/>
              </a:rPr>
              <a:t>and </a:t>
            </a:r>
          </a:p>
          <a:p>
            <a:pPr marL="570259" indent="-570259" defTabSz="910828">
              <a:lnSpc>
                <a:spcPct val="90000"/>
              </a:lnSpc>
              <a:buFont typeface="Arial"/>
              <a:buChar char="•"/>
            </a:pPr>
            <a:r>
              <a:rPr lang="it-IT" sz="3200" b="1" dirty="0" err="1">
                <a:solidFill>
                  <a:srgbClr val="FF0000"/>
                </a:solidFill>
                <a:latin typeface="Tahoma" charset="0"/>
                <a:cs typeface="Tahoma" charset="0"/>
              </a:rPr>
              <a:t>patient</a:t>
            </a:r>
            <a:r>
              <a:rPr lang="it-IT" sz="3200" b="1" dirty="0">
                <a:solidFill>
                  <a:srgbClr val="FF0000"/>
                </a:solidFill>
                <a:latin typeface="Tahoma" charset="0"/>
                <a:cs typeface="Tahoma" charset="0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latin typeface="Tahoma" charset="0"/>
                <a:cs typeface="Tahoma" charset="0"/>
              </a:rPr>
              <a:t>values</a:t>
            </a:r>
            <a:r>
              <a:rPr lang="it-IT" sz="3200" b="1" dirty="0">
                <a:solidFill>
                  <a:srgbClr val="000000"/>
                </a:solidFill>
                <a:latin typeface="Tahoma" charset="0"/>
                <a:cs typeface="Tahoma" charset="0"/>
              </a:rPr>
              <a:t>.</a:t>
            </a:r>
          </a:p>
          <a:p>
            <a:pPr defTabSz="910828">
              <a:lnSpc>
                <a:spcPct val="80000"/>
              </a:lnSpc>
            </a:pPr>
            <a:endParaRPr lang="it-IT" sz="2400" b="1" dirty="0">
              <a:solidFill>
                <a:srgbClr val="000000"/>
              </a:solidFill>
              <a:latin typeface="Tahoma" charset="0"/>
              <a:cs typeface="Tahoma" charset="0"/>
            </a:endParaRPr>
          </a:p>
          <a:p>
            <a:pPr defTabSz="910828">
              <a:lnSpc>
                <a:spcPct val="80000"/>
              </a:lnSpc>
            </a:pPr>
            <a:endParaRPr lang="it-IT" sz="3600" dirty="0">
              <a:solidFill>
                <a:srgbClr val="000000"/>
              </a:solidFill>
              <a:latin typeface="Tahoma" charset="0"/>
              <a:cs typeface="Tahoma" charset="0"/>
            </a:endParaRPr>
          </a:p>
          <a:p>
            <a:pPr defTabSz="910828">
              <a:lnSpc>
                <a:spcPct val="80000"/>
              </a:lnSpc>
            </a:pPr>
            <a:endParaRPr lang="it-IT" sz="2800" dirty="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pic>
        <p:nvPicPr>
          <p:cNvPr id="98306" name="Immagine 1" descr="Schermata 2013-10-20 alle 06.33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7" b="5876"/>
          <a:stretch>
            <a:fillRect/>
          </a:stretch>
        </p:blipFill>
        <p:spPr bwMode="auto">
          <a:xfrm>
            <a:off x="0" y="-26988"/>
            <a:ext cx="91440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evidence car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7" t="38492" r="35511" b="38413"/>
          <a:stretch/>
        </p:blipFill>
        <p:spPr>
          <a:xfrm>
            <a:off x="1683951" y="334541"/>
            <a:ext cx="5751124" cy="631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evidence car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7" t="38492" r="35511" b="38413"/>
          <a:stretch/>
        </p:blipFill>
        <p:spPr>
          <a:xfrm>
            <a:off x="1683951" y="334541"/>
            <a:ext cx="5751124" cy="631972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942196" y="-114153"/>
            <a:ext cx="3154359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it-IT" sz="3600" dirty="0"/>
              <a:t>EVIDENCE K</a:t>
            </a:r>
            <a:r>
              <a:rPr lang="it-IT" sz="3600" dirty="0" smtClean="0"/>
              <a:t>ART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76753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  <p:pic>
        <p:nvPicPr>
          <p:cNvPr id="8" name="Immagine 7" descr="sack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905"/>
            <a:ext cx="9144000" cy="560619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" y="5301208"/>
            <a:ext cx="4572000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684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62722" y="319713"/>
            <a:ext cx="8815680" cy="2292721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40816" rIns="81631" bIns="40816"/>
          <a:lstStyle/>
          <a:p>
            <a:pPr defTabSz="407484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  <a:tab pos="8149675" algn="l"/>
                <a:tab pos="8557160" algn="l"/>
              </a:tabLst>
            </a:pPr>
            <a:r>
              <a:rPr lang="it-IT" sz="2500">
                <a:solidFill>
                  <a:srgbClr val="FFFFFF"/>
                </a:solidFill>
                <a:latin typeface="Arial" charset="0"/>
                <a:ea typeface="ＭＳ Ｐゴシック" charset="0"/>
                <a:cs typeface="FreeSerif" charset="0"/>
              </a:rPr>
              <a:t>Evidence based medicine quickly became an energetic intellectual community committed to making clinical practice more scientific and empirically grounded and thereby achieving safer, more consistent, and more cost effective care.                                                             </a:t>
            </a:r>
          </a:p>
          <a:p>
            <a:pPr algn="r" defTabSz="407484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  <a:tab pos="8149675" algn="l"/>
                <a:tab pos="8557160" algn="l"/>
              </a:tabLst>
            </a:pPr>
            <a:r>
              <a:rPr lang="it-IT" sz="2000">
                <a:solidFill>
                  <a:srgbClr val="FFFFFF"/>
                </a:solidFill>
                <a:latin typeface="Arial" charset="0"/>
                <a:ea typeface="ＭＳ Ｐゴシック" charset="0"/>
                <a:cs typeface="FreeSerif" charset="0"/>
              </a:rPr>
              <a:t>Greenhalgh, BMJ 2014</a:t>
            </a: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62720" y="2946550"/>
            <a:ext cx="3264480" cy="980743"/>
          </a:xfrm>
          <a:prstGeom prst="rect">
            <a:avLst/>
          </a:prstGeom>
          <a:noFill/>
          <a:ln w="36000" cap="sq">
            <a:solidFill>
              <a:srgbClr val="00AE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57" tIns="57141" rIns="97957" bIns="57141"/>
          <a:lstStyle/>
          <a:p>
            <a:pPr defTabSz="407484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it-IT" sz="2000" b="1">
                <a:solidFill>
                  <a:srgbClr val="000000"/>
                </a:solidFill>
                <a:latin typeface="Arial" charset="0"/>
                <a:ea typeface="ＭＳ Ｐゴシック" charset="0"/>
                <a:cs typeface="FreeSerif" charset="0"/>
              </a:rPr>
              <a:t>British Thoracic Society’s 1990 asthma guidelines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080960" y="2939351"/>
            <a:ext cx="4897440" cy="1270213"/>
          </a:xfrm>
          <a:prstGeom prst="rect">
            <a:avLst/>
          </a:prstGeom>
          <a:noFill/>
          <a:ln w="36000" cap="sq">
            <a:solidFill>
              <a:srgbClr val="00AE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57" tIns="57141" rIns="97957" bIns="57141"/>
          <a:lstStyle/>
          <a:p>
            <a:pPr defTabSz="407484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it-IT" sz="2000" b="1">
                <a:solidFill>
                  <a:srgbClr val="000000"/>
                </a:solidFill>
                <a:latin typeface="Arial" charset="0"/>
                <a:ea typeface="ＭＳ Ｐゴシック" charset="0"/>
                <a:cs typeface="FreeSerif" charset="0"/>
              </a:rPr>
              <a:t>UK National Institute for Health and Care Excellence guidelines for prevention of venous thromboembolism after surgery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62720" y="5229200"/>
            <a:ext cx="3401168" cy="152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40816" rIns="81631" bIns="40816"/>
          <a:lstStyle/>
          <a:p>
            <a:pPr algn="ctr" defTabSz="407484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it-IT" sz="24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FreeSerif" charset="0"/>
              </a:rPr>
              <a:t>Prescription</a:t>
            </a:r>
            <a:r>
              <a:rPr lang="it-IT" sz="24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FreeSerif" charset="0"/>
              </a:rPr>
              <a:t> </a:t>
            </a:r>
            <a:r>
              <a:rPr lang="it-IT" sz="20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FreeSerif" charset="0"/>
              </a:rPr>
              <a:t>of </a:t>
            </a:r>
            <a:r>
              <a:rPr lang="it-IT" sz="20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FreeSerif" charset="0"/>
              </a:rPr>
              <a:t>inhaled</a:t>
            </a:r>
            <a:r>
              <a:rPr lang="it-IT" sz="20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FreeSerif" charset="0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FreeSerif" charset="0"/>
              </a:rPr>
              <a:t>steroids</a:t>
            </a:r>
            <a:r>
              <a:rPr lang="it-IT" sz="20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FreeSerif" charset="0"/>
              </a:rPr>
              <a:t> for </a:t>
            </a:r>
            <a:r>
              <a:rPr lang="it-IT" sz="20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FreeSerif" charset="0"/>
              </a:rPr>
              <a:t>asthma</a:t>
            </a:r>
            <a:r>
              <a:rPr lang="it-IT" sz="20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FreeSerif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FreeSerif" charset="0"/>
              </a:rPr>
              <a:t>increased</a:t>
            </a:r>
            <a:r>
              <a:rPr lang="it-IT" sz="24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FreeSerif" charset="0"/>
              </a:rPr>
              <a:t> </a:t>
            </a:r>
            <a:r>
              <a:rPr lang="it-IT" sz="20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FreeSerif" charset="0"/>
              </a:rPr>
              <a:t>and </a:t>
            </a:r>
            <a:r>
              <a:rPr lang="it-IT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FreeSerif" charset="0"/>
              </a:rPr>
              <a:t>morbidity</a:t>
            </a:r>
            <a:r>
              <a:rPr lang="it-IT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FreeSerif" charset="0"/>
              </a:rPr>
              <a:t> and </a:t>
            </a:r>
            <a:r>
              <a:rPr lang="it-IT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FreeSerif" charset="0"/>
              </a:rPr>
              <a:t>mortality</a:t>
            </a:r>
            <a:r>
              <a:rPr lang="it-IT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FreeSerif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FreeSerif" charset="0"/>
              </a:rPr>
              <a:t>fell</a:t>
            </a:r>
            <a:endParaRPr lang="it-IT" sz="2000" b="1" dirty="0">
              <a:solidFill>
                <a:srgbClr val="FF0000"/>
              </a:solidFill>
              <a:latin typeface="Arial" charset="0"/>
              <a:ea typeface="ＭＳ Ｐゴシック" charset="0"/>
              <a:cs typeface="FreeSerif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4572001" y="5551785"/>
            <a:ext cx="4407840" cy="102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40816" rIns="81631" bIns="40816"/>
          <a:lstStyle/>
          <a:p>
            <a:pPr algn="ctr" defTabSz="407484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it-IT" sz="22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FreeSerif" charset="0"/>
              </a:rPr>
              <a:t>Significant</a:t>
            </a:r>
            <a:r>
              <a:rPr lang="it-IT" sz="22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FreeSerif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FreeSerif" charset="0"/>
              </a:rPr>
              <a:t>reduction</a:t>
            </a:r>
            <a:r>
              <a:rPr lang="it-IT" sz="24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FreeSerif" charset="0"/>
              </a:rPr>
              <a:t> </a:t>
            </a:r>
            <a:r>
              <a:rPr lang="it-IT" sz="22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FreeSerif" charset="0"/>
              </a:rPr>
              <a:t>in </a:t>
            </a:r>
            <a:r>
              <a:rPr lang="it-IT" sz="22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FreeSerif" charset="0"/>
              </a:rPr>
              <a:t>thromboembolic</a:t>
            </a:r>
            <a:endParaRPr lang="it-IT" sz="2200" b="1" dirty="0">
              <a:solidFill>
                <a:srgbClr val="FF0000"/>
              </a:solidFill>
              <a:latin typeface="Arial" charset="0"/>
              <a:ea typeface="ＭＳ Ｐゴシック" charset="0"/>
              <a:cs typeface="FreeSerif" charset="0"/>
            </a:endParaRPr>
          </a:p>
          <a:p>
            <a:pPr algn="ctr" defTabSz="407484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it-IT" sz="2200" b="1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FreeSerif" charset="0"/>
              </a:rPr>
              <a:t>complications</a:t>
            </a:r>
            <a:endParaRPr lang="it-IT" sz="2200" b="1" dirty="0">
              <a:solidFill>
                <a:srgbClr val="FF0000"/>
              </a:solidFill>
              <a:latin typeface="Arial" charset="0"/>
              <a:ea typeface="ＭＳ Ｐゴシック" charset="0"/>
              <a:cs typeface="FreeSerif" charset="0"/>
            </a:endParaRPr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6530401" y="4212443"/>
            <a:ext cx="1440" cy="1306217"/>
          </a:xfrm>
          <a:prstGeom prst="line">
            <a:avLst/>
          </a:prstGeom>
          <a:noFill/>
          <a:ln w="36000" cap="sq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Arial" charset="0"/>
              <a:ea typeface="ＭＳ Ｐゴシック" charset="0"/>
              <a:cs typeface="Microsoft YaHei" charset="0"/>
            </a:endParaRPr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1632960" y="3918652"/>
            <a:ext cx="1440" cy="1468954"/>
          </a:xfrm>
          <a:prstGeom prst="line">
            <a:avLst/>
          </a:prstGeom>
          <a:noFill/>
          <a:ln w="36000" cap="sq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36" tIns="41469" rIns="82936" bIns="41469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>
              <a:solidFill>
                <a:srgbClr val="FFFFFF"/>
              </a:solidFill>
              <a:latin typeface="Arial" charset="0"/>
              <a:ea typeface="ＭＳ Ｐゴシック" charset="0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1450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692717"/>
            <a:ext cx="9144000" cy="4275017"/>
          </a:xfrm>
          <a:prstGeom prst="rect">
            <a:avLst/>
          </a:prstGeom>
        </p:spPr>
        <p:txBody>
          <a:bodyPr wrap="square" lIns="91232" tIns="45619" rIns="91232" bIns="45619">
            <a:spAutoFit/>
          </a:bodyPr>
          <a:lstStyle/>
          <a:p>
            <a:pPr defTabSz="911985">
              <a:lnSpc>
                <a:spcPct val="90000"/>
              </a:lnSpc>
            </a:pPr>
            <a:r>
              <a:rPr lang="it-IT" b="1" dirty="0">
                <a:solidFill>
                  <a:srgbClr val="000000"/>
                </a:solidFill>
                <a:latin typeface="Tahoma"/>
                <a:ea typeface="ＭＳ Ｐゴシック"/>
                <a:cs typeface="Tahoma"/>
                <a:hlinkClick r:id="rId2"/>
              </a:rPr>
              <a:t>http://ktclearinghouse.ca/cebm/</a:t>
            </a:r>
            <a:endParaRPr lang="it-IT" b="1" dirty="0">
              <a:solidFill>
                <a:srgbClr val="000000"/>
              </a:solidFill>
              <a:latin typeface="Tahoma"/>
              <a:ea typeface="ＭＳ Ｐゴシック"/>
              <a:cs typeface="Tahoma"/>
            </a:endParaRPr>
          </a:p>
          <a:p>
            <a:pPr defTabSz="911985">
              <a:lnSpc>
                <a:spcPct val="90000"/>
              </a:lnSpc>
            </a:pPr>
            <a:endParaRPr lang="it-IT" sz="2400" b="1" dirty="0">
              <a:solidFill>
                <a:srgbClr val="000000"/>
              </a:solidFill>
              <a:latin typeface="Tahoma"/>
              <a:ea typeface="ＭＳ Ｐゴシック"/>
              <a:cs typeface="Tahoma"/>
            </a:endParaRPr>
          </a:p>
          <a:p>
            <a:pPr defTabSz="911985">
              <a:lnSpc>
                <a:spcPct val="90000"/>
              </a:lnSpc>
            </a:pPr>
            <a:endParaRPr lang="it-IT" sz="2400" b="1" dirty="0">
              <a:solidFill>
                <a:srgbClr val="000000"/>
              </a:solidFill>
              <a:latin typeface="Tahoma"/>
              <a:ea typeface="ＭＳ Ｐゴシック"/>
              <a:cs typeface="Tahoma"/>
            </a:endParaRPr>
          </a:p>
          <a:p>
            <a:pPr defTabSz="911985">
              <a:lnSpc>
                <a:spcPct val="90000"/>
              </a:lnSpc>
            </a:pPr>
            <a:endParaRPr lang="it-IT" sz="2400" b="1" dirty="0">
              <a:solidFill>
                <a:srgbClr val="000000"/>
              </a:solidFill>
              <a:latin typeface="Tahoma"/>
              <a:ea typeface="ＭＳ Ｐゴシック"/>
              <a:cs typeface="Tahoma"/>
            </a:endParaRPr>
          </a:p>
          <a:p>
            <a:pPr defTabSz="911985">
              <a:lnSpc>
                <a:spcPct val="90000"/>
              </a:lnSpc>
            </a:pPr>
            <a:r>
              <a:rPr lang="it-IT" sz="4000" b="1" dirty="0" err="1">
                <a:solidFill>
                  <a:srgbClr val="000000"/>
                </a:solidFill>
                <a:latin typeface="Tahoma"/>
                <a:ea typeface="ＭＳ Ｐゴシック"/>
                <a:cs typeface="Tahoma"/>
              </a:rPr>
              <a:t>What</a:t>
            </a:r>
            <a:r>
              <a:rPr lang="it-IT" sz="4000" b="1" dirty="0">
                <a:solidFill>
                  <a:srgbClr val="000000"/>
                </a:solidFill>
                <a:latin typeface="Tahoma"/>
                <a:ea typeface="ＭＳ Ｐゴシック"/>
                <a:cs typeface="Tahoma"/>
              </a:rPr>
              <a:t> </a:t>
            </a:r>
            <a:r>
              <a:rPr lang="it-IT" sz="4000" b="1" dirty="0" err="1">
                <a:solidFill>
                  <a:srgbClr val="000000"/>
                </a:solidFill>
                <a:latin typeface="Tahoma"/>
                <a:ea typeface="ＭＳ Ｐゴシック"/>
                <a:cs typeface="Tahoma"/>
              </a:rPr>
              <a:t>kind</a:t>
            </a:r>
            <a:r>
              <a:rPr lang="it-IT" sz="4000" b="1" dirty="0">
                <a:solidFill>
                  <a:srgbClr val="000000"/>
                </a:solidFill>
                <a:latin typeface="Tahoma"/>
                <a:ea typeface="ＭＳ Ｐゴシック"/>
                <a:cs typeface="Tahoma"/>
              </a:rPr>
              <a:t> of </a:t>
            </a:r>
            <a:r>
              <a:rPr lang="it-IT" sz="5400" b="1" dirty="0" err="1">
                <a:solidFill>
                  <a:srgbClr val="000000"/>
                </a:solidFill>
                <a:latin typeface="Tahoma"/>
                <a:ea typeface="ＭＳ Ｐゴシック"/>
                <a:cs typeface="Tahoma"/>
              </a:rPr>
              <a:t>evidence</a:t>
            </a:r>
            <a:r>
              <a:rPr lang="it-IT" sz="4000" b="1" dirty="0">
                <a:solidFill>
                  <a:srgbClr val="000000"/>
                </a:solidFill>
                <a:latin typeface="Tahoma"/>
                <a:ea typeface="ＭＳ Ｐゴシック"/>
                <a:cs typeface="Tahoma"/>
              </a:rPr>
              <a:t>?</a:t>
            </a:r>
            <a:r>
              <a:rPr lang="it-IT" sz="4400" dirty="0">
                <a:solidFill>
                  <a:srgbClr val="000000"/>
                </a:solidFill>
                <a:latin typeface="Tahoma"/>
                <a:ea typeface="ＭＳ Ｐゴシック"/>
                <a:cs typeface="Tahoma"/>
              </a:rPr>
              <a:t>. </a:t>
            </a:r>
          </a:p>
          <a:p>
            <a:pPr defTabSz="911985">
              <a:lnSpc>
                <a:spcPct val="90000"/>
              </a:lnSpc>
            </a:pPr>
            <a:endParaRPr lang="it-IT" sz="4400" dirty="0">
              <a:solidFill>
                <a:srgbClr val="000000"/>
              </a:solidFill>
              <a:latin typeface="Tahoma"/>
              <a:ea typeface="ＭＳ Ｐゴシック"/>
              <a:cs typeface="Tahoma"/>
            </a:endParaRPr>
          </a:p>
          <a:p>
            <a:pPr defTabSz="911985">
              <a:lnSpc>
                <a:spcPct val="80000"/>
              </a:lnSpc>
            </a:pPr>
            <a:endParaRPr lang="it-IT" sz="2800" dirty="0">
              <a:solidFill>
                <a:srgbClr val="000000"/>
              </a:solidFill>
              <a:latin typeface="Tahoma"/>
              <a:ea typeface="ＭＳ Ｐゴシック"/>
              <a:cs typeface="Tahoma"/>
            </a:endParaRPr>
          </a:p>
          <a:p>
            <a:pPr defTabSz="911985">
              <a:lnSpc>
                <a:spcPct val="80000"/>
              </a:lnSpc>
            </a:pPr>
            <a:r>
              <a:rPr lang="it-IT" sz="4400" b="1" dirty="0">
                <a:solidFill>
                  <a:srgbClr val="FF0000"/>
                </a:solidFill>
                <a:latin typeface="Tahoma"/>
                <a:ea typeface="ＭＳ Ｐゴシック"/>
                <a:cs typeface="Tahoma"/>
              </a:rPr>
              <a:t>Simple, </a:t>
            </a:r>
            <a:r>
              <a:rPr lang="it-IT" sz="4400" b="1" u="sng" dirty="0" err="1">
                <a:solidFill>
                  <a:srgbClr val="FF0000"/>
                </a:solidFill>
                <a:latin typeface="Tahoma"/>
                <a:ea typeface="ＭＳ Ｐゴシック"/>
                <a:cs typeface="Tahoma"/>
              </a:rPr>
              <a:t>disease</a:t>
            </a:r>
            <a:r>
              <a:rPr lang="it-IT" sz="4400" b="1" dirty="0" err="1">
                <a:solidFill>
                  <a:srgbClr val="FF0000"/>
                </a:solidFill>
                <a:latin typeface="Tahoma"/>
                <a:ea typeface="ＭＳ Ｐゴシック"/>
                <a:cs typeface="Tahoma"/>
              </a:rPr>
              <a:t>-related</a:t>
            </a:r>
            <a:r>
              <a:rPr lang="it-IT" sz="4400" b="1" dirty="0">
                <a:solidFill>
                  <a:srgbClr val="FF0000"/>
                </a:solidFill>
                <a:latin typeface="Tahoma"/>
                <a:ea typeface="ＭＳ Ｐゴシック"/>
                <a:cs typeface="Tahoma"/>
              </a:rPr>
              <a:t> </a:t>
            </a:r>
            <a:r>
              <a:rPr lang="it-IT" sz="5400" b="1" dirty="0" err="1">
                <a:solidFill>
                  <a:srgbClr val="000000"/>
                </a:solidFill>
                <a:latin typeface="Tahoma"/>
                <a:ea typeface="ＭＳ Ｐゴシック"/>
                <a:cs typeface="Tahoma"/>
              </a:rPr>
              <a:t>evidence</a:t>
            </a:r>
            <a:endParaRPr lang="it-IT" sz="4400" dirty="0">
              <a:solidFill>
                <a:srgbClr val="000000"/>
              </a:solidFill>
              <a:latin typeface="Tahoma"/>
              <a:ea typeface="ＭＳ Ｐゴシック"/>
              <a:cs typeface="Tahoma"/>
            </a:endParaRPr>
          </a:p>
        </p:txBody>
      </p:sp>
      <p:pic>
        <p:nvPicPr>
          <p:cNvPr id="2" name="Immagine 1" descr="Schermata 2013-10-20 alle 06.33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8" b="5876"/>
          <a:stretch/>
        </p:blipFill>
        <p:spPr>
          <a:xfrm>
            <a:off x="0" y="-27384"/>
            <a:ext cx="9144000" cy="111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8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800"/>
            <a:ext cx="9144000" cy="444696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23528" y="260648"/>
            <a:ext cx="8710638" cy="707886"/>
          </a:xfrm>
          <a:prstGeom prst="rect">
            <a:avLst/>
          </a:prstGeom>
          <a:solidFill>
            <a:srgbClr val="FF0000"/>
          </a:solidFill>
        </p:spPr>
        <p:txBody>
          <a:bodyPr wrap="none" lIns="91232" tIns="45619" rIns="91232" bIns="45619" rtlCol="0">
            <a:spAutoFit/>
          </a:bodyPr>
          <a:lstStyle/>
          <a:p>
            <a:pPr defTabSz="911985"/>
            <a:r>
              <a:rPr lang="it-IT" sz="4000" dirty="0">
                <a:solidFill>
                  <a:srgbClr val="FFFFFF"/>
                </a:solidFill>
                <a:latin typeface="Arial"/>
                <a:ea typeface="ＭＳ Ｐゴシック"/>
              </a:rPr>
              <a:t>1992: an </a:t>
            </a:r>
            <a:r>
              <a:rPr lang="it-IT" sz="4000" dirty="0" err="1">
                <a:solidFill>
                  <a:srgbClr val="FFFFFF"/>
                </a:solidFill>
                <a:latin typeface="Arial"/>
                <a:ea typeface="ＭＳ Ｐゴシック"/>
              </a:rPr>
              <a:t>example</a:t>
            </a:r>
            <a:r>
              <a:rPr lang="it-IT" sz="4000" dirty="0">
                <a:solidFill>
                  <a:srgbClr val="FFFFFF"/>
                </a:solidFill>
                <a:latin typeface="Arial"/>
                <a:ea typeface="ＭＳ Ｐゴシック"/>
              </a:rPr>
              <a:t> of </a:t>
            </a:r>
            <a:r>
              <a:rPr lang="it-IT" sz="4000" dirty="0" err="1">
                <a:solidFill>
                  <a:srgbClr val="FFFFFF"/>
                </a:solidFill>
                <a:latin typeface="Arial"/>
                <a:ea typeface="ＭＳ Ｐゴシック"/>
              </a:rPr>
              <a:t>simple</a:t>
            </a:r>
            <a:r>
              <a:rPr lang="it-IT" sz="4000" dirty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lang="it-IT" sz="4000" dirty="0" err="1">
                <a:solidFill>
                  <a:srgbClr val="FFFFFF"/>
                </a:solidFill>
                <a:latin typeface="Arial"/>
                <a:ea typeface="ＭＳ Ｐゴシック"/>
              </a:rPr>
              <a:t>Evidence</a:t>
            </a:r>
            <a:endParaRPr lang="it-IT" sz="40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3363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7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0018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23528" y="2708920"/>
            <a:ext cx="8568952" cy="57606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85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23528" y="3645024"/>
            <a:ext cx="8568952" cy="57606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985"/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82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24805" y="175715"/>
            <a:ext cx="8228160" cy="1144921"/>
          </a:xfrm>
          <a:ln/>
        </p:spPr>
        <p:txBody>
          <a:bodyPr tIns="27385"/>
          <a:lstStyle/>
          <a:p>
            <a:pPr>
              <a:lnSpc>
                <a:spcPct val="95000"/>
              </a:lnSpc>
              <a:buClrTx/>
              <a:tabLst>
                <a:tab pos="0" algn="l"/>
                <a:tab pos="405414" algn="l"/>
                <a:tab pos="812264" algn="l"/>
                <a:tab pos="1219111" algn="l"/>
                <a:tab pos="1625964" algn="l"/>
                <a:tab pos="2032816" algn="l"/>
                <a:tab pos="2439660" algn="l"/>
                <a:tab pos="2846518" algn="l"/>
                <a:tab pos="3253369" algn="l"/>
                <a:tab pos="3660217" algn="l"/>
                <a:tab pos="4067069" algn="l"/>
                <a:tab pos="4473920" algn="l"/>
                <a:tab pos="4880768" algn="l"/>
                <a:tab pos="5287620" algn="l"/>
                <a:tab pos="5694471" algn="l"/>
                <a:tab pos="6101320" algn="l"/>
                <a:tab pos="6508172" algn="l"/>
                <a:tab pos="6915020" algn="l"/>
                <a:tab pos="7321874" algn="l"/>
                <a:tab pos="7728729" algn="l"/>
                <a:tab pos="8135576" algn="l"/>
                <a:tab pos="8137009" algn="l"/>
              </a:tabLst>
            </a:pPr>
            <a:r>
              <a:rPr lang="it-IT" sz="4400" b="1">
                <a:latin typeface="Times New Roman" charset="0"/>
              </a:rPr>
              <a:t>The world before 1492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21"/>
            <a:ext cx="9144000" cy="571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8998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40" y="1523680"/>
            <a:ext cx="5641920" cy="487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180000" y="6401473"/>
            <a:ext cx="8782560" cy="18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1000125" algn="l"/>
                <a:tab pos="2008188" algn="l"/>
                <a:tab pos="3016250" algn="l"/>
                <a:tab pos="4024313" algn="l"/>
                <a:tab pos="5032375" algn="l"/>
                <a:tab pos="6040438" algn="l"/>
                <a:tab pos="7048500" algn="l"/>
                <a:tab pos="8053388" algn="l"/>
                <a:tab pos="9061450" algn="l"/>
                <a:tab pos="10069513" algn="l"/>
                <a:tab pos="110775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1000125" algn="l"/>
                <a:tab pos="2008188" algn="l"/>
                <a:tab pos="3016250" algn="l"/>
                <a:tab pos="4024313" algn="l"/>
                <a:tab pos="5032375" algn="l"/>
                <a:tab pos="6040438" algn="l"/>
                <a:tab pos="7048500" algn="l"/>
                <a:tab pos="8053388" algn="l"/>
                <a:tab pos="9061450" algn="l"/>
                <a:tab pos="10069513" algn="l"/>
                <a:tab pos="110775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1000125" algn="l"/>
                <a:tab pos="2008188" algn="l"/>
                <a:tab pos="3016250" algn="l"/>
                <a:tab pos="4024313" algn="l"/>
                <a:tab pos="5032375" algn="l"/>
                <a:tab pos="6040438" algn="l"/>
                <a:tab pos="7048500" algn="l"/>
                <a:tab pos="8053388" algn="l"/>
                <a:tab pos="9061450" algn="l"/>
                <a:tab pos="10069513" algn="l"/>
                <a:tab pos="110775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1000125" algn="l"/>
                <a:tab pos="2008188" algn="l"/>
                <a:tab pos="3016250" algn="l"/>
                <a:tab pos="4024313" algn="l"/>
                <a:tab pos="5032375" algn="l"/>
                <a:tab pos="6040438" algn="l"/>
                <a:tab pos="7048500" algn="l"/>
                <a:tab pos="8053388" algn="l"/>
                <a:tab pos="9061450" algn="l"/>
                <a:tab pos="10069513" algn="l"/>
                <a:tab pos="110775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1000125" algn="l"/>
                <a:tab pos="2008188" algn="l"/>
                <a:tab pos="3016250" algn="l"/>
                <a:tab pos="4024313" algn="l"/>
                <a:tab pos="5032375" algn="l"/>
                <a:tab pos="6040438" algn="l"/>
                <a:tab pos="7048500" algn="l"/>
                <a:tab pos="8053388" algn="l"/>
                <a:tab pos="9061450" algn="l"/>
                <a:tab pos="10069513" algn="l"/>
                <a:tab pos="110775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2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000125" algn="l"/>
                <a:tab pos="2008188" algn="l"/>
                <a:tab pos="3016250" algn="l"/>
                <a:tab pos="4024313" algn="l"/>
                <a:tab pos="5032375" algn="l"/>
                <a:tab pos="6040438" algn="l"/>
                <a:tab pos="7048500" algn="l"/>
                <a:tab pos="8053388" algn="l"/>
                <a:tab pos="9061450" algn="l"/>
                <a:tab pos="10069513" algn="l"/>
                <a:tab pos="110775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2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000125" algn="l"/>
                <a:tab pos="2008188" algn="l"/>
                <a:tab pos="3016250" algn="l"/>
                <a:tab pos="4024313" algn="l"/>
                <a:tab pos="5032375" algn="l"/>
                <a:tab pos="6040438" algn="l"/>
                <a:tab pos="7048500" algn="l"/>
                <a:tab pos="8053388" algn="l"/>
                <a:tab pos="9061450" algn="l"/>
                <a:tab pos="10069513" algn="l"/>
                <a:tab pos="110775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2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000125" algn="l"/>
                <a:tab pos="2008188" algn="l"/>
                <a:tab pos="3016250" algn="l"/>
                <a:tab pos="4024313" algn="l"/>
                <a:tab pos="5032375" algn="l"/>
                <a:tab pos="6040438" algn="l"/>
                <a:tab pos="7048500" algn="l"/>
                <a:tab pos="8053388" algn="l"/>
                <a:tab pos="9061450" algn="l"/>
                <a:tab pos="10069513" algn="l"/>
                <a:tab pos="110775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29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000125" algn="l"/>
                <a:tab pos="2008188" algn="l"/>
                <a:tab pos="3016250" algn="l"/>
                <a:tab pos="4024313" algn="l"/>
                <a:tab pos="5032375" algn="l"/>
                <a:tab pos="6040438" algn="l"/>
                <a:tab pos="7048500" algn="l"/>
                <a:tab pos="8053388" algn="l"/>
                <a:tab pos="9061450" algn="l"/>
                <a:tab pos="10069513" algn="l"/>
                <a:tab pos="110775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1985" eaLnBrk="1">
              <a:lnSpc>
                <a:spcPct val="97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1200">
                <a:solidFill>
                  <a:prstClr val="black"/>
                </a:solidFill>
              </a:rPr>
              <a:t>Holmes 2003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152663"/>
            <a:ext cx="9144000" cy="9274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125" tIns="45565" rIns="91125" bIns="45565">
            <a:spAutoFit/>
          </a:bodyPr>
          <a:lstStyle/>
          <a:p>
            <a:pPr algn="ctr" defTabSz="759303" eaLnBrk="0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BE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Importance of co-morbidity</a:t>
            </a:r>
          </a:p>
          <a:p>
            <a:pPr algn="ctr" defTabSz="759303" eaLnBrk="0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BE" sz="2600" b="1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Prevalence and age trends for selected co-morbidities</a:t>
            </a:r>
            <a:endParaRPr lang="en-US" sz="2600" b="1" dirty="0">
              <a:solidFill>
                <a:srgbClr val="FF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</a:endParaRPr>
          </a:p>
        </p:txBody>
      </p:sp>
      <p:sp>
        <p:nvSpPr>
          <p:cNvPr id="76804" name="Line 5"/>
          <p:cNvSpPr>
            <a:spLocks noChangeShapeType="1"/>
          </p:cNvSpPr>
          <p:nvPr/>
        </p:nvSpPr>
        <p:spPr bwMode="auto">
          <a:xfrm>
            <a:off x="0" y="1219809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125" tIns="45565" rIns="91125" bIns="45565"/>
          <a:lstStyle/>
          <a:p>
            <a:pPr defTabSz="911985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Ovale 1"/>
          <p:cNvSpPr/>
          <p:nvPr/>
        </p:nvSpPr>
        <p:spPr>
          <a:xfrm>
            <a:off x="2339752" y="43651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32" tIns="45619" rIns="91232" bIns="45619" rtlCol="0" anchor="ctr"/>
          <a:lstStyle/>
          <a:p>
            <a:pPr algn="ctr" defTabSz="911985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e 6"/>
          <p:cNvSpPr/>
          <p:nvPr/>
        </p:nvSpPr>
        <p:spPr>
          <a:xfrm>
            <a:off x="5004048" y="24928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32" tIns="45619" rIns="91232" bIns="45619" rtlCol="0" anchor="ctr"/>
          <a:lstStyle/>
          <a:p>
            <a:pPr algn="ctr" defTabSz="911985"/>
            <a:endParaRPr lang="it-IT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Connettore 2 3"/>
          <p:cNvCxnSpPr/>
          <p:nvPr/>
        </p:nvCxnSpPr>
        <p:spPr>
          <a:xfrm flipV="1">
            <a:off x="2483768" y="2564904"/>
            <a:ext cx="2232248" cy="1656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9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olo 1"/>
          <p:cNvSpPr>
            <a:spLocks noGrp="1"/>
          </p:cNvSpPr>
          <p:nvPr>
            <p:ph type="title"/>
          </p:nvPr>
        </p:nvSpPr>
        <p:spPr>
          <a:xfrm>
            <a:off x="468338" y="-26988"/>
            <a:ext cx="8232775" cy="1284288"/>
          </a:xfrm>
        </p:spPr>
        <p:txBody>
          <a:bodyPr/>
          <a:lstStyle/>
          <a:p>
            <a:pPr>
              <a:lnSpc>
                <a:spcPts val="3998"/>
              </a:lnSpc>
            </a:pPr>
            <a:r>
              <a:rPr lang="en-GB" b="1" dirty="0" smtClean="0">
                <a:latin typeface="Calibri" pitchFamily="34" charset="0"/>
              </a:rPr>
              <a:t>The “new” patients</a:t>
            </a:r>
          </a:p>
        </p:txBody>
      </p:sp>
      <p:pic>
        <p:nvPicPr>
          <p:cNvPr id="41986" name="Immagin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079" y="1268413"/>
            <a:ext cx="2065338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CasellaDiTesto 2"/>
          <p:cNvSpPr txBox="1">
            <a:spLocks noChangeArrowheads="1"/>
          </p:cNvSpPr>
          <p:nvPr/>
        </p:nvSpPr>
        <p:spPr bwMode="auto">
          <a:xfrm>
            <a:off x="50808" y="2708325"/>
            <a:ext cx="34210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32" tIns="45619" rIns="91232" bIns="45619">
            <a:spAutoFit/>
          </a:bodyPr>
          <a:lstStyle/>
          <a:p>
            <a:pPr algn="ctr" defTabSz="911985"/>
            <a:endParaRPr lang="it-IT" sz="2200" i="1">
              <a:solidFill>
                <a:srgbClr val="002060"/>
              </a:solidFill>
              <a:latin typeface="Times New Roman"/>
              <a:ea typeface="ヒラギノ角ゴ Pro W3"/>
              <a:cs typeface="Arial" charset="0"/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6731001" y="6157934"/>
            <a:ext cx="2520950" cy="37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232" tIns="45619" rIns="91232" bIns="45619">
            <a:spAutoFit/>
          </a:bodyPr>
          <a:lstStyle/>
          <a:p>
            <a:pPr defTabSz="911985">
              <a:spcBef>
                <a:spcPct val="50000"/>
              </a:spcBef>
              <a:defRPr/>
            </a:pPr>
            <a:r>
              <a:rPr lang="it-IT" i="1">
                <a:solidFill>
                  <a:srgbClr val="000000"/>
                </a:solidFill>
                <a:latin typeface="Calibri" pitchFamily="34" charset="0"/>
                <a:ea typeface="ＭＳ Ｐゴシック"/>
              </a:rPr>
              <a:t>Van Spall HG, 2007</a:t>
            </a:r>
          </a:p>
        </p:txBody>
      </p:sp>
      <p:pic>
        <p:nvPicPr>
          <p:cNvPr id="41990" name="Picture 13"/>
          <p:cNvPicPr>
            <a:picLocks noChangeAspect="1" noChangeArrowheads="1"/>
          </p:cNvPicPr>
          <p:nvPr/>
        </p:nvPicPr>
        <p:blipFill>
          <a:blip r:embed="rId4" cstate="print"/>
          <a:srcRect l="10730" t="32292" r="41731" b="24760"/>
          <a:stretch>
            <a:fillRect/>
          </a:stretch>
        </p:blipFill>
        <p:spPr bwMode="auto">
          <a:xfrm>
            <a:off x="2808307" y="1079503"/>
            <a:ext cx="630078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2771795" y="3429000"/>
            <a:ext cx="5616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232" tIns="45619" rIns="91232" bIns="45619">
            <a:spAutoFit/>
          </a:bodyPr>
          <a:lstStyle/>
          <a:p>
            <a:pPr defTabSz="911985">
              <a:spcBef>
                <a:spcPct val="50000"/>
              </a:spcBef>
              <a:defRPr/>
            </a:pPr>
            <a:r>
              <a:rPr lang="en-US" sz="2400" u="sng" dirty="0">
                <a:solidFill>
                  <a:srgbClr val="000000"/>
                </a:solidFill>
                <a:latin typeface="Times New Roman"/>
                <a:ea typeface="ＭＳ Ｐゴシック"/>
              </a:rPr>
              <a:t>Causes of failure to </a:t>
            </a:r>
            <a:r>
              <a:rPr lang="en-US" sz="2400" u="sng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enrol</a:t>
            </a:r>
            <a:r>
              <a:rPr lang="en-US" sz="2400" u="sng" dirty="0">
                <a:solidFill>
                  <a:srgbClr val="000000"/>
                </a:solidFill>
                <a:latin typeface="Times New Roman"/>
                <a:ea typeface="ＭＳ Ｐゴシック"/>
              </a:rPr>
              <a:t> in the trial</a:t>
            </a:r>
          </a:p>
        </p:txBody>
      </p:sp>
      <p:sp>
        <p:nvSpPr>
          <p:cNvPr id="41994" name="Text Box 16"/>
          <p:cNvSpPr txBox="1">
            <a:spLocks noChangeArrowheads="1"/>
          </p:cNvSpPr>
          <p:nvPr/>
        </p:nvSpPr>
        <p:spPr bwMode="auto">
          <a:xfrm>
            <a:off x="3350294" y="3423073"/>
            <a:ext cx="5974234" cy="238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32" tIns="45619" rIns="91232" bIns="45619">
            <a:spAutoFit/>
          </a:bodyPr>
          <a:lstStyle/>
          <a:p>
            <a:pPr defTabSz="911985">
              <a:lnSpc>
                <a:spcPct val="120000"/>
              </a:lnSpc>
            </a:pPr>
            <a:endParaRPr lang="it-IT" sz="3200" dirty="0">
              <a:solidFill>
                <a:srgbClr val="000000"/>
              </a:solidFill>
              <a:latin typeface="Calibri" pitchFamily="34" charset="0"/>
              <a:ea typeface="ＭＳ Ｐゴシック"/>
            </a:endParaRPr>
          </a:p>
          <a:p>
            <a:pPr defTabSz="911985">
              <a:lnSpc>
                <a:spcPct val="120000"/>
              </a:lnSpc>
              <a:buFont typeface="Arial" charset="0"/>
              <a:buChar char="•"/>
            </a:pPr>
            <a:r>
              <a:rPr lang="en-US" sz="3200" b="1" u="sng" dirty="0">
                <a:solidFill>
                  <a:srgbClr val="000000"/>
                </a:solidFill>
                <a:latin typeface="Calibri" pitchFamily="34" charset="0"/>
                <a:ea typeface="ＭＳ Ｐゴシック"/>
              </a:rPr>
              <a:t>Age</a:t>
            </a:r>
            <a:r>
              <a:rPr lang="en-US" sz="3200" u="sng" dirty="0">
                <a:solidFill>
                  <a:srgbClr val="000000"/>
                </a:solidFill>
                <a:latin typeface="Calibri" pitchFamily="34" charset="0"/>
                <a:ea typeface="ＭＳ Ｐゴシック"/>
              </a:rPr>
              <a:t> &gt;75 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ea typeface="ＭＳ Ｐゴシック"/>
              </a:rPr>
              <a:t>(</a:t>
            </a:r>
            <a:r>
              <a:rPr lang="en-US" sz="3200" b="1" dirty="0">
                <a:solidFill>
                  <a:srgbClr val="000000"/>
                </a:solidFill>
                <a:latin typeface="Calibri" pitchFamily="34" charset="0"/>
                <a:ea typeface="ＭＳ Ｐゴシック"/>
              </a:rPr>
              <a:t>72.1%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ea typeface="ＭＳ Ｐゴシック"/>
              </a:rPr>
              <a:t>)</a:t>
            </a:r>
          </a:p>
          <a:p>
            <a:pPr defTabSz="911985">
              <a:lnSpc>
                <a:spcPct val="120000"/>
              </a:lnSpc>
              <a:buFont typeface="Arial" charset="0"/>
              <a:buChar char="•"/>
            </a:pPr>
            <a:r>
              <a:rPr lang="en-US" sz="2800" b="1" u="sng" dirty="0" err="1">
                <a:solidFill>
                  <a:srgbClr val="000000"/>
                </a:solidFill>
                <a:latin typeface="Calibri" pitchFamily="34" charset="0"/>
                <a:ea typeface="ＭＳ Ｐゴシック"/>
              </a:rPr>
              <a:t>Comorbidities</a:t>
            </a:r>
            <a:r>
              <a:rPr lang="en-US" sz="2800" b="1" dirty="0">
                <a:solidFill>
                  <a:srgbClr val="000000"/>
                </a:solidFill>
                <a:latin typeface="Calibri" pitchFamily="34" charset="0"/>
                <a:ea typeface="ＭＳ Ｐゴシック"/>
              </a:rPr>
              <a:t> (81.3%)</a:t>
            </a:r>
          </a:p>
          <a:p>
            <a:pPr defTabSz="911985">
              <a:lnSpc>
                <a:spcPct val="120000"/>
              </a:lnSpc>
              <a:buFont typeface="Arial" charset="0"/>
              <a:buChar char="•"/>
            </a:pPr>
            <a:r>
              <a:rPr lang="en-US" sz="3200" b="1" u="sng" dirty="0" err="1">
                <a:solidFill>
                  <a:srgbClr val="000000"/>
                </a:solidFill>
                <a:latin typeface="Calibri" pitchFamily="34" charset="0"/>
                <a:ea typeface="ＭＳ Ｐゴシック"/>
              </a:rPr>
              <a:t>Polypharmacotherapy</a:t>
            </a:r>
            <a:r>
              <a:rPr lang="en-US" sz="3200" u="sng" dirty="0">
                <a:solidFill>
                  <a:srgbClr val="000000"/>
                </a:solidFill>
                <a:latin typeface="Calibri" pitchFamily="34" charset="0"/>
                <a:ea typeface="ＭＳ Ｐゴシック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ea typeface="ＭＳ Ｐゴシック"/>
              </a:rPr>
              <a:t>(</a:t>
            </a:r>
            <a:r>
              <a:rPr lang="en-US" sz="3200" b="1" dirty="0">
                <a:solidFill>
                  <a:srgbClr val="000000"/>
                </a:solidFill>
                <a:latin typeface="Calibri" pitchFamily="34" charset="0"/>
                <a:ea typeface="ＭＳ Ｐゴシック"/>
              </a:rPr>
              <a:t>54.1%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ea typeface="ＭＳ Ｐゴシック"/>
              </a:rPr>
              <a:t>)</a:t>
            </a:r>
          </a:p>
        </p:txBody>
      </p:sp>
      <p:sp>
        <p:nvSpPr>
          <p:cNvPr id="41993" name="CasellaDiTesto 6"/>
          <p:cNvSpPr txBox="1">
            <a:spLocks noChangeArrowheads="1"/>
          </p:cNvSpPr>
          <p:nvPr/>
        </p:nvSpPr>
        <p:spPr bwMode="auto">
          <a:xfrm>
            <a:off x="107954" y="2924178"/>
            <a:ext cx="2592388" cy="1569660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</p:spPr>
        <p:txBody>
          <a:bodyPr lIns="91232" tIns="45619" rIns="91232" bIns="45619">
            <a:spAutoFit/>
          </a:bodyPr>
          <a:lstStyle/>
          <a:p>
            <a:pPr marL="285131" indent="-285131" algn="ctr" defTabSz="911985"/>
            <a:r>
              <a:rPr lang="en-US" sz="3200" dirty="0">
                <a:solidFill>
                  <a:srgbClr val="000000"/>
                </a:solidFill>
                <a:latin typeface="Calibri" pitchFamily="34" charset="0"/>
                <a:ea typeface="ＭＳ Ｐゴシック"/>
              </a:rPr>
              <a:t>The </a:t>
            </a:r>
            <a:r>
              <a:rPr lang="en-US" sz="3200" b="1" dirty="0">
                <a:solidFill>
                  <a:srgbClr val="000000"/>
                </a:solidFill>
                <a:latin typeface="Calibri" pitchFamily="34" charset="0"/>
                <a:ea typeface="ＭＳ Ｐゴシック"/>
              </a:rPr>
              <a:t>unknown</a:t>
            </a:r>
          </a:p>
          <a:p>
            <a:pPr marL="285131" indent="-285131" algn="ctr" defTabSz="911985"/>
            <a:r>
              <a:rPr lang="en-US" sz="3200" dirty="0">
                <a:solidFill>
                  <a:srgbClr val="000000"/>
                </a:solidFill>
                <a:latin typeface="Calibri" pitchFamily="34" charset="0"/>
                <a:ea typeface="ＭＳ Ｐゴシック"/>
              </a:rPr>
              <a:t>“new” patients</a:t>
            </a:r>
          </a:p>
        </p:txBody>
      </p:sp>
    </p:spTree>
    <p:extLst>
      <p:ext uri="{BB962C8B-B14F-4D97-AF65-F5344CB8AC3E}">
        <p14:creationId xmlns:p14="http://schemas.microsoft.com/office/powerpoint/2010/main" val="161535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Immagine 500"/>
          <p:cNvPicPr/>
          <p:nvPr/>
        </p:nvPicPr>
        <p:blipFill>
          <a:blip r:embed="rId2"/>
          <a:stretch/>
        </p:blipFill>
        <p:spPr>
          <a:xfrm>
            <a:off x="2149686" y="2743318"/>
            <a:ext cx="5034440" cy="2612684"/>
          </a:xfrm>
          <a:prstGeom prst="rect">
            <a:avLst/>
          </a:prstGeom>
          <a:ln>
            <a:noFill/>
          </a:ln>
        </p:spPr>
      </p:pic>
      <p:sp>
        <p:nvSpPr>
          <p:cNvPr id="2" name="Ovale 1"/>
          <p:cNvSpPr/>
          <p:nvPr/>
        </p:nvSpPr>
        <p:spPr>
          <a:xfrm>
            <a:off x="1907704" y="2780928"/>
            <a:ext cx="5688632" cy="2736304"/>
          </a:xfrm>
          <a:prstGeom prst="ellipse">
            <a:avLst/>
          </a:prstGeom>
          <a:solidFill>
            <a:schemeClr val="bg1">
              <a:lumMod val="65000"/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001"/>
            <a:r>
              <a:rPr lang="it-IT" sz="4800" dirty="0" smtClean="0">
                <a:solidFill>
                  <a:prstClr val="white"/>
                </a:solidFill>
                <a:latin typeface="Calibri"/>
              </a:rPr>
              <a:t>EVIDENCE BASED MEDICINE</a:t>
            </a:r>
            <a:endParaRPr lang="it-IT" sz="4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55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2735264" y="2710106"/>
            <a:ext cx="3745684" cy="2951163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93" tIns="45594" rIns="91193" bIns="45594" anchor="ctr"/>
          <a:lstStyle/>
          <a:p>
            <a:pPr defTabSz="911985">
              <a:defRPr/>
            </a:pPr>
            <a:endParaRPr lang="it-IT" sz="2400">
              <a:solidFill>
                <a:srgbClr val="006600"/>
              </a:solidFill>
              <a:latin typeface="Calibri"/>
              <a:cs typeface="Arial" charset="0"/>
            </a:endParaRPr>
          </a:p>
        </p:txBody>
      </p:sp>
      <p:sp>
        <p:nvSpPr>
          <p:cNvPr id="5138" name="Rectangle 4"/>
          <p:cNvSpPr>
            <a:spLocks noChangeArrowheads="1"/>
          </p:cNvSpPr>
          <p:nvPr/>
        </p:nvSpPr>
        <p:spPr bwMode="auto">
          <a:xfrm>
            <a:off x="2735268" y="2854559"/>
            <a:ext cx="3427834" cy="7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828" tIns="45911" rIns="91828" bIns="45911">
            <a:spAutoFit/>
          </a:bodyPr>
          <a:lstStyle/>
          <a:p>
            <a:pPr defTabSz="911985" eaLnBrk="0" hangingPunct="0">
              <a:defRPr/>
            </a:pPr>
            <a:r>
              <a:rPr lang="es-ES" sz="4400" b="1" dirty="0">
                <a:solidFill>
                  <a:srgbClr val="000066"/>
                </a:solidFill>
                <a:latin typeface="Calibri"/>
                <a:cs typeface="Arial" charset="0"/>
              </a:rPr>
              <a:t>4P medicine</a:t>
            </a:r>
          </a:p>
        </p:txBody>
      </p:sp>
      <p:sp>
        <p:nvSpPr>
          <p:cNvPr id="5139" name="Rectangle 5"/>
          <p:cNvSpPr>
            <a:spLocks noChangeArrowheads="1"/>
          </p:cNvSpPr>
          <p:nvPr/>
        </p:nvSpPr>
        <p:spPr bwMode="auto">
          <a:xfrm>
            <a:off x="2735264" y="3502260"/>
            <a:ext cx="2213906" cy="58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828" tIns="45911" rIns="91828" bIns="45911">
            <a:spAutoFit/>
          </a:bodyPr>
          <a:lstStyle/>
          <a:p>
            <a:pPr defTabSz="911985" eaLnBrk="0" hangingPunct="0">
              <a:tabLst>
                <a:tab pos="448077" algn="l"/>
              </a:tabLst>
              <a:defRPr/>
            </a:pPr>
            <a:r>
              <a:rPr lang="en-US" sz="3200" dirty="0">
                <a:solidFill>
                  <a:srgbClr val="000066"/>
                </a:solidFill>
                <a:latin typeface="Calibri"/>
                <a:cs typeface="Arial" charset="0"/>
              </a:rPr>
              <a:t>Predictive</a:t>
            </a:r>
          </a:p>
        </p:txBody>
      </p:sp>
      <p:sp>
        <p:nvSpPr>
          <p:cNvPr id="5140" name="Rectangle 6"/>
          <p:cNvSpPr>
            <a:spLocks noChangeArrowheads="1"/>
          </p:cNvSpPr>
          <p:nvPr/>
        </p:nvSpPr>
        <p:spPr bwMode="auto">
          <a:xfrm>
            <a:off x="2735264" y="3923770"/>
            <a:ext cx="2359969" cy="58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828" tIns="45911" rIns="91828" bIns="45911">
            <a:spAutoFit/>
          </a:bodyPr>
          <a:lstStyle/>
          <a:p>
            <a:pPr defTabSz="911985" eaLnBrk="0" hangingPunct="0">
              <a:buFont typeface="Wingdings" charset="0"/>
              <a:buNone/>
              <a:defRPr/>
            </a:pPr>
            <a:r>
              <a:rPr lang="en-US" sz="3200" dirty="0">
                <a:solidFill>
                  <a:srgbClr val="000066"/>
                </a:solidFill>
                <a:latin typeface="Calibri"/>
                <a:cs typeface="Arial" charset="0"/>
              </a:rPr>
              <a:t>Preventive</a:t>
            </a:r>
            <a:endParaRPr lang="en-US" sz="3200" dirty="0">
              <a:solidFill>
                <a:srgbClr val="800080"/>
              </a:solidFill>
              <a:latin typeface="Calibri"/>
              <a:cs typeface="Arial" charset="0"/>
            </a:endParaRPr>
          </a:p>
        </p:txBody>
      </p:sp>
      <p:sp>
        <p:nvSpPr>
          <p:cNvPr id="5142" name="Rectangle 8"/>
          <p:cNvSpPr>
            <a:spLocks noChangeArrowheads="1"/>
          </p:cNvSpPr>
          <p:nvPr/>
        </p:nvSpPr>
        <p:spPr bwMode="auto">
          <a:xfrm>
            <a:off x="2735264" y="4364333"/>
            <a:ext cx="2867346" cy="58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828" tIns="45911" rIns="91828" bIns="45911">
            <a:spAutoFit/>
          </a:bodyPr>
          <a:lstStyle/>
          <a:p>
            <a:pPr defTabSz="911985" eaLnBrk="0" hangingPunct="0">
              <a:buFont typeface="Wingdings" charset="0"/>
              <a:buNone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  <a:cs typeface="Arial" charset="0"/>
              </a:rPr>
              <a:t>Participatory</a:t>
            </a:r>
          </a:p>
        </p:txBody>
      </p:sp>
      <p:sp>
        <p:nvSpPr>
          <p:cNvPr id="5122" name="Rectangle 9"/>
          <p:cNvSpPr>
            <a:spLocks noChangeArrowheads="1"/>
          </p:cNvSpPr>
          <p:nvPr/>
        </p:nvSpPr>
        <p:spPr bwMode="auto">
          <a:xfrm>
            <a:off x="1247778" y="188942"/>
            <a:ext cx="7200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8" tIns="45911" rIns="91828" bIns="45911">
            <a:spAutoFit/>
          </a:bodyPr>
          <a:lstStyle/>
          <a:p>
            <a:pPr defTabSz="911985" eaLnBrk="0" hangingPunct="0">
              <a:defRPr/>
            </a:pPr>
            <a:r>
              <a:rPr lang="en-US" sz="3600">
                <a:solidFill>
                  <a:srgbClr val="000066"/>
                </a:solidFill>
                <a:latin typeface="Calibri"/>
                <a:cs typeface="Arial" charset="0"/>
              </a:rPr>
              <a:t>An Evolving Scenario</a:t>
            </a:r>
          </a:p>
          <a:p>
            <a:pPr defTabSz="911985" eaLnBrk="0" hangingPunct="0">
              <a:defRPr/>
            </a:pPr>
            <a:r>
              <a:rPr lang="en-US" i="1">
                <a:solidFill>
                  <a:srgbClr val="000066"/>
                </a:solidFill>
                <a:latin typeface="Calibri"/>
                <a:cs typeface="Arial" charset="0"/>
              </a:rPr>
              <a:t>Integrated Care supported by ICT</a:t>
            </a:r>
          </a:p>
        </p:txBody>
      </p:sp>
      <p:grpSp>
        <p:nvGrpSpPr>
          <p:cNvPr id="343048" name="Group 20"/>
          <p:cNvGrpSpPr>
            <a:grpSpLocks/>
          </p:cNvGrpSpPr>
          <p:nvPr/>
        </p:nvGrpSpPr>
        <p:grpSpPr bwMode="auto">
          <a:xfrm>
            <a:off x="709651" y="1112838"/>
            <a:ext cx="7451725" cy="876300"/>
            <a:chOff x="1067" y="2115"/>
            <a:chExt cx="4276" cy="1406"/>
          </a:xfrm>
        </p:grpSpPr>
        <p:sp>
          <p:nvSpPr>
            <p:cNvPr id="5126" name="Rectangle 21"/>
            <p:cNvSpPr>
              <a:spLocks noChangeArrowheads="1"/>
            </p:cNvSpPr>
            <p:nvPr/>
          </p:nvSpPr>
          <p:spPr bwMode="auto">
            <a:xfrm>
              <a:off x="1067" y="2115"/>
              <a:ext cx="4276" cy="1406"/>
            </a:xfrm>
            <a:prstGeom prst="rect">
              <a:avLst/>
            </a:prstGeom>
            <a:noFill/>
            <a:ln w="3175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341992" indent="-341992" defTabSz="911985">
                <a:spcBef>
                  <a:spcPct val="20000"/>
                </a:spcBef>
                <a:buClr>
                  <a:srgbClr val="000066"/>
                </a:buClr>
                <a:buSzPct val="70000"/>
                <a:buFontTx/>
                <a:buBlip>
                  <a:blip r:embed="rId3"/>
                </a:buBlip>
                <a:defRPr/>
              </a:pPr>
              <a:endParaRPr lang="en-US" sz="4000">
                <a:solidFill>
                  <a:srgbClr val="008000"/>
                </a:solidFill>
                <a:latin typeface="Arial Rounded MT Bold" charset="0"/>
                <a:cs typeface="Arial" charset="0"/>
              </a:endParaRPr>
            </a:p>
          </p:txBody>
        </p:sp>
        <p:sp>
          <p:nvSpPr>
            <p:cNvPr id="5127" name="Rectangle 22"/>
            <p:cNvSpPr>
              <a:spLocks noChangeArrowheads="1"/>
            </p:cNvSpPr>
            <p:nvPr/>
          </p:nvSpPr>
          <p:spPr bwMode="auto">
            <a:xfrm>
              <a:off x="1179" y="2385"/>
              <a:ext cx="4028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1985">
                <a:defRPr/>
              </a:pPr>
              <a:r>
                <a:rPr lang="en-US" sz="2800">
                  <a:solidFill>
                    <a:srgbClr val="006600"/>
                  </a:solidFill>
                  <a:latin typeface="Calibri"/>
                  <a:cs typeface="Arial" charset="0"/>
                </a:rPr>
                <a:t>ICT as enabler of a new model of care</a:t>
              </a:r>
            </a:p>
          </p:txBody>
        </p:sp>
      </p:grp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735285" y="4869181"/>
            <a:ext cx="2823863" cy="58537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1828" tIns="45911" rIns="91828" bIns="45911">
            <a:spAutoFit/>
          </a:bodyPr>
          <a:lstStyle/>
          <a:p>
            <a:pPr defTabSz="911985" eaLnBrk="0" hangingPunct="0">
              <a:tabLst>
                <a:tab pos="448077" algn="l"/>
              </a:tabLst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  <a:cs typeface="Arial" charset="0"/>
              </a:rPr>
              <a:t>Personalized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012160" y="6300869"/>
            <a:ext cx="2672752" cy="523220"/>
          </a:xfrm>
          <a:prstGeom prst="rect">
            <a:avLst/>
          </a:prstGeom>
          <a:noFill/>
        </p:spPr>
        <p:txBody>
          <a:bodyPr wrap="none" lIns="91232" tIns="45619" rIns="91232" bIns="45619" rtlCol="0">
            <a:spAutoFit/>
          </a:bodyPr>
          <a:lstStyle/>
          <a:p>
            <a:pPr defTabSz="911985"/>
            <a:r>
              <a:rPr lang="it-IT" sz="2800" dirty="0">
                <a:solidFill>
                  <a:prstClr val="black"/>
                </a:solidFill>
                <a:latin typeface="Calibri"/>
              </a:rPr>
              <a:t>Leroy Hood 2010</a:t>
            </a:r>
          </a:p>
        </p:txBody>
      </p:sp>
    </p:spTree>
    <p:extLst>
      <p:ext uri="{BB962C8B-B14F-4D97-AF65-F5344CB8AC3E}">
        <p14:creationId xmlns:p14="http://schemas.microsoft.com/office/powerpoint/2010/main" val="39733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6" y="0"/>
            <a:ext cx="7953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CasellaDiTesto 1"/>
          <p:cNvSpPr txBox="1">
            <a:spLocks noChangeArrowheads="1"/>
          </p:cNvSpPr>
          <p:nvPr/>
        </p:nvSpPr>
        <p:spPr bwMode="auto">
          <a:xfrm>
            <a:off x="684213" y="2997201"/>
            <a:ext cx="4481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solidFill>
                  <a:srgbClr val="000000"/>
                </a:solidFill>
              </a:rPr>
              <a:t>Evidence Based Medicine Renaissance</a:t>
            </a:r>
          </a:p>
        </p:txBody>
      </p:sp>
    </p:spTree>
    <p:extLst>
      <p:ext uri="{BB962C8B-B14F-4D97-AF65-F5344CB8AC3E}">
        <p14:creationId xmlns:p14="http://schemas.microsoft.com/office/powerpoint/2010/main" val="167238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135" y="44625"/>
            <a:ext cx="7917955" cy="1660365"/>
          </a:xfrm>
          <a:prstGeom prst="rect">
            <a:avLst/>
          </a:prstGeom>
          <a:noFill/>
        </p:spPr>
        <p:txBody>
          <a:bodyPr wrap="square" lIns="96677" tIns="48338" rIns="96677" bIns="48338" rtlCol="0">
            <a:spAutoFit/>
          </a:bodyPr>
          <a:lstStyle/>
          <a:p>
            <a:r>
              <a:rPr lang="en-US" sz="3400" b="1" dirty="0">
                <a:latin typeface="FoundrySterling-Book"/>
              </a:rPr>
              <a:t>A real case: </a:t>
            </a:r>
          </a:p>
          <a:p>
            <a:r>
              <a:rPr lang="en-US" sz="3400" b="1" dirty="0" err="1">
                <a:latin typeface="FoundrySterling-Book"/>
              </a:rPr>
              <a:t>Mrs</a:t>
            </a:r>
            <a:r>
              <a:rPr lang="en-US" sz="3400" b="1" dirty="0">
                <a:latin typeface="FoundrySterling-Book"/>
              </a:rPr>
              <a:t> Patel, age 83 “feels unwell”</a:t>
            </a:r>
          </a:p>
          <a:p>
            <a:endParaRPr lang="en-US" sz="3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128" y="1844824"/>
            <a:ext cx="7917954" cy="4765831"/>
          </a:xfrm>
          <a:prstGeom prst="rect">
            <a:avLst/>
          </a:prstGeom>
          <a:noFill/>
        </p:spPr>
        <p:txBody>
          <a:bodyPr wrap="square" lIns="96677" tIns="48338" rIns="96677" bIns="48338" rtlCol="0">
            <a:spAutoFit/>
          </a:bodyPr>
          <a:lstStyle/>
          <a:p>
            <a:pPr marL="190307" indent="-190307">
              <a:spcAft>
                <a:spcPts val="1587"/>
              </a:spcAft>
              <a:buFont typeface="Arial"/>
              <a:buChar char="•"/>
            </a:pPr>
            <a:r>
              <a:rPr lang="en-US" sz="2800" dirty="0">
                <a:latin typeface="FoundrySterling-Book"/>
              </a:rPr>
              <a:t>Quinine 300 mg at night “</a:t>
            </a:r>
            <a:r>
              <a:rPr lang="en-US" sz="2800" b="1" dirty="0">
                <a:latin typeface="FoundrySterling-Book"/>
              </a:rPr>
              <a:t>for my </a:t>
            </a:r>
            <a:r>
              <a:rPr lang="en-US" sz="2800" b="1" dirty="0">
                <a:solidFill>
                  <a:srgbClr val="FF6600"/>
                </a:solidFill>
                <a:latin typeface="FoundrySterling-Book"/>
              </a:rPr>
              <a:t>cramps</a:t>
            </a:r>
            <a:r>
              <a:rPr lang="en-US" sz="2800" b="1" dirty="0">
                <a:latin typeface="FoundrySterling-Book"/>
              </a:rPr>
              <a:t>”</a:t>
            </a:r>
          </a:p>
          <a:p>
            <a:pPr marL="190307" indent="-190307">
              <a:spcAft>
                <a:spcPts val="1587"/>
              </a:spcAft>
              <a:buFont typeface="Arial"/>
              <a:buChar char="•"/>
            </a:pPr>
            <a:r>
              <a:rPr lang="en-US" sz="2800" dirty="0" err="1">
                <a:latin typeface="FoundrySterling-Book"/>
              </a:rPr>
              <a:t>Cholecalciferol</a:t>
            </a:r>
            <a:r>
              <a:rPr lang="en-US" sz="2800" dirty="0">
                <a:latin typeface="FoundrySterling-Book"/>
              </a:rPr>
              <a:t> 1 capsule daily </a:t>
            </a:r>
            <a:r>
              <a:rPr lang="en-US" sz="2800" b="1" dirty="0">
                <a:latin typeface="FoundrySterling-Book"/>
              </a:rPr>
              <a:t>“for my </a:t>
            </a:r>
            <a:r>
              <a:rPr lang="en-US" sz="2800" b="1" dirty="0">
                <a:solidFill>
                  <a:srgbClr val="FF6600"/>
                </a:solidFill>
                <a:latin typeface="FoundrySterling-Book"/>
              </a:rPr>
              <a:t>bones</a:t>
            </a:r>
            <a:r>
              <a:rPr lang="en-US" sz="2800" b="1" dirty="0">
                <a:latin typeface="FoundrySterling-Book"/>
              </a:rPr>
              <a:t>”</a:t>
            </a:r>
          </a:p>
          <a:p>
            <a:pPr marL="190307" indent="-190307">
              <a:spcAft>
                <a:spcPts val="1587"/>
              </a:spcAft>
              <a:buFont typeface="Arial"/>
              <a:buChar char="•"/>
            </a:pPr>
            <a:r>
              <a:rPr lang="en-US" sz="2800" dirty="0" err="1">
                <a:latin typeface="FoundrySterling-Book"/>
              </a:rPr>
              <a:t>Ramipril</a:t>
            </a:r>
            <a:r>
              <a:rPr lang="en-US" sz="2800" dirty="0">
                <a:latin typeface="FoundrySterling-Book"/>
              </a:rPr>
              <a:t> 5 mg daily </a:t>
            </a:r>
            <a:r>
              <a:rPr lang="en-US" sz="2800" b="1" dirty="0">
                <a:latin typeface="FoundrySterling-Book"/>
              </a:rPr>
              <a:t>“for my </a:t>
            </a:r>
            <a:r>
              <a:rPr lang="en-US" sz="2800" b="1" dirty="0">
                <a:solidFill>
                  <a:srgbClr val="FF6600"/>
                </a:solidFill>
                <a:latin typeface="FoundrySterling-Book"/>
              </a:rPr>
              <a:t>blood pressure</a:t>
            </a:r>
            <a:r>
              <a:rPr lang="en-US" sz="2800" b="1" dirty="0">
                <a:latin typeface="FoundrySterling-Book"/>
              </a:rPr>
              <a:t>”</a:t>
            </a:r>
          </a:p>
          <a:p>
            <a:pPr marL="190307" indent="-190307">
              <a:spcAft>
                <a:spcPts val="1587"/>
              </a:spcAft>
              <a:buFont typeface="Arial"/>
              <a:buChar char="•"/>
            </a:pPr>
            <a:r>
              <a:rPr lang="en-US" sz="2800" dirty="0">
                <a:latin typeface="FoundrySterling-Book"/>
              </a:rPr>
              <a:t>Simvastatin 40 mg daily </a:t>
            </a:r>
            <a:r>
              <a:rPr lang="en-US" sz="2800" b="1" dirty="0">
                <a:latin typeface="FoundrySterling-Book"/>
              </a:rPr>
              <a:t>“for my </a:t>
            </a:r>
            <a:r>
              <a:rPr lang="en-US" sz="2800" b="1" dirty="0">
                <a:solidFill>
                  <a:srgbClr val="FF6600"/>
                </a:solidFill>
                <a:latin typeface="FoundrySterling-Book"/>
              </a:rPr>
              <a:t>cholesterol</a:t>
            </a:r>
            <a:r>
              <a:rPr lang="en-US" sz="2800" b="1" dirty="0">
                <a:latin typeface="FoundrySterling-Book"/>
              </a:rPr>
              <a:t>”</a:t>
            </a:r>
          </a:p>
          <a:p>
            <a:pPr marL="190307" indent="-190307">
              <a:spcAft>
                <a:spcPts val="1587"/>
              </a:spcAft>
              <a:buFont typeface="Arial"/>
              <a:buChar char="•"/>
            </a:pPr>
            <a:r>
              <a:rPr lang="en-US" sz="2800" dirty="0">
                <a:latin typeface="FoundrySterling-Book"/>
              </a:rPr>
              <a:t>Aspirin / </a:t>
            </a:r>
            <a:r>
              <a:rPr lang="en-US" sz="2800" dirty="0" err="1">
                <a:latin typeface="FoundrySterling-Book"/>
              </a:rPr>
              <a:t>clopidogrel</a:t>
            </a:r>
            <a:r>
              <a:rPr lang="en-US" sz="2800" dirty="0">
                <a:latin typeface="FoundrySterling-Book"/>
              </a:rPr>
              <a:t> 75+100 mg daily </a:t>
            </a:r>
            <a:r>
              <a:rPr lang="en-US" sz="2800" b="1" dirty="0">
                <a:latin typeface="FoundrySterling-Book"/>
              </a:rPr>
              <a:t>“for my </a:t>
            </a:r>
            <a:r>
              <a:rPr lang="en-US" sz="2800" b="1" dirty="0">
                <a:solidFill>
                  <a:srgbClr val="FF6600"/>
                </a:solidFill>
                <a:latin typeface="FoundrySterling-Book"/>
              </a:rPr>
              <a:t>blood</a:t>
            </a:r>
            <a:r>
              <a:rPr lang="en-US" sz="2800" b="1" dirty="0">
                <a:latin typeface="FoundrySterling-Book"/>
              </a:rPr>
              <a:t>”</a:t>
            </a:r>
          </a:p>
          <a:p>
            <a:pPr marL="190307" indent="-190307">
              <a:spcAft>
                <a:spcPts val="1587"/>
              </a:spcAft>
              <a:buFont typeface="Arial"/>
              <a:buChar char="•"/>
            </a:pPr>
            <a:r>
              <a:rPr lang="en-US" sz="2800" dirty="0" err="1">
                <a:latin typeface="FoundrySterling-Book"/>
              </a:rPr>
              <a:t>Bisoprolol</a:t>
            </a:r>
            <a:r>
              <a:rPr lang="en-US" sz="2800" dirty="0">
                <a:latin typeface="FoundrySterling-Book"/>
              </a:rPr>
              <a:t> 10 mg daily </a:t>
            </a:r>
            <a:r>
              <a:rPr lang="en-US" sz="2800" b="1" dirty="0">
                <a:latin typeface="FoundrySterling-Book"/>
              </a:rPr>
              <a:t>“after my </a:t>
            </a:r>
            <a:r>
              <a:rPr lang="en-US" sz="2800" b="1" dirty="0">
                <a:solidFill>
                  <a:srgbClr val="FF6600"/>
                </a:solidFill>
                <a:latin typeface="FoundrySterling-Book"/>
              </a:rPr>
              <a:t>heart attack</a:t>
            </a:r>
            <a:r>
              <a:rPr lang="en-US" sz="2800" b="1" dirty="0">
                <a:latin typeface="FoundrySterling-Book"/>
              </a:rPr>
              <a:t>”</a:t>
            </a:r>
          </a:p>
          <a:p>
            <a:pPr marL="190307" indent="-190307">
              <a:spcAft>
                <a:spcPts val="1587"/>
              </a:spcAft>
              <a:buFont typeface="Arial"/>
              <a:buChar char="•"/>
            </a:pPr>
            <a:r>
              <a:rPr lang="en-US" sz="2800" dirty="0">
                <a:latin typeface="FoundrySterling-Book"/>
              </a:rPr>
              <a:t>Metformin 1g twice daily </a:t>
            </a:r>
            <a:r>
              <a:rPr lang="en-US" sz="2800" b="1" dirty="0">
                <a:latin typeface="FoundrySterling-Book"/>
              </a:rPr>
              <a:t>“for my </a:t>
            </a:r>
            <a:r>
              <a:rPr lang="en-US" sz="2800" b="1" dirty="0">
                <a:solidFill>
                  <a:srgbClr val="FF6600"/>
                </a:solidFill>
                <a:latin typeface="FoundrySterling-Book"/>
              </a:rPr>
              <a:t>diabetes</a:t>
            </a:r>
            <a:r>
              <a:rPr lang="en-US" sz="2800" b="1" dirty="0">
                <a:latin typeface="FoundrySterling-Book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800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127" y="188641"/>
            <a:ext cx="8241528" cy="1328736"/>
          </a:xfrm>
          <a:prstGeom prst="rect">
            <a:avLst/>
          </a:prstGeom>
          <a:noFill/>
        </p:spPr>
        <p:txBody>
          <a:bodyPr wrap="square" lIns="96677" tIns="48338" rIns="96677" bIns="48338" rtlCol="0">
            <a:spAutoFit/>
          </a:bodyPr>
          <a:lstStyle/>
          <a:p>
            <a:r>
              <a:rPr lang="en-US" sz="4000" dirty="0" err="1">
                <a:latin typeface="FoundrySterling-Book"/>
              </a:rPr>
              <a:t>Mrs</a:t>
            </a:r>
            <a:r>
              <a:rPr lang="en-US" sz="4000" dirty="0">
                <a:latin typeface="FoundrySterling-Book"/>
              </a:rPr>
              <a:t> Patel: Questions</a:t>
            </a:r>
          </a:p>
          <a:p>
            <a:endParaRPr lang="en-US" sz="40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9" y="1240979"/>
            <a:ext cx="8188885" cy="4851239"/>
          </a:xfrm>
          <a:prstGeom prst="rect">
            <a:avLst/>
          </a:prstGeom>
          <a:noFill/>
        </p:spPr>
        <p:txBody>
          <a:bodyPr wrap="square" lIns="96677" tIns="48338" rIns="96677" bIns="48338" rtlCol="0">
            <a:spAutoFit/>
          </a:bodyPr>
          <a:lstStyle/>
          <a:p>
            <a:pPr marL="483382" indent="-483382">
              <a:spcAft>
                <a:spcPts val="1587"/>
              </a:spcAft>
              <a:buFont typeface="+mj-lt"/>
              <a:buAutoNum type="arabicPeriod"/>
            </a:pPr>
            <a:r>
              <a:rPr lang="en-US" sz="2800" dirty="0">
                <a:latin typeface="FoundrySterling-Book"/>
              </a:rPr>
              <a:t>What are her (many) </a:t>
            </a:r>
            <a:r>
              <a:rPr lang="en-US" sz="2800" b="1" dirty="0">
                <a:solidFill>
                  <a:srgbClr val="FF6600"/>
                </a:solidFill>
                <a:latin typeface="FoundrySterling-Book"/>
              </a:rPr>
              <a:t>diagnoses</a:t>
            </a:r>
            <a:r>
              <a:rPr lang="en-US" sz="2800" dirty="0">
                <a:latin typeface="FoundrySterling-Book"/>
              </a:rPr>
              <a:t>?</a:t>
            </a:r>
          </a:p>
          <a:p>
            <a:pPr marL="483382" indent="-483382">
              <a:spcAft>
                <a:spcPts val="1587"/>
              </a:spcAft>
              <a:buFont typeface="+mj-lt"/>
              <a:buAutoNum type="arabicPeriod"/>
            </a:pPr>
            <a:r>
              <a:rPr lang="en-US" sz="2800" dirty="0">
                <a:latin typeface="FoundrySterling-Book"/>
              </a:rPr>
              <a:t>In Asian women over 80 with condition X, what is the </a:t>
            </a:r>
            <a:r>
              <a:rPr lang="en-US" sz="2800" b="1" dirty="0">
                <a:solidFill>
                  <a:srgbClr val="FF6600"/>
                </a:solidFill>
                <a:latin typeface="FoundrySterling-Book"/>
              </a:rPr>
              <a:t>benefit</a:t>
            </a:r>
            <a:r>
              <a:rPr lang="en-US" sz="2800" dirty="0">
                <a:solidFill>
                  <a:srgbClr val="FF6600"/>
                </a:solidFill>
                <a:latin typeface="FoundrySterling-Book"/>
              </a:rPr>
              <a:t> </a:t>
            </a:r>
            <a:r>
              <a:rPr lang="en-US" sz="2800" dirty="0">
                <a:latin typeface="FoundrySterling-Book"/>
              </a:rPr>
              <a:t>of drug Y and what are the </a:t>
            </a:r>
            <a:r>
              <a:rPr lang="en-US" sz="2800" b="1" dirty="0">
                <a:solidFill>
                  <a:srgbClr val="FF6600"/>
                </a:solidFill>
                <a:latin typeface="FoundrySterling-Book"/>
              </a:rPr>
              <a:t>harms</a:t>
            </a:r>
            <a:r>
              <a:rPr lang="en-US" sz="2800" dirty="0">
                <a:latin typeface="FoundrySterling-Book"/>
              </a:rPr>
              <a:t>?</a:t>
            </a:r>
          </a:p>
          <a:p>
            <a:pPr marL="483382" indent="-483382">
              <a:spcAft>
                <a:spcPts val="1587"/>
              </a:spcAft>
              <a:buFont typeface="+mj-lt"/>
              <a:buAutoNum type="arabicPeriod"/>
            </a:pPr>
            <a:r>
              <a:rPr lang="en-US" sz="2800" dirty="0">
                <a:latin typeface="FoundrySterling-Book"/>
              </a:rPr>
              <a:t>In Asian women over 80 with multi-morbidity, </a:t>
            </a:r>
            <a:r>
              <a:rPr lang="en-US" sz="2800" b="1" dirty="0">
                <a:latin typeface="FoundrySterling-Book"/>
              </a:rPr>
              <a:t>how does the </a:t>
            </a:r>
            <a:r>
              <a:rPr lang="en-US" sz="2800" b="1" dirty="0">
                <a:solidFill>
                  <a:srgbClr val="FF6600"/>
                </a:solidFill>
                <a:latin typeface="FoundrySterling-Book"/>
              </a:rPr>
              <a:t>benefit-harm balance </a:t>
            </a:r>
            <a:r>
              <a:rPr lang="en-US" sz="3200" b="1" u="sng" dirty="0">
                <a:solidFill>
                  <a:srgbClr val="FF6600"/>
                </a:solidFill>
                <a:latin typeface="FoundrySterling-Book"/>
              </a:rPr>
              <a:t>change</a:t>
            </a:r>
            <a:r>
              <a:rPr lang="en-US" sz="3200" b="1" dirty="0">
                <a:solidFill>
                  <a:srgbClr val="FF6600"/>
                </a:solidFill>
                <a:latin typeface="FoundrySterling-Book"/>
              </a:rPr>
              <a:t> </a:t>
            </a:r>
            <a:r>
              <a:rPr lang="en-US" sz="2800" dirty="0">
                <a:latin typeface="FoundrySterling-Book"/>
              </a:rPr>
              <a:t>as each additional drug gets added?</a:t>
            </a:r>
          </a:p>
          <a:p>
            <a:pPr marL="483382" indent="-483382">
              <a:spcAft>
                <a:spcPts val="1587"/>
              </a:spcAft>
              <a:buFont typeface="+mj-lt"/>
              <a:buAutoNum type="arabicPeriod"/>
            </a:pPr>
            <a:r>
              <a:rPr lang="en-US" sz="2800" dirty="0">
                <a:latin typeface="FoundrySterling-Book"/>
              </a:rPr>
              <a:t>How do I go about </a:t>
            </a:r>
            <a:r>
              <a:rPr lang="en-US" sz="2800" b="1" dirty="0">
                <a:solidFill>
                  <a:srgbClr val="FF6600"/>
                </a:solidFill>
                <a:latin typeface="FoundrySterling-Book"/>
              </a:rPr>
              <a:t>de-prescribing</a:t>
            </a:r>
            <a:r>
              <a:rPr lang="en-US" sz="2800" dirty="0">
                <a:latin typeface="FoundrySterling-Book"/>
              </a:rPr>
              <a:t>?</a:t>
            </a:r>
          </a:p>
          <a:p>
            <a:pPr marL="483382" indent="-483382">
              <a:spcAft>
                <a:spcPts val="1587"/>
              </a:spcAft>
              <a:buFont typeface="+mj-lt"/>
              <a:buAutoNum type="arabicPeriod"/>
            </a:pPr>
            <a:r>
              <a:rPr lang="en-US" sz="2800" dirty="0">
                <a:latin typeface="FoundrySterling-Book"/>
              </a:rPr>
              <a:t>How can I </a:t>
            </a:r>
            <a:r>
              <a:rPr lang="en-US" sz="2800" b="1" dirty="0">
                <a:solidFill>
                  <a:srgbClr val="FF6600"/>
                </a:solidFill>
                <a:latin typeface="FoundrySterling-Book"/>
              </a:rPr>
              <a:t>share decisions </a:t>
            </a:r>
            <a:r>
              <a:rPr lang="en-US" sz="2800" dirty="0">
                <a:latin typeface="FoundrySterling-Book"/>
              </a:rPr>
              <a:t>with </a:t>
            </a:r>
            <a:r>
              <a:rPr lang="en-US" sz="2800" dirty="0" err="1">
                <a:latin typeface="FoundrySterling-Book"/>
              </a:rPr>
              <a:t>Mrs</a:t>
            </a:r>
            <a:r>
              <a:rPr lang="en-US" sz="2800" dirty="0">
                <a:latin typeface="FoundrySterling-Book"/>
              </a:rPr>
              <a:t> Patel?</a:t>
            </a:r>
          </a:p>
        </p:txBody>
      </p:sp>
    </p:spTree>
    <p:extLst>
      <p:ext uri="{BB962C8B-B14F-4D97-AF65-F5344CB8AC3E}">
        <p14:creationId xmlns:p14="http://schemas.microsoft.com/office/powerpoint/2010/main" val="2505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Immagine 1" descr="Schermata 2010-11-11 a 08.35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" y="1448796"/>
            <a:ext cx="9144000" cy="339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Immagine 2" descr="Schermata 2010-11-11 a 08.45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561" y="5880146"/>
            <a:ext cx="6020640" cy="52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61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EBM_IT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0"/>
          <a:stretch/>
        </p:blipFill>
        <p:spPr>
          <a:xfrm>
            <a:off x="0" y="0"/>
            <a:ext cx="9253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EBM_IT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4"/>
          <a:stretch/>
        </p:blipFill>
        <p:spPr>
          <a:xfrm>
            <a:off x="1905120" y="-145345"/>
            <a:ext cx="5065300" cy="69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4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0"/>
            <a:ext cx="5673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5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5310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0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/>
          </p:nvPr>
        </p:nvSpPr>
        <p:spPr>
          <a:xfrm>
            <a:off x="144016" y="980728"/>
            <a:ext cx="8892480" cy="3977811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it-IT" sz="3200" b="0" i="0" u="none" strike="noStrike" baseline="0" dirty="0" smtClean="0">
                <a:latin typeface="+mn-lt"/>
                <a:cs typeface="Times New Roman"/>
              </a:rPr>
              <a:t>…a </a:t>
            </a:r>
            <a:r>
              <a:rPr lang="it-IT" sz="3200" b="1" i="0" u="none" strike="noStrike" baseline="0" dirty="0" err="1" smtClean="0">
                <a:latin typeface="+mn-lt"/>
                <a:cs typeface="Times New Roman"/>
              </a:rPr>
              <a:t>seemingly</a:t>
            </a:r>
            <a:r>
              <a:rPr lang="it-IT" sz="3200" b="1" i="0" u="none" strike="noStrike" baseline="0" dirty="0" smtClean="0">
                <a:latin typeface="+mn-lt"/>
                <a:cs typeface="Times New Roman"/>
              </a:rPr>
              <a:t> </a:t>
            </a:r>
            <a:r>
              <a:rPr lang="it-IT" sz="3200" b="1" i="0" u="none" strike="noStrike" baseline="0" dirty="0" err="1" smtClean="0">
                <a:latin typeface="+mn-lt"/>
                <a:cs typeface="Times New Roman"/>
              </a:rPr>
              <a:t>clear</a:t>
            </a:r>
            <a:r>
              <a:rPr lang="it-IT" sz="3200" b="1" i="0" u="none" strike="noStrike" baseline="0" dirty="0" smtClean="0">
                <a:latin typeface="+mn-lt"/>
                <a:cs typeface="Times New Roman"/>
              </a:rPr>
              <a:t> </a:t>
            </a:r>
            <a:r>
              <a:rPr lang="it-IT" sz="3200" b="1" i="0" u="none" strike="noStrike" baseline="0" dirty="0" err="1" smtClean="0">
                <a:latin typeface="+mn-lt"/>
                <a:cs typeface="Times New Roman"/>
              </a:rPr>
              <a:t>disease</a:t>
            </a:r>
            <a:r>
              <a:rPr lang="it-IT" sz="3200" b="1" i="0" u="none" strike="noStrike" baseline="0" dirty="0" smtClean="0">
                <a:latin typeface="+mn-lt"/>
                <a:cs typeface="Times New Roman"/>
              </a:rPr>
              <a:t> </a:t>
            </a:r>
            <a:r>
              <a:rPr lang="it-IT" sz="3200" b="1" i="0" u="none" strike="noStrike" baseline="0" dirty="0" err="1" smtClean="0">
                <a:latin typeface="+mn-lt"/>
                <a:cs typeface="Times New Roman"/>
              </a:rPr>
              <a:t>entity</a:t>
            </a:r>
            <a:r>
              <a:rPr lang="it-IT" sz="3200" b="1" i="0" u="none" strike="noStrike" baseline="0" dirty="0" smtClean="0">
                <a:latin typeface="+mn-lt"/>
                <a:cs typeface="Times New Roman"/>
              </a:rPr>
              <a:t> </a:t>
            </a:r>
            <a:r>
              <a:rPr lang="it-IT" sz="3200" b="0" i="0" u="none" strike="noStrike" baseline="0" dirty="0" err="1" smtClean="0">
                <a:latin typeface="+mn-lt"/>
                <a:cs typeface="Times New Roman"/>
              </a:rPr>
              <a:t>like</a:t>
            </a:r>
            <a:r>
              <a:rPr lang="it-IT" sz="3200" dirty="0" smtClean="0">
                <a:latin typeface="+mn-lt"/>
                <a:cs typeface="Times New Roman"/>
              </a:rPr>
              <a:t> </a:t>
            </a:r>
            <a:r>
              <a:rPr lang="it-IT" sz="3600" b="1" i="0" u="sng" strike="noStrike" baseline="0" dirty="0" err="1" smtClean="0">
                <a:latin typeface="+mn-lt"/>
                <a:cs typeface="Times New Roman"/>
              </a:rPr>
              <a:t>myocardial</a:t>
            </a:r>
            <a:r>
              <a:rPr lang="it-IT" sz="3600" b="1" i="0" u="sng" strike="noStrike" baseline="0" dirty="0" smtClean="0">
                <a:latin typeface="+mn-lt"/>
                <a:cs typeface="Times New Roman"/>
              </a:rPr>
              <a:t> </a:t>
            </a:r>
            <a:r>
              <a:rPr lang="it-IT" sz="3600" b="1" i="0" u="sng" strike="noStrike" baseline="0" dirty="0" err="1" smtClean="0">
                <a:latin typeface="+mn-lt"/>
                <a:cs typeface="Times New Roman"/>
              </a:rPr>
              <a:t>infarction</a:t>
            </a:r>
            <a:r>
              <a:rPr lang="it-IT" sz="3200" b="0" i="0" u="sng" strike="noStrike" baseline="0" dirty="0" smtClean="0">
                <a:latin typeface="+mn-lt"/>
                <a:cs typeface="Times New Roman"/>
              </a:rPr>
              <a:t> </a:t>
            </a:r>
            <a:r>
              <a:rPr lang="it-IT" sz="3200" b="0" i="0" u="none" strike="noStrike" baseline="0" dirty="0" err="1" smtClean="0">
                <a:latin typeface="+mn-lt"/>
                <a:cs typeface="Times New Roman"/>
              </a:rPr>
              <a:t>is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 a </a:t>
            </a:r>
            <a:r>
              <a:rPr lang="it-IT" sz="3600" b="1" i="0" u="none" strike="noStrike" baseline="0" dirty="0" smtClean="0">
                <a:solidFill>
                  <a:srgbClr val="FF0000"/>
                </a:solidFill>
                <a:latin typeface="+mn-lt"/>
                <a:cs typeface="Times New Roman"/>
              </a:rPr>
              <a:t>continuum</a:t>
            </a:r>
            <a:r>
              <a:rPr lang="it-IT" sz="3600" b="0" i="0" u="none" strike="noStrike" baseline="0" dirty="0" smtClean="0">
                <a:solidFill>
                  <a:srgbClr val="FF0000"/>
                </a:solidFill>
                <a:latin typeface="+mn-lt"/>
                <a:cs typeface="Times New Roman"/>
              </a:rPr>
              <a:t> 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in:</a:t>
            </a:r>
          </a:p>
          <a:p>
            <a:pPr marL="457200" indent="-457200" algn="l">
              <a:buFont typeface="Arial"/>
              <a:buChar char="•"/>
            </a:pPr>
            <a:r>
              <a:rPr lang="it-IT" sz="3200" b="1" i="0" u="none" strike="noStrike" baseline="0" dirty="0" err="1" smtClean="0">
                <a:latin typeface="+mn-lt"/>
                <a:cs typeface="Times New Roman"/>
              </a:rPr>
              <a:t>space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 (location of</a:t>
            </a:r>
            <a:r>
              <a:rPr lang="it-IT" sz="3200" b="0" i="0" u="none" strike="noStrike" dirty="0" smtClean="0">
                <a:latin typeface="+mn-lt"/>
                <a:cs typeface="Times New Roman"/>
              </a:rPr>
              <a:t> </a:t>
            </a:r>
            <a:r>
              <a:rPr lang="it-IT" sz="3200" b="0" i="0" u="none" strike="noStrike" baseline="0" dirty="0" err="1" smtClean="0">
                <a:latin typeface="+mn-lt"/>
                <a:cs typeface="Times New Roman"/>
              </a:rPr>
              <a:t>infarct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 </a:t>
            </a:r>
            <a:r>
              <a:rPr lang="it-IT" sz="3200" b="0" i="0" u="none" strike="noStrike" baseline="0" dirty="0" err="1" smtClean="0">
                <a:latin typeface="+mn-lt"/>
                <a:cs typeface="Times New Roman"/>
              </a:rPr>
              <a:t>related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 </a:t>
            </a:r>
            <a:r>
              <a:rPr lang="it-IT" sz="3200" b="0" i="0" u="none" strike="noStrike" baseline="0" dirty="0" err="1" smtClean="0">
                <a:latin typeface="+mn-lt"/>
                <a:cs typeface="Times New Roman"/>
              </a:rPr>
              <a:t>artery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), </a:t>
            </a:r>
          </a:p>
          <a:p>
            <a:pPr marL="457200" indent="-457200" algn="l">
              <a:buFont typeface="Arial"/>
              <a:buChar char="•"/>
            </a:pPr>
            <a:r>
              <a:rPr lang="it-IT" sz="3200" b="1" i="0" u="none" strike="noStrike" baseline="0" dirty="0" smtClean="0">
                <a:latin typeface="+mn-lt"/>
                <a:cs typeface="Times New Roman"/>
              </a:rPr>
              <a:t>time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 (</a:t>
            </a:r>
            <a:r>
              <a:rPr lang="it-IT" sz="3200" b="0" i="0" u="none" strike="noStrike" baseline="0" dirty="0" err="1" smtClean="0">
                <a:latin typeface="+mn-lt"/>
                <a:cs typeface="Times New Roman"/>
              </a:rPr>
              <a:t>critical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 </a:t>
            </a:r>
            <a:r>
              <a:rPr lang="it-IT" sz="3200" b="0" i="0" u="none" strike="noStrike" baseline="0" dirty="0" err="1" smtClean="0">
                <a:latin typeface="+mn-lt"/>
                <a:cs typeface="Times New Roman"/>
              </a:rPr>
              <a:t>relevance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 of timing of</a:t>
            </a:r>
            <a:r>
              <a:rPr lang="it-IT" sz="3200" b="0" i="0" u="none" strike="noStrike" dirty="0" smtClean="0">
                <a:latin typeface="+mn-lt"/>
                <a:cs typeface="Times New Roman"/>
              </a:rPr>
              <a:t> </a:t>
            </a:r>
            <a:r>
              <a:rPr lang="it-IT" sz="3200" b="0" i="0" u="none" strike="noStrike" baseline="0" dirty="0" err="1" smtClean="0">
                <a:latin typeface="+mn-lt"/>
                <a:cs typeface="Times New Roman"/>
              </a:rPr>
              <a:t>reopening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 of </a:t>
            </a:r>
            <a:r>
              <a:rPr lang="it-IT" sz="3200" b="0" i="0" u="none" strike="noStrike" baseline="0" dirty="0" err="1" smtClean="0">
                <a:latin typeface="+mn-lt"/>
                <a:cs typeface="Times New Roman"/>
              </a:rPr>
              <a:t>occluded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 </a:t>
            </a:r>
            <a:r>
              <a:rPr lang="it-IT" sz="3200" b="0" i="0" u="none" strike="noStrike" baseline="0" dirty="0" err="1" smtClean="0">
                <a:latin typeface="+mn-lt"/>
                <a:cs typeface="Times New Roman"/>
              </a:rPr>
              <a:t>artery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), </a:t>
            </a:r>
          </a:p>
          <a:p>
            <a:pPr marL="457200" indent="-457200" algn="l">
              <a:buFont typeface="Arial"/>
              <a:buChar char="•"/>
            </a:pPr>
            <a:r>
              <a:rPr lang="it-IT" sz="3200" b="1" i="0" u="none" strike="noStrike" baseline="0" dirty="0" err="1" smtClean="0">
                <a:latin typeface="+mn-lt"/>
                <a:cs typeface="Times New Roman"/>
              </a:rPr>
              <a:t>severity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, </a:t>
            </a:r>
          </a:p>
          <a:p>
            <a:pPr marL="457200" lvl="1" indent="-457200" algn="l">
              <a:buFont typeface="Arial"/>
              <a:buChar char="•"/>
            </a:pPr>
            <a:r>
              <a:rPr lang="it-IT" sz="3200" b="1" i="0" u="none" strike="noStrike" baseline="0" dirty="0" err="1" smtClean="0">
                <a:latin typeface="+mn-lt"/>
                <a:cs typeface="Times New Roman"/>
              </a:rPr>
              <a:t>individual</a:t>
            </a:r>
            <a:r>
              <a:rPr lang="it-IT" sz="3200" b="1" i="0" u="none" strike="noStrike" baseline="0" dirty="0" smtClean="0">
                <a:latin typeface="+mn-lt"/>
                <a:cs typeface="Times New Roman"/>
              </a:rPr>
              <a:t> </a:t>
            </a:r>
            <a:r>
              <a:rPr lang="it-IT" sz="3200" b="1" i="0" u="none" strike="noStrike" baseline="0" dirty="0" err="1" smtClean="0">
                <a:latin typeface="+mn-lt"/>
                <a:cs typeface="Times New Roman"/>
              </a:rPr>
              <a:t>factors</a:t>
            </a:r>
            <a:r>
              <a:rPr lang="it-IT" sz="3200" b="1" i="0" u="none" strike="noStrike" baseline="0" dirty="0" smtClean="0">
                <a:latin typeface="+mn-lt"/>
                <a:cs typeface="Times New Roman"/>
              </a:rPr>
              <a:t>:</a:t>
            </a:r>
            <a:endParaRPr lang="it-IT" sz="3200" b="1" dirty="0">
              <a:latin typeface="+mn-lt"/>
              <a:cs typeface="Times New Roman"/>
            </a:endParaRPr>
          </a:p>
          <a:p>
            <a:pPr marL="898525" lvl="8" indent="-457200" algn="l">
              <a:buFont typeface="Arial"/>
              <a:buChar char="•"/>
            </a:pPr>
            <a:r>
              <a:rPr lang="it-IT" sz="3200" b="0" i="0" u="sng" strike="noStrike" baseline="0" dirty="0" err="1" smtClean="0">
                <a:latin typeface="+mn-lt"/>
                <a:cs typeface="Times New Roman"/>
              </a:rPr>
              <a:t>degree</a:t>
            </a:r>
            <a:r>
              <a:rPr lang="it-IT" sz="3200" b="0" i="0" u="sng" strike="noStrike" baseline="0" dirty="0" smtClean="0">
                <a:latin typeface="+mn-lt"/>
                <a:cs typeface="Times New Roman"/>
              </a:rPr>
              <a:t> of </a:t>
            </a:r>
            <a:r>
              <a:rPr lang="it-IT" sz="3200" b="0" i="0" u="sng" strike="noStrike" baseline="0" dirty="0" err="1" smtClean="0">
                <a:latin typeface="+mn-lt"/>
                <a:cs typeface="Times New Roman"/>
              </a:rPr>
              <a:t>subclinical</a:t>
            </a:r>
            <a:r>
              <a:rPr lang="it-IT" sz="3200" b="0" i="0" u="sng" strike="noStrike" baseline="0" dirty="0" smtClean="0">
                <a:latin typeface="+mn-lt"/>
                <a:cs typeface="Times New Roman"/>
              </a:rPr>
              <a:t> </a:t>
            </a:r>
            <a:r>
              <a:rPr lang="it-IT" sz="3200" b="0" i="0" u="sng" strike="noStrike" baseline="0" dirty="0" err="1" smtClean="0">
                <a:latin typeface="+mn-lt"/>
                <a:cs typeface="Times New Roman"/>
              </a:rPr>
              <a:t>atherosclerosis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 </a:t>
            </a:r>
            <a:r>
              <a:rPr lang="it-IT" sz="3200" b="0" i="0" u="none" strike="noStrike" baseline="0" dirty="0" err="1" smtClean="0">
                <a:latin typeface="+mn-lt"/>
                <a:cs typeface="Times New Roman"/>
              </a:rPr>
              <a:t>not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 </a:t>
            </a:r>
            <a:r>
              <a:rPr lang="it-IT" sz="3200" b="0" i="0" u="none" strike="noStrike" baseline="0" dirty="0" err="1" smtClean="0">
                <a:latin typeface="+mn-lt"/>
                <a:cs typeface="Times New Roman"/>
              </a:rPr>
              <a:t>related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 to the</a:t>
            </a:r>
            <a:r>
              <a:rPr lang="it-IT" sz="3200" b="0" i="0" u="none" strike="noStrike" dirty="0" smtClean="0">
                <a:latin typeface="+mn-lt"/>
                <a:cs typeface="Times New Roman"/>
              </a:rPr>
              <a:t> </a:t>
            </a:r>
            <a:r>
              <a:rPr lang="it-IT" sz="3200" b="0" i="0" u="none" strike="noStrike" baseline="0" dirty="0" err="1" smtClean="0">
                <a:latin typeface="+mn-lt"/>
                <a:cs typeface="Times New Roman"/>
              </a:rPr>
              <a:t>event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, </a:t>
            </a:r>
          </a:p>
          <a:p>
            <a:pPr marL="898525" lvl="1" indent="-457200" algn="l">
              <a:buFont typeface="Arial"/>
              <a:buChar char="•"/>
            </a:pPr>
            <a:r>
              <a:rPr lang="it-IT" sz="3200" b="0" i="0" u="sng" strike="noStrike" baseline="0" dirty="0" err="1" smtClean="0">
                <a:latin typeface="+mn-lt"/>
                <a:cs typeface="Times New Roman"/>
              </a:rPr>
              <a:t>variability</a:t>
            </a:r>
            <a:r>
              <a:rPr lang="it-IT" sz="3200" b="0" i="0" u="sng" strike="noStrike" baseline="0" dirty="0" smtClean="0">
                <a:latin typeface="+mn-lt"/>
                <a:cs typeface="Times New Roman"/>
              </a:rPr>
              <a:t> of </a:t>
            </a:r>
            <a:r>
              <a:rPr lang="it-IT" sz="3200" b="0" i="0" u="sng" strike="noStrike" baseline="0" dirty="0" err="1" smtClean="0">
                <a:latin typeface="+mn-lt"/>
                <a:cs typeface="Times New Roman"/>
              </a:rPr>
              <a:t>coagulation</a:t>
            </a:r>
            <a:r>
              <a:rPr lang="it-IT" sz="3200" b="0" i="0" u="sng" strike="noStrike" baseline="0" dirty="0" smtClean="0">
                <a:latin typeface="+mn-lt"/>
                <a:cs typeface="Times New Roman"/>
              </a:rPr>
              <a:t> </a:t>
            </a:r>
            <a:r>
              <a:rPr lang="it-IT" sz="3200" b="0" i="0" u="sng" strike="noStrike" baseline="0" dirty="0" err="1" smtClean="0">
                <a:latin typeface="+mn-lt"/>
                <a:cs typeface="Times New Roman"/>
              </a:rPr>
              <a:t>system</a:t>
            </a:r>
            <a:r>
              <a:rPr lang="it-IT" sz="3200" b="0" i="0" u="sng" strike="noStrike" baseline="0" dirty="0" smtClean="0">
                <a:latin typeface="+mn-lt"/>
                <a:cs typeface="Times New Roman"/>
              </a:rPr>
              <a:t> </a:t>
            </a:r>
            <a:r>
              <a:rPr lang="it-IT" sz="3200" dirty="0" smtClean="0">
                <a:latin typeface="+mn-lt"/>
                <a:cs typeface="Times New Roman"/>
              </a:rPr>
              <a:t>and </a:t>
            </a:r>
            <a:r>
              <a:rPr lang="it-IT" sz="3200" dirty="0" err="1" smtClean="0">
                <a:latin typeface="+mn-lt"/>
                <a:cs typeface="Times New Roman"/>
              </a:rPr>
              <a:t>platelet</a:t>
            </a:r>
            <a:r>
              <a:rPr lang="it-IT" sz="3200" dirty="0" smtClean="0">
                <a:latin typeface="+mn-lt"/>
                <a:cs typeface="Times New Roman"/>
              </a:rPr>
              <a:t> 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 </a:t>
            </a:r>
            <a:r>
              <a:rPr lang="it-IT" sz="3200" b="0" i="0" u="sng" strike="noStrike" baseline="0" dirty="0" err="1" smtClean="0">
                <a:latin typeface="+mn-lt"/>
                <a:cs typeface="Times New Roman"/>
              </a:rPr>
              <a:t>response</a:t>
            </a:r>
            <a:r>
              <a:rPr lang="it-IT" sz="3200" b="0" i="0" u="sng" strike="noStrike" baseline="0" dirty="0" smtClean="0">
                <a:latin typeface="+mn-lt"/>
                <a:cs typeface="Times New Roman"/>
              </a:rPr>
              <a:t> to </a:t>
            </a:r>
            <a:r>
              <a:rPr lang="it-IT" sz="3200" b="0" i="0" u="sng" strike="noStrike" baseline="0" dirty="0" err="1" smtClean="0">
                <a:latin typeface="+mn-lt"/>
                <a:cs typeface="Times New Roman"/>
              </a:rPr>
              <a:t>drugs</a:t>
            </a:r>
            <a:r>
              <a:rPr lang="it-IT" sz="3200" b="0" i="0" u="none" strike="noStrike" baseline="0" dirty="0" smtClean="0">
                <a:latin typeface="+mn-lt"/>
                <a:cs typeface="Times New Roman"/>
              </a:rPr>
              <a:t>.</a:t>
            </a:r>
            <a:endParaRPr lang="it-IT" sz="3200" dirty="0">
              <a:latin typeface="+mn-lt"/>
              <a:cs typeface="Times New Roman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9512" y="6525344"/>
            <a:ext cx="8935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1985"/>
            <a:r>
              <a:rPr lang="it-IT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Hunziker: Knowledge-</a:t>
            </a:r>
            <a:r>
              <a:rPr lang="it-IT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based</a:t>
            </a:r>
            <a:r>
              <a:rPr lang="it-IT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 (</a:t>
            </a:r>
            <a:r>
              <a:rPr lang="it-IT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personalized</a:t>
            </a:r>
            <a:r>
              <a:rPr lang="it-IT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) </a:t>
            </a:r>
            <a:r>
              <a:rPr lang="it-IT" dirty="0" smtClean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medicine </a:t>
            </a:r>
            <a:r>
              <a:rPr lang="en-US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Eur. J. </a:t>
            </a:r>
            <a:r>
              <a:rPr lang="en-US" dirty="0" err="1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Nanomed</a:t>
            </a:r>
            <a:r>
              <a:rPr lang="en-US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. </a:t>
            </a:r>
            <a:r>
              <a:rPr lang="en-US" dirty="0" smtClean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2012;4(1):5</a:t>
            </a:r>
            <a:r>
              <a:rPr lang="en-US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–6</a:t>
            </a:r>
            <a:endParaRPr lang="it-IT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62530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2735264" y="2206677"/>
            <a:ext cx="3124200" cy="2951163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988" tIns="45492" rIns="90988" bIns="45492" anchor="ctr"/>
          <a:lstStyle/>
          <a:p>
            <a:pPr>
              <a:defRPr/>
            </a:pPr>
            <a:endParaRPr lang="it-IT">
              <a:solidFill>
                <a:srgbClr val="006600"/>
              </a:solidFill>
              <a:latin typeface="Calibri"/>
              <a:cs typeface="Arial" charset="0"/>
            </a:endParaRPr>
          </a:p>
        </p:txBody>
      </p:sp>
      <p:sp>
        <p:nvSpPr>
          <p:cNvPr id="5138" name="Rectangle 4"/>
          <p:cNvSpPr>
            <a:spLocks noChangeArrowheads="1"/>
          </p:cNvSpPr>
          <p:nvPr/>
        </p:nvSpPr>
        <p:spPr bwMode="auto">
          <a:xfrm>
            <a:off x="2800350" y="2351088"/>
            <a:ext cx="2859088" cy="65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23" tIns="45809" rIns="91623" bIns="45809">
            <a:spAutoFit/>
          </a:bodyPr>
          <a:lstStyle/>
          <a:p>
            <a:pPr eaLnBrk="0" hangingPunct="0">
              <a:defRPr/>
            </a:pPr>
            <a:r>
              <a:rPr lang="es-ES" sz="3600" dirty="0">
                <a:solidFill>
                  <a:srgbClr val="000066"/>
                </a:solidFill>
                <a:latin typeface="Calibri"/>
                <a:cs typeface="Arial" charset="0"/>
              </a:rPr>
              <a:t>4P medicine</a:t>
            </a:r>
          </a:p>
        </p:txBody>
      </p:sp>
      <p:sp>
        <p:nvSpPr>
          <p:cNvPr id="5139" name="Rectangle 5"/>
          <p:cNvSpPr>
            <a:spLocks noChangeArrowheads="1"/>
          </p:cNvSpPr>
          <p:nvPr/>
        </p:nvSpPr>
        <p:spPr bwMode="auto">
          <a:xfrm>
            <a:off x="3327444" y="2998793"/>
            <a:ext cx="1120013" cy="36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623" tIns="45809" rIns="91623" bIns="45809">
            <a:spAutoFit/>
          </a:bodyPr>
          <a:lstStyle/>
          <a:p>
            <a:pPr eaLnBrk="0" hangingPunct="0">
              <a:tabLst>
                <a:tab pos="447101" algn="l"/>
              </a:tabLst>
              <a:defRPr/>
            </a:pPr>
            <a:r>
              <a:rPr lang="en-US" dirty="0">
                <a:solidFill>
                  <a:srgbClr val="000066"/>
                </a:solidFill>
                <a:latin typeface="Calibri"/>
                <a:cs typeface="Arial" charset="0"/>
              </a:rPr>
              <a:t>Predictive</a:t>
            </a:r>
          </a:p>
        </p:txBody>
      </p:sp>
      <p:sp>
        <p:nvSpPr>
          <p:cNvPr id="5140" name="Rectangle 6"/>
          <p:cNvSpPr>
            <a:spLocks noChangeArrowheads="1"/>
          </p:cNvSpPr>
          <p:nvPr/>
        </p:nvSpPr>
        <p:spPr bwMode="auto">
          <a:xfrm>
            <a:off x="3327418" y="3937000"/>
            <a:ext cx="1188542" cy="36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623" tIns="45809" rIns="91623" bIns="45809">
            <a:spAutoFit/>
          </a:bodyPr>
          <a:lstStyle/>
          <a:p>
            <a:pPr eaLnBrk="0" hangingPunct="0">
              <a:buFont typeface="Wingdings" charset="0"/>
              <a:buNone/>
              <a:defRPr/>
            </a:pPr>
            <a:r>
              <a:rPr lang="en-US">
                <a:solidFill>
                  <a:srgbClr val="000066"/>
                </a:solidFill>
                <a:latin typeface="Calibri"/>
                <a:cs typeface="Arial" charset="0"/>
              </a:rPr>
              <a:t>Preventive</a:t>
            </a:r>
            <a:endParaRPr lang="en-US">
              <a:solidFill>
                <a:srgbClr val="800080"/>
              </a:solidFill>
              <a:latin typeface="Calibri"/>
              <a:cs typeface="Arial" charset="0"/>
            </a:endParaRPr>
          </a:p>
        </p:txBody>
      </p:sp>
      <p:sp>
        <p:nvSpPr>
          <p:cNvPr id="5142" name="Rectangle 8"/>
          <p:cNvSpPr>
            <a:spLocks noChangeArrowheads="1"/>
          </p:cNvSpPr>
          <p:nvPr/>
        </p:nvSpPr>
        <p:spPr bwMode="auto">
          <a:xfrm>
            <a:off x="3327421" y="4440306"/>
            <a:ext cx="1840163" cy="46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623" tIns="45809" rIns="91623" bIns="45809">
            <a:spAutoFit/>
          </a:bodyPr>
          <a:lstStyle/>
          <a:p>
            <a:pPr eaLnBrk="0" hangingPunct="0">
              <a:buFont typeface="Wingdings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Arial" charset="0"/>
              </a:rPr>
              <a:t>Participatory</a:t>
            </a:r>
          </a:p>
        </p:txBody>
      </p:sp>
      <p:sp>
        <p:nvSpPr>
          <p:cNvPr id="5122" name="Rectangle 9"/>
          <p:cNvSpPr>
            <a:spLocks noChangeArrowheads="1"/>
          </p:cNvSpPr>
          <p:nvPr/>
        </p:nvSpPr>
        <p:spPr bwMode="auto">
          <a:xfrm>
            <a:off x="1247778" y="188942"/>
            <a:ext cx="7200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23" tIns="45809" rIns="91623" bIns="45809">
            <a:spAutoFit/>
          </a:bodyPr>
          <a:lstStyle/>
          <a:p>
            <a:pPr eaLnBrk="0" hangingPunct="0">
              <a:defRPr/>
            </a:pPr>
            <a:r>
              <a:rPr lang="en-US" sz="3600">
                <a:solidFill>
                  <a:srgbClr val="000066"/>
                </a:solidFill>
                <a:latin typeface="Calibri"/>
                <a:cs typeface="Arial" charset="0"/>
              </a:rPr>
              <a:t>An Evolving Scenario</a:t>
            </a:r>
          </a:p>
          <a:p>
            <a:pPr eaLnBrk="0" hangingPunct="0">
              <a:defRPr/>
            </a:pPr>
            <a:r>
              <a:rPr lang="en-US" i="1">
                <a:solidFill>
                  <a:srgbClr val="000066"/>
                </a:solidFill>
                <a:latin typeface="Calibri"/>
                <a:cs typeface="Arial" charset="0"/>
              </a:rPr>
              <a:t>Integrated Care supported by ICT</a:t>
            </a:r>
          </a:p>
        </p:txBody>
      </p:sp>
      <p:grpSp>
        <p:nvGrpSpPr>
          <p:cNvPr id="343047" name="Group 17"/>
          <p:cNvGrpSpPr>
            <a:grpSpLocks/>
          </p:cNvGrpSpPr>
          <p:nvPr/>
        </p:nvGrpSpPr>
        <p:grpSpPr bwMode="auto">
          <a:xfrm>
            <a:off x="733426" y="5278438"/>
            <a:ext cx="7454900" cy="1390650"/>
            <a:chOff x="1067" y="2115"/>
            <a:chExt cx="4276" cy="1406"/>
          </a:xfrm>
        </p:grpSpPr>
        <p:sp>
          <p:nvSpPr>
            <p:cNvPr id="5128" name="Rectangle 18"/>
            <p:cNvSpPr>
              <a:spLocks noChangeArrowheads="1"/>
            </p:cNvSpPr>
            <p:nvPr/>
          </p:nvSpPr>
          <p:spPr bwMode="auto">
            <a:xfrm>
              <a:off x="1067" y="2115"/>
              <a:ext cx="4276" cy="1406"/>
            </a:xfrm>
            <a:prstGeom prst="rect">
              <a:avLst/>
            </a:prstGeom>
            <a:noFill/>
            <a:ln w="3175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341248" indent="-341248">
                <a:spcBef>
                  <a:spcPct val="20000"/>
                </a:spcBef>
                <a:buClr>
                  <a:srgbClr val="000066"/>
                </a:buClr>
                <a:buSzPct val="70000"/>
                <a:buBlip>
                  <a:blip r:embed="rId3"/>
                </a:buBlip>
                <a:defRPr/>
              </a:pPr>
              <a:endParaRPr lang="en-US" sz="4000">
                <a:solidFill>
                  <a:srgbClr val="008000"/>
                </a:solidFill>
                <a:latin typeface="Arial Rounded MT Bold" charset="0"/>
                <a:cs typeface="Arial" charset="0"/>
              </a:endParaRPr>
            </a:p>
          </p:txBody>
        </p:sp>
        <p:sp>
          <p:nvSpPr>
            <p:cNvPr id="5129" name="Rectangle 19"/>
            <p:cNvSpPr>
              <a:spLocks noChangeArrowheads="1"/>
            </p:cNvSpPr>
            <p:nvPr/>
          </p:nvSpPr>
          <p:spPr bwMode="auto">
            <a:xfrm>
              <a:off x="1179" y="2385"/>
              <a:ext cx="4028" cy="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006600"/>
                  </a:solidFill>
                  <a:latin typeface="Calibri"/>
                  <a:cs typeface="Arial" charset="0"/>
                </a:rPr>
                <a:t>Efficient patient management</a:t>
              </a:r>
            </a:p>
            <a:p>
              <a:pPr>
                <a:defRPr/>
              </a:pPr>
              <a:r>
                <a:rPr lang="en-US" sz="2800">
                  <a:solidFill>
                    <a:srgbClr val="006600"/>
                  </a:solidFill>
                  <a:latin typeface="Calibri"/>
                  <a:cs typeface="Arial" charset="0"/>
                </a:rPr>
                <a:t>Modulation of disease progress</a:t>
              </a:r>
            </a:p>
          </p:txBody>
        </p:sp>
      </p:grpSp>
      <p:grpSp>
        <p:nvGrpSpPr>
          <p:cNvPr id="343048" name="Group 20"/>
          <p:cNvGrpSpPr>
            <a:grpSpLocks/>
          </p:cNvGrpSpPr>
          <p:nvPr/>
        </p:nvGrpSpPr>
        <p:grpSpPr bwMode="auto">
          <a:xfrm>
            <a:off x="709672" y="1112838"/>
            <a:ext cx="7451725" cy="876300"/>
            <a:chOff x="1067" y="2115"/>
            <a:chExt cx="4276" cy="1406"/>
          </a:xfrm>
        </p:grpSpPr>
        <p:sp>
          <p:nvSpPr>
            <p:cNvPr id="5126" name="Rectangle 21"/>
            <p:cNvSpPr>
              <a:spLocks noChangeArrowheads="1"/>
            </p:cNvSpPr>
            <p:nvPr/>
          </p:nvSpPr>
          <p:spPr bwMode="auto">
            <a:xfrm>
              <a:off x="1067" y="2115"/>
              <a:ext cx="4276" cy="1406"/>
            </a:xfrm>
            <a:prstGeom prst="rect">
              <a:avLst/>
            </a:prstGeom>
            <a:noFill/>
            <a:ln w="3175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341248" indent="-341248">
                <a:spcBef>
                  <a:spcPct val="20000"/>
                </a:spcBef>
                <a:buClr>
                  <a:srgbClr val="000066"/>
                </a:buClr>
                <a:buSzPct val="70000"/>
                <a:buBlip>
                  <a:blip r:embed="rId3"/>
                </a:buBlip>
                <a:defRPr/>
              </a:pPr>
              <a:endParaRPr lang="en-US" sz="4000">
                <a:solidFill>
                  <a:srgbClr val="008000"/>
                </a:solidFill>
                <a:latin typeface="Arial Rounded MT Bold" charset="0"/>
                <a:cs typeface="Arial" charset="0"/>
              </a:endParaRPr>
            </a:p>
          </p:txBody>
        </p:sp>
        <p:sp>
          <p:nvSpPr>
            <p:cNvPr id="5127" name="Rectangle 22"/>
            <p:cNvSpPr>
              <a:spLocks noChangeArrowheads="1"/>
            </p:cNvSpPr>
            <p:nvPr/>
          </p:nvSpPr>
          <p:spPr bwMode="auto">
            <a:xfrm>
              <a:off x="1179" y="2385"/>
              <a:ext cx="4028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006600"/>
                  </a:solidFill>
                  <a:latin typeface="Calibri"/>
                  <a:cs typeface="Arial" charset="0"/>
                </a:rPr>
                <a:t>ICT as enabler of a new model of care</a:t>
              </a:r>
            </a:p>
          </p:txBody>
        </p:sp>
      </p:grpSp>
      <p:sp>
        <p:nvSpPr>
          <p:cNvPr id="2" name="Rettango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6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88" tIns="45492" rIns="90988" bIns="45492"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41" name="Rectangle 7"/>
          <p:cNvSpPr>
            <a:spLocks noChangeArrowheads="1"/>
          </p:cNvSpPr>
          <p:nvPr/>
        </p:nvSpPr>
        <p:spPr bwMode="auto">
          <a:xfrm>
            <a:off x="2627313" y="3284539"/>
            <a:ext cx="2897694" cy="70848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91623" tIns="45809" rIns="91623" bIns="45809">
            <a:spAutoFit/>
          </a:bodyPr>
          <a:lstStyle/>
          <a:p>
            <a:pPr eaLnBrk="0" hangingPunct="0">
              <a:tabLst>
                <a:tab pos="447101" algn="l"/>
              </a:tabLst>
              <a:defRPr/>
            </a:pPr>
            <a:r>
              <a:rPr lang="en-US" sz="4000" b="1" dirty="0">
                <a:solidFill>
                  <a:srgbClr val="FF0000"/>
                </a:solidFill>
                <a:latin typeface="Calibri"/>
                <a:cs typeface="Arial" charset="0"/>
              </a:rPr>
              <a:t>Personalized</a:t>
            </a:r>
          </a:p>
        </p:txBody>
      </p:sp>
    </p:spTree>
    <p:extLst>
      <p:ext uri="{BB962C8B-B14F-4D97-AF65-F5344CB8AC3E}">
        <p14:creationId xmlns:p14="http://schemas.microsoft.com/office/powerpoint/2010/main" val="331669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CasellaDiTesto 2"/>
          <p:cNvSpPr txBox="1">
            <a:spLocks noChangeArrowheads="1"/>
          </p:cNvSpPr>
          <p:nvPr/>
        </p:nvSpPr>
        <p:spPr bwMode="auto">
          <a:xfrm>
            <a:off x="0" y="17505"/>
            <a:ext cx="9144000" cy="596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88" tIns="45492" rIns="90988" bIns="45492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it-IT" sz="3600" b="1" dirty="0" err="1">
                <a:solidFill>
                  <a:srgbClr val="000000"/>
                </a:solidFill>
                <a:latin typeface="Calibri" charset="0"/>
              </a:rPr>
              <a:t>Reducing</a:t>
            </a:r>
            <a:r>
              <a:rPr lang="it-IT" sz="36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it-IT" sz="3600" b="1" dirty="0" err="1">
                <a:solidFill>
                  <a:srgbClr val="000000"/>
                </a:solidFill>
                <a:latin typeface="Calibri" charset="0"/>
              </a:rPr>
              <a:t>Uncertainty</a:t>
            </a:r>
            <a:r>
              <a:rPr lang="it-IT" sz="3600" b="1" dirty="0">
                <a:solidFill>
                  <a:srgbClr val="000000"/>
                </a:solidFill>
                <a:latin typeface="Calibri" charset="0"/>
              </a:rPr>
              <a:t>:</a:t>
            </a:r>
          </a:p>
          <a:p>
            <a:pPr algn="ctr" eaLnBrk="1" hangingPunct="1">
              <a:lnSpc>
                <a:spcPct val="80000"/>
              </a:lnSpc>
            </a:pPr>
            <a:r>
              <a:rPr lang="it-IT" sz="3600" b="1" dirty="0">
                <a:solidFill>
                  <a:srgbClr val="000000"/>
                </a:solidFill>
                <a:latin typeface="Calibri" charset="0"/>
              </a:rPr>
              <a:t>A </a:t>
            </a:r>
            <a:r>
              <a:rPr lang="it-IT" sz="3600" b="1" dirty="0" err="1">
                <a:solidFill>
                  <a:srgbClr val="000000"/>
                </a:solidFill>
                <a:latin typeface="Calibri" charset="0"/>
              </a:rPr>
              <a:t>fifth</a:t>
            </a:r>
            <a:r>
              <a:rPr lang="it-IT" sz="36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it-IT" sz="3600" b="1" dirty="0" err="1">
                <a:solidFill>
                  <a:srgbClr val="000000"/>
                </a:solidFill>
                <a:latin typeface="Calibri" charset="0"/>
              </a:rPr>
              <a:t>P</a:t>
            </a:r>
            <a:r>
              <a:rPr lang="it-IT" sz="3600" b="1" dirty="0">
                <a:solidFill>
                  <a:srgbClr val="000000"/>
                </a:solidFill>
                <a:latin typeface="Calibri" charset="0"/>
              </a:rPr>
              <a:t> : </a:t>
            </a:r>
            <a:r>
              <a:rPr lang="it-IT" sz="3600" b="1" u="sng" dirty="0">
                <a:solidFill>
                  <a:srgbClr val="FF0000"/>
                </a:solidFill>
                <a:latin typeface="Calibri" charset="0"/>
              </a:rPr>
              <a:t>PRECISION</a:t>
            </a:r>
            <a:r>
              <a:rPr lang="it-IT" sz="3600" b="1" dirty="0">
                <a:solidFill>
                  <a:srgbClr val="000000"/>
                </a:solidFill>
                <a:latin typeface="Calibri" charset="0"/>
              </a:rPr>
              <a:t> MEDICINE</a:t>
            </a:r>
          </a:p>
          <a:p>
            <a:pPr algn="ctr" eaLnBrk="1" hangingPunct="1">
              <a:lnSpc>
                <a:spcPct val="80000"/>
              </a:lnSpc>
            </a:pPr>
            <a:endParaRPr lang="it-IT" sz="3600" b="1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sz="3600" dirty="0" err="1">
                <a:solidFill>
                  <a:srgbClr val="000000"/>
                </a:solidFill>
                <a:latin typeface="Calibri" charset="0"/>
              </a:rPr>
              <a:t>Researchers</a:t>
            </a:r>
            <a:r>
              <a:rPr lang="it-IT" sz="3600" dirty="0">
                <a:solidFill>
                  <a:srgbClr val="000000"/>
                </a:solidFill>
                <a:latin typeface="Calibri" charset="0"/>
              </a:rPr>
              <a:t> and </a:t>
            </a:r>
            <a:r>
              <a:rPr lang="it-IT" sz="3600" dirty="0" err="1">
                <a:solidFill>
                  <a:srgbClr val="000000"/>
                </a:solidFill>
                <a:latin typeface="Calibri" charset="0"/>
              </a:rPr>
              <a:t>health</a:t>
            </a:r>
            <a:r>
              <a:rPr lang="it-IT" sz="3600" dirty="0">
                <a:solidFill>
                  <a:srgbClr val="000000"/>
                </a:solidFill>
                <a:latin typeface="Calibri" charset="0"/>
              </a:rPr>
              <a:t>-care providers must </a:t>
            </a:r>
            <a:r>
              <a:rPr lang="it-IT" sz="3600" dirty="0" err="1">
                <a:solidFill>
                  <a:srgbClr val="000000"/>
                </a:solidFill>
                <a:latin typeface="Calibri" charset="0"/>
              </a:rPr>
              <a:t>have</a:t>
            </a:r>
            <a:r>
              <a:rPr lang="it-IT" sz="36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it-IT" sz="3600" b="1" dirty="0" err="1">
                <a:solidFill>
                  <a:srgbClr val="000000"/>
                </a:solidFill>
                <a:latin typeface="Calibri" charset="0"/>
              </a:rPr>
              <a:t>access</a:t>
            </a:r>
            <a:r>
              <a:rPr lang="it-IT" sz="3600" b="1" dirty="0">
                <a:solidFill>
                  <a:srgbClr val="000000"/>
                </a:solidFill>
                <a:latin typeface="Calibri" charset="0"/>
              </a:rPr>
              <a:t> to </a:t>
            </a:r>
            <a:r>
              <a:rPr lang="it-IT" sz="3600" b="1" dirty="0" err="1">
                <a:solidFill>
                  <a:srgbClr val="000000"/>
                </a:solidFill>
                <a:latin typeface="Calibri" charset="0"/>
              </a:rPr>
              <a:t>vary</a:t>
            </a:r>
            <a:r>
              <a:rPr lang="it-IT" sz="3600" b="1" dirty="0">
                <a:solidFill>
                  <a:srgbClr val="000000"/>
                </a:solidFill>
                <a:latin typeface="Calibri" charset="0"/>
              </a:rPr>
              <a:t> large sets of </a:t>
            </a:r>
            <a:r>
              <a:rPr lang="it-IT" sz="3600" b="1" dirty="0" err="1">
                <a:solidFill>
                  <a:srgbClr val="000000"/>
                </a:solidFill>
                <a:latin typeface="Calibri" charset="0"/>
              </a:rPr>
              <a:t>health</a:t>
            </a:r>
            <a:r>
              <a:rPr lang="it-IT" sz="3600" b="1" dirty="0">
                <a:solidFill>
                  <a:srgbClr val="000000"/>
                </a:solidFill>
                <a:latin typeface="Calibri" charset="0"/>
              </a:rPr>
              <a:t> and </a:t>
            </a:r>
            <a:r>
              <a:rPr lang="it-IT" sz="3600" b="1" dirty="0" err="1">
                <a:solidFill>
                  <a:srgbClr val="000000"/>
                </a:solidFill>
                <a:latin typeface="Calibri" charset="0"/>
              </a:rPr>
              <a:t>disease-related</a:t>
            </a:r>
            <a:r>
              <a:rPr lang="it-IT" sz="3600" b="1" dirty="0">
                <a:solidFill>
                  <a:srgbClr val="000000"/>
                </a:solidFill>
                <a:latin typeface="Calibri" charset="0"/>
              </a:rPr>
              <a:t> data </a:t>
            </a:r>
            <a:r>
              <a:rPr lang="it-IT" sz="3600" b="1" dirty="0" err="1">
                <a:solidFill>
                  <a:srgbClr val="000000"/>
                </a:solidFill>
                <a:latin typeface="Calibri" charset="0"/>
              </a:rPr>
              <a:t>linked</a:t>
            </a:r>
            <a:r>
              <a:rPr lang="it-IT" sz="3600" b="1" dirty="0">
                <a:solidFill>
                  <a:srgbClr val="000000"/>
                </a:solidFill>
                <a:latin typeface="Calibri" charset="0"/>
              </a:rPr>
              <a:t> to </a:t>
            </a:r>
            <a:r>
              <a:rPr lang="it-IT" sz="3600" b="1" dirty="0" err="1">
                <a:solidFill>
                  <a:srgbClr val="000000"/>
                </a:solidFill>
                <a:latin typeface="Calibri" charset="0"/>
              </a:rPr>
              <a:t>individual</a:t>
            </a:r>
            <a:r>
              <a:rPr lang="it-IT" sz="36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it-IT" sz="3600" b="1" dirty="0" err="1">
                <a:solidFill>
                  <a:srgbClr val="000000"/>
                </a:solidFill>
                <a:latin typeface="Calibri" charset="0"/>
              </a:rPr>
              <a:t>patients</a:t>
            </a:r>
            <a:r>
              <a:rPr lang="it-IT" sz="3600" dirty="0">
                <a:solidFill>
                  <a:srgbClr val="000000"/>
                </a:solidFill>
                <a:latin typeface="Calibri" charset="0"/>
              </a:rPr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it-IT" sz="3600" dirty="0" err="1">
                <a:solidFill>
                  <a:srgbClr val="000000"/>
                </a:solidFill>
                <a:latin typeface="Calibri" charset="0"/>
              </a:rPr>
              <a:t>These</a:t>
            </a:r>
            <a:r>
              <a:rPr lang="it-IT" sz="3600" dirty="0">
                <a:solidFill>
                  <a:srgbClr val="000000"/>
                </a:solidFill>
                <a:latin typeface="Calibri" charset="0"/>
              </a:rPr>
              <a:t> data are </a:t>
            </a:r>
            <a:r>
              <a:rPr lang="it-IT" sz="3600" dirty="0" err="1">
                <a:solidFill>
                  <a:srgbClr val="000000"/>
                </a:solidFill>
                <a:latin typeface="Calibri" charset="0"/>
              </a:rPr>
              <a:t>also</a:t>
            </a:r>
            <a:r>
              <a:rPr lang="it-IT" sz="36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it-IT" sz="3600" dirty="0" err="1">
                <a:solidFill>
                  <a:srgbClr val="000000"/>
                </a:solidFill>
                <a:latin typeface="Calibri" charset="0"/>
              </a:rPr>
              <a:t>critical</a:t>
            </a:r>
            <a:r>
              <a:rPr lang="it-IT" sz="3600" dirty="0">
                <a:solidFill>
                  <a:srgbClr val="000000"/>
                </a:solidFill>
                <a:latin typeface="Calibri" charset="0"/>
              </a:rPr>
              <a:t> for the </a:t>
            </a:r>
            <a:r>
              <a:rPr lang="it-IT" sz="3600" dirty="0" err="1">
                <a:solidFill>
                  <a:srgbClr val="000000"/>
                </a:solidFill>
                <a:latin typeface="Calibri" charset="0"/>
              </a:rPr>
              <a:t>development</a:t>
            </a:r>
            <a:r>
              <a:rPr lang="it-IT" sz="3600" dirty="0">
                <a:solidFill>
                  <a:srgbClr val="000000"/>
                </a:solidFill>
                <a:latin typeface="Calibri" charset="0"/>
              </a:rPr>
              <a:t> of the </a:t>
            </a:r>
            <a:r>
              <a:rPr lang="it-IT" sz="3600" b="1" dirty="0">
                <a:solidFill>
                  <a:srgbClr val="000000"/>
                </a:solidFill>
                <a:latin typeface="Calibri" charset="0"/>
              </a:rPr>
              <a:t>Information </a:t>
            </a:r>
            <a:r>
              <a:rPr lang="it-IT" sz="3600" b="1" dirty="0" err="1">
                <a:solidFill>
                  <a:srgbClr val="000000"/>
                </a:solidFill>
                <a:latin typeface="Calibri" charset="0"/>
              </a:rPr>
              <a:t>Commons</a:t>
            </a:r>
            <a:r>
              <a:rPr lang="it-IT" sz="3600" dirty="0">
                <a:solidFill>
                  <a:srgbClr val="000000"/>
                </a:solidFill>
                <a:latin typeface="Calibri" charset="0"/>
              </a:rPr>
              <a:t>, the Knowledge Network of </a:t>
            </a:r>
            <a:r>
              <a:rPr lang="it-IT" sz="3600" dirty="0" err="1">
                <a:solidFill>
                  <a:srgbClr val="000000"/>
                </a:solidFill>
                <a:latin typeface="Calibri" charset="0"/>
              </a:rPr>
              <a:t>Disease</a:t>
            </a:r>
            <a:r>
              <a:rPr lang="it-IT" sz="3600" dirty="0">
                <a:solidFill>
                  <a:srgbClr val="000000"/>
                </a:solidFill>
                <a:latin typeface="Calibri" charset="0"/>
              </a:rPr>
              <a:t>, and the </a:t>
            </a:r>
            <a:r>
              <a:rPr lang="it-IT" sz="3600" dirty="0" err="1">
                <a:solidFill>
                  <a:srgbClr val="000000"/>
                </a:solidFill>
                <a:latin typeface="Calibri" charset="0"/>
              </a:rPr>
              <a:t>development</a:t>
            </a:r>
            <a:r>
              <a:rPr lang="it-IT" sz="3600" dirty="0">
                <a:solidFill>
                  <a:srgbClr val="000000"/>
                </a:solidFill>
                <a:latin typeface="Calibri" charset="0"/>
              </a:rPr>
              <a:t> and </a:t>
            </a:r>
            <a:r>
              <a:rPr lang="it-IT" sz="3600" dirty="0" err="1">
                <a:solidFill>
                  <a:srgbClr val="000000"/>
                </a:solidFill>
                <a:latin typeface="Calibri" charset="0"/>
              </a:rPr>
              <a:t>validation</a:t>
            </a:r>
            <a:r>
              <a:rPr lang="it-IT" sz="3600" dirty="0">
                <a:solidFill>
                  <a:srgbClr val="000000"/>
                </a:solidFill>
                <a:latin typeface="Calibri" charset="0"/>
              </a:rPr>
              <a:t> of the </a:t>
            </a:r>
            <a:r>
              <a:rPr lang="it-IT" sz="3600" b="1" dirty="0">
                <a:solidFill>
                  <a:srgbClr val="FF0000"/>
                </a:solidFill>
                <a:latin typeface="Calibri" charset="0"/>
              </a:rPr>
              <a:t>New </a:t>
            </a:r>
            <a:r>
              <a:rPr lang="it-IT" sz="3600" b="1" dirty="0" err="1">
                <a:solidFill>
                  <a:srgbClr val="FF0000"/>
                </a:solidFill>
                <a:latin typeface="Calibri" charset="0"/>
              </a:rPr>
              <a:t>Taxonomy</a:t>
            </a:r>
            <a:r>
              <a:rPr lang="it-IT" sz="3600" dirty="0">
                <a:solidFill>
                  <a:srgbClr val="FF0000"/>
                </a:solidFill>
                <a:latin typeface="Calibri" charset="0"/>
              </a:rPr>
              <a:t>, </a:t>
            </a:r>
            <a:r>
              <a:rPr lang="it-IT" sz="3600" dirty="0" err="1">
                <a:solidFill>
                  <a:srgbClr val="000000"/>
                </a:solidFill>
                <a:latin typeface="Calibri" charset="0"/>
              </a:rPr>
              <a:t>different</a:t>
            </a:r>
            <a:r>
              <a:rPr lang="it-IT" sz="3600" dirty="0">
                <a:solidFill>
                  <a:srgbClr val="000000"/>
                </a:solidFill>
                <a:latin typeface="Calibri" charset="0"/>
              </a:rPr>
              <a:t> from </a:t>
            </a:r>
            <a:r>
              <a:rPr lang="it-IT" sz="3600" dirty="0">
                <a:solidFill>
                  <a:srgbClr val="FF0000"/>
                </a:solidFill>
                <a:latin typeface="Calibri" charset="0"/>
              </a:rPr>
              <a:t>the </a:t>
            </a:r>
            <a:r>
              <a:rPr lang="it-IT" sz="3600" dirty="0" err="1">
                <a:solidFill>
                  <a:srgbClr val="FF0000"/>
                </a:solidFill>
                <a:latin typeface="Calibri" charset="0"/>
              </a:rPr>
              <a:t>usual</a:t>
            </a:r>
            <a:r>
              <a:rPr lang="it-IT" sz="36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Calibri" charset="0"/>
              </a:rPr>
              <a:t>Disease-based</a:t>
            </a:r>
            <a:r>
              <a:rPr lang="it-IT" sz="3600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Calibri" charset="0"/>
              </a:rPr>
              <a:t>Taxonomy</a:t>
            </a:r>
            <a:r>
              <a:rPr lang="it-IT" sz="3600" dirty="0">
                <a:solidFill>
                  <a:srgbClr val="000000"/>
                </a:solidFill>
                <a:latin typeface="Calibri" charset="0"/>
              </a:rPr>
              <a:t>. </a:t>
            </a:r>
          </a:p>
          <a:p>
            <a:pPr eaLnBrk="1" hangingPunct="1"/>
            <a:endParaRPr lang="it-IT" sz="36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405254" y="6093296"/>
            <a:ext cx="4119074" cy="369332"/>
          </a:xfrm>
          <a:prstGeom prst="rect">
            <a:avLst/>
          </a:prstGeom>
          <a:noFill/>
        </p:spPr>
        <p:txBody>
          <a:bodyPr wrap="none" lIns="91027" tIns="45516" rIns="91027" bIns="45516" rtlCol="0">
            <a:spAutoFit/>
          </a:bodyPr>
          <a:lstStyle/>
          <a:p>
            <a:r>
              <a:rPr lang="it-IT" dirty="0" err="1" smtClean="0"/>
              <a:t>Toward</a:t>
            </a:r>
            <a:r>
              <a:rPr lang="it-IT" dirty="0" smtClean="0"/>
              <a:t>  Precision Medicine NCR 2011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468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8" y="1052736"/>
            <a:ext cx="9067984" cy="547260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078290" y="2875583"/>
            <a:ext cx="2598187" cy="769441"/>
          </a:xfrm>
          <a:prstGeom prst="rect">
            <a:avLst/>
          </a:prstGeom>
          <a:solidFill>
            <a:schemeClr val="bg1"/>
          </a:solidFill>
        </p:spPr>
        <p:txBody>
          <a:bodyPr wrap="none" lIns="91232" tIns="45619" rIns="91232" bIns="45619" rtlCol="0">
            <a:spAutoFit/>
          </a:bodyPr>
          <a:lstStyle/>
          <a:p>
            <a:r>
              <a:rPr lang="it-IT" sz="4400" dirty="0">
                <a:latin typeface="Arial"/>
                <a:cs typeface="Arial"/>
              </a:rPr>
              <a:t>WATSON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9144000" cy="80889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65696" y="6442505"/>
            <a:ext cx="582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HTL High </a:t>
            </a:r>
            <a:r>
              <a:rPr lang="it-IT" dirty="0" err="1" smtClean="0"/>
              <a:t>Threshold</a:t>
            </a:r>
            <a:r>
              <a:rPr lang="it-IT" dirty="0" smtClean="0"/>
              <a:t> </a:t>
            </a:r>
            <a:r>
              <a:rPr lang="it-IT" dirty="0" err="1" smtClean="0"/>
              <a:t>Logic</a:t>
            </a:r>
            <a:r>
              <a:rPr lang="it-IT" dirty="0" smtClean="0"/>
              <a:t> - NLP Natural Language Processing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5686" t="67881" r="65654" b="5351"/>
          <a:stretch/>
        </p:blipFill>
        <p:spPr>
          <a:xfrm>
            <a:off x="672353" y="2017058"/>
            <a:ext cx="4887694" cy="40382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38170" t="59799" r="44837" b="5106"/>
          <a:stretch/>
        </p:blipFill>
        <p:spPr>
          <a:xfrm>
            <a:off x="5220072" y="4581128"/>
            <a:ext cx="3941483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2778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65696" y="6442505"/>
            <a:ext cx="582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HTL High </a:t>
            </a:r>
            <a:r>
              <a:rPr lang="it-IT" dirty="0" err="1" smtClean="0"/>
              <a:t>Threshold</a:t>
            </a:r>
            <a:r>
              <a:rPr lang="it-IT" dirty="0" smtClean="0"/>
              <a:t> </a:t>
            </a:r>
            <a:r>
              <a:rPr lang="it-IT" dirty="0" err="1" smtClean="0"/>
              <a:t>Logic</a:t>
            </a:r>
            <a:r>
              <a:rPr lang="it-IT" dirty="0" smtClean="0"/>
              <a:t> - NLP Natural Language Processing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078290" y="2875583"/>
            <a:ext cx="2598187" cy="769441"/>
          </a:xfrm>
          <a:prstGeom prst="rect">
            <a:avLst/>
          </a:prstGeom>
          <a:solidFill>
            <a:schemeClr val="bg1"/>
          </a:solidFill>
        </p:spPr>
        <p:txBody>
          <a:bodyPr wrap="none" lIns="91232" tIns="45619" rIns="91232" bIns="45619" rtlCol="0">
            <a:spAutoFit/>
          </a:bodyPr>
          <a:lstStyle/>
          <a:p>
            <a:r>
              <a:rPr lang="it-IT" sz="4400" dirty="0">
                <a:latin typeface="Arial"/>
                <a:cs typeface="Arial"/>
              </a:rPr>
              <a:t>WATSON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5686" t="67881" r="65654" b="5351"/>
          <a:stretch/>
        </p:blipFill>
        <p:spPr>
          <a:xfrm>
            <a:off x="672353" y="2017058"/>
            <a:ext cx="4887694" cy="40382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38170" t="59799" r="44837" b="5106"/>
          <a:stretch/>
        </p:blipFill>
        <p:spPr>
          <a:xfrm>
            <a:off x="5220072" y="4581128"/>
            <a:ext cx="3941483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44625"/>
            <a:ext cx="8712968" cy="7378300"/>
          </a:xfrm>
          <a:prstGeom prst="rect">
            <a:avLst/>
          </a:prstGeom>
        </p:spPr>
        <p:txBody>
          <a:bodyPr wrap="square" lIns="91027" tIns="45516" rIns="91027" bIns="45516">
            <a:spAutoFit/>
          </a:bodyPr>
          <a:lstStyle/>
          <a:p>
            <a:r>
              <a:rPr lang="it-IT" sz="4000" b="1" i="1" dirty="0">
                <a:solidFill>
                  <a:prstClr val="black"/>
                </a:solidFill>
                <a:latin typeface="Calibri"/>
              </a:rPr>
              <a:t>Watson </a:t>
            </a:r>
            <a:r>
              <a:rPr lang="it-IT" sz="3600" b="1" dirty="0" err="1">
                <a:solidFill>
                  <a:prstClr val="black"/>
                </a:solidFill>
                <a:latin typeface="Calibri"/>
              </a:rPr>
              <a:t>integrates</a:t>
            </a:r>
            <a:r>
              <a:rPr lang="it-IT" sz="3600" b="1" dirty="0">
                <a:solidFill>
                  <a:prstClr val="black"/>
                </a:solidFill>
                <a:latin typeface="Calibri"/>
              </a:rPr>
              <a:t> on a large scale: </a:t>
            </a:r>
          </a:p>
          <a:p>
            <a:pPr marL="455211" indent="-455211">
              <a:buFont typeface="Arial"/>
              <a:buChar char="•"/>
            </a:pP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Clinical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data, </a:t>
            </a:r>
          </a:p>
          <a:p>
            <a:pPr marL="455211" indent="-455211">
              <a:buFont typeface="Arial"/>
              <a:buChar char="•"/>
            </a:pP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Research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data, </a:t>
            </a:r>
          </a:p>
          <a:p>
            <a:pPr marL="455211" indent="-455211">
              <a:buFont typeface="Arial"/>
              <a:buChar char="•"/>
            </a:pP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Medical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guidelines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and</a:t>
            </a:r>
          </a:p>
          <a:p>
            <a:pPr marL="455211" indent="-455211">
              <a:buFont typeface="Arial"/>
              <a:buChar char="•"/>
            </a:pPr>
            <a:r>
              <a:rPr lang="it-IT" sz="2800" b="1" dirty="0">
                <a:solidFill>
                  <a:prstClr val="black"/>
                </a:solidFill>
                <a:latin typeface="Calibri"/>
              </a:rPr>
              <a:t>Personal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Clinical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Wisdom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endParaRPr lang="it-IT" sz="2800" dirty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90000"/>
              </a:lnSpc>
            </a:pPr>
            <a:r>
              <a:rPr lang="it-IT" sz="2800" b="1" dirty="0">
                <a:solidFill>
                  <a:prstClr val="black"/>
                </a:solidFill>
                <a:latin typeface="Calibri"/>
              </a:rPr>
              <a:t>Watson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is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a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deep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question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answering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natural-language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computer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system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, a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very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complex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and sophisticated,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healthcare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oriented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, software,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it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is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in an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advanced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stage of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development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Its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developers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have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chosen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3200" b="1" i="1" dirty="0" err="1">
                <a:solidFill>
                  <a:prstClr val="black"/>
                </a:solidFill>
                <a:latin typeface="Calibri"/>
              </a:rPr>
              <a:t>oncology</a:t>
            </a:r>
            <a:r>
              <a:rPr lang="it-IT" sz="32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as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a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medical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area for the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starting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of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their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efforts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They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have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started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with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few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specific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subfields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of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cancer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diagnosis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therapy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r>
              <a:rPr lang="it-IT" sz="2800" dirty="0">
                <a:solidFill>
                  <a:prstClr val="black"/>
                </a:solidFill>
                <a:latin typeface="Calibri"/>
              </a:rPr>
              <a:t>(i)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Lung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adeno-carcinomas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;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Breast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cancer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; Prostate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cancer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Memorial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Sloan-Kettering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). </a:t>
            </a:r>
          </a:p>
          <a:p>
            <a:r>
              <a:rPr lang="it-IT" sz="2800" dirty="0">
                <a:solidFill>
                  <a:prstClr val="black"/>
                </a:solidFill>
                <a:latin typeface="Calibri"/>
              </a:rPr>
              <a:t>(ii)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Leukemias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(MD Anderson). </a:t>
            </a:r>
          </a:p>
          <a:p>
            <a:endParaRPr lang="it-IT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24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188661"/>
            <a:ext cx="8712968" cy="4831889"/>
          </a:xfrm>
          <a:prstGeom prst="rect">
            <a:avLst/>
          </a:prstGeom>
        </p:spPr>
        <p:txBody>
          <a:bodyPr wrap="square" lIns="91027" tIns="45516" rIns="91027" bIns="45516">
            <a:spAutoFit/>
          </a:bodyPr>
          <a:lstStyle/>
          <a:p>
            <a:r>
              <a:rPr lang="it-IT" sz="2800" b="1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supercomputer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has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incorporated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it-IT" sz="2800" b="1" i="1" dirty="0">
                <a:solidFill>
                  <a:prstClr val="black"/>
                </a:solidFill>
                <a:latin typeface="Calibri"/>
              </a:rPr>
              <a:t>and made </a:t>
            </a:r>
            <a:r>
              <a:rPr lang="it-IT" sz="2800" b="1" i="1" dirty="0" err="1">
                <a:solidFill>
                  <a:prstClr val="black"/>
                </a:solidFill>
                <a:latin typeface="Calibri"/>
              </a:rPr>
              <a:t>manageable</a:t>
            </a:r>
            <a:r>
              <a:rPr lang="it-IT" sz="2800" b="1" i="1" dirty="0">
                <a:solidFill>
                  <a:prstClr val="black"/>
                </a:solidFill>
                <a:latin typeface="Calibri"/>
              </a:rPr>
              <a:t> in an </a:t>
            </a:r>
            <a:r>
              <a:rPr lang="it-IT" sz="2800" b="1" i="1" dirty="0" err="1">
                <a:solidFill>
                  <a:prstClr val="black"/>
                </a:solidFill>
                <a:latin typeface="Calibri"/>
              </a:rPr>
              <a:t>integrated</a:t>
            </a:r>
            <a:r>
              <a:rPr lang="it-IT" sz="2800" b="1" i="1" dirty="0">
                <a:solidFill>
                  <a:prstClr val="black"/>
                </a:solidFill>
                <a:latin typeface="Calibri"/>
              </a:rPr>
              <a:t> way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)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thousands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of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sources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including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scientific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journal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articles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national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guidelines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individual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-hospital best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practices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clinical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trials, and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even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Calibri"/>
              </a:rPr>
              <a:t>textbooks</a:t>
            </a:r>
            <a:r>
              <a:rPr lang="it-IT" sz="2800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endParaRPr lang="it-IT" sz="2800" dirty="0">
              <a:solidFill>
                <a:prstClr val="black"/>
              </a:solidFill>
              <a:latin typeface="Calibri"/>
            </a:endParaRPr>
          </a:p>
          <a:p>
            <a:r>
              <a:rPr lang="it-IT" sz="2800" b="1" dirty="0">
                <a:solidFill>
                  <a:prstClr val="black"/>
                </a:solidFill>
                <a:latin typeface="Calibri"/>
              </a:rPr>
              <a:t>Watson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interfaces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with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electronic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medical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records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it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has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the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capability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to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read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and “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comprehend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” case notes (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natural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800" b="1" dirty="0" err="1">
                <a:solidFill>
                  <a:prstClr val="black"/>
                </a:solidFill>
                <a:latin typeface="Calibri"/>
              </a:rPr>
              <a:t>language</a:t>
            </a:r>
            <a:r>
              <a:rPr lang="it-IT" sz="2800" b="1" dirty="0">
                <a:solidFill>
                  <a:prstClr val="black"/>
                </a:solidFill>
                <a:latin typeface="Calibri"/>
              </a:rPr>
              <a:t> processing). </a:t>
            </a:r>
          </a:p>
          <a:p>
            <a:endParaRPr lang="it-IT" sz="2800" b="1" dirty="0">
              <a:solidFill>
                <a:prstClr val="black"/>
              </a:solidFill>
              <a:latin typeface="Calibri"/>
            </a:endParaRPr>
          </a:p>
          <a:p>
            <a:endParaRPr lang="it-IT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6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08" t="-652" r="1742" b="-14"/>
          <a:stretch/>
        </p:blipFill>
        <p:spPr>
          <a:xfrm>
            <a:off x="0" y="-188159"/>
            <a:ext cx="9014658" cy="6663961"/>
          </a:xfrm>
        </p:spPr>
      </p:pic>
    </p:spTree>
    <p:extLst>
      <p:ext uri="{BB962C8B-B14F-4D97-AF65-F5344CB8AC3E}">
        <p14:creationId xmlns:p14="http://schemas.microsoft.com/office/powerpoint/2010/main" val="16302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3161288"/>
            <a:ext cx="9144000" cy="3724096"/>
          </a:xfrm>
          <a:prstGeom prst="rect">
            <a:avLst/>
          </a:prstGeom>
          <a:noFill/>
        </p:spPr>
        <p:txBody>
          <a:bodyPr wrap="square" lIns="91232" tIns="45619" rIns="91232" bIns="45619" rtlCol="0">
            <a:spAutoFit/>
          </a:bodyPr>
          <a:lstStyle/>
          <a:p>
            <a:pPr defTabSz="912411"/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“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Tonight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, 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I'm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launching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</a:t>
            </a:r>
            <a:r>
              <a:rPr lang="it-IT" sz="3200" b="1" dirty="0">
                <a:solidFill>
                  <a:srgbClr val="FF6600"/>
                </a:solidFill>
                <a:latin typeface="Times New Roman"/>
                <a:ea typeface="ＭＳ Ｐゴシック"/>
                <a:cs typeface="Times New Roman"/>
              </a:rPr>
              <a:t>a new Precision Medicine </a:t>
            </a:r>
            <a:r>
              <a:rPr lang="it-IT" sz="3200" b="1" dirty="0" err="1">
                <a:solidFill>
                  <a:srgbClr val="FF6600"/>
                </a:solidFill>
                <a:latin typeface="Times New Roman"/>
                <a:ea typeface="ＭＳ Ｐゴシック"/>
                <a:cs typeface="Times New Roman"/>
              </a:rPr>
              <a:t>Initiative</a:t>
            </a:r>
            <a:r>
              <a:rPr lang="it-IT" sz="3200" b="1" dirty="0">
                <a:solidFill>
                  <a:srgbClr val="FF6600"/>
                </a:solidFill>
                <a:latin typeface="Times New Roman"/>
                <a:ea typeface="ＭＳ Ｐゴシック"/>
                <a:cs typeface="Times New Roman"/>
              </a:rPr>
              <a:t> 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to 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bring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us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closer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to 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curing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diseases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like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cancer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and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diabetes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— and to 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give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all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of 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us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access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to the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personalized</a:t>
            </a:r>
            <a:r>
              <a:rPr lang="it-IT" sz="3200" b="1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information 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we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need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to 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keep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ourselves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and </a:t>
            </a:r>
            <a:r>
              <a:rPr lang="it-IT" sz="32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our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families </a:t>
            </a:r>
            <a:r>
              <a:rPr lang="it-IT" sz="3200" b="1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healthier</a:t>
            </a:r>
            <a:r>
              <a:rPr lang="it-IT" sz="32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.”</a:t>
            </a:r>
          </a:p>
          <a:p>
            <a:pPr defTabSz="912411"/>
            <a:endParaRPr lang="it-IT" sz="3200" dirty="0">
              <a:solidFill>
                <a:srgbClr val="000000"/>
              </a:solidFill>
              <a:latin typeface="Times New Roman"/>
              <a:ea typeface="ＭＳ Ｐゴシック"/>
              <a:cs typeface="Times New Roman"/>
            </a:endParaRPr>
          </a:p>
          <a:p>
            <a:pPr defTabSz="912411"/>
            <a:endParaRPr lang="it-IT" sz="2000" dirty="0">
              <a:solidFill>
                <a:srgbClr val="000000"/>
              </a:solidFill>
              <a:latin typeface="Times New Roman"/>
              <a:ea typeface="ＭＳ Ｐゴシック"/>
              <a:cs typeface="Times New Roman"/>
            </a:endParaRPr>
          </a:p>
          <a:p>
            <a:pPr defTabSz="912411"/>
            <a:r>
              <a:rPr lang="it-IT" sz="24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President</a:t>
            </a:r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Barack Obama, State of the Union </a:t>
            </a:r>
            <a:r>
              <a:rPr lang="it-IT" sz="24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Address</a:t>
            </a:r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, </a:t>
            </a:r>
            <a:r>
              <a:rPr lang="it-IT" sz="2400" dirty="0" err="1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January</a:t>
            </a:r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 20, 2015</a:t>
            </a:r>
          </a:p>
        </p:txBody>
      </p:sp>
      <p:pic>
        <p:nvPicPr>
          <p:cNvPr id="2" name="Immagine 1" descr="Screenshot 2015-03-17 11.17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836" y="0"/>
            <a:ext cx="30353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1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shot 2015-12-18 16.17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78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91440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331"/>
            <a:ext cx="91440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457200" y="1927373"/>
            <a:ext cx="8229600" cy="150162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it-IT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right</a:t>
            </a:r>
            <a:r>
              <a:rPr lang="it-IT" sz="2800" b="1" dirty="0" smtClean="0">
                <a:latin typeface="Times New Roman"/>
                <a:cs typeface="Times New Roman"/>
              </a:rPr>
              <a:t> </a:t>
            </a:r>
            <a:r>
              <a:rPr lang="it-IT" sz="2800" b="1" dirty="0" err="1">
                <a:latin typeface="Times New Roman"/>
                <a:cs typeface="Times New Roman"/>
              </a:rPr>
              <a:t>drug</a:t>
            </a:r>
            <a:r>
              <a:rPr lang="it-IT" sz="2800" b="1" dirty="0">
                <a:latin typeface="Times New Roman"/>
                <a:cs typeface="Times New Roman"/>
              </a:rPr>
              <a:t> </a:t>
            </a:r>
            <a:endParaRPr lang="it-IT" sz="2800" b="1" dirty="0" smtClean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defRPr/>
            </a:pPr>
            <a:r>
              <a:rPr lang="it-IT" sz="2800" b="1" dirty="0" err="1" smtClean="0">
                <a:latin typeface="Times New Roman"/>
                <a:cs typeface="Times New Roman"/>
              </a:rPr>
              <a:t>at</a:t>
            </a:r>
            <a:r>
              <a:rPr lang="it-IT" sz="2800" b="1" dirty="0" smtClean="0">
                <a:latin typeface="Times New Roman"/>
                <a:cs typeface="Times New Roman"/>
              </a:rPr>
              <a:t> </a:t>
            </a:r>
            <a:r>
              <a:rPr lang="it-IT" sz="2800" b="1" dirty="0">
                <a:latin typeface="Times New Roman"/>
                <a:cs typeface="Times New Roman"/>
              </a:rPr>
              <a:t>the </a:t>
            </a:r>
            <a:r>
              <a:rPr lang="it-IT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right</a:t>
            </a:r>
            <a:r>
              <a:rPr lang="it-IT" sz="2800" b="1" dirty="0">
                <a:latin typeface="Times New Roman"/>
                <a:cs typeface="Times New Roman"/>
              </a:rPr>
              <a:t> dose </a:t>
            </a:r>
            <a:endParaRPr lang="it-IT" sz="2800" b="1" dirty="0" smtClean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defRPr/>
            </a:pPr>
            <a:r>
              <a:rPr lang="it-IT" sz="2800" b="1" dirty="0" smtClean="0">
                <a:latin typeface="Times New Roman"/>
                <a:cs typeface="Times New Roman"/>
              </a:rPr>
              <a:t>to </a:t>
            </a:r>
            <a:r>
              <a:rPr lang="it-IT" sz="2800" b="1" dirty="0">
                <a:latin typeface="Times New Roman"/>
                <a:cs typeface="Times New Roman"/>
              </a:rPr>
              <a:t>the </a:t>
            </a:r>
            <a:r>
              <a:rPr lang="it-IT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right</a:t>
            </a:r>
            <a:r>
              <a:rPr lang="it-IT" sz="2800" b="1" dirty="0">
                <a:latin typeface="Times New Roman"/>
                <a:cs typeface="Times New Roman"/>
              </a:rPr>
              <a:t> </a:t>
            </a:r>
            <a:r>
              <a:rPr lang="it-IT" sz="2800" b="1" dirty="0" err="1">
                <a:latin typeface="Times New Roman"/>
                <a:cs typeface="Times New Roman"/>
              </a:rPr>
              <a:t>patient</a:t>
            </a:r>
            <a:r>
              <a:rPr lang="it-IT" sz="2800" b="1" dirty="0">
                <a:latin typeface="Times New Roman"/>
                <a:cs typeface="Times New Roman"/>
              </a:rPr>
              <a:t>.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it-IT" sz="2800" dirty="0">
              <a:solidFill>
                <a:srgbClr val="7F7F7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582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701"/>
            <a:ext cx="9144000" cy="308769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7" y="6381328"/>
            <a:ext cx="55499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0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51640" t="8002" r="8397" b="17360"/>
          <a:stretch/>
        </p:blipFill>
        <p:spPr>
          <a:xfrm>
            <a:off x="6141831" y="6407771"/>
            <a:ext cx="2217877" cy="24645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9512" y="260651"/>
            <a:ext cx="8784976" cy="5508996"/>
          </a:xfrm>
          <a:prstGeom prst="rect">
            <a:avLst/>
          </a:prstGeom>
          <a:noFill/>
        </p:spPr>
        <p:txBody>
          <a:bodyPr wrap="square" lIns="91232" tIns="45619" rIns="91232" bIns="45619" rtlCol="0">
            <a:spAutoFit/>
          </a:bodyPr>
          <a:lstStyle/>
          <a:p>
            <a:r>
              <a:rPr lang="it-IT" sz="4400" b="1" dirty="0"/>
              <a:t>Precision medicine </a:t>
            </a:r>
          </a:p>
          <a:p>
            <a:r>
              <a:rPr lang="it-IT" sz="4400" dirty="0" err="1"/>
              <a:t>should</a:t>
            </a:r>
            <a:r>
              <a:rPr lang="it-IT" sz="4400" dirty="0"/>
              <a:t> be </a:t>
            </a:r>
            <a:r>
              <a:rPr lang="it-IT" sz="4400" dirty="0" err="1"/>
              <a:t>viewed</a:t>
            </a:r>
            <a:r>
              <a:rPr lang="it-IT" sz="4400" dirty="0"/>
              <a:t> </a:t>
            </a:r>
            <a:r>
              <a:rPr lang="it-IT" sz="4400" dirty="0" err="1"/>
              <a:t>as</a:t>
            </a:r>
            <a:r>
              <a:rPr lang="it-IT" sz="4400" dirty="0"/>
              <a:t> a </a:t>
            </a:r>
            <a:r>
              <a:rPr lang="it-IT" sz="4400" dirty="0" err="1"/>
              <a:t>means</a:t>
            </a:r>
            <a:r>
              <a:rPr lang="it-IT" sz="4400" dirty="0"/>
              <a:t> of </a:t>
            </a:r>
            <a:r>
              <a:rPr lang="it-IT" sz="4400" dirty="0" err="1"/>
              <a:t>providing</a:t>
            </a:r>
            <a:r>
              <a:rPr lang="it-IT" sz="4400" dirty="0"/>
              <a:t> </a:t>
            </a:r>
            <a:r>
              <a:rPr lang="it-IT" sz="4400" dirty="0">
                <a:solidFill>
                  <a:srgbClr val="FF0000"/>
                </a:solidFill>
              </a:rPr>
              <a:t>the best </a:t>
            </a:r>
            <a:r>
              <a:rPr lang="it-IT" sz="4400" dirty="0" err="1">
                <a:solidFill>
                  <a:srgbClr val="FF0000"/>
                </a:solidFill>
              </a:rPr>
              <a:t>available</a:t>
            </a:r>
            <a:r>
              <a:rPr lang="it-IT" sz="4400" dirty="0">
                <a:solidFill>
                  <a:srgbClr val="FF0000"/>
                </a:solidFill>
              </a:rPr>
              <a:t> </a:t>
            </a:r>
            <a:r>
              <a:rPr lang="it-IT" sz="4400" dirty="0" err="1">
                <a:solidFill>
                  <a:srgbClr val="FF0000"/>
                </a:solidFill>
              </a:rPr>
              <a:t>health</a:t>
            </a:r>
            <a:r>
              <a:rPr lang="it-IT" sz="4400" dirty="0">
                <a:solidFill>
                  <a:srgbClr val="FF0000"/>
                </a:solidFill>
              </a:rPr>
              <a:t> care</a:t>
            </a:r>
            <a:r>
              <a:rPr lang="it-IT" sz="4400" dirty="0"/>
              <a:t> for a </a:t>
            </a:r>
            <a:r>
              <a:rPr lang="it-IT" sz="4400" dirty="0" err="1"/>
              <a:t>population</a:t>
            </a:r>
            <a:r>
              <a:rPr lang="it-IT" sz="4400" dirty="0"/>
              <a:t> by </a:t>
            </a:r>
            <a:endParaRPr lang="it-IT" sz="4400" dirty="0" smtClean="0"/>
          </a:p>
          <a:p>
            <a:endParaRPr lang="it-IT" sz="4400" dirty="0"/>
          </a:p>
          <a:p>
            <a:pPr marL="570259" indent="-570259">
              <a:buFont typeface="Arial"/>
              <a:buChar char="•"/>
            </a:pPr>
            <a:r>
              <a:rPr lang="it-IT" sz="4400" b="1" dirty="0" err="1"/>
              <a:t>identifying</a:t>
            </a:r>
            <a:r>
              <a:rPr lang="it-IT" sz="4400" b="1" dirty="0"/>
              <a:t> the </a:t>
            </a:r>
            <a:r>
              <a:rPr lang="it-IT" sz="4400" b="1" dirty="0" err="1"/>
              <a:t>needs</a:t>
            </a:r>
            <a:r>
              <a:rPr lang="it-IT" sz="4400" dirty="0"/>
              <a:t> and </a:t>
            </a:r>
          </a:p>
          <a:p>
            <a:pPr marL="570259" indent="-570259">
              <a:buFont typeface="Arial"/>
              <a:buChar char="•"/>
            </a:pPr>
            <a:r>
              <a:rPr lang="it-IT" sz="4400" b="1" dirty="0" err="1"/>
              <a:t>improving</a:t>
            </a:r>
            <a:r>
              <a:rPr lang="it-IT" sz="4400" b="1" dirty="0"/>
              <a:t> the </a:t>
            </a:r>
            <a:r>
              <a:rPr lang="it-IT" sz="4400" b="1" dirty="0" err="1"/>
              <a:t>outcomes</a:t>
            </a:r>
            <a:r>
              <a:rPr lang="it-IT" sz="4400" b="1" dirty="0"/>
              <a:t> </a:t>
            </a:r>
            <a:r>
              <a:rPr lang="it-IT" sz="4400" dirty="0"/>
              <a:t>of </a:t>
            </a:r>
            <a:r>
              <a:rPr lang="it-IT" sz="4400" b="1" dirty="0" err="1">
                <a:solidFill>
                  <a:srgbClr val="FF0000"/>
                </a:solidFill>
              </a:rPr>
              <a:t>individual</a:t>
            </a:r>
            <a:r>
              <a:rPr lang="it-IT" sz="4400" dirty="0">
                <a:solidFill>
                  <a:srgbClr val="FF0000"/>
                </a:solidFill>
              </a:rPr>
              <a:t> </a:t>
            </a:r>
            <a:r>
              <a:rPr lang="it-IT" sz="4400" dirty="0" err="1"/>
              <a:t>patients</a:t>
            </a:r>
            <a:r>
              <a:rPr lang="it-IT" sz="4400" dirty="0"/>
              <a:t>.</a:t>
            </a:r>
            <a:endParaRPr lang="it-IT" sz="4400" b="1" dirty="0"/>
          </a:p>
        </p:txBody>
      </p:sp>
    </p:spTree>
    <p:extLst>
      <p:ext uri="{BB962C8B-B14F-4D97-AF65-F5344CB8AC3E}">
        <p14:creationId xmlns:p14="http://schemas.microsoft.com/office/powerpoint/2010/main" val="36958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51640" t="8002" r="8397" b="17360"/>
          <a:stretch/>
        </p:blipFill>
        <p:spPr>
          <a:xfrm>
            <a:off x="6458632" y="6638984"/>
            <a:ext cx="2217877" cy="24645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008"/>
            <a:ext cx="8826599" cy="6597352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 bwMode="auto">
          <a:xfrm>
            <a:off x="8604452" y="1916832"/>
            <a:ext cx="216024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30" tIns="45667" rIns="91330" bIns="45667" numCol="1" rtlCol="0" anchor="t" anchorCtr="0" compatLnSpc="1">
            <a:prstTxWarp prst="textNoShape">
              <a:avLst/>
            </a:prstTxWarp>
          </a:bodyPr>
          <a:lstStyle/>
          <a:p>
            <a:pPr algn="ctr" defTabSz="913358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Ovale 4"/>
          <p:cNvSpPr/>
          <p:nvPr/>
        </p:nvSpPr>
        <p:spPr bwMode="auto">
          <a:xfrm>
            <a:off x="8604452" y="2708920"/>
            <a:ext cx="216024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30" tIns="45667" rIns="91330" bIns="45667" numCol="1" rtlCol="0" anchor="t" anchorCtr="0" compatLnSpc="1">
            <a:prstTxWarp prst="textNoShape">
              <a:avLst/>
            </a:prstTxWarp>
          </a:bodyPr>
          <a:lstStyle/>
          <a:p>
            <a:pPr algn="ctr" defTabSz="913358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Ovale 5"/>
          <p:cNvSpPr/>
          <p:nvPr/>
        </p:nvSpPr>
        <p:spPr bwMode="auto">
          <a:xfrm>
            <a:off x="8604452" y="4437112"/>
            <a:ext cx="216024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30" tIns="45667" rIns="91330" bIns="45667" numCol="1" rtlCol="0" anchor="t" anchorCtr="0" compatLnSpc="1">
            <a:prstTxWarp prst="textNoShape">
              <a:avLst/>
            </a:prstTxWarp>
          </a:bodyPr>
          <a:lstStyle/>
          <a:p>
            <a:pPr algn="ctr" defTabSz="913358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" name="Ovale 6"/>
          <p:cNvSpPr/>
          <p:nvPr/>
        </p:nvSpPr>
        <p:spPr bwMode="auto">
          <a:xfrm>
            <a:off x="8604452" y="5229200"/>
            <a:ext cx="216024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30" tIns="45667" rIns="91330" bIns="45667" numCol="1" rtlCol="0" anchor="t" anchorCtr="0" compatLnSpc="1">
            <a:prstTxWarp prst="textNoShape">
              <a:avLst/>
            </a:prstTxWarp>
          </a:bodyPr>
          <a:lstStyle/>
          <a:p>
            <a:pPr algn="ctr" defTabSz="913358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2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" y="16950"/>
            <a:ext cx="9143999" cy="563231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t-IT" sz="4000" b="1" dirty="0" err="1"/>
              <a:t>Crisis</a:t>
            </a:r>
            <a:r>
              <a:rPr lang="it-IT" sz="4000" b="1" dirty="0"/>
              <a:t> in </a:t>
            </a:r>
            <a:r>
              <a:rPr lang="it-IT" sz="4000" b="1" dirty="0" err="1"/>
              <a:t>evidence</a:t>
            </a:r>
            <a:r>
              <a:rPr lang="it-IT" sz="4000" b="1" dirty="0"/>
              <a:t> </a:t>
            </a:r>
            <a:r>
              <a:rPr lang="it-IT" sz="4000" b="1" dirty="0" err="1"/>
              <a:t>based</a:t>
            </a:r>
            <a:r>
              <a:rPr lang="it-IT" sz="4000" b="1" dirty="0"/>
              <a:t> medicine?</a:t>
            </a:r>
          </a:p>
          <a:p>
            <a:endParaRPr lang="it-IT" sz="3200" dirty="0"/>
          </a:p>
          <a:p>
            <a:r>
              <a:rPr lang="it-IT" sz="3200" dirty="0"/>
              <a:t>• The </a:t>
            </a:r>
            <a:r>
              <a:rPr lang="it-IT" sz="3200" b="1" dirty="0"/>
              <a:t>volume of </a:t>
            </a:r>
            <a:r>
              <a:rPr lang="it-IT" sz="3200" b="1" dirty="0" err="1"/>
              <a:t>evidence</a:t>
            </a:r>
            <a:r>
              <a:rPr lang="it-IT" sz="3200" dirty="0"/>
              <a:t>, </a:t>
            </a:r>
            <a:r>
              <a:rPr lang="it-IT" sz="3200" dirty="0" err="1"/>
              <a:t>especially</a:t>
            </a:r>
            <a:r>
              <a:rPr lang="it-IT" sz="3200" dirty="0"/>
              <a:t> </a:t>
            </a:r>
            <a:r>
              <a:rPr lang="it-IT" sz="3200" dirty="0" err="1"/>
              <a:t>clinical</a:t>
            </a:r>
            <a:r>
              <a:rPr lang="it-IT" sz="3200" dirty="0"/>
              <a:t> </a:t>
            </a:r>
            <a:r>
              <a:rPr lang="it-IT" sz="3200" dirty="0" err="1"/>
              <a:t>guidelines</a:t>
            </a:r>
            <a:r>
              <a:rPr lang="it-IT" sz="3200" dirty="0"/>
              <a:t>, </a:t>
            </a:r>
            <a:r>
              <a:rPr lang="it-IT" sz="3200" dirty="0" err="1"/>
              <a:t>has</a:t>
            </a:r>
            <a:r>
              <a:rPr lang="it-IT" sz="3200" dirty="0"/>
              <a:t> </a:t>
            </a:r>
            <a:r>
              <a:rPr lang="it-IT" sz="3200" dirty="0" err="1"/>
              <a:t>become</a:t>
            </a:r>
            <a:r>
              <a:rPr lang="it-IT" sz="3200" dirty="0"/>
              <a:t> </a:t>
            </a:r>
            <a:r>
              <a:rPr lang="it-IT" sz="3200" b="1" dirty="0" err="1"/>
              <a:t>unmanageable</a:t>
            </a:r>
            <a:endParaRPr lang="it-IT" sz="3200" b="1" dirty="0"/>
          </a:p>
          <a:p>
            <a:r>
              <a:rPr lang="it-IT" sz="3200" dirty="0"/>
              <a:t>• </a:t>
            </a:r>
            <a:r>
              <a:rPr lang="it-IT" sz="3200" u="sng" dirty="0" err="1"/>
              <a:t>Statistically</a:t>
            </a:r>
            <a:r>
              <a:rPr lang="it-IT" sz="3200" dirty="0"/>
              <a:t> </a:t>
            </a:r>
            <a:r>
              <a:rPr lang="it-IT" sz="3200" b="1" dirty="0" err="1"/>
              <a:t>significant</a:t>
            </a:r>
            <a:r>
              <a:rPr lang="it-IT" sz="3200" b="1" dirty="0"/>
              <a:t> benefits </a:t>
            </a:r>
            <a:r>
              <a:rPr lang="it-IT" sz="3200" b="1" dirty="0" err="1"/>
              <a:t>may</a:t>
            </a:r>
            <a:r>
              <a:rPr lang="it-IT" sz="3200" b="1" dirty="0"/>
              <a:t> be </a:t>
            </a:r>
            <a:r>
              <a:rPr lang="it-IT" sz="3200" b="1" dirty="0" err="1"/>
              <a:t>marginal</a:t>
            </a:r>
            <a:r>
              <a:rPr lang="it-IT" sz="3200" b="1" dirty="0"/>
              <a:t> </a:t>
            </a:r>
            <a:r>
              <a:rPr lang="it-IT" sz="3200" dirty="0"/>
              <a:t>in </a:t>
            </a:r>
            <a:r>
              <a:rPr lang="it-IT" sz="3200" dirty="0" err="1"/>
              <a:t>clinical</a:t>
            </a:r>
            <a:r>
              <a:rPr lang="it-IT" sz="3200" dirty="0"/>
              <a:t> </a:t>
            </a:r>
            <a:r>
              <a:rPr lang="it-IT" sz="3200" dirty="0" err="1"/>
              <a:t>practice</a:t>
            </a:r>
            <a:endParaRPr lang="it-IT" sz="3200" dirty="0"/>
          </a:p>
          <a:p>
            <a:r>
              <a:rPr lang="it-IT" sz="3200" dirty="0"/>
              <a:t>• </a:t>
            </a:r>
            <a:r>
              <a:rPr lang="it-IT" sz="3200" dirty="0" err="1"/>
              <a:t>Inflexible</a:t>
            </a:r>
            <a:r>
              <a:rPr lang="it-IT" sz="3200" dirty="0"/>
              <a:t> </a:t>
            </a:r>
            <a:r>
              <a:rPr lang="it-IT" sz="3200" dirty="0" err="1"/>
              <a:t>rules</a:t>
            </a:r>
            <a:r>
              <a:rPr lang="it-IT" sz="3200" dirty="0"/>
              <a:t> and </a:t>
            </a:r>
            <a:r>
              <a:rPr lang="it-IT" sz="3200" dirty="0" err="1"/>
              <a:t>technology</a:t>
            </a:r>
            <a:r>
              <a:rPr lang="it-IT" sz="3200" dirty="0"/>
              <a:t> </a:t>
            </a:r>
            <a:r>
              <a:rPr lang="it-IT" sz="3200" dirty="0" err="1"/>
              <a:t>driven</a:t>
            </a:r>
            <a:r>
              <a:rPr lang="it-IT" sz="3200" dirty="0"/>
              <a:t> </a:t>
            </a:r>
            <a:r>
              <a:rPr lang="it-IT" sz="3200" dirty="0" err="1"/>
              <a:t>prompts</a:t>
            </a:r>
            <a:r>
              <a:rPr lang="it-IT" sz="3200" dirty="0"/>
              <a:t> </a:t>
            </a:r>
            <a:r>
              <a:rPr lang="it-IT" sz="3200" dirty="0" err="1"/>
              <a:t>may</a:t>
            </a:r>
            <a:r>
              <a:rPr lang="it-IT" sz="3200" dirty="0"/>
              <a:t> produce </a:t>
            </a:r>
            <a:r>
              <a:rPr lang="it-IT" sz="3200" b="1" dirty="0"/>
              <a:t>care</a:t>
            </a:r>
            <a:r>
              <a:rPr lang="it-IT" sz="3200" dirty="0"/>
              <a:t> </a:t>
            </a:r>
            <a:r>
              <a:rPr lang="it-IT" sz="3200" dirty="0" err="1"/>
              <a:t>that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</a:t>
            </a:r>
            <a:r>
              <a:rPr lang="it-IT" sz="3200" b="1" dirty="0"/>
              <a:t>management </a:t>
            </a:r>
            <a:r>
              <a:rPr lang="it-IT" sz="3200" b="1" dirty="0" err="1"/>
              <a:t>driven</a:t>
            </a:r>
            <a:r>
              <a:rPr lang="it-IT" sz="3200" b="1" dirty="0"/>
              <a:t> </a:t>
            </a:r>
            <a:r>
              <a:rPr lang="it-IT" sz="3200" b="1" dirty="0" err="1"/>
              <a:t>rather</a:t>
            </a:r>
            <a:r>
              <a:rPr lang="it-IT" sz="3200" b="1" dirty="0"/>
              <a:t> </a:t>
            </a:r>
            <a:r>
              <a:rPr lang="it-IT" sz="3200" b="1" dirty="0" err="1"/>
              <a:t>than</a:t>
            </a:r>
            <a:r>
              <a:rPr lang="it-IT" sz="3200" b="1" dirty="0"/>
              <a:t> </a:t>
            </a:r>
            <a:r>
              <a:rPr lang="it-IT" sz="3200" b="1" dirty="0" err="1"/>
              <a:t>patient</a:t>
            </a:r>
            <a:r>
              <a:rPr lang="it-IT" sz="3200" b="1" dirty="0"/>
              <a:t> </a:t>
            </a:r>
            <a:r>
              <a:rPr lang="it-IT" sz="3200" b="1" dirty="0" err="1"/>
              <a:t>centred</a:t>
            </a:r>
            <a:endParaRPr lang="it-IT" sz="3200" b="1" dirty="0"/>
          </a:p>
          <a:p>
            <a:r>
              <a:rPr lang="it-IT" sz="3200" dirty="0"/>
              <a:t>• </a:t>
            </a:r>
            <a:r>
              <a:rPr lang="it-IT" sz="3200" b="1" dirty="0" err="1"/>
              <a:t>Evidence</a:t>
            </a:r>
            <a:r>
              <a:rPr lang="it-IT" sz="3200" b="1" dirty="0"/>
              <a:t> </a:t>
            </a:r>
            <a:r>
              <a:rPr lang="it-IT" sz="3200" b="1" dirty="0" err="1"/>
              <a:t>based</a:t>
            </a:r>
            <a:r>
              <a:rPr lang="it-IT" sz="3200" b="1" dirty="0"/>
              <a:t> </a:t>
            </a:r>
            <a:r>
              <a:rPr lang="it-IT" sz="3200" b="1" dirty="0" err="1"/>
              <a:t>guidelines</a:t>
            </a:r>
            <a:r>
              <a:rPr lang="it-IT" sz="3200" b="1" dirty="0"/>
              <a:t> </a:t>
            </a:r>
            <a:r>
              <a:rPr lang="it-IT" sz="3200" dirty="0" err="1"/>
              <a:t>often</a:t>
            </a:r>
            <a:r>
              <a:rPr lang="it-IT" sz="3200" dirty="0"/>
              <a:t> </a:t>
            </a:r>
            <a:r>
              <a:rPr lang="it-IT" sz="3200" b="1" dirty="0" err="1"/>
              <a:t>map</a:t>
            </a:r>
            <a:r>
              <a:rPr lang="it-IT" sz="3200" b="1" dirty="0"/>
              <a:t> </a:t>
            </a:r>
            <a:r>
              <a:rPr lang="it-IT" sz="3200" b="1" dirty="0" err="1"/>
              <a:t>poorly</a:t>
            </a:r>
            <a:r>
              <a:rPr lang="it-IT" sz="3200" b="1" dirty="0"/>
              <a:t> </a:t>
            </a:r>
            <a:r>
              <a:rPr lang="it-IT" sz="3200" dirty="0"/>
              <a:t>to </a:t>
            </a:r>
            <a:r>
              <a:rPr lang="it-IT" sz="3200" dirty="0" err="1"/>
              <a:t>complex</a:t>
            </a:r>
            <a:r>
              <a:rPr lang="it-IT" sz="3200" dirty="0"/>
              <a:t> </a:t>
            </a:r>
            <a:r>
              <a:rPr lang="it-IT" sz="3200" b="1" dirty="0" err="1"/>
              <a:t>multimorbidity</a:t>
            </a:r>
            <a:endParaRPr lang="it-IT" sz="3200" b="1" dirty="0"/>
          </a:p>
        </p:txBody>
      </p:sp>
      <p:pic>
        <p:nvPicPr>
          <p:cNvPr id="4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81252"/>
          <a:stretch/>
        </p:blipFill>
        <p:spPr bwMode="auto">
          <a:xfrm>
            <a:off x="430599" y="6014393"/>
            <a:ext cx="7953375" cy="40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7910" y="4633642"/>
            <a:ext cx="8498582" cy="101561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1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" y="16949"/>
            <a:ext cx="9143999" cy="618630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t-IT" sz="3200" b="1" dirty="0" err="1">
                <a:solidFill>
                  <a:srgbClr val="FF0000"/>
                </a:solidFill>
              </a:rPr>
              <a:t>Actions</a:t>
            </a:r>
            <a:r>
              <a:rPr lang="it-IT" sz="3200" b="1" dirty="0">
                <a:solidFill>
                  <a:srgbClr val="FF0000"/>
                </a:solidFill>
              </a:rPr>
              <a:t> to </a:t>
            </a:r>
            <a:r>
              <a:rPr lang="it-IT" sz="3200" b="1" dirty="0" err="1">
                <a:solidFill>
                  <a:srgbClr val="FF0000"/>
                </a:solidFill>
              </a:rPr>
              <a:t>deliver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real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evidence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based</a:t>
            </a:r>
            <a:r>
              <a:rPr lang="it-IT" sz="3200" b="1" dirty="0">
                <a:solidFill>
                  <a:srgbClr val="FF0000"/>
                </a:solidFill>
              </a:rPr>
              <a:t> medicine</a:t>
            </a:r>
          </a:p>
          <a:p>
            <a:endParaRPr lang="it-IT" sz="4400" b="1" dirty="0"/>
          </a:p>
          <a:p>
            <a:r>
              <a:rPr lang="it-IT" sz="3200" dirty="0"/>
              <a:t>• </a:t>
            </a:r>
            <a:r>
              <a:rPr lang="it-IT" sz="3200" b="1" dirty="0" err="1"/>
              <a:t>Patients</a:t>
            </a:r>
            <a:r>
              <a:rPr lang="it-IT" sz="3200" dirty="0"/>
              <a:t> must </a:t>
            </a:r>
            <a:r>
              <a:rPr lang="it-IT" sz="3200" dirty="0" err="1"/>
              <a:t>demand</a:t>
            </a:r>
            <a:r>
              <a:rPr lang="it-IT" sz="3200" dirty="0"/>
              <a:t> </a:t>
            </a:r>
            <a:r>
              <a:rPr lang="it-IT" sz="3200" dirty="0" err="1"/>
              <a:t>better</a:t>
            </a:r>
            <a:r>
              <a:rPr lang="it-IT" sz="3200" dirty="0"/>
              <a:t> </a:t>
            </a:r>
            <a:r>
              <a:rPr lang="it-IT" sz="3200" dirty="0" err="1"/>
              <a:t>evidence</a:t>
            </a:r>
            <a:r>
              <a:rPr lang="it-IT" sz="3200" dirty="0"/>
              <a:t>, </a:t>
            </a:r>
            <a:r>
              <a:rPr lang="it-IT" sz="3200" dirty="0" err="1"/>
              <a:t>better</a:t>
            </a:r>
            <a:r>
              <a:rPr lang="it-IT" sz="3200" dirty="0"/>
              <a:t> </a:t>
            </a:r>
            <a:r>
              <a:rPr lang="it-IT" sz="3200" dirty="0" err="1"/>
              <a:t>presented</a:t>
            </a:r>
            <a:r>
              <a:rPr lang="it-IT" sz="3200" dirty="0"/>
              <a:t>, </a:t>
            </a:r>
            <a:r>
              <a:rPr lang="it-IT" sz="3200" dirty="0" err="1"/>
              <a:t>better</a:t>
            </a:r>
            <a:r>
              <a:rPr lang="it-IT" sz="3200" dirty="0"/>
              <a:t> </a:t>
            </a:r>
            <a:r>
              <a:rPr lang="it-IT" sz="3200" dirty="0" err="1"/>
              <a:t>explained</a:t>
            </a:r>
            <a:r>
              <a:rPr lang="it-IT" sz="3200" dirty="0"/>
              <a:t>, and </a:t>
            </a:r>
            <a:r>
              <a:rPr lang="it-IT" sz="3200" dirty="0" err="1"/>
              <a:t>applied</a:t>
            </a:r>
            <a:r>
              <a:rPr lang="it-IT" sz="3200" dirty="0"/>
              <a:t> in a more </a:t>
            </a:r>
            <a:r>
              <a:rPr lang="it-IT" sz="3200" dirty="0" err="1"/>
              <a:t>personalised</a:t>
            </a:r>
            <a:r>
              <a:rPr lang="it-IT" sz="3200" dirty="0"/>
              <a:t> way;</a:t>
            </a:r>
          </a:p>
          <a:p>
            <a:r>
              <a:rPr lang="it-IT" sz="3200" dirty="0"/>
              <a:t>• </a:t>
            </a:r>
            <a:r>
              <a:rPr lang="it-IT" sz="3200" b="1" dirty="0" err="1"/>
              <a:t>Clinical</a:t>
            </a:r>
            <a:r>
              <a:rPr lang="it-IT" sz="3200" b="1" dirty="0"/>
              <a:t> training </a:t>
            </a:r>
            <a:r>
              <a:rPr lang="it-IT" sz="3200" dirty="0"/>
              <a:t>must go </a:t>
            </a:r>
            <a:r>
              <a:rPr lang="it-IT" sz="3200" dirty="0" err="1"/>
              <a:t>beyond</a:t>
            </a:r>
            <a:r>
              <a:rPr lang="it-IT" sz="3200" dirty="0"/>
              <a:t> </a:t>
            </a:r>
            <a:r>
              <a:rPr lang="it-IT" sz="3200" dirty="0" err="1"/>
              <a:t>searching</a:t>
            </a:r>
            <a:r>
              <a:rPr lang="it-IT" sz="3200" dirty="0"/>
              <a:t> and </a:t>
            </a:r>
            <a:r>
              <a:rPr lang="it-IT" sz="3200" dirty="0" err="1"/>
              <a:t>critical</a:t>
            </a:r>
            <a:r>
              <a:rPr lang="it-IT" sz="3200" dirty="0"/>
              <a:t> </a:t>
            </a:r>
            <a:r>
              <a:rPr lang="it-IT" sz="3200" dirty="0" err="1"/>
              <a:t>appraisal</a:t>
            </a:r>
            <a:r>
              <a:rPr lang="it-IT" sz="3200" dirty="0"/>
              <a:t> to </a:t>
            </a:r>
            <a:r>
              <a:rPr lang="it-IT" sz="3200" dirty="0" err="1"/>
              <a:t>hone</a:t>
            </a:r>
            <a:r>
              <a:rPr lang="it-IT" sz="3200" dirty="0"/>
              <a:t> </a:t>
            </a:r>
            <a:r>
              <a:rPr lang="it-IT" sz="3200" b="1" dirty="0" err="1"/>
              <a:t>expert</a:t>
            </a:r>
            <a:r>
              <a:rPr lang="it-IT" sz="3200" b="1" dirty="0"/>
              <a:t> </a:t>
            </a:r>
            <a:r>
              <a:rPr lang="it-IT" sz="3200" b="1" dirty="0" err="1"/>
              <a:t>judgment</a:t>
            </a:r>
            <a:r>
              <a:rPr lang="it-IT" sz="3200" b="1" dirty="0"/>
              <a:t> and </a:t>
            </a:r>
            <a:r>
              <a:rPr lang="it-IT" sz="3200" b="1" dirty="0" err="1"/>
              <a:t>shared</a:t>
            </a:r>
            <a:r>
              <a:rPr lang="it-IT" sz="3200" b="1" dirty="0"/>
              <a:t> </a:t>
            </a:r>
            <a:r>
              <a:rPr lang="it-IT" sz="3200" b="1" dirty="0" err="1"/>
              <a:t>decision</a:t>
            </a:r>
            <a:r>
              <a:rPr lang="it-IT" sz="3200" b="1" dirty="0"/>
              <a:t> </a:t>
            </a:r>
            <a:r>
              <a:rPr lang="it-IT" sz="3200" b="1" dirty="0" err="1"/>
              <a:t>making</a:t>
            </a:r>
            <a:r>
              <a:rPr lang="it-IT" sz="3200" b="1" dirty="0"/>
              <a:t> </a:t>
            </a:r>
            <a:r>
              <a:rPr lang="it-IT" sz="3200" b="1" dirty="0" err="1"/>
              <a:t>skills</a:t>
            </a:r>
            <a:r>
              <a:rPr lang="it-IT" sz="3200" b="1" dirty="0"/>
              <a:t>;</a:t>
            </a:r>
          </a:p>
          <a:p>
            <a:r>
              <a:rPr lang="it-IT" sz="3200" dirty="0"/>
              <a:t>• </a:t>
            </a:r>
            <a:r>
              <a:rPr lang="it-IT" sz="3200" b="1" dirty="0" err="1"/>
              <a:t>Producers</a:t>
            </a:r>
            <a:r>
              <a:rPr lang="it-IT" sz="3200" b="1" dirty="0"/>
              <a:t> of </a:t>
            </a:r>
            <a:r>
              <a:rPr lang="it-IT" sz="3200" b="1" dirty="0" err="1"/>
              <a:t>evidence</a:t>
            </a:r>
            <a:r>
              <a:rPr lang="it-IT" sz="3200" b="1" dirty="0"/>
              <a:t> </a:t>
            </a:r>
            <a:r>
              <a:rPr lang="it-IT" sz="3200" b="1" dirty="0" err="1"/>
              <a:t>summaries</a:t>
            </a:r>
            <a:r>
              <a:rPr lang="it-IT" sz="3200" b="1" dirty="0"/>
              <a:t>, </a:t>
            </a:r>
            <a:r>
              <a:rPr lang="it-IT" sz="3200" b="1" dirty="0" err="1"/>
              <a:t>clinical</a:t>
            </a:r>
            <a:r>
              <a:rPr lang="it-IT" sz="3200" b="1" dirty="0"/>
              <a:t> </a:t>
            </a:r>
            <a:r>
              <a:rPr lang="it-IT" sz="3200" b="1" dirty="0" err="1"/>
              <a:t>guidelines</a:t>
            </a:r>
            <a:r>
              <a:rPr lang="it-IT" sz="3200" b="1" dirty="0"/>
              <a:t>, and </a:t>
            </a:r>
            <a:r>
              <a:rPr lang="it-IT" sz="3200" b="1" dirty="0" err="1"/>
              <a:t>decision</a:t>
            </a:r>
            <a:r>
              <a:rPr lang="it-IT" sz="3200" b="1" dirty="0"/>
              <a:t> </a:t>
            </a:r>
            <a:r>
              <a:rPr lang="it-IT" sz="3200" b="1" dirty="0" err="1"/>
              <a:t>support</a:t>
            </a:r>
            <a:r>
              <a:rPr lang="it-IT" sz="3200" b="1" dirty="0"/>
              <a:t> </a:t>
            </a:r>
            <a:r>
              <a:rPr lang="it-IT" sz="3200" b="1" dirty="0" err="1"/>
              <a:t>tools</a:t>
            </a:r>
            <a:r>
              <a:rPr lang="it-IT" sz="3200" b="1" dirty="0"/>
              <a:t> </a:t>
            </a:r>
            <a:r>
              <a:rPr lang="it-IT" sz="3200" dirty="0"/>
              <a:t>must take account of </a:t>
            </a:r>
            <a:r>
              <a:rPr lang="it-IT" sz="3200" b="1" dirty="0" err="1"/>
              <a:t>who</a:t>
            </a:r>
            <a:r>
              <a:rPr lang="it-IT" sz="3200" b="1" dirty="0"/>
              <a:t> </a:t>
            </a:r>
            <a:r>
              <a:rPr lang="it-IT" sz="3200" b="1" dirty="0" err="1"/>
              <a:t>will</a:t>
            </a:r>
            <a:r>
              <a:rPr lang="it-IT" sz="3200" b="1" dirty="0"/>
              <a:t> use </a:t>
            </a:r>
            <a:r>
              <a:rPr lang="it-IT" sz="3200" b="1" dirty="0" err="1"/>
              <a:t>them</a:t>
            </a:r>
            <a:r>
              <a:rPr lang="it-IT" sz="3200" dirty="0"/>
              <a:t>, for </a:t>
            </a:r>
            <a:r>
              <a:rPr lang="it-IT" sz="3200" dirty="0" err="1"/>
              <a:t>what</a:t>
            </a:r>
            <a:r>
              <a:rPr lang="it-IT" sz="3200" dirty="0"/>
              <a:t> </a:t>
            </a:r>
            <a:r>
              <a:rPr lang="it-IT" sz="3200" b="1" dirty="0" err="1"/>
              <a:t>purposes</a:t>
            </a:r>
            <a:r>
              <a:rPr lang="it-IT" sz="3200" dirty="0"/>
              <a:t>, and under </a:t>
            </a:r>
            <a:r>
              <a:rPr lang="it-IT" sz="3200" dirty="0" err="1"/>
              <a:t>what</a:t>
            </a:r>
            <a:r>
              <a:rPr lang="it-IT" sz="3200" dirty="0"/>
              <a:t> </a:t>
            </a:r>
            <a:r>
              <a:rPr lang="it-IT" sz="3200" b="1" dirty="0" err="1"/>
              <a:t>constraints</a:t>
            </a:r>
            <a:r>
              <a:rPr lang="it-IT" sz="3200" b="1" dirty="0"/>
              <a:t>;</a:t>
            </a:r>
          </a:p>
        </p:txBody>
      </p:sp>
      <p:sp>
        <p:nvSpPr>
          <p:cNvPr id="2" name="Rettangolo 1"/>
          <p:cNvSpPr/>
          <p:nvPr/>
        </p:nvSpPr>
        <p:spPr>
          <a:xfrm>
            <a:off x="1" y="4217895"/>
            <a:ext cx="9143999" cy="198536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it-IT"/>
          </a:p>
        </p:txBody>
      </p:sp>
      <p:pic>
        <p:nvPicPr>
          <p:cNvPr id="4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r="50023" b="81252"/>
          <a:stretch/>
        </p:blipFill>
        <p:spPr bwMode="auto">
          <a:xfrm>
            <a:off x="4569503" y="6421462"/>
            <a:ext cx="3974827" cy="40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34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99" y="0"/>
            <a:ext cx="6794500" cy="1524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316" y="6553200"/>
            <a:ext cx="3098800" cy="3048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65145" y="1451494"/>
            <a:ext cx="8707907" cy="508446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400" dirty="0"/>
              <a:t>…the </a:t>
            </a:r>
            <a:r>
              <a:rPr lang="it-IT" sz="2400" dirty="0" err="1"/>
              <a:t>key</a:t>
            </a:r>
            <a:r>
              <a:rPr lang="it-IT" sz="2400" dirty="0"/>
              <a:t> to </a:t>
            </a:r>
            <a:r>
              <a:rPr lang="it-IT" sz="2400" dirty="0" err="1"/>
              <a:t>personalised</a:t>
            </a:r>
            <a:r>
              <a:rPr lang="it-IT" sz="2400" dirty="0"/>
              <a:t> medicine for </a:t>
            </a:r>
            <a:r>
              <a:rPr lang="it-IT" sz="2400" dirty="0" err="1"/>
              <a:t>chronic</a:t>
            </a:r>
            <a:r>
              <a:rPr lang="it-IT" sz="2400" dirty="0"/>
              <a:t> </a:t>
            </a:r>
            <a:r>
              <a:rPr lang="it-IT" sz="2400" dirty="0" err="1"/>
              <a:t>diseases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to put the </a:t>
            </a:r>
            <a:r>
              <a:rPr lang="it-IT" sz="2400" dirty="0" err="1"/>
              <a:t>patient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the </a:t>
            </a:r>
            <a:r>
              <a:rPr lang="it-IT" sz="2400" dirty="0" err="1"/>
              <a:t>heart</a:t>
            </a:r>
            <a:r>
              <a:rPr lang="it-IT" sz="2400" dirty="0"/>
              <a:t> of the treatment </a:t>
            </a:r>
            <a:r>
              <a:rPr lang="it-IT" sz="2400" dirty="0" err="1"/>
              <a:t>programme</a:t>
            </a:r>
            <a:r>
              <a:rPr lang="it-IT" sz="2400" dirty="0"/>
              <a:t>.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will</a:t>
            </a:r>
            <a:r>
              <a:rPr lang="it-IT" sz="2400" dirty="0"/>
              <a:t> </a:t>
            </a:r>
            <a:r>
              <a:rPr lang="it-IT" sz="2400" dirty="0" err="1"/>
              <a:t>require</a:t>
            </a:r>
            <a:r>
              <a:rPr lang="it-IT" sz="2400" dirty="0"/>
              <a:t> </a:t>
            </a:r>
            <a:r>
              <a:rPr lang="it-IT" sz="2400" dirty="0" err="1"/>
              <a:t>reconsidering</a:t>
            </a:r>
            <a:r>
              <a:rPr lang="it-IT" sz="2400" dirty="0"/>
              <a:t> </a:t>
            </a:r>
            <a:r>
              <a:rPr lang="it-IT" sz="2400" dirty="0" err="1"/>
              <a:t>four</a:t>
            </a:r>
            <a:r>
              <a:rPr lang="it-IT" sz="2400" dirty="0"/>
              <a:t> major </a:t>
            </a:r>
            <a:r>
              <a:rPr lang="it-IT" sz="2400" dirty="0" err="1"/>
              <a:t>assumptions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underlie</a:t>
            </a:r>
            <a:r>
              <a:rPr lang="it-IT" sz="2400" dirty="0"/>
              <a:t> </a:t>
            </a:r>
            <a:r>
              <a:rPr lang="it-IT" sz="2400" dirty="0" err="1"/>
              <a:t>personalised</a:t>
            </a:r>
            <a:r>
              <a:rPr lang="it-IT" sz="2400" dirty="0"/>
              <a:t> medicine: </a:t>
            </a:r>
          </a:p>
          <a:p>
            <a:pPr marL="342865" indent="-342865">
              <a:lnSpc>
                <a:spcPct val="90000"/>
              </a:lnSpc>
              <a:buFont typeface="+mj-lt"/>
              <a:buAutoNum type="arabicPeriod"/>
            </a:pPr>
            <a:r>
              <a:rPr lang="it-IT" sz="2400" b="1" dirty="0" err="1"/>
              <a:t>what</a:t>
            </a:r>
            <a:r>
              <a:rPr lang="it-IT" sz="2400" dirty="0"/>
              <a:t> </a:t>
            </a:r>
            <a:r>
              <a:rPr lang="it-IT" sz="2400" dirty="0" err="1"/>
              <a:t>comprises</a:t>
            </a:r>
            <a:r>
              <a:rPr lang="it-IT" sz="2400" dirty="0"/>
              <a:t> the </a:t>
            </a:r>
            <a:r>
              <a:rPr lang="it-IT" sz="2400" dirty="0" err="1"/>
              <a:t>intervention</a:t>
            </a:r>
            <a:r>
              <a:rPr lang="it-IT" sz="2400" dirty="0"/>
              <a:t>;</a:t>
            </a:r>
          </a:p>
          <a:p>
            <a:pPr marL="342865" indent="-342865">
              <a:lnSpc>
                <a:spcPct val="90000"/>
              </a:lnSpc>
              <a:buFont typeface="+mj-lt"/>
              <a:buAutoNum type="arabicPeriod"/>
            </a:pPr>
            <a:r>
              <a:rPr lang="it-IT" sz="2400" b="1" dirty="0" err="1"/>
              <a:t>who</a:t>
            </a:r>
            <a:r>
              <a:rPr lang="it-IT" sz="2400" b="1" dirty="0"/>
              <a:t> </a:t>
            </a:r>
            <a:r>
              <a:rPr lang="it-IT" sz="2400" b="1" dirty="0" err="1"/>
              <a:t>provides</a:t>
            </a:r>
            <a:r>
              <a:rPr lang="it-IT" sz="2400" b="1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; </a:t>
            </a:r>
          </a:p>
          <a:p>
            <a:pPr marL="342865" indent="-342865">
              <a:lnSpc>
                <a:spcPct val="90000"/>
              </a:lnSpc>
              <a:buFont typeface="+mj-lt"/>
              <a:buAutoNum type="arabicPeriod"/>
            </a:pPr>
            <a:r>
              <a:rPr lang="it-IT" sz="2400" b="1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provided</a:t>
            </a:r>
            <a:r>
              <a:rPr lang="it-IT" sz="2400" dirty="0"/>
              <a:t>; and </a:t>
            </a:r>
          </a:p>
          <a:p>
            <a:pPr marL="342865" indent="-342865">
              <a:lnSpc>
                <a:spcPct val="90000"/>
              </a:lnSpc>
              <a:buFont typeface="+mj-lt"/>
              <a:buAutoNum type="arabicPeriod"/>
            </a:pPr>
            <a:r>
              <a:rPr lang="it-IT" sz="2400" b="1" dirty="0" err="1"/>
              <a:t>who</a:t>
            </a:r>
            <a:r>
              <a:rPr lang="it-IT" sz="2400" b="1" dirty="0"/>
              <a:t> </a:t>
            </a:r>
            <a:r>
              <a:rPr lang="it-IT" sz="2400" b="1" dirty="0" err="1"/>
              <a:t>is</a:t>
            </a:r>
            <a:r>
              <a:rPr lang="it-IT" sz="2400" b="1" dirty="0"/>
              <a:t> the target </a:t>
            </a:r>
            <a:r>
              <a:rPr lang="it-IT" sz="2400" dirty="0"/>
              <a:t>of the </a:t>
            </a:r>
            <a:r>
              <a:rPr lang="it-IT" sz="2400" dirty="0" err="1"/>
              <a:t>intervention</a:t>
            </a:r>
            <a:r>
              <a:rPr lang="it-IT" sz="2400" dirty="0"/>
              <a:t>. </a:t>
            </a:r>
          </a:p>
          <a:p>
            <a:pPr>
              <a:lnSpc>
                <a:spcPct val="90000"/>
              </a:lnSpc>
            </a:pPr>
            <a:r>
              <a:rPr lang="it-IT" sz="2400" dirty="0"/>
              <a:t>Public </a:t>
            </a:r>
            <a:r>
              <a:rPr lang="it-IT" sz="2400" dirty="0" err="1"/>
              <a:t>health</a:t>
            </a:r>
            <a:r>
              <a:rPr lang="it-IT" sz="2400" dirty="0"/>
              <a:t> </a:t>
            </a:r>
            <a:r>
              <a:rPr lang="it-IT" sz="2400" dirty="0" err="1"/>
              <a:t>approaches</a:t>
            </a:r>
            <a:r>
              <a:rPr lang="it-IT" sz="2400" dirty="0"/>
              <a:t> to </a:t>
            </a:r>
            <a:r>
              <a:rPr lang="it-IT" sz="2400" dirty="0" err="1"/>
              <a:t>chronic</a:t>
            </a:r>
            <a:r>
              <a:rPr lang="it-IT" sz="2400" dirty="0"/>
              <a:t> </a:t>
            </a:r>
            <a:r>
              <a:rPr lang="it-IT" sz="2400" dirty="0" err="1"/>
              <a:t>diseases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innovative </a:t>
            </a:r>
            <a:r>
              <a:rPr lang="it-IT" sz="2400" dirty="0" err="1"/>
              <a:t>approaches</a:t>
            </a:r>
            <a:r>
              <a:rPr lang="it-IT" sz="2400" dirty="0"/>
              <a:t> for re-</a:t>
            </a:r>
            <a:r>
              <a:rPr lang="it-IT" sz="2400" dirty="0" err="1"/>
              <a:t>engineering</a:t>
            </a:r>
            <a:r>
              <a:rPr lang="it-IT" sz="2400" dirty="0"/>
              <a:t> </a:t>
            </a:r>
            <a:r>
              <a:rPr lang="it-IT" sz="2400" dirty="0" err="1"/>
              <a:t>each</a:t>
            </a:r>
            <a:r>
              <a:rPr lang="it-IT" sz="2400" dirty="0"/>
              <a:t> of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assumptions</a:t>
            </a:r>
            <a:r>
              <a:rPr lang="it-IT" sz="2400" dirty="0"/>
              <a:t>. For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chronic</a:t>
            </a:r>
            <a:r>
              <a:rPr lang="it-IT" sz="2400" dirty="0"/>
              <a:t> </a:t>
            </a:r>
            <a:r>
              <a:rPr lang="it-IT" sz="2400" dirty="0" err="1"/>
              <a:t>diseases</a:t>
            </a:r>
            <a:r>
              <a:rPr lang="it-IT" sz="2400" dirty="0"/>
              <a:t>, the </a:t>
            </a:r>
            <a:r>
              <a:rPr lang="it-IT" sz="2400" dirty="0" err="1"/>
              <a:t>approach</a:t>
            </a:r>
            <a:r>
              <a:rPr lang="it-IT" sz="2400" dirty="0"/>
              <a:t> </a:t>
            </a:r>
            <a:r>
              <a:rPr lang="it-IT" sz="2400" dirty="0" err="1"/>
              <a:t>favoured</a:t>
            </a:r>
            <a:r>
              <a:rPr lang="it-IT" sz="2400" dirty="0"/>
              <a:t> by </a:t>
            </a:r>
            <a:r>
              <a:rPr lang="it-IT" sz="2400" dirty="0" err="1"/>
              <a:t>current</a:t>
            </a:r>
            <a:r>
              <a:rPr lang="it-IT" sz="2400" dirty="0"/>
              <a:t> </a:t>
            </a:r>
            <a:r>
              <a:rPr lang="it-IT" sz="2400" dirty="0" err="1"/>
              <a:t>practitioners</a:t>
            </a:r>
            <a:r>
              <a:rPr lang="it-IT" sz="2400" dirty="0"/>
              <a:t> of </a:t>
            </a:r>
            <a:r>
              <a:rPr lang="it-IT" sz="2400" dirty="0" err="1"/>
              <a:t>personalised</a:t>
            </a:r>
            <a:r>
              <a:rPr lang="it-IT" sz="2400" dirty="0"/>
              <a:t> medicine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b="1" dirty="0"/>
              <a:t>to </a:t>
            </a:r>
            <a:r>
              <a:rPr lang="it-IT" sz="2400" b="1" dirty="0" err="1"/>
              <a:t>treat</a:t>
            </a:r>
            <a:r>
              <a:rPr lang="it-IT" sz="2400" b="1" dirty="0"/>
              <a:t> the </a:t>
            </a:r>
            <a:r>
              <a:rPr lang="it-IT" sz="2400" b="1" dirty="0" err="1"/>
              <a:t>specific</a:t>
            </a:r>
            <a:r>
              <a:rPr lang="it-IT" sz="2400" b="1" dirty="0"/>
              <a:t> </a:t>
            </a:r>
            <a:r>
              <a:rPr lang="it-IT" sz="2400" b="1" dirty="0" err="1"/>
              <a:t>diagnostic</a:t>
            </a:r>
            <a:r>
              <a:rPr lang="it-IT" sz="2400" b="1" dirty="0"/>
              <a:t> </a:t>
            </a:r>
            <a:r>
              <a:rPr lang="it-IT" sz="2400" b="1" dirty="0" err="1"/>
              <a:t>syndrome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leads</a:t>
            </a:r>
            <a:r>
              <a:rPr lang="it-IT" sz="2400" dirty="0"/>
              <a:t> to </a:t>
            </a:r>
            <a:r>
              <a:rPr lang="it-IT" sz="2400" b="1" dirty="0" err="1"/>
              <a:t>fragmentation</a:t>
            </a:r>
            <a:r>
              <a:rPr lang="it-IT" sz="2400" dirty="0"/>
              <a:t> of the </a:t>
            </a:r>
            <a:r>
              <a:rPr lang="it-IT" sz="2400" dirty="0" err="1"/>
              <a:t>patient’s</a:t>
            </a:r>
            <a:r>
              <a:rPr lang="it-IT" sz="2400" dirty="0"/>
              <a:t> </a:t>
            </a:r>
            <a:r>
              <a:rPr lang="it-IT" sz="2400" dirty="0" err="1"/>
              <a:t>problems</a:t>
            </a:r>
            <a:r>
              <a:rPr lang="it-IT" sz="2400" dirty="0"/>
              <a:t> </a:t>
            </a:r>
            <a:r>
              <a:rPr lang="it-IT" sz="2400" dirty="0" err="1"/>
              <a:t>into</a:t>
            </a:r>
            <a:r>
              <a:rPr lang="it-IT" sz="2400" dirty="0"/>
              <a:t> the </a:t>
            </a:r>
            <a:r>
              <a:rPr lang="it-IT" sz="2400" dirty="0" err="1"/>
              <a:t>domains</a:t>
            </a:r>
            <a:r>
              <a:rPr lang="it-IT" sz="2400" dirty="0"/>
              <a:t> of the </a:t>
            </a:r>
            <a:r>
              <a:rPr lang="it-IT" sz="2400" dirty="0" err="1"/>
              <a:t>myriad</a:t>
            </a:r>
            <a:r>
              <a:rPr lang="it-IT" sz="2400" dirty="0"/>
              <a:t> </a:t>
            </a:r>
            <a:r>
              <a:rPr lang="it-IT" sz="2400" b="1" dirty="0" err="1"/>
              <a:t>organ-based</a:t>
            </a:r>
            <a:r>
              <a:rPr lang="it-IT" sz="2400" b="1" dirty="0"/>
              <a:t> </a:t>
            </a:r>
            <a:r>
              <a:rPr lang="it-IT" sz="2400" b="1" dirty="0" err="1"/>
              <a:t>specialties</a:t>
            </a:r>
            <a:r>
              <a:rPr lang="it-IT" sz="2400" dirty="0"/>
              <a:t>, with the </a:t>
            </a:r>
            <a:r>
              <a:rPr lang="it-IT" sz="2400" dirty="0" err="1"/>
              <a:t>consequence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b="1" dirty="0"/>
              <a:t>the </a:t>
            </a:r>
            <a:r>
              <a:rPr lang="it-IT" sz="2400" b="1" dirty="0" err="1"/>
              <a:t>patient</a:t>
            </a:r>
            <a:r>
              <a:rPr lang="it-IT" sz="2400" b="1" dirty="0"/>
              <a:t> </a:t>
            </a:r>
            <a:r>
              <a:rPr lang="it-IT" sz="2400" b="1" dirty="0" err="1"/>
              <a:t>him</a:t>
            </a:r>
            <a:r>
              <a:rPr lang="it-IT" sz="2400" b="1" dirty="0"/>
              <a:t>/</a:t>
            </a:r>
            <a:r>
              <a:rPr lang="it-IT" sz="2400" b="1" dirty="0" err="1"/>
              <a:t>herself</a:t>
            </a:r>
            <a:r>
              <a:rPr lang="it-IT" sz="2400" b="1" dirty="0"/>
              <a:t> </a:t>
            </a:r>
            <a:r>
              <a:rPr lang="it-IT" sz="2400" b="1" u="sng" dirty="0" err="1"/>
              <a:t>is</a:t>
            </a:r>
            <a:r>
              <a:rPr lang="it-IT" sz="2400" b="1" u="sng" dirty="0"/>
              <a:t> </a:t>
            </a:r>
            <a:r>
              <a:rPr lang="it-IT" sz="2400" b="1" u="sng" dirty="0" err="1"/>
              <a:t>lost</a:t>
            </a:r>
            <a:r>
              <a:rPr lang="it-IT" sz="2400" b="1" u="sng" dirty="0"/>
              <a:t> from the </a:t>
            </a:r>
            <a:r>
              <a:rPr lang="it-IT" sz="2400" b="1" u="sng" dirty="0" err="1"/>
              <a:t>picture</a:t>
            </a:r>
            <a:r>
              <a:rPr lang="it-IT" sz="2400" dirty="0"/>
              <a:t>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851" y="6595071"/>
            <a:ext cx="1282047" cy="18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256894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1" y="2441112"/>
            <a:ext cx="6540500" cy="42799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647008" y="6483742"/>
            <a:ext cx="3980777" cy="36933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u="sng" dirty="0"/>
              <a:t>J Gen Intern Med. 2014 Apr;29(4):670-9.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0" y="0"/>
            <a:ext cx="8107843" cy="108862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22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77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1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1"/>
            <a:ext cx="9144000" cy="568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3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 2015-12-18 16.19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54228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95736" y="1628800"/>
            <a:ext cx="2492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Il Nuovo Mondo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5185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1"/>
            <a:ext cx="9144000" cy="38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0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0" y="0"/>
            <a:ext cx="7953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CasellaDiTesto 1"/>
          <p:cNvSpPr txBox="1">
            <a:spLocks noChangeArrowheads="1"/>
          </p:cNvSpPr>
          <p:nvPr/>
        </p:nvSpPr>
        <p:spPr bwMode="auto">
          <a:xfrm>
            <a:off x="684213" y="2997203"/>
            <a:ext cx="4481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32" tIns="45619" rIns="91232" bIns="456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solidFill>
                  <a:srgbClr val="000000"/>
                </a:solidFill>
              </a:rPr>
              <a:t>Evidence Based Medicine Renaissance</a:t>
            </a:r>
          </a:p>
        </p:txBody>
      </p:sp>
    </p:spTree>
    <p:extLst>
      <p:ext uri="{BB962C8B-B14F-4D97-AF65-F5344CB8AC3E}">
        <p14:creationId xmlns:p14="http://schemas.microsoft.com/office/powerpoint/2010/main" val="138488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0"/>
            <a:ext cx="4501553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6229589"/>
            <a:ext cx="1820292" cy="6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5310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27025"/>
            <a:ext cx="7772400" cy="1192213"/>
          </a:xfrm>
        </p:spPr>
        <p:txBody>
          <a:bodyPr/>
          <a:lstStyle/>
          <a:p>
            <a:r>
              <a:rPr lang="en-US" sz="3600" b="1" dirty="0">
                <a:solidFill>
                  <a:srgbClr val="000000"/>
                </a:solidFill>
                <a:latin typeface="Tahoma"/>
                <a:cs typeface="Tahoma"/>
              </a:rPr>
              <a:t>Integrative Medicine</a:t>
            </a:r>
            <a:br>
              <a:rPr lang="en-US" sz="3600" b="1" dirty="0">
                <a:solidFill>
                  <a:srgbClr val="000000"/>
                </a:solidFill>
                <a:latin typeface="Tahoma"/>
                <a:cs typeface="Tahoma"/>
              </a:rPr>
            </a:br>
            <a:endParaRPr lang="en-US" sz="3600" b="1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87463"/>
            <a:ext cx="7772400" cy="4743450"/>
          </a:xfrm>
        </p:spPr>
        <p:txBody>
          <a:bodyPr/>
          <a:lstStyle/>
          <a:p>
            <a:pPr marL="533400" indent="-533400">
              <a:buFontTx/>
              <a:buNone/>
              <a:tabLst>
                <a:tab pos="3829050" algn="l"/>
              </a:tabLst>
            </a:pPr>
            <a:r>
              <a:rPr lang="en-US" sz="3600" dirty="0">
                <a:latin typeface="Tahoma"/>
                <a:cs typeface="Tahoma"/>
              </a:rPr>
              <a:t>	   </a:t>
            </a:r>
            <a:r>
              <a:rPr lang="en-US" sz="3600" dirty="0">
                <a:solidFill>
                  <a:srgbClr val="000000"/>
                </a:solidFill>
                <a:latin typeface="Tahoma"/>
                <a:cs typeface="Tahoma"/>
              </a:rPr>
              <a:t>requires</a:t>
            </a:r>
            <a:r>
              <a:rPr lang="en-US" sz="3600" dirty="0">
                <a:latin typeface="Tahoma"/>
                <a:cs typeface="Tahoma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Tahoma"/>
                <a:cs typeface="Tahoma"/>
              </a:rPr>
              <a:t>a</a:t>
            </a:r>
            <a:r>
              <a:rPr lang="en-US" sz="3600" dirty="0">
                <a:latin typeface="Tahoma"/>
                <a:cs typeface="Tahoma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Tahoma"/>
                <a:cs typeface="Tahoma"/>
              </a:rPr>
              <a:t>paradigm shift</a:t>
            </a:r>
            <a:r>
              <a:rPr lang="en-US" sz="3600" dirty="0">
                <a:latin typeface="Tahoma"/>
                <a:cs typeface="Tahoma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Tahoma"/>
                <a:cs typeface="Tahoma"/>
              </a:rPr>
              <a:t>from  </a:t>
            </a:r>
          </a:p>
          <a:p>
            <a:pPr marL="533400" indent="-533400">
              <a:tabLst>
                <a:tab pos="3829050" algn="l"/>
              </a:tabLst>
            </a:pPr>
            <a:r>
              <a:rPr lang="en-US" sz="3600" dirty="0">
                <a:solidFill>
                  <a:srgbClr val="000000"/>
                </a:solidFill>
                <a:latin typeface="Tahoma"/>
                <a:cs typeface="Tahoma"/>
              </a:rPr>
              <a:t>the </a:t>
            </a:r>
            <a:r>
              <a:rPr lang="en-US" sz="3600" b="1" dirty="0">
                <a:solidFill>
                  <a:srgbClr val="000000"/>
                </a:solidFill>
                <a:latin typeface="Tahoma"/>
                <a:cs typeface="Tahoma"/>
              </a:rPr>
              <a:t>disease-centered </a:t>
            </a:r>
            <a:r>
              <a:rPr lang="en-US" sz="3600" dirty="0">
                <a:solidFill>
                  <a:srgbClr val="000000"/>
                </a:solidFill>
                <a:latin typeface="Tahoma"/>
                <a:cs typeface="Tahoma"/>
              </a:rPr>
              <a:t>approach of conventional biomedicine</a:t>
            </a:r>
            <a:r>
              <a:rPr lang="en-US" sz="44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</a:p>
          <a:p>
            <a:pPr marL="533400" indent="-533400" algn="ctr">
              <a:buFontTx/>
              <a:buNone/>
              <a:tabLst>
                <a:tab pos="3829050" algn="l"/>
              </a:tabLst>
            </a:pPr>
            <a:r>
              <a:rPr lang="en-US" sz="3600" dirty="0">
                <a:solidFill>
                  <a:srgbClr val="000000"/>
                </a:solidFill>
                <a:latin typeface="Tahoma"/>
                <a:cs typeface="Tahoma"/>
              </a:rPr>
              <a:t>to </a:t>
            </a:r>
          </a:p>
          <a:p>
            <a:pPr marL="533400" indent="-533400">
              <a:tabLst>
                <a:tab pos="3829050" algn="l"/>
              </a:tabLst>
            </a:pPr>
            <a:r>
              <a:rPr lang="en-US" sz="3600" dirty="0">
                <a:solidFill>
                  <a:srgbClr val="000000"/>
                </a:solidFill>
                <a:latin typeface="Tahoma"/>
                <a:cs typeface="Tahoma"/>
              </a:rPr>
              <a:t>an approach in which </a:t>
            </a:r>
            <a:r>
              <a:rPr lang="en-US" sz="3600" b="1" dirty="0">
                <a:solidFill>
                  <a:srgbClr val="000000"/>
                </a:solidFill>
                <a:latin typeface="Tahoma"/>
                <a:cs typeface="Tahoma"/>
              </a:rPr>
              <a:t>patient values and participation of patients </a:t>
            </a:r>
            <a:r>
              <a:rPr lang="en-US" sz="3600" dirty="0">
                <a:solidFill>
                  <a:srgbClr val="000000"/>
                </a:solidFill>
                <a:latin typeface="Tahoma"/>
                <a:cs typeface="Tahoma"/>
              </a:rPr>
              <a:t>are central. </a:t>
            </a: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736600" y="6075363"/>
            <a:ext cx="7361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Tahoma"/>
                <a:ea typeface="ＭＳ Ｐゴシック" charset="0"/>
                <a:cs typeface="Tahoma"/>
              </a:rPr>
              <a:t>Maizes 1999</a:t>
            </a:r>
          </a:p>
        </p:txBody>
      </p:sp>
    </p:spTree>
    <p:extLst>
      <p:ext uri="{BB962C8B-B14F-4D97-AF65-F5344CB8AC3E}">
        <p14:creationId xmlns:p14="http://schemas.microsoft.com/office/powerpoint/2010/main" val="292838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C00000"/>
                </a:solidFill>
              </a:rPr>
              <a:t>The </a:t>
            </a:r>
            <a:r>
              <a:rPr lang="it-IT" dirty="0" err="1" smtClean="0">
                <a:solidFill>
                  <a:srgbClr val="C00000"/>
                </a:solidFill>
              </a:rPr>
              <a:t>patient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as</a:t>
            </a:r>
            <a:r>
              <a:rPr lang="it-IT" dirty="0" smtClean="0">
                <a:solidFill>
                  <a:srgbClr val="C00000"/>
                </a:solidFill>
              </a:rPr>
              <a:t> a </a:t>
            </a:r>
            <a:r>
              <a:rPr lang="it-IT" dirty="0" err="1" smtClean="0">
                <a:solidFill>
                  <a:srgbClr val="C00000"/>
                </a:solidFill>
              </a:rPr>
              <a:t>person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2" name="Segnaposto numero diapositiva 5"/>
          <p:cNvSpPr>
            <a:spLocks noGrp="1"/>
          </p:cNvSpPr>
          <p:nvPr/>
        </p:nvSpPr>
        <p:spPr bwMode="auto">
          <a:xfrm>
            <a:off x="6453187" y="5800179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1200" kern="1200" smtClean="0">
                <a:solidFill>
                  <a:srgbClr val="898989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defTabSz="449263"/>
            <a:fld id="{212503E0-E925-4B63-AB9D-CBC226C7D1CB}" type="slidenum">
              <a:rPr lang="it-IT">
                <a:solidFill>
                  <a:srgbClr val="000000"/>
                </a:solidFill>
              </a:rPr>
              <a:pPr defTabSz="449263"/>
              <a:t>55</a:t>
            </a:fld>
            <a:endParaRPr lang="it-IT">
              <a:solidFill>
                <a:srgbClr val="000000"/>
              </a:solidFill>
            </a:endParaRPr>
          </a:p>
        </p:txBody>
      </p:sp>
      <p:pic>
        <p:nvPicPr>
          <p:cNvPr id="25" name="Picture 2" descr="Hetlevik 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7851" y="1895449"/>
            <a:ext cx="4644429" cy="268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6876256" y="1630858"/>
            <a:ext cx="1928813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sz="2200" b="1" dirty="0" err="1" smtClean="0">
                <a:solidFill>
                  <a:srgbClr val="000000"/>
                </a:solidFill>
                <a:ea typeface="ヒラギノ角ゴ Pro W3" charset="-128"/>
              </a:rPr>
              <a:t>Today</a:t>
            </a:r>
            <a:r>
              <a:rPr lang="it-IT" sz="2200" b="1" dirty="0" smtClean="0">
                <a:solidFill>
                  <a:srgbClr val="000000"/>
                </a:solidFill>
                <a:ea typeface="ヒラギノ角ゴ Pro W3" charset="-128"/>
              </a:rPr>
              <a:t>’</a:t>
            </a:r>
            <a:r>
              <a:rPr lang="it-IT" altLang="ja-JP" sz="2200" b="1" dirty="0" smtClean="0">
                <a:solidFill>
                  <a:srgbClr val="000000"/>
                </a:solidFill>
                <a:ea typeface="ヒラギノ角ゴ Pro W3" charset="-128"/>
              </a:rPr>
              <a:t>s </a:t>
            </a:r>
            <a:r>
              <a:rPr lang="it-IT" altLang="ja-JP" sz="2200" b="1" dirty="0">
                <a:solidFill>
                  <a:srgbClr val="000000"/>
                </a:solidFill>
                <a:ea typeface="ヒラギノ角ゴ Pro W3" charset="-128"/>
              </a:rPr>
              <a:t>medicine</a:t>
            </a:r>
            <a:endParaRPr lang="it-IT" sz="2200" b="1" dirty="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30" name="Line 4"/>
          <p:cNvSpPr>
            <a:spLocks noChangeShapeType="1"/>
          </p:cNvSpPr>
          <p:nvPr/>
        </p:nvSpPr>
        <p:spPr bwMode="auto">
          <a:xfrm flipH="1">
            <a:off x="6516216" y="2062906"/>
            <a:ext cx="592137" cy="1444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1475656" y="4656355"/>
            <a:ext cx="6503317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spcBef>
                <a:spcPct val="10000"/>
              </a:spcBef>
            </a:pPr>
            <a:r>
              <a:rPr lang="it-IT" sz="2200" b="1" dirty="0">
                <a:solidFill>
                  <a:srgbClr val="000000"/>
                </a:solidFill>
                <a:ea typeface="ヒラギノ角ゴ Pro W3" charset="-128"/>
              </a:rPr>
              <a:t>B: </a:t>
            </a:r>
            <a:r>
              <a:rPr lang="it-IT" sz="2200" b="1" dirty="0" err="1">
                <a:solidFill>
                  <a:srgbClr val="000000"/>
                </a:solidFill>
                <a:ea typeface="ヒラギノ角ゴ Pro W3" charset="-128"/>
              </a:rPr>
              <a:t>Biomedical</a:t>
            </a:r>
            <a:r>
              <a:rPr lang="it-IT" sz="2200" b="1" dirty="0">
                <a:solidFill>
                  <a:srgbClr val="000000"/>
                </a:solidFill>
                <a:ea typeface="ヒラギノ角ゴ Pro W3" charset="-128"/>
              </a:rPr>
              <a:t> </a:t>
            </a:r>
            <a:r>
              <a:rPr lang="it-IT" sz="2200" b="1" dirty="0" err="1">
                <a:solidFill>
                  <a:srgbClr val="000000"/>
                </a:solidFill>
                <a:ea typeface="ヒラギノ角ゴ Pro W3" charset="-128"/>
              </a:rPr>
              <a:t>model</a:t>
            </a:r>
            <a:r>
              <a:rPr lang="it-IT" sz="2200" b="1" dirty="0">
                <a:solidFill>
                  <a:srgbClr val="000000"/>
                </a:solidFill>
                <a:ea typeface="ヒラギノ角ゴ Pro W3" charset="-128"/>
              </a:rPr>
              <a:t>; H: </a:t>
            </a:r>
            <a:r>
              <a:rPr lang="it-IT" sz="2200" b="1" dirty="0" err="1">
                <a:solidFill>
                  <a:srgbClr val="000000"/>
                </a:solidFill>
                <a:ea typeface="ヒラギノ角ゴ Pro W3" charset="-128"/>
              </a:rPr>
              <a:t>Humanistic</a:t>
            </a:r>
            <a:r>
              <a:rPr lang="it-IT" sz="2200" b="1" dirty="0">
                <a:solidFill>
                  <a:srgbClr val="000000"/>
                </a:solidFill>
                <a:ea typeface="ヒラギノ角ゴ Pro W3" charset="-128"/>
              </a:rPr>
              <a:t> </a:t>
            </a:r>
            <a:r>
              <a:rPr lang="it-IT" sz="2200" b="1" dirty="0" err="1">
                <a:solidFill>
                  <a:srgbClr val="000000"/>
                </a:solidFill>
                <a:ea typeface="ヒラギノ角ゴ Pro W3" charset="-128"/>
              </a:rPr>
              <a:t>model</a:t>
            </a:r>
            <a:endParaRPr lang="it-IT" sz="2200" b="1" dirty="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611560" y="5159250"/>
            <a:ext cx="7921625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rgbClr val="000000"/>
                </a:solidFill>
              </a:rPr>
              <a:t>Hetlevik</a:t>
            </a:r>
            <a:r>
              <a:rPr lang="en-US" b="1" dirty="0">
                <a:solidFill>
                  <a:srgbClr val="000000"/>
                </a:solidFill>
              </a:rPr>
              <a:t> I.  Evidence-based medicine in general practice: a hindrance to optimal medical care? Scand J Prim Health Care 2004; 22: 136-40</a:t>
            </a:r>
            <a:endParaRPr lang="it-IT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690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571612"/>
            <a:ext cx="357190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4" y="1"/>
            <a:ext cx="6572264" cy="158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42841"/>
            <a:ext cx="4862518" cy="37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428596" y="1928802"/>
            <a:ext cx="32861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…..The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growing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demands for quality and safety in health care have refocused </a:t>
            </a:r>
            <a:r>
              <a:rPr lang="it-IT" b="1" u="sng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attention</a:t>
            </a:r>
            <a:r>
              <a:rPr lang="it-IT" b="1" u="sng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on </a:t>
            </a:r>
            <a:r>
              <a:rPr lang="it-IT" b="1" u="sng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patient</a:t>
            </a:r>
            <a:r>
              <a:rPr lang="it-IT" b="1" u="sng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it-IT" b="1" u="sng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outcomes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, 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even if efforts to ensure more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consistently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positive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outcomes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sometimes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reduce the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physician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’s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prized</a:t>
            </a:r>
            <a:r>
              <a:rPr lang="it-IT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autonomy</a:t>
            </a:r>
            <a:endParaRPr lang="it-IT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41" y="5143624"/>
            <a:ext cx="8929718" cy="84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706" y="5707078"/>
            <a:ext cx="2143140" cy="115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ttangolo 10"/>
          <p:cNvSpPr/>
          <p:nvPr/>
        </p:nvSpPr>
        <p:spPr>
          <a:xfrm>
            <a:off x="6572264" y="5643578"/>
            <a:ext cx="2286016" cy="285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111" y="6215082"/>
            <a:ext cx="5076832" cy="39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9943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09" y="711988"/>
            <a:ext cx="8895670" cy="577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951718"/>
            <a:ext cx="9144000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endParaRPr lang="it-IT" sz="2400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it-IT" sz="2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Dalla </a:t>
            </a:r>
            <a:r>
              <a:rPr lang="it-IT" sz="2400" b="1" dirty="0">
                <a:solidFill>
                  <a:srgbClr val="FF0000"/>
                </a:solidFill>
                <a:latin typeface="Arial"/>
                <a:ea typeface="ＭＳ Ｐゴシック" charset="0"/>
                <a:cs typeface="ＭＳ Ｐゴシック" charset="0"/>
              </a:rPr>
              <a:t>medicina delle malattie </a:t>
            </a:r>
            <a:r>
              <a:rPr lang="it-IT" sz="2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a quella </a:t>
            </a:r>
            <a:r>
              <a:rPr lang="it-IT" sz="2400" b="1" dirty="0">
                <a:solidFill>
                  <a:srgbClr val="FF0000"/>
                </a:solidFill>
                <a:latin typeface="Arial"/>
                <a:ea typeface="ＭＳ Ｐゴシック" charset="0"/>
                <a:cs typeface="ＭＳ Ｐゴシック" charset="0"/>
              </a:rPr>
              <a:t>degli individui</a:t>
            </a:r>
            <a:r>
              <a:rPr lang="it-IT" sz="2400" dirty="0">
                <a:solidFill>
                  <a:srgbClr val="FF0000"/>
                </a:solidFill>
                <a:latin typeface="Arial"/>
                <a:ea typeface="ＭＳ Ｐゴシック" charset="0"/>
                <a:cs typeface="ＭＳ Ｐゴシック" charset="0"/>
              </a:rPr>
              <a:t> </a:t>
            </a:r>
            <a:r>
              <a:rPr lang="it-IT" sz="2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(le 4 </a:t>
            </a:r>
            <a:r>
              <a:rPr lang="it-IT" sz="2400" dirty="0" err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P</a:t>
            </a:r>
            <a:r>
              <a:rPr lang="it-IT" sz="2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)</a:t>
            </a: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it-IT" sz="2400" dirty="0" err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predictive</a:t>
            </a:r>
            <a:endParaRPr lang="it-IT" sz="2400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it-IT" sz="2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preventive</a:t>
            </a: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it-IT" sz="2400" dirty="0" err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personalized</a:t>
            </a:r>
            <a:r>
              <a:rPr lang="it-IT" sz="2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 (</a:t>
            </a:r>
            <a:r>
              <a:rPr lang="it-IT" sz="2400" dirty="0" err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superconvergenza</a:t>
            </a:r>
            <a:r>
              <a:rPr lang="it-IT" sz="2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)</a:t>
            </a:r>
          </a:p>
          <a:p>
            <a:pPr marL="800100" lvl="1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it-IT" sz="2400" dirty="0" err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partecipatory</a:t>
            </a:r>
            <a:endParaRPr lang="it-IT" sz="2400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endParaRPr lang="it-IT" sz="2400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endParaRPr lang="it-IT" sz="2400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it-IT" sz="2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Uno spostamento dell’enfasi </a:t>
            </a:r>
            <a:r>
              <a:rPr lang="it-IT" sz="2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dai “silos” disciplinari </a:t>
            </a:r>
            <a:r>
              <a:rPr lang="it-IT" sz="2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(</a:t>
            </a:r>
            <a:r>
              <a:rPr lang="it-IT" sz="2400" dirty="0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specialismi) </a:t>
            </a:r>
            <a:r>
              <a:rPr lang="it-IT" sz="2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alla </a:t>
            </a:r>
            <a:r>
              <a:rPr lang="it-IT" sz="2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ibridazione dei saperi </a:t>
            </a:r>
            <a:r>
              <a:rPr lang="it-IT" sz="2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(la struttura delle risposte deve riconfigurarsi in relazione ai problemi)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endParaRPr lang="it-IT" sz="2400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it-IT" sz="2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Modificazioni nell’</a:t>
            </a:r>
            <a:r>
              <a:rPr lang="it-IT" sz="2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estensione</a:t>
            </a:r>
            <a:r>
              <a:rPr lang="it-IT" sz="2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 (vastità), </a:t>
            </a:r>
            <a:r>
              <a:rPr lang="it-IT" sz="2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intensificazione</a:t>
            </a:r>
            <a:r>
              <a:rPr lang="it-IT" sz="2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 (</a:t>
            </a:r>
            <a:r>
              <a:rPr lang="it-IT" sz="2400" dirty="0" err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iperspecialismo</a:t>
            </a:r>
            <a:r>
              <a:rPr lang="it-IT" sz="2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), tassi di </a:t>
            </a:r>
            <a:r>
              <a:rPr lang="it-IT" sz="2400" b="1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rinnovamento</a:t>
            </a:r>
            <a:r>
              <a:rPr lang="it-IT" sz="24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 delle basi di conoscenza 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endParaRPr lang="it-IT" sz="2400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endParaRPr lang="it-IT" sz="2400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1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56481" y="1646094"/>
            <a:ext cx="8228160" cy="4444307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dirty="0" err="1" smtClean="0"/>
              <a:t>June</a:t>
            </a:r>
            <a:r>
              <a:rPr lang="it-IT" dirty="0" smtClean="0"/>
              <a:t> </a:t>
            </a:r>
            <a:r>
              <a:rPr lang="it-IT" dirty="0" err="1" smtClean="0"/>
              <a:t>8</a:t>
            </a:r>
            <a:r>
              <a:rPr lang="it-IT" dirty="0" smtClean="0"/>
              <a:t>, 2010, </a:t>
            </a:r>
          </a:p>
          <a:p>
            <a:pPr marL="0" indent="0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dirty="0" err="1" smtClean="0"/>
              <a:t>9</a:t>
            </a:r>
            <a:r>
              <a:rPr lang="it-IT" dirty="0" smtClean="0"/>
              <a:t>:00 PM </a:t>
            </a:r>
            <a:r>
              <a:rPr lang="it-IT" b="1" dirty="0" smtClean="0">
                <a:solidFill>
                  <a:srgbClr val="FF0000"/>
                </a:solidFill>
              </a:rPr>
              <a:t>The </a:t>
            </a:r>
            <a:r>
              <a:rPr lang="it-IT" b="1" dirty="0" err="1" smtClean="0">
                <a:solidFill>
                  <a:srgbClr val="FF0000"/>
                </a:solidFill>
              </a:rPr>
              <a:t>Human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Phenome</a:t>
            </a:r>
            <a:r>
              <a:rPr lang="it-IT" b="1" dirty="0" smtClean="0">
                <a:solidFill>
                  <a:srgbClr val="FF0000"/>
                </a:solidFill>
              </a:rPr>
              <a:t> Project</a:t>
            </a:r>
          </a:p>
          <a:p>
            <a:pPr marL="0" indent="0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800" b="1" dirty="0" smtClean="0">
              <a:solidFill>
                <a:srgbClr val="FF0000"/>
              </a:solidFill>
            </a:endParaRPr>
          </a:p>
          <a:p>
            <a:pPr marL="0" indent="0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800" dirty="0" err="1" smtClean="0"/>
              <a:t>By</a:t>
            </a:r>
            <a:r>
              <a:rPr lang="it-IT" sz="2800" dirty="0" smtClean="0"/>
              <a:t> OLIVIA JUDSON</a:t>
            </a:r>
            <a:endParaRPr lang="it-IT" sz="2800" i="1" dirty="0" smtClean="0"/>
          </a:p>
          <a:p>
            <a:pPr marL="0" indent="0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800" b="1" i="1" dirty="0" smtClean="0"/>
              <a:t>In 1884, a man </a:t>
            </a:r>
            <a:r>
              <a:rPr lang="it-IT" sz="2800" b="1" i="1" dirty="0" err="1" smtClean="0"/>
              <a:t>called</a:t>
            </a:r>
            <a:r>
              <a:rPr lang="it-IT" sz="2800" b="1" i="1" dirty="0" smtClean="0"/>
              <a:t> Francis </a:t>
            </a:r>
            <a:r>
              <a:rPr lang="it-IT" sz="2800" b="1" i="1" dirty="0" err="1" smtClean="0"/>
              <a:t>Galton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opened</a:t>
            </a:r>
            <a:r>
              <a:rPr lang="it-IT" sz="2800" b="1" i="1" dirty="0" smtClean="0"/>
              <a:t> the </a:t>
            </a:r>
            <a:r>
              <a:rPr lang="it-IT" sz="2800" b="1" i="1" dirty="0" err="1" smtClean="0"/>
              <a:t>doors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of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his</a:t>
            </a:r>
            <a:r>
              <a:rPr lang="it-IT" sz="2800" b="1" i="1" dirty="0" smtClean="0"/>
              <a:t> </a:t>
            </a:r>
            <a:r>
              <a:rPr lang="it-IT" sz="2800" b="1" i="1" dirty="0" smtClean="0">
                <a:solidFill>
                  <a:srgbClr val="FF0000"/>
                </a:solidFill>
              </a:rPr>
              <a:t>“</a:t>
            </a:r>
            <a:r>
              <a:rPr lang="it-IT" sz="2800" b="1" i="1" dirty="0" err="1" smtClean="0">
                <a:solidFill>
                  <a:srgbClr val="FF0000"/>
                </a:solidFill>
              </a:rPr>
              <a:t>Anthropometric</a:t>
            </a:r>
            <a:r>
              <a:rPr lang="it-IT" sz="2800" b="1" i="1" dirty="0" smtClean="0">
                <a:solidFill>
                  <a:srgbClr val="FF0000"/>
                </a:solidFill>
              </a:rPr>
              <a:t> </a:t>
            </a:r>
            <a:r>
              <a:rPr lang="it-IT" sz="2800" b="1" i="1" dirty="0" err="1" smtClean="0">
                <a:solidFill>
                  <a:srgbClr val="FF0000"/>
                </a:solidFill>
              </a:rPr>
              <a:t>Laboratory</a:t>
            </a:r>
            <a:r>
              <a:rPr lang="it-IT" sz="2800" b="1" i="1" dirty="0" smtClean="0">
                <a:solidFill>
                  <a:srgbClr val="FF0000"/>
                </a:solidFill>
              </a:rPr>
              <a:t>.” </a:t>
            </a:r>
            <a:r>
              <a:rPr lang="it-IT" sz="2800" b="1" i="1" dirty="0" err="1" smtClean="0"/>
              <a:t>This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was</a:t>
            </a:r>
            <a:r>
              <a:rPr lang="it-IT" sz="2800" b="1" i="1" dirty="0" smtClean="0"/>
              <a:t> “</a:t>
            </a:r>
            <a:r>
              <a:rPr lang="it-IT" sz="2800" b="1" i="1" dirty="0" err="1" smtClean="0"/>
              <a:t>for</a:t>
            </a:r>
            <a:r>
              <a:rPr lang="it-IT" sz="2800" b="1" i="1" dirty="0" smtClean="0"/>
              <a:t> the </a:t>
            </a:r>
            <a:r>
              <a:rPr lang="it-IT" sz="2800" b="1" i="1" dirty="0" err="1" smtClean="0"/>
              <a:t>use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of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those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who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desire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to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be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accurately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measured</a:t>
            </a:r>
            <a:r>
              <a:rPr lang="it-IT" sz="2800" b="1" i="1" dirty="0" smtClean="0"/>
              <a:t> in </a:t>
            </a:r>
            <a:r>
              <a:rPr lang="it-IT" sz="2800" b="1" i="1" dirty="0" err="1" smtClean="0"/>
              <a:t>many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ways</a:t>
            </a:r>
            <a:r>
              <a:rPr lang="it-IT" sz="2800" b="1" i="1" dirty="0" smtClean="0"/>
              <a:t>, </a:t>
            </a:r>
            <a:r>
              <a:rPr lang="it-IT" sz="2800" b="1" i="1" dirty="0" err="1" smtClean="0"/>
              <a:t>either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to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obtain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timely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warning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of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remediable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faults</a:t>
            </a:r>
            <a:r>
              <a:rPr lang="it-IT" sz="2800" b="1" i="1" dirty="0" smtClean="0"/>
              <a:t> in </a:t>
            </a:r>
            <a:r>
              <a:rPr lang="it-IT" sz="2800" b="1" i="1" dirty="0" err="1" smtClean="0"/>
              <a:t>development</a:t>
            </a:r>
            <a:r>
              <a:rPr lang="it-IT" sz="2800" b="1" i="1" dirty="0" smtClean="0"/>
              <a:t>, or </a:t>
            </a:r>
            <a:r>
              <a:rPr lang="it-IT" sz="2800" b="1" i="1" dirty="0" err="1" smtClean="0"/>
              <a:t>to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learn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their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powers</a:t>
            </a:r>
            <a:r>
              <a:rPr lang="it-IT" sz="2800" b="1" i="1" dirty="0" smtClean="0"/>
              <a:t>.” The </a:t>
            </a:r>
            <a:r>
              <a:rPr lang="it-IT" sz="2800" b="1" i="1" dirty="0" err="1" smtClean="0"/>
              <a:t>many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ways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included</a:t>
            </a:r>
            <a:r>
              <a:rPr lang="it-IT" sz="2800" b="1" i="1" dirty="0" smtClean="0"/>
              <a:t> </a:t>
            </a:r>
            <a:r>
              <a:rPr lang="it-IT" sz="2800" b="1" i="1" dirty="0" err="1" smtClean="0">
                <a:solidFill>
                  <a:srgbClr val="0000FF"/>
                </a:solidFill>
              </a:rPr>
              <a:t>height</a:t>
            </a:r>
            <a:r>
              <a:rPr lang="it-IT" sz="2800" b="1" i="1" dirty="0" smtClean="0">
                <a:solidFill>
                  <a:srgbClr val="0000FF"/>
                </a:solidFill>
              </a:rPr>
              <a:t>, </a:t>
            </a:r>
            <a:r>
              <a:rPr lang="it-IT" sz="2800" b="1" i="1" dirty="0" err="1" smtClean="0">
                <a:solidFill>
                  <a:srgbClr val="0000FF"/>
                </a:solidFill>
              </a:rPr>
              <a:t>hand</a:t>
            </a:r>
            <a:r>
              <a:rPr lang="it-IT" sz="2800" b="1" i="1" dirty="0" smtClean="0">
                <a:solidFill>
                  <a:srgbClr val="0000FF"/>
                </a:solidFill>
              </a:rPr>
              <a:t> </a:t>
            </a:r>
            <a:r>
              <a:rPr lang="it-IT" sz="2800" b="1" i="1" dirty="0" err="1" smtClean="0">
                <a:solidFill>
                  <a:srgbClr val="0000FF"/>
                </a:solidFill>
              </a:rPr>
              <a:t>strength</a:t>
            </a:r>
            <a:r>
              <a:rPr lang="it-IT" sz="2800" b="1" i="1" dirty="0" smtClean="0">
                <a:solidFill>
                  <a:srgbClr val="0000FF"/>
                </a:solidFill>
              </a:rPr>
              <a:t>, </a:t>
            </a:r>
            <a:r>
              <a:rPr lang="it-IT" sz="2800" b="1" i="1" dirty="0" err="1" smtClean="0">
                <a:solidFill>
                  <a:srgbClr val="0000FF"/>
                </a:solidFill>
              </a:rPr>
              <a:t>acuity</a:t>
            </a:r>
            <a:r>
              <a:rPr lang="it-IT" sz="2800" b="1" i="1" dirty="0" smtClean="0">
                <a:solidFill>
                  <a:srgbClr val="0000FF"/>
                </a:solidFill>
              </a:rPr>
              <a:t> </a:t>
            </a:r>
            <a:r>
              <a:rPr lang="it-IT" sz="2800" b="1" i="1" dirty="0" err="1" smtClean="0">
                <a:solidFill>
                  <a:srgbClr val="0000FF"/>
                </a:solidFill>
              </a:rPr>
              <a:t>of</a:t>
            </a:r>
            <a:r>
              <a:rPr lang="it-IT" sz="2800" b="1" i="1" dirty="0" smtClean="0">
                <a:solidFill>
                  <a:srgbClr val="0000FF"/>
                </a:solidFill>
              </a:rPr>
              <a:t> </a:t>
            </a:r>
            <a:r>
              <a:rPr lang="it-IT" sz="2800" b="1" i="1" dirty="0" err="1" smtClean="0">
                <a:solidFill>
                  <a:srgbClr val="0000FF"/>
                </a:solidFill>
              </a:rPr>
              <a:t>sight</a:t>
            </a:r>
            <a:r>
              <a:rPr lang="it-IT" sz="2800" b="1" i="1" dirty="0" smtClean="0">
                <a:solidFill>
                  <a:srgbClr val="0000FF"/>
                </a:solidFill>
              </a:rPr>
              <a:t> and </a:t>
            </a:r>
            <a:r>
              <a:rPr lang="it-IT" sz="2800" b="1" i="1" dirty="0" err="1" smtClean="0">
                <a:solidFill>
                  <a:srgbClr val="0000FF"/>
                </a:solidFill>
              </a:rPr>
              <a:t>hearing</a:t>
            </a:r>
            <a:r>
              <a:rPr lang="it-IT" sz="2800" b="1" i="1" dirty="0" smtClean="0">
                <a:solidFill>
                  <a:srgbClr val="0000FF"/>
                </a:solidFill>
              </a:rPr>
              <a:t>, </a:t>
            </a:r>
            <a:r>
              <a:rPr lang="it-IT" sz="2800" b="1" i="1" dirty="0" err="1" smtClean="0">
                <a:solidFill>
                  <a:srgbClr val="0000FF"/>
                </a:solidFill>
              </a:rPr>
              <a:t>lung</a:t>
            </a:r>
            <a:r>
              <a:rPr lang="it-IT" sz="2800" b="1" i="1" dirty="0" smtClean="0">
                <a:solidFill>
                  <a:srgbClr val="0000FF"/>
                </a:solidFill>
              </a:rPr>
              <a:t> </a:t>
            </a:r>
            <a:r>
              <a:rPr lang="it-IT" sz="2800" b="1" i="1" dirty="0" err="1" smtClean="0">
                <a:solidFill>
                  <a:srgbClr val="0000FF"/>
                </a:solidFill>
              </a:rPr>
              <a:t>capacity</a:t>
            </a:r>
            <a:r>
              <a:rPr lang="it-IT" sz="2800" b="1" i="1" dirty="0" smtClean="0">
                <a:solidFill>
                  <a:srgbClr val="0000FF"/>
                </a:solidFill>
              </a:rPr>
              <a:t> and the </a:t>
            </a:r>
            <a:r>
              <a:rPr lang="it-IT" sz="2800" b="1" i="1" dirty="0" err="1" smtClean="0">
                <a:solidFill>
                  <a:srgbClr val="0000FF"/>
                </a:solidFill>
              </a:rPr>
              <a:t>power</a:t>
            </a:r>
            <a:r>
              <a:rPr lang="it-IT" sz="2800" b="1" i="1" dirty="0" smtClean="0">
                <a:solidFill>
                  <a:srgbClr val="0000FF"/>
                </a:solidFill>
              </a:rPr>
              <a:t> </a:t>
            </a:r>
            <a:r>
              <a:rPr lang="it-IT" sz="2800" b="1" i="1" dirty="0" err="1" smtClean="0">
                <a:solidFill>
                  <a:srgbClr val="0000FF"/>
                </a:solidFill>
              </a:rPr>
              <a:t>of</a:t>
            </a:r>
            <a:r>
              <a:rPr lang="it-IT" sz="2800" b="1" i="1" dirty="0" smtClean="0">
                <a:solidFill>
                  <a:srgbClr val="0000FF"/>
                </a:solidFill>
              </a:rPr>
              <a:t> a </a:t>
            </a:r>
            <a:r>
              <a:rPr lang="it-IT" sz="2800" b="1" i="1" dirty="0" err="1" smtClean="0">
                <a:solidFill>
                  <a:srgbClr val="0000FF"/>
                </a:solidFill>
              </a:rPr>
              <a:t>blow</a:t>
            </a:r>
            <a:r>
              <a:rPr lang="it-IT" sz="2800" b="1" i="1" dirty="0" smtClean="0">
                <a:solidFill>
                  <a:srgbClr val="0000FF"/>
                </a:solidFill>
              </a:rPr>
              <a:t> </a:t>
            </a:r>
            <a:r>
              <a:rPr lang="it-IT" sz="2800" b="1" i="1" dirty="0" err="1" smtClean="0">
                <a:solidFill>
                  <a:srgbClr val="0000FF"/>
                </a:solidFill>
              </a:rPr>
              <a:t>with</a:t>
            </a:r>
            <a:r>
              <a:rPr lang="it-IT" sz="2800" b="1" i="1" dirty="0" smtClean="0">
                <a:solidFill>
                  <a:srgbClr val="0000FF"/>
                </a:solidFill>
              </a:rPr>
              <a:t> the </a:t>
            </a:r>
            <a:r>
              <a:rPr lang="it-IT" sz="2800" b="1" i="1" dirty="0" err="1" smtClean="0">
                <a:solidFill>
                  <a:srgbClr val="0000FF"/>
                </a:solidFill>
              </a:rPr>
              <a:t>fist</a:t>
            </a:r>
            <a:r>
              <a:rPr lang="it-IT" sz="2800" b="1" i="1" dirty="0" smtClean="0"/>
              <a:t>.</a:t>
            </a:r>
            <a:endParaRPr lang="it-IT" dirty="0" smtClean="0"/>
          </a:p>
        </p:txBody>
      </p:sp>
      <p:pic>
        <p:nvPicPr>
          <p:cNvPr id="74755" name="Immagin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80" y="180019"/>
            <a:ext cx="4790886" cy="73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98528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shot 2015-12-18 16.19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54228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95736" y="1628800"/>
            <a:ext cx="2492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Il Nuovo Mondo</a:t>
            </a:r>
            <a:endParaRPr lang="it-IT" sz="2400" b="1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1316924" y="2775344"/>
            <a:ext cx="3104178" cy="1568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8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it-IT" b="1">
                <a:solidFill>
                  <a:srgbClr val="0070C0"/>
                </a:solidFill>
              </a:rPr>
              <a:t>The Human Phenome Project</a:t>
            </a:r>
            <a:endParaRPr lang="it-IT">
              <a:solidFill>
                <a:srgbClr val="0070C0"/>
              </a:solidFill>
            </a:endParaRPr>
          </a:p>
        </p:txBody>
      </p:sp>
      <p:pic>
        <p:nvPicPr>
          <p:cNvPr id="88067" name="Immagin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681" y="1908201"/>
            <a:ext cx="8353440" cy="324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Immagin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1520" y="5122618"/>
            <a:ext cx="2242080" cy="24194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6718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it-IT"/>
          </a:p>
        </p:txBody>
      </p:sp>
      <p:sp>
        <p:nvSpPr>
          <p:cNvPr id="90115" name="CasellaDiTesto 2"/>
          <p:cNvSpPr txBox="1">
            <a:spLocks noChangeArrowheads="1"/>
          </p:cNvSpPr>
          <p:nvPr/>
        </p:nvSpPr>
        <p:spPr bwMode="auto">
          <a:xfrm>
            <a:off x="217440" y="2197671"/>
            <a:ext cx="8864602" cy="211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A primary task for the new field of </a:t>
            </a:r>
            <a:r>
              <a:rPr lang="en-US" sz="2200" dirty="0" err="1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phenomics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 will be to clarify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what, in practical terms, constitutes a phenotype and then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delineate the different phenotypic components that compose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err="1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phenome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. 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The term ‘phenotype’ can refer to any morphologic,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biochemical, physiological or behavioral characteristic of 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200" dirty="0" err="1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organism</a:t>
            </a:r>
            <a:r>
              <a:rPr lang="it-IT" sz="22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807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it-IT"/>
          </a:p>
        </p:txBody>
      </p:sp>
      <p:sp>
        <p:nvSpPr>
          <p:cNvPr id="91139" name="CasellaDiTesto 2"/>
          <p:cNvSpPr txBox="1">
            <a:spLocks noChangeArrowheads="1"/>
          </p:cNvSpPr>
          <p:nvPr/>
        </p:nvSpPr>
        <p:spPr bwMode="auto">
          <a:xfrm>
            <a:off x="701280" y="2046455"/>
            <a:ext cx="7584354" cy="457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36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“</a:t>
            </a:r>
            <a:r>
              <a:rPr lang="it-IT" sz="3600" dirty="0" err="1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Phenomics</a:t>
            </a:r>
            <a:r>
              <a:rPr lang="it-IT" sz="36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 </a:t>
            </a:r>
            <a:r>
              <a:rPr lang="it-IT" sz="3600" dirty="0" err="1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approaches</a:t>
            </a:r>
            <a:r>
              <a:rPr lang="it-IT" sz="36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 </a:t>
            </a:r>
            <a:r>
              <a:rPr lang="it-IT" sz="3600" dirty="0" err="1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require</a:t>
            </a:r>
            <a:endParaRPr lang="it-IT" sz="3600" dirty="0">
              <a:solidFill>
                <a:srgbClr val="000000"/>
              </a:solidFill>
              <a:latin typeface="Arial" charset="0"/>
              <a:ea typeface="Lucida Sans Unicode"/>
              <a:cs typeface="Lucida Sans Unicode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3600" dirty="0" err="1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collecting</a:t>
            </a:r>
            <a:r>
              <a:rPr lang="it-IT" sz="36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 </a:t>
            </a:r>
            <a:r>
              <a:rPr lang="it-IT" sz="3600" dirty="0" err="1">
                <a:solidFill>
                  <a:srgbClr val="FF0000"/>
                </a:solidFill>
                <a:latin typeface="Arial" charset="0"/>
                <a:ea typeface="Lucida Sans Unicode"/>
                <a:cs typeface="Lucida Sans Unicode"/>
              </a:rPr>
              <a:t>phenotypic</a:t>
            </a:r>
            <a:r>
              <a:rPr lang="it-IT" sz="3600" dirty="0">
                <a:solidFill>
                  <a:srgbClr val="FF0000"/>
                </a:solidFill>
                <a:latin typeface="Arial" charset="0"/>
                <a:ea typeface="Lucida Sans Unicode"/>
                <a:cs typeface="Lucida Sans Unicode"/>
              </a:rPr>
              <a:t> information</a:t>
            </a:r>
            <a:r>
              <a:rPr lang="it-IT" sz="36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, 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any given individual, at a series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3600" dirty="0" err="1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different</a:t>
            </a:r>
            <a:r>
              <a:rPr lang="it-IT" sz="36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 </a:t>
            </a:r>
            <a:r>
              <a:rPr lang="it-IT" sz="3600" dirty="0" err="1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levels</a:t>
            </a:r>
            <a:r>
              <a:rPr lang="it-IT" sz="36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 </a:t>
            </a:r>
            <a:r>
              <a:rPr lang="it-IT" sz="3600" dirty="0" err="1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of</a:t>
            </a:r>
            <a:r>
              <a:rPr lang="it-IT" sz="36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 </a:t>
            </a:r>
            <a:r>
              <a:rPr lang="it-IT" sz="3600" dirty="0" err="1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resolution</a:t>
            </a:r>
            <a:endParaRPr lang="it-IT" sz="3600" dirty="0">
              <a:solidFill>
                <a:srgbClr val="000000"/>
              </a:solidFill>
              <a:latin typeface="Arial" charset="0"/>
              <a:ea typeface="Lucida Sans Unicode"/>
              <a:cs typeface="Lucida Sans Unicode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(molecules, cells, tissues and whole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3600" dirty="0" err="1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organisms</a:t>
            </a:r>
            <a:r>
              <a:rPr lang="it-IT" sz="36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) and </a:t>
            </a:r>
            <a:r>
              <a:rPr lang="it-IT" sz="3600" dirty="0" err="1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then</a:t>
            </a:r>
            <a:r>
              <a:rPr lang="it-IT" sz="36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 </a:t>
            </a:r>
            <a:r>
              <a:rPr lang="it-IT" sz="3600" dirty="0" err="1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determining</a:t>
            </a:r>
            <a:endParaRPr lang="it-IT" sz="3600" dirty="0">
              <a:solidFill>
                <a:srgbClr val="000000"/>
              </a:solidFill>
              <a:latin typeface="Arial" charset="0"/>
              <a:ea typeface="Lucida Sans Unicode"/>
              <a:cs typeface="Lucida Sans Unicode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how these features can profitably be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3600" dirty="0" err="1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studied</a:t>
            </a:r>
            <a:r>
              <a:rPr lang="it-IT" sz="36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 </a:t>
            </a:r>
            <a:r>
              <a:rPr lang="it-IT" sz="3600" dirty="0" err="1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together</a:t>
            </a:r>
            <a:r>
              <a:rPr lang="it-IT" sz="3600" dirty="0">
                <a:solidFill>
                  <a:srgbClr val="000000"/>
                </a:solidFill>
                <a:latin typeface="Arial" charset="0"/>
                <a:ea typeface="Lucida Sans Unicode"/>
                <a:cs typeface="Lucida Sans Unicode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804562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785794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HERBAL GENOMIC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Novel analytical procedure for understanding the therapeutic effect and toxicity of herbal medicine preparation on certain disease progression through a profiling of the affected genomic alteration, therefore, providing mechanistic insights into that action of a particular herbal medicine preparation and developing new therapeutic strategies.</a:t>
            </a:r>
          </a:p>
        </p:txBody>
      </p:sp>
      <p:pic>
        <p:nvPicPr>
          <p:cNvPr id="1026" name="Picture 2" descr="https://encrypted-tbn1.gstatic.com/images?q=tbn:ANd9GcTR6ZIoz3hGCT3Puv-VJlZE7S1UsBxvuAJLODFoH6g83Pn0rwaP9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62"/>
            <a:ext cx="9144000" cy="10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data:image/jpeg;base64,/9j/4AAQSkZJRgABAQAAAQABAAD/2wCEAAkGBhIREBAUEhIVFBQUEBUVFRQRFRQVFRIVFRQVFRQSFxUXHCYeFxkjGRQVHy8gIycpLCwsFR4xNTAqNSYrLCkBCQoKDgwOGg8PGi8dHx4pKSwpLCkpKSwpLykpKSkpKSwpKSkpLCwsNSwpKSksLCksKSwpKS4sLCw1LCwvKSksLP/AABEIAOEA4QMBIgACEQEDEQH/xAAcAAEAAQUBAQAAAAAAAAAAAAAABgECAwQFBwj/xAA+EAABAgMFBAgEBQMDBQAAAAABAAIDBBEFEiExQQZRYXETIjKBkaGx8AdCUsFictHh8RQjgnOishYkM0NE/8QAGgEBAAMBAQEAAAAAAAAAAAAAAAECAwQFBv/EACsRAQACAQQCAQMCBwEAAAAAAAABAhEDBCExEkFxIlFhE6EyQoGRwdHwFP/aAAwDAQACEQMRAD8A9xREQEREBERAREQEREBERAREQERUqgqqVXFtzbGVlDdiPrEOUKGC+I7k0fdcB+2c5FxhS7IDdDMuLnkb+jZgO8oJzVKqAC0p13amqf6cJjR/urVVbPTQ/wDrif5MhEeTQoynCfVVVDJe35ttLzocQcWFhPe0keS68jtVDeQ2IDCccr+LHcnjDxopQ7iK1rqq5AREQEREBERAREQEREBERAREQEREBERAREQUJXnW023cSPGfKWe4AtwjTObYW9rNHP8A3V/xZ2vfLQmS0uf+4meqKZsYTQu4E5DkVxtnrHbLQGsGLs3u1c89o+9wUJbFm2SyDUirnuxfEf1ojzvLj6DBb9VaFVQLqpeVEQZBEVC6ooRhu3q1UKDLI2xFlDUViQPmhZuhj6oROn4D3KbyE+yNDZEhuD2OFQ4ZEFQAxeP7cVrWBbf9DONhONJaZcbv0wo1akDcDnTnuxHp6iioCqqyBERAREQEREBERAREQEREBERAREQFa8q5aNsx7kCIfwn0QeHTdqCbt+K84hgc1gOl3qtI81N2BeMWXaJg2mHO1iFp/wAqjXnVevy02HAKqWyq1WExhvVWxRoa8kGUlaFkWs6OHVhPh3TTril7ktgzAFcfNDM66Z8EGySubbNpCFCe4kCja46YK+La0OtA7H3Vef7ebZQ3MdAhEOB7TgagHUDDPRTA13bfxb5aXtLRq0CvcdQrLNnItoTUGEHm70nSO/C1mZr305kKD3l678JLE6OA+Yd2oxo2v0NP3OPcFJD3OUPUZ+UeizLBJj+2z8g9FnRAiIgIiICIiAiIgIiICIiAiIgIiIC4O2EekCm+vkF3Solt7FoyHyd9kHzhtXCuzDiPqPca1HlTwUz2U2pa+AA9wDmNANcMte9cTa+UvG9vwPqD6qHXnMNK/uoSmm1W1bni5DdQVxIOJ/ZceQ2xmIXzlwpSjifDAhcJ0SqtqpRlKv8Ar2LdaA1tQe0esaE4tFchhzV0xt9Fc4YBrRUBrSRgdC7MqJqiDrTm0keLW880NcsMDpUaLlk1VoVaoltWdIOjRYcNnae8NHec+7NfR1kWeIbIMFgwa1rByFBVeSfCSx+kmYkYjqwWUb+d9QPBtT3r3CwoN6M38ILvsP8AkoT0lTW0ACuRFKoiIgIiICIiAiIgIiICIiAiIgIiIBUS+IsAmAxw+VxB/wAhh5hS1aVsWeI8GJDPzNNDuOh8UHzpaprUHJQ+0pUgnCra4EZgbippbsq6HEexwo5riCOR9FHY4ULo05tEqurGlxoFpOlxopVYLypVZTLlW9AoGMlZYMBzsvFZIEvjiFtQiXODRqaJlOHsfw1soQZFh1iEvJ31wb5DzXpGzMDCI7eQ0d1a+Z8lCQ4y8tCY3MNYweAr5A+K6shtLEgMAJBoKurlXXHRVm0R20rp2v0n6KH2F8SZWZjdCT0b63W3qXXu+lrt/BS4OUxaJ6Uvp205xaMLkVFVWUEREBERAREQEREBERAREQFSqFWufQVKC6qo5RG1Ns3BxEBoLW5ucKg8qacVuWNtdDjdV/Ufp9LuR+ypF65w67bLWrTzmOEc+KmyrIjBMMIbEqGlp/8AZup+JeKzcEtJDhQgnPRe17UWh/Uzghg1hy+Jp80Q5V4AV7wFH9pNlGTILmANi0zyDuBpkeKr58n/AJ58In28miBc91Q41XftSyYkB12IwtPHI8jkfFcWZg6+S07c01mJ5UDkc4LAIlFUxFCFz4i6eysp0k3BbmOkb6ivouO0EnBS/YKBdmWvIJuguoBiTTADiUWiJl6ha72i7e7INcMau/QCviFE7ftgkHHLIDQn5jvww5ldC155/wA2ZOWYaKdkct+88lDJ+eLzUigbjTe7Kvece5cmrfL3tnoeMZs1Q83wAca5jOuZPip7M7dzrZZrulN8ObBhkfO8EF7yD2qCjfFQqx5cudeAqahrRvc40aPE+Sk9iyQmJ9rRjBk2Dk6JWpPEl/kFSueoX1fCYm9oe5WPFe+BBdEpfMNpdTK8Rit1YZUUY0bmj0WZd8PnJ7ERFKBERAREQEREBERARFaXUQHuAzXAm5+FN9JLte5p+oDB1M+Y8FS1LQbMtiQYMS68cMHjUB33CjchNxJOKbzMSKEOzwyIPsLO1sfD09vtJtWbfzx1H+SNLR5N+IBacMqseNx3LUtR8u6E6LD6rhnC3uOVw96ldhz7poRWxgxzK4ZVx0pu4qEWtAh/1rocIkwoJBdqOkd2WcgKnwWVsRGYd9NaZtNbxi8dzHU/LPZsG6zHtON5x3uOJ/TuW7eWGEquKpDC3M5R/a+2IcNghvAdeFSHAEAZDPU0Xk1oRQHm52cxTIcKKc7fsDpijj2pdpaeLXOaV5xFcakLase3Dq3ieFTM8Ae5BG/CFhVWhaOXDegxjpQcgp/sdbTOhey4A9ubgMXNORO+hrhwChVnWeM3HuGa6Un/AGYgINQW+VRu5LLUicZd+0ms2iuHfte0gXE6BpAwrQnMdw86KOx3HLUnzPvzWxEihxruxP6d+Cts6HeiFxxDak+/ea445nL3NT6axWPbtyR/p4L4usJoDf8AViijTxo0k94U6+GtglkGGHDrxXdI8nOlKgeHqVCI8LpI8tK6MPSzBwpfd1nN7mgN8V6zszFAaXcmjkM106Me3lb2/jHhCZNcr1py8Sq2wup4yqIiAiIgIiICIiAiK1xQVqozbG1bYcTo7l5uIecqV0G9Y7X2tcHlkBodd7RNTlnQD1WlCtuBM9SaYGnSI39dPRZ2vHUPT0Nnav16lcx+O/nDmzEmB/dl3lzRjdB68I8s6LtSFowp1nRTAAiU6rhhe4tO/gtK0Nl4sIX4B6RuYu9sD0cFE5mZN41Ba8Z0BBBrhhoarGZ8O4evTSpuafTbmOp9x8uxb8hHkD0gcbgBo9hoXbmEaklaVkyhZDF81e4l7znVztPsrpmfjTT4UOMaiX6zvxPPYDvxACp7t63w0e9VScZ4c2pa8xEXxmPcHvDgsEV+5Ve+pw9105qx5Ar/AD3K0Q5rT9kF+JcahgU7QD/A4UJ7qrz6LR5qMFPfiTBJMJ9PlLT6hedvwK2pPpybisRiYVMKmqySwAOKw9KVVsbgtHG7MKY8OOSuZNXnVGVAK+q45jk4abgt2SHmstTp2bXi8S6bnUbzPlp75Lt2LDawXn9ljTFfxu9hve+mHBcZjL72t0HkNSutPOrDhwm9qM8PPCGy8IYPDN3eFyYe55ZnP2b+zt6j4zsYkZ5PdX7n0XplhOwaBoFAbLhVc0DJoA9+a9G2fl60XZSMQ8LcX8rTKWyLcFuhYYDaBZlq4xERAREQEREBEVKoF5aL7Yg37nSNvZUqM93Ncna+14kJgawEXxi/QDcDvUQbAhuhOd0lIg6xDsnDgd/NZW1MTiHp7XY/q087ziJ4jHP93RtOzospFMRvZJJa8ZYmt1yxxGQ5kdUNhRt2TInL6TVbFkbVNhwujjNdEFdaYNwwoc9VfO7LNjt6SUe0tPyOJw5HTkVnjPXP4enF7acxGt9MxxFvU/LRsjaCLKRmwYgNwvDS12JbU0q07qqSbXPgQIDpiJDaXs/8ZIxLz2ef7Lm2NsVE6ZsWZdeuULW1LiSOzeO4blytsZ/+qnGwW4wpchz9zomg3YfZTma15cmvOnqa8TpT6+qY6adlQS1lXYucb7z+J2JHd2f8VmjPrlpnwVro2g7zuWOLFAFMs/VZkzmVYkUAe/Fc+dnw2u/hSqtnp240kmuB9PL+VC560ySTX3X9lW1sNtPSmzoWzNMiscx2uu46FefTktRxC68zMk6+K50fEq1LYlTX0eHOIVAFmexY7i6YnLyZpMSuhhdaSZQF27LmudBZiuo5tLrBwqstSfTr29cct+y4NSKml80qflGbncBRdCQidJEixqUFbjBuaMAPAAd5XHEyey3tEXByOf6eKkshKUuMGQArT3qs6xmXVranjTH3SHZ+VOHEr0+wZSgCh+zklUtwXotnwKNC6oh415y3GhVRFZmIiICIiAiK2qCrioztJtP0R6ODQxTmTiG7uZO5dC09o4MBwa4kuzusF4gbzTJRe07BbGBjSr74JJczNwJxNNe5Z3txiHo7LQr5xbWjFfX2z+VYe0kVhMOcZfacwQAQN+4qy09lqtEaW67CK3dWjgNeS5ExORHNZDiHBjsCe03eDqQNy9GsRkNsCGIbg5obgc6768VnXF+Jejub22kVvSMTPcR/DMIFKTsNzRDjtwbg2IB12c94Ui2X2fiQohiGJWGR1Q04PB+Yj7LqzuzMCLEa9zaEHGmAdzC6oh0C0rTHbh3O+i9cafHl3H+nK2otkSstEiHMCjRqXHIBeY2eCxlXGsR5L3HPrHHPgPupH8XqiHKZ06R9ab7gp915rDnXsyd3ZhZ6kTMsdvqRSuPulMWLx4khcuYtAg4HPEa/l8/Sui57rdNDUY+Xd5rRjzhN4k56A5AeWSxnMPS0prb2WtaBI7Wn7Cg95qPxo+/3gs05FqATmfJc6IVR2xisYhbEesDirnrGVrEOXUnKxwVl1ZCraLSJw4rViWxIQsSTkB5rYvUvOPcqUusA34+KxRTkB7KrPPKaxjh07Alrz3PIwblXf79VNLDl7xrvXBsuUuQ2N1OJ71PNnZCpbh7wV6w59xfMphs3I0AwUuhtoFzbJlbrQuoFtDhmcyqiIpQIiICIqFAWnacSI2E8wmhz7uAJpUrS2jt0SsOoxe6oaNK7zwCi1mbVTEM1if3GuOuFPynQcFS14icO7b7LV1a/qVjiP3aEq5vSuMw0uBNHEkh7XfVzW7YrHNmwJdxc29iTq3Wo+++ikESHLzovNN2IAdKO5EahRuKY0lGqMD4te3n7KymuOfT2Ka368WpjFsY8Z6/ollubMw5gFw6r/qGvAjVcvZmxJiFGN4lrG4EaROX6ruWFbImYd4NLSDQg5V1odV1AFr4xM+Txp3Gtp0nQt+/r4WgK9EV3Ejm3Ozrp2WuMID2PERtcjQEFtdKg5rxG0ZOJBc5kVjmOb2g4UpXI1yp66L6Pcod8QpGHMyz4UQkYtcHNzDm1IOOnDiqWrnlpSfUvD3xQsRicVo2g18CIW3rwGRyWJloA5rLH3dHjPcN2IwH9QtOPKnMY+929ZWTFVeHhVmsNqbi9XJiNIJBFDxWMhdqIwOzAPNasWQacsDuOSRGG8bit+3NKySkOrhuGKrHlXNzGG8YhZoQus4u9NFKJlU9Z5w7vt40Cz2bL344+lmJ4kfqarFDN1pcdBh+Z2A+57l2LGlbkOvzPNe7RSpnEZd+yYF51eP8AK9K2ZkMj70UO2ekcl6lYUndaMNFrEPP1JzLsS8OgCzKgCqrshERAREQFQqqINK0rLZHYWvFdx1adCCoVFs50rFIf1mnChpdeOA0K9CWnPyDIzCx4wI7xxCraueXZtt1Ol9M81n/sw8/mJoPeBADqXahoFC3U4jMDDxXXsKYizdYUdl+G2oLnCjmnQfmWrK7OTEObaG4AGvS0wu7jx4KdsYAMlnSJ7l37zcadaxWmLccT7hZKybYbQ1gAaBQALOiLZ4szMzmRERELXBRzaKyzEaQNykqtfDqg+e9odiol9xoohOWC9mi+o5uxmPzAUbtPYdj60AUYXi75ufAc3ermTZGYqvW7Y+HWdAobaexj2V6qpNWkaiPQ5oHXxWcRVrzNjPbotcX2qs1XzEunWqxRZa8RjT0/la0Oc3ii2oUauRqqrRmOgyTnmG0dmtXU319KAAd6klnwbzwNB/AXHlHdbuUusCSywxKtWE3vmqYbMyGIwXoknCo0KPbOSVGhShowW0OOVyIiIEREBERAREQEREFKKqIgIiICIiAiIgKhCqiDBFlmnMLnTmz0OJm0LrqqCAWr8P2OrRqhVrfDhwrRq9yIWGLKtdmAomE5fNc3si9lat8lzRZdw9mi+k53ZuG8ZBRu0dgGGtAomrSL4eOyEjV4PqF6Ns3IVLcNf0WQbDFhwClFgWMWUqE8S1su/ZsvdaMFvhWQW0HcsisyEREBERAREQEREBERAREQEREBERAREQFRVRBRFVUQEVUQFaWhXIgxOgA6KrYIGQWREFAqoiAiIgIiICIiCiqiICIiAiIgIiICIiAiIgIiICIiAiIgIiICIiAiIgIiICIiAiIg/9k=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12" descr="data:image/jpeg;base64,/9j/4AAQSkZJRgABAQAAAQABAAD/2wCEAAkGBhIREBAUEhIVFBQUEBUVFRQRFRQVFRIVFRQVFRQSFxUXHCYeFxkjGRQVHy8gIycpLCwsFR4xNTAqNSYrLCkBCQoKDgwOGg8PGi8dHx4pKSwpLCkpKSwpLykpKSkpKSwpKSkpLCwsNSwpKSksLCksKSwpKS4sLCw1LCwvKSksLP/AABEIAOEA4QMBIgACEQEDEQH/xAAcAAEAAQUBAQAAAAAAAAAAAAAABgECAwQFBwj/xAA+EAABAgMFBAgEBQMDBQAAAAABAAIDBBEFEiExQQZRYXETIjKBkaGx8AdCUsFictHh8RQjgnOishYkM0NE/8QAGgEBAAMBAQEAAAAAAAAAAAAAAAECAwQFBv/EACsRAQACAQQCAQMCBwEAAAAAAAABAhEDBCExEkFxIlFhE6EyQoGRwdHwFP/aAAwDAQACEQMRAD8A9xREQEREBERAREQEREBERAREQERUqgqqVXFtzbGVlDdiPrEOUKGC+I7k0fdcB+2c5FxhS7IDdDMuLnkb+jZgO8oJzVKqAC0p13amqf6cJjR/urVVbPTQ/wDrif5MhEeTQoynCfVVVDJe35ttLzocQcWFhPe0keS68jtVDeQ2IDCccr+LHcnjDxopQ7iK1rqq5AREQEREBERAREQEREBERAREQEREBERAREQUJXnW023cSPGfKWe4AtwjTObYW9rNHP8A3V/xZ2vfLQmS0uf+4meqKZsYTQu4E5DkVxtnrHbLQGsGLs3u1c89o+9wUJbFm2SyDUirnuxfEf1ojzvLj6DBb9VaFVQLqpeVEQZBEVC6ooRhu3q1UKDLI2xFlDUViQPmhZuhj6oROn4D3KbyE+yNDZEhuD2OFQ4ZEFQAxeP7cVrWBbf9DONhONJaZcbv0wo1akDcDnTnuxHp6iioCqqyBERAREQEREBERAREQEREBERAREQFa8q5aNsx7kCIfwn0QeHTdqCbt+K84hgc1gOl3qtI81N2BeMWXaJg2mHO1iFp/wAqjXnVevy02HAKqWyq1WExhvVWxRoa8kGUlaFkWs6OHVhPh3TTril7ktgzAFcfNDM66Z8EGySubbNpCFCe4kCja46YK+La0OtA7H3Vef7ebZQ3MdAhEOB7TgagHUDDPRTA13bfxb5aXtLRq0CvcdQrLNnItoTUGEHm70nSO/C1mZr305kKD3l678JLE6OA+Yd2oxo2v0NP3OPcFJD3OUPUZ+UeizLBJj+2z8g9FnRAiIgIiICIiAiIgIiICIiAiIgIiIC4O2EekCm+vkF3Solt7FoyHyd9kHzhtXCuzDiPqPca1HlTwUz2U2pa+AA9wDmNANcMte9cTa+UvG9vwPqD6qHXnMNK/uoSmm1W1bni5DdQVxIOJ/ZceQ2xmIXzlwpSjifDAhcJ0SqtqpRlKv8Ar2LdaA1tQe0esaE4tFchhzV0xt9Fc4YBrRUBrSRgdC7MqJqiDrTm0keLW880NcsMDpUaLlk1VoVaoltWdIOjRYcNnae8NHec+7NfR1kWeIbIMFgwa1rByFBVeSfCSx+kmYkYjqwWUb+d9QPBtT3r3CwoN6M38ILvsP8AkoT0lTW0ACuRFKoiIgIiICIiAiIgIiICIiAiIgIiIBUS+IsAmAxw+VxB/wAhh5hS1aVsWeI8GJDPzNNDuOh8UHzpaprUHJQ+0pUgnCra4EZgbippbsq6HEexwo5riCOR9FHY4ULo05tEqurGlxoFpOlxopVYLypVZTLlW9AoGMlZYMBzsvFZIEvjiFtQiXODRqaJlOHsfw1soQZFh1iEvJ31wb5DzXpGzMDCI7eQ0d1a+Z8lCQ4y8tCY3MNYweAr5A+K6shtLEgMAJBoKurlXXHRVm0R20rp2v0n6KH2F8SZWZjdCT0b63W3qXXu+lrt/BS4OUxaJ6Uvp205xaMLkVFVWUEREBERAREQEREBERAREQFSqFWufQVKC6qo5RG1Ns3BxEBoLW5ucKg8qacVuWNtdDjdV/Ufp9LuR+ypF65w67bLWrTzmOEc+KmyrIjBMMIbEqGlp/8AZup+JeKzcEtJDhQgnPRe17UWh/Uzghg1hy+Jp80Q5V4AV7wFH9pNlGTILmANi0zyDuBpkeKr58n/AJ58In28miBc91Q41XftSyYkB12IwtPHI8jkfFcWZg6+S07c01mJ5UDkc4LAIlFUxFCFz4i6eysp0k3BbmOkb6ivouO0EnBS/YKBdmWvIJuguoBiTTADiUWiJl6ha72i7e7INcMau/QCviFE7ftgkHHLIDQn5jvww5ldC155/wA2ZOWYaKdkct+88lDJ+eLzUigbjTe7Kvece5cmrfL3tnoeMZs1Q83wAca5jOuZPip7M7dzrZZrulN8ObBhkfO8EF7yD2qCjfFQqx5cudeAqahrRvc40aPE+Sk9iyQmJ9rRjBk2Dk6JWpPEl/kFSueoX1fCYm9oe5WPFe+BBdEpfMNpdTK8Rit1YZUUY0bmj0WZd8PnJ7ERFKBERAREQEREBERARFaXUQHuAzXAm5+FN9JLte5p+oDB1M+Y8FS1LQbMtiQYMS68cMHjUB33CjchNxJOKbzMSKEOzwyIPsLO1sfD09vtJtWbfzx1H+SNLR5N+IBacMqseNx3LUtR8u6E6LD6rhnC3uOVw96ldhz7poRWxgxzK4ZVx0pu4qEWtAh/1rocIkwoJBdqOkd2WcgKnwWVsRGYd9NaZtNbxi8dzHU/LPZsG6zHtON5x3uOJ/TuW7eWGEquKpDC3M5R/a+2IcNghvAdeFSHAEAZDPU0Xk1oRQHm52cxTIcKKc7fsDpijj2pdpaeLXOaV5xFcakLase3Dq3ieFTM8Ae5BG/CFhVWhaOXDegxjpQcgp/sdbTOhey4A9ubgMXNORO+hrhwChVnWeM3HuGa6Un/AGYgINQW+VRu5LLUicZd+0ms2iuHfte0gXE6BpAwrQnMdw86KOx3HLUnzPvzWxEihxruxP6d+Cts6HeiFxxDak+/ea445nL3NT6axWPbtyR/p4L4usJoDf8AViijTxo0k94U6+GtglkGGHDrxXdI8nOlKgeHqVCI8LpI8tK6MPSzBwpfd1nN7mgN8V6zszFAaXcmjkM106Me3lb2/jHhCZNcr1py8Sq2wup4yqIiAiIgIiICIiAiK1xQVqozbG1bYcTo7l5uIecqV0G9Y7X2tcHlkBodd7RNTlnQD1WlCtuBM9SaYGnSI39dPRZ2vHUPT0Nnav16lcx+O/nDmzEmB/dl3lzRjdB68I8s6LtSFowp1nRTAAiU6rhhe4tO/gtK0Nl4sIX4B6RuYu9sD0cFE5mZN41Ba8Z0BBBrhhoarGZ8O4evTSpuafTbmOp9x8uxb8hHkD0gcbgBo9hoXbmEaklaVkyhZDF81e4l7znVztPsrpmfjTT4UOMaiX6zvxPPYDvxACp7t63w0e9VScZ4c2pa8xEXxmPcHvDgsEV+5Ve+pw9105qx5Ar/AD3K0Q5rT9kF+JcahgU7QD/A4UJ7qrz6LR5qMFPfiTBJMJ9PlLT6hedvwK2pPpybisRiYVMKmqySwAOKw9KVVsbgtHG7MKY8OOSuZNXnVGVAK+q45jk4abgt2SHmstTp2bXi8S6bnUbzPlp75Lt2LDawXn9ljTFfxu9hve+mHBcZjL72t0HkNSutPOrDhwm9qM8PPCGy8IYPDN3eFyYe55ZnP2b+zt6j4zsYkZ5PdX7n0XplhOwaBoFAbLhVc0DJoA9+a9G2fl60XZSMQ8LcX8rTKWyLcFuhYYDaBZlq4xERAREQEREBEVKoF5aL7Yg37nSNvZUqM93Ncna+14kJgawEXxi/QDcDvUQbAhuhOd0lIg6xDsnDgd/NZW1MTiHp7XY/q087ziJ4jHP93RtOzospFMRvZJJa8ZYmt1yxxGQ5kdUNhRt2TInL6TVbFkbVNhwujjNdEFdaYNwwoc9VfO7LNjt6SUe0tPyOJw5HTkVnjPXP4enF7acxGt9MxxFvU/LRsjaCLKRmwYgNwvDS12JbU0q07qqSbXPgQIDpiJDaXs/8ZIxLz2ef7Lm2NsVE6ZsWZdeuULW1LiSOzeO4blytsZ/+qnGwW4wpchz9zomg3YfZTma15cmvOnqa8TpT6+qY6adlQS1lXYucb7z+J2JHd2f8VmjPrlpnwVro2g7zuWOLFAFMs/VZkzmVYkUAe/Fc+dnw2u/hSqtnp240kmuB9PL+VC560ySTX3X9lW1sNtPSmzoWzNMiscx2uu46FefTktRxC68zMk6+K50fEq1LYlTX0eHOIVAFmexY7i6YnLyZpMSuhhdaSZQF27LmudBZiuo5tLrBwqstSfTr29cct+y4NSKml80qflGbncBRdCQidJEixqUFbjBuaMAPAAd5XHEyey3tEXByOf6eKkshKUuMGQArT3qs6xmXVranjTH3SHZ+VOHEr0+wZSgCh+zklUtwXotnwKNC6oh415y3GhVRFZmIiICIiAiK2qCrioztJtP0R6ODQxTmTiG7uZO5dC09o4MBwa4kuzusF4gbzTJRe07BbGBjSr74JJczNwJxNNe5Z3txiHo7LQr5xbWjFfX2z+VYe0kVhMOcZfacwQAQN+4qy09lqtEaW67CK3dWjgNeS5ExORHNZDiHBjsCe03eDqQNy9GsRkNsCGIbg5obgc6768VnXF+Jejub22kVvSMTPcR/DMIFKTsNzRDjtwbg2IB12c94Ui2X2fiQohiGJWGR1Q04PB+Yj7LqzuzMCLEa9zaEHGmAdzC6oh0C0rTHbh3O+i9cafHl3H+nK2otkSstEiHMCjRqXHIBeY2eCxlXGsR5L3HPrHHPgPupH8XqiHKZ06R9ab7gp915rDnXsyd3ZhZ6kTMsdvqRSuPulMWLx4khcuYtAg4HPEa/l8/Sui57rdNDUY+Xd5rRjzhN4k56A5AeWSxnMPS0prb2WtaBI7Wn7Cg95qPxo+/3gs05FqATmfJc6IVR2xisYhbEesDirnrGVrEOXUnKxwVl1ZCraLSJw4rViWxIQsSTkB5rYvUvOPcqUusA34+KxRTkB7KrPPKaxjh07Alrz3PIwblXf79VNLDl7xrvXBsuUuQ2N1OJ71PNnZCpbh7wV6w59xfMphs3I0AwUuhtoFzbJlbrQuoFtDhmcyqiIpQIiICIqFAWnacSI2E8wmhz7uAJpUrS2jt0SsOoxe6oaNK7zwCi1mbVTEM1if3GuOuFPynQcFS14icO7b7LV1a/qVjiP3aEq5vSuMw0uBNHEkh7XfVzW7YrHNmwJdxc29iTq3Wo+++ikESHLzovNN2IAdKO5EahRuKY0lGqMD4te3n7KymuOfT2Ka368WpjFsY8Z6/ollubMw5gFw6r/qGvAjVcvZmxJiFGN4lrG4EaROX6ruWFbImYd4NLSDQg5V1odV1AFr4xM+Txp3Gtp0nQt+/r4WgK9EV3Ejm3Ozrp2WuMID2PERtcjQEFtdKg5rxG0ZOJBc5kVjmOb2g4UpXI1yp66L6Pcod8QpGHMyz4UQkYtcHNzDm1IOOnDiqWrnlpSfUvD3xQsRicVo2g18CIW3rwGRyWJloA5rLH3dHjPcN2IwH9QtOPKnMY+929ZWTFVeHhVmsNqbi9XJiNIJBFDxWMhdqIwOzAPNasWQacsDuOSRGG8bit+3NKySkOrhuGKrHlXNzGG8YhZoQus4u9NFKJlU9Z5w7vt40Cz2bL344+lmJ4kfqarFDN1pcdBh+Z2A+57l2LGlbkOvzPNe7RSpnEZd+yYF51eP8AK9K2ZkMj70UO2ekcl6lYUndaMNFrEPP1JzLsS8OgCzKgCqrshERAREQFQqqINK0rLZHYWvFdx1adCCoVFs50rFIf1mnChpdeOA0K9CWnPyDIzCx4wI7xxCraueXZtt1Ol9M81n/sw8/mJoPeBADqXahoFC3U4jMDDxXXsKYizdYUdl+G2oLnCjmnQfmWrK7OTEObaG4AGvS0wu7jx4KdsYAMlnSJ7l37zcadaxWmLccT7hZKybYbQ1gAaBQALOiLZ4szMzmRERELXBRzaKyzEaQNykqtfDqg+e9odiol9xoohOWC9mi+o5uxmPzAUbtPYdj60AUYXi75ufAc3ermTZGYqvW7Y+HWdAobaexj2V6qpNWkaiPQ5oHXxWcRVrzNjPbotcX2qs1XzEunWqxRZa8RjT0/la0Oc3ii2oUauRqqrRmOgyTnmG0dmtXU319KAAd6klnwbzwNB/AXHlHdbuUusCSywxKtWE3vmqYbMyGIwXoknCo0KPbOSVGhShowW0OOVyIiIEREBERAREQEREFKKqIgIiICIiAiIgKhCqiDBFlmnMLnTmz0OJm0LrqqCAWr8P2OrRqhVrfDhwrRq9yIWGLKtdmAomE5fNc3si9lat8lzRZdw9mi+k53ZuG8ZBRu0dgGGtAomrSL4eOyEjV4PqF6Ns3IVLcNf0WQbDFhwClFgWMWUqE8S1su/ZsvdaMFvhWQW0HcsisyEREBERAREQEREBERAREQEREBERAREQFRVRBRFVUQEVUQFaWhXIgxOgA6KrYIGQWREFAqoiAiIgIiICIiCiqiICIiAiIgIiICIiAiIgIiICIiAiIgIiICIiAiIgIiICIiAiIg/9k="/>
          <p:cNvSpPr>
            <a:spLocks noChangeAspect="1" noChangeArrowheads="1"/>
          </p:cNvSpPr>
          <p:nvPr/>
        </p:nvSpPr>
        <p:spPr bwMode="auto">
          <a:xfrm>
            <a:off x="307975" y="-876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25" name="Gruppo 24"/>
          <p:cNvGrpSpPr/>
          <p:nvPr/>
        </p:nvGrpSpPr>
        <p:grpSpPr>
          <a:xfrm>
            <a:off x="214282" y="2928934"/>
            <a:ext cx="8534182" cy="3746697"/>
            <a:chOff x="251520" y="3066679"/>
            <a:chExt cx="8496944" cy="3746697"/>
          </a:xfrm>
        </p:grpSpPr>
        <p:grpSp>
          <p:nvGrpSpPr>
            <p:cNvPr id="23" name="Gruppo 22"/>
            <p:cNvGrpSpPr/>
            <p:nvPr/>
          </p:nvGrpSpPr>
          <p:grpSpPr>
            <a:xfrm>
              <a:off x="251520" y="3066679"/>
              <a:ext cx="8496944" cy="3746697"/>
              <a:chOff x="251520" y="3066679"/>
              <a:chExt cx="8496944" cy="3746697"/>
            </a:xfrm>
          </p:grpSpPr>
          <p:pic>
            <p:nvPicPr>
              <p:cNvPr id="7" name="Picture 2" descr="Curcuma%20longa_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3284984"/>
                <a:ext cx="1937469" cy="2429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3" name="Gruppo 12"/>
              <p:cNvGrpSpPr/>
              <p:nvPr/>
            </p:nvGrpSpPr>
            <p:grpSpPr>
              <a:xfrm>
                <a:off x="2750448" y="3227191"/>
                <a:ext cx="4485848" cy="2578073"/>
                <a:chOff x="2555776" y="3426719"/>
                <a:chExt cx="4485848" cy="2578073"/>
              </a:xfrm>
            </p:grpSpPr>
            <p:pic>
              <p:nvPicPr>
                <p:cNvPr id="4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55776" y="3426719"/>
                  <a:ext cx="4485848" cy="25780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Rettangolo 11"/>
                <p:cNvSpPr/>
                <p:nvPr/>
              </p:nvSpPr>
              <p:spPr>
                <a:xfrm>
                  <a:off x="5796136" y="3426719"/>
                  <a:ext cx="1245488" cy="25780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11" name="Gruppo 10"/>
              <p:cNvGrpSpPr/>
              <p:nvPr/>
            </p:nvGrpSpPr>
            <p:grpSpPr>
              <a:xfrm>
                <a:off x="6660232" y="3066679"/>
                <a:ext cx="2088232" cy="2882601"/>
                <a:chOff x="6660232" y="3426719"/>
                <a:chExt cx="2088232" cy="2882601"/>
              </a:xfrm>
            </p:grpSpPr>
            <p:pic>
              <p:nvPicPr>
                <p:cNvPr id="1032" name="Picture 8" descr="http://www.parkinson-italia.it/upl/cms/images-cache%5C20120912/123452209_1161.jpeg/mw450_mh400.jpe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0232" y="3426719"/>
                  <a:ext cx="2088232" cy="14060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" name="Gruppo 9"/>
                <p:cNvGrpSpPr/>
                <p:nvPr/>
              </p:nvGrpSpPr>
              <p:grpSpPr>
                <a:xfrm>
                  <a:off x="6660232" y="4829086"/>
                  <a:ext cx="2088232" cy="1480234"/>
                  <a:chOff x="6597338" y="4664271"/>
                  <a:chExt cx="1480234" cy="1480234"/>
                </a:xfrm>
              </p:grpSpPr>
              <p:pic>
                <p:nvPicPr>
                  <p:cNvPr id="1038" name="Picture 14" descr="http://m2.paperblog.com/i/107/1077258/in-arrivo-stendra-avanafil-il-nuovo-farmaco-p-L-ABh5JW.jpeg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97338" y="4664271"/>
                    <a:ext cx="1480234" cy="14802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40" name="Picture 16" descr="http://tekstovi-pesama.com/g_img2/0/c/558545/capsula-1.jp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611193" y="4664271"/>
                    <a:ext cx="562098" cy="58904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cxnSp>
            <p:nvCxnSpPr>
              <p:cNvPr id="15" name="Connettore 2 14"/>
              <p:cNvCxnSpPr/>
              <p:nvPr/>
            </p:nvCxnSpPr>
            <p:spPr>
              <a:xfrm>
                <a:off x="2298700" y="4469046"/>
                <a:ext cx="329084" cy="0"/>
              </a:xfrm>
              <a:prstGeom prst="straightConnector1">
                <a:avLst/>
              </a:prstGeom>
              <a:ln>
                <a:solidFill>
                  <a:schemeClr val="accent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2 16"/>
              <p:cNvCxnSpPr/>
              <p:nvPr/>
            </p:nvCxnSpPr>
            <p:spPr>
              <a:xfrm>
                <a:off x="6156176" y="4469046"/>
                <a:ext cx="360040" cy="0"/>
              </a:xfrm>
              <a:prstGeom prst="straightConnector1">
                <a:avLst/>
              </a:prstGeom>
              <a:ln>
                <a:solidFill>
                  <a:schemeClr val="accent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Freccia circolare in su 21"/>
              <p:cNvSpPr/>
              <p:nvPr/>
            </p:nvSpPr>
            <p:spPr>
              <a:xfrm>
                <a:off x="1227137" y="5733256"/>
                <a:ext cx="6873255" cy="1080120"/>
              </a:xfrm>
              <a:prstGeom prst="curvedUpArrow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Saetta 23"/>
            <p:cNvSpPr/>
            <p:nvPr/>
          </p:nvSpPr>
          <p:spPr>
            <a:xfrm>
              <a:off x="3995936" y="5805264"/>
              <a:ext cx="432048" cy="936104"/>
            </a:xfrm>
            <a:prstGeom prst="lightningBolt">
              <a:avLst/>
            </a:prstGeom>
            <a:solidFill>
              <a:srgbClr val="C05B08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152400" y="6126076"/>
            <a:ext cx="263365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Curcuma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longa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7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8006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142984"/>
            <a:ext cx="3733825" cy="176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9122" y="5500702"/>
            <a:ext cx="4167721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6072206"/>
            <a:ext cx="4071966" cy="43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5072066" y="4857760"/>
            <a:ext cx="32147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Curcuma </a:t>
            </a:r>
            <a:r>
              <a:rPr lang="en-US" sz="1400" b="1" dirty="0" err="1" smtClean="0">
                <a:solidFill>
                  <a:schemeClr val="accent2">
                    <a:lumMod val="75000"/>
                  </a:schemeClr>
                </a:solidFill>
              </a:rPr>
              <a:t>longa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 (CL) and </a:t>
            </a:r>
            <a:r>
              <a:rPr lang="en-US" sz="1400" b="1" dirty="0" err="1" smtClean="0">
                <a:solidFill>
                  <a:schemeClr val="accent2">
                    <a:lumMod val="75000"/>
                  </a:schemeClr>
                </a:solidFill>
              </a:rPr>
              <a:t>cisplatin</a:t>
            </a:r>
            <a:endParaRPr lang="en-US" sz="11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5591193"/>
            <a:ext cx="3104936" cy="62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6215082"/>
            <a:ext cx="300039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31" y="2095502"/>
            <a:ext cx="7936773" cy="354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7" y="571480"/>
            <a:ext cx="8230165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sellaDiTesto 5"/>
          <p:cNvSpPr txBox="1"/>
          <p:nvPr/>
        </p:nvSpPr>
        <p:spPr>
          <a:xfrm>
            <a:off x="2500298" y="1353909"/>
            <a:ext cx="3643338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</a:rPr>
              <a:t>Chinese medicinal herbs</a:t>
            </a:r>
            <a:endParaRPr lang="en-US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14347" y="4703978"/>
            <a:ext cx="8065147" cy="92511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622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5" y="142875"/>
            <a:ext cx="8871111" cy="142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6143625"/>
            <a:ext cx="488632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000125"/>
            <a:ext cx="4935537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5" descr="BS00385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2698750"/>
            <a:ext cx="1862137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872163" y="3259138"/>
            <a:ext cx="1104900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b="1" dirty="0">
                <a:solidFill>
                  <a:srgbClr val="FF0000"/>
                </a:solidFill>
                <a:latin typeface="+mn-lt"/>
              </a:rPr>
              <a:t>EVIDENCE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8428"/>
            <a:ext cx="3315271" cy="330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ccia circolare in giù 1"/>
          <p:cNvSpPr/>
          <p:nvPr/>
        </p:nvSpPr>
        <p:spPr>
          <a:xfrm rot="18982305">
            <a:off x="1091201" y="2172328"/>
            <a:ext cx="2878869" cy="1290241"/>
          </a:xfrm>
          <a:prstGeom prst="curvedDownArrow">
            <a:avLst>
              <a:gd name="adj1" fmla="val 15494"/>
              <a:gd name="adj2" fmla="val 27622"/>
              <a:gd name="adj3" fmla="val 26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8" y="1338263"/>
            <a:ext cx="8903476" cy="44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217120" y="188640"/>
            <a:ext cx="6670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Integrative Medicine and Systems Medicine</a:t>
            </a:r>
            <a:endParaRPr lang="it-IT" sz="2800" dirty="0"/>
          </a:p>
        </p:txBody>
      </p:sp>
      <p:sp>
        <p:nvSpPr>
          <p:cNvPr id="2" name="Rettangolo 1"/>
          <p:cNvSpPr/>
          <p:nvPr/>
        </p:nvSpPr>
        <p:spPr>
          <a:xfrm>
            <a:off x="4577879" y="3120302"/>
            <a:ext cx="4201615" cy="13798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572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12-meridian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" b="7503"/>
          <a:stretch/>
        </p:blipFill>
        <p:spPr>
          <a:xfrm>
            <a:off x="817240" y="21688"/>
            <a:ext cx="6851104" cy="6892223"/>
          </a:xfrm>
        </p:spPr>
      </p:pic>
      <p:sp>
        <p:nvSpPr>
          <p:cNvPr id="3" name="Rettangolo 2"/>
          <p:cNvSpPr/>
          <p:nvPr/>
        </p:nvSpPr>
        <p:spPr>
          <a:xfrm>
            <a:off x="755576" y="2420888"/>
            <a:ext cx="1512168" cy="50405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0470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http://www.travelogger.net/wp-content/uploads/2006/10/DF_yoga1_3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8" descr="http://www.massageping.com/yahoo_site_admin/assets/images/TAI_CHI_2557027.313183443_st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2273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0" descr="http://www.alexandertechnique.gen.nz/images/session-small%2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0"/>
            <a:ext cx="27479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4" descr="http://www.peacefulmind.com/images/design/ayurve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2867025"/>
            <a:ext cx="311467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6" descr="http://www.rwoshr.ca/english/images/stories/LogoSign/reflexology-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781550"/>
            <a:ext cx="312896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2" descr="http://ocmassagetherapy.com/wp-content/uploads/2010/04/reflexolog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36576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4860032" y="1124744"/>
            <a:ext cx="1512168" cy="504056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266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18"/>
            <a:ext cx="9144000" cy="556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4805" y="208822"/>
            <a:ext cx="8228160" cy="1144920"/>
          </a:xfrm>
          <a:ln/>
        </p:spPr>
        <p:txBody>
          <a:bodyPr tIns="27385"/>
          <a:lstStyle/>
          <a:p>
            <a:pPr>
              <a:lnSpc>
                <a:spcPct val="95000"/>
              </a:lnSpc>
              <a:buClrTx/>
              <a:tabLst>
                <a:tab pos="0" algn="l"/>
                <a:tab pos="405414" algn="l"/>
                <a:tab pos="812264" algn="l"/>
                <a:tab pos="1219111" algn="l"/>
                <a:tab pos="1625964" algn="l"/>
                <a:tab pos="2032816" algn="l"/>
                <a:tab pos="2439660" algn="l"/>
                <a:tab pos="2846518" algn="l"/>
                <a:tab pos="3253369" algn="l"/>
                <a:tab pos="3660217" algn="l"/>
                <a:tab pos="4067069" algn="l"/>
                <a:tab pos="4473920" algn="l"/>
                <a:tab pos="4880768" algn="l"/>
                <a:tab pos="5287620" algn="l"/>
                <a:tab pos="5694471" algn="l"/>
                <a:tab pos="6101320" algn="l"/>
                <a:tab pos="6508172" algn="l"/>
                <a:tab pos="6915020" algn="l"/>
                <a:tab pos="7321874" algn="l"/>
                <a:tab pos="7728729" algn="l"/>
                <a:tab pos="8135576" algn="l"/>
                <a:tab pos="8137009" algn="l"/>
              </a:tabLst>
            </a:pPr>
            <a:r>
              <a:rPr lang="it-IT" sz="4400" b="1">
                <a:latin typeface="Times New Roman" charset="0"/>
              </a:rPr>
              <a:t>The world soon after 1492</a:t>
            </a:r>
          </a:p>
        </p:txBody>
      </p:sp>
    </p:spTree>
    <p:extLst>
      <p:ext uri="{BB962C8B-B14F-4D97-AF65-F5344CB8AC3E}">
        <p14:creationId xmlns:p14="http://schemas.microsoft.com/office/powerpoint/2010/main" val="775998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908720"/>
            <a:ext cx="89820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217120" y="188640"/>
            <a:ext cx="6670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Integrative Medicine and Systems Medicine</a:t>
            </a:r>
            <a:endParaRPr lang="it-IT" sz="2800" dirty="0"/>
          </a:p>
        </p:txBody>
      </p:sp>
      <p:sp>
        <p:nvSpPr>
          <p:cNvPr id="2" name="Rettangolo 1"/>
          <p:cNvSpPr/>
          <p:nvPr/>
        </p:nvSpPr>
        <p:spPr>
          <a:xfrm>
            <a:off x="224979" y="3723997"/>
            <a:ext cx="86675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Systems biology offers cutting-edge tools for the study of complementary and </a:t>
            </a:r>
            <a:r>
              <a:rPr lang="en-US" dirty="0" smtClean="0"/>
              <a:t>alternative medicine </a:t>
            </a:r>
            <a:r>
              <a:rPr lang="en-US" dirty="0"/>
              <a:t>(CAM). The advent of ‘</a:t>
            </a:r>
            <a:r>
              <a:rPr lang="en-US" dirty="0" err="1"/>
              <a:t>omics</a:t>
            </a:r>
            <a:r>
              <a:rPr lang="en-US" dirty="0"/>
              <a:t>’ techniques and the resulting avalanche of scientific </a:t>
            </a:r>
            <a:r>
              <a:rPr lang="en-US" dirty="0" smtClean="0"/>
              <a:t>data have </a:t>
            </a:r>
            <a:r>
              <a:rPr lang="en-US" dirty="0"/>
              <a:t>introduced an unprecedented level of complexity </a:t>
            </a:r>
            <a:r>
              <a:rPr lang="en-US" dirty="0" smtClean="0"/>
              <a:t>and heterogeneous </a:t>
            </a:r>
            <a:r>
              <a:rPr lang="en-US" dirty="0"/>
              <a:t>data to </a:t>
            </a:r>
            <a:r>
              <a:rPr lang="en-US" dirty="0" smtClean="0"/>
              <a:t>biomedical research</a:t>
            </a:r>
            <a:r>
              <a:rPr lang="en-US" dirty="0"/>
              <a:t>, leading to the development of novel research approaches. Statistical averaging has </a:t>
            </a:r>
            <a:r>
              <a:rPr lang="en-US" dirty="0" smtClean="0"/>
              <a:t>its limitations </a:t>
            </a:r>
            <a:r>
              <a:rPr lang="en-US" dirty="0"/>
              <a:t>and is unsuitable for the analysis of heterogeneity, as it masks diversity </a:t>
            </a:r>
            <a:r>
              <a:rPr lang="en-US" dirty="0" smtClean="0"/>
              <a:t>by homogenizing </a:t>
            </a:r>
            <a:r>
              <a:rPr lang="en-US" dirty="0"/>
              <a:t>otherwise heterogeneous populations. Unfortunately, most researchers are </a:t>
            </a:r>
            <a:r>
              <a:rPr lang="en-US" dirty="0" smtClean="0"/>
              <a:t>unaware of </a:t>
            </a:r>
            <a:r>
              <a:rPr lang="en-US" dirty="0"/>
              <a:t>alternative methods of analysis capable of accounting for individual variability. This </a:t>
            </a:r>
            <a:r>
              <a:rPr lang="en-US" dirty="0" smtClean="0"/>
              <a:t>paper describes </a:t>
            </a:r>
            <a:r>
              <a:rPr lang="en-US" dirty="0"/>
              <a:t>a systems biology solution to </a:t>
            </a:r>
            <a:r>
              <a:rPr lang="en-US" dirty="0" smtClean="0"/>
              <a:t>data complexity </a:t>
            </a:r>
            <a:r>
              <a:rPr lang="en-US" dirty="0"/>
              <a:t>through the application of </a:t>
            </a:r>
            <a:r>
              <a:rPr lang="en-US" dirty="0" smtClean="0"/>
              <a:t>parsimony </a:t>
            </a:r>
            <a:r>
              <a:rPr lang="it-IT" dirty="0" err="1" smtClean="0"/>
              <a:t>phylogenetic</a:t>
            </a:r>
            <a:r>
              <a:rPr lang="it-IT" dirty="0" smtClean="0"/>
              <a:t>  </a:t>
            </a:r>
            <a:r>
              <a:rPr lang="it-IT" dirty="0" err="1" smtClean="0"/>
              <a:t>analysis</a:t>
            </a:r>
            <a:r>
              <a:rPr lang="en-US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5702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217120" y="188640"/>
            <a:ext cx="6670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Integrative Medicine and Systems Medicine</a:t>
            </a:r>
            <a:endParaRPr lang="it-IT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" y="650184"/>
            <a:ext cx="8949901" cy="344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99611" y="3933056"/>
            <a:ext cx="8795430" cy="2923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paper presents state space grids (SSGs) as </a:t>
            </a:r>
            <a:r>
              <a:rPr lang="en-US" dirty="0" smtClean="0"/>
              <a:t>a mathematically </a:t>
            </a:r>
            <a:r>
              <a:rPr lang="en-US" dirty="0"/>
              <a:t>less intensive </a:t>
            </a:r>
            <a:r>
              <a:rPr lang="en-US" dirty="0" smtClean="0"/>
              <a:t> methodology </a:t>
            </a:r>
            <a:r>
              <a:rPr lang="en-US" dirty="0"/>
              <a:t>for </a:t>
            </a:r>
            <a:r>
              <a:rPr lang="en-US" sz="2000" b="1" dirty="0" smtClean="0"/>
              <a:t>process-oriented research </a:t>
            </a:r>
            <a:r>
              <a:rPr lang="en-US" sz="2000" b="1" dirty="0"/>
              <a:t>beyond traditional qualitative </a:t>
            </a:r>
            <a:r>
              <a:rPr lang="en-US" sz="2000" b="1" dirty="0" smtClean="0"/>
              <a:t>and quantitative </a:t>
            </a:r>
            <a:r>
              <a:rPr lang="en-US" sz="2000" b="1" dirty="0"/>
              <a:t>approaches in whole systems of </a:t>
            </a:r>
            <a:r>
              <a:rPr lang="en-US" sz="2000" b="1" dirty="0" smtClean="0"/>
              <a:t>complementary </a:t>
            </a:r>
            <a:r>
              <a:rPr lang="it-IT" sz="2000" b="1" dirty="0" smtClean="0"/>
              <a:t>and </a:t>
            </a:r>
            <a:r>
              <a:rPr lang="it-IT" sz="2000" b="1" dirty="0"/>
              <a:t>alternative </a:t>
            </a:r>
            <a:r>
              <a:rPr lang="it-IT" sz="2000" b="1" dirty="0" smtClean="0"/>
              <a:t>medicine</a:t>
            </a:r>
            <a:r>
              <a:rPr lang="it-IT" dirty="0" smtClean="0"/>
              <a:t>, </a:t>
            </a:r>
            <a:r>
              <a:rPr lang="it-IT" dirty="0" err="1" smtClean="0"/>
              <a:t>able</a:t>
            </a:r>
            <a:r>
              <a:rPr lang="it-IT" dirty="0" smtClean="0"/>
              <a:t> to </a:t>
            </a:r>
            <a:r>
              <a:rPr lang="it-IT" dirty="0" err="1" smtClean="0"/>
              <a:t>answer</a:t>
            </a:r>
            <a:r>
              <a:rPr lang="it-IT" dirty="0" smtClean="0"/>
              <a:t> to the </a:t>
            </a:r>
            <a:r>
              <a:rPr lang="it-IT" dirty="0" err="1" smtClean="0"/>
              <a:t>questions</a:t>
            </a:r>
            <a:r>
              <a:rPr lang="it-IT" dirty="0" smtClean="0"/>
              <a:t>:</a:t>
            </a:r>
          </a:p>
          <a:p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/>
              <a:t>change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smtClean="0"/>
              <a:t>treatment </a:t>
            </a:r>
            <a:r>
              <a:rPr lang="en-US" dirty="0" smtClean="0"/>
              <a:t>gradual </a:t>
            </a:r>
            <a:r>
              <a:rPr lang="en-US" dirty="0"/>
              <a:t>and incremental or does it involve sudden </a:t>
            </a:r>
            <a:r>
              <a:rPr lang="en-US" dirty="0" smtClean="0"/>
              <a:t>extreme gains </a:t>
            </a:r>
            <a:r>
              <a:rPr lang="en-US" dirty="0"/>
              <a:t>(or symptom spikes), extreme </a:t>
            </a:r>
            <a:r>
              <a:rPr lang="en-US" dirty="0" err="1"/>
              <a:t>worsenings</a:t>
            </a:r>
            <a:r>
              <a:rPr lang="en-US" dirty="0"/>
              <a:t>, </a:t>
            </a:r>
            <a:r>
              <a:rPr lang="en-US" dirty="0" smtClean="0"/>
              <a:t>and plateaus</a:t>
            </a:r>
            <a:r>
              <a:rPr lang="en-US" dirty="0"/>
              <a:t>? When does the improvement begin? How do </a:t>
            </a:r>
            <a:r>
              <a:rPr lang="en-US" dirty="0" smtClean="0"/>
              <a:t>relationships with </a:t>
            </a:r>
            <a:r>
              <a:rPr lang="en-US" dirty="0"/>
              <a:t>practitioners and significant others </a:t>
            </a:r>
            <a:r>
              <a:rPr lang="en-US" dirty="0" smtClean="0"/>
              <a:t>interact with </a:t>
            </a:r>
            <a:r>
              <a:rPr lang="en-US" dirty="0"/>
              <a:t>other components of the treatment? Does the pattern </a:t>
            </a:r>
            <a:r>
              <a:rPr lang="en-US" dirty="0" smtClean="0"/>
              <a:t>of change </a:t>
            </a:r>
            <a:r>
              <a:rPr lang="en-US" dirty="0"/>
              <a:t>matter for clinical outcomes? By what process </a:t>
            </a:r>
            <a:r>
              <a:rPr lang="en-US" dirty="0" smtClean="0"/>
              <a:t>do novel </a:t>
            </a:r>
            <a:r>
              <a:rPr lang="en-US" dirty="0"/>
              <a:t>structures (e.g., engaged clinical interaction and </a:t>
            </a:r>
            <a:r>
              <a:rPr lang="en-US" dirty="0" smtClean="0"/>
              <a:t>alliance) or </a:t>
            </a:r>
            <a:r>
              <a:rPr lang="en-US" dirty="0"/>
              <a:t>patient skills (e.g., coping, mobility, pain </a:t>
            </a:r>
            <a:r>
              <a:rPr lang="en-US" dirty="0" smtClean="0"/>
              <a:t>regulation) </a:t>
            </a:r>
            <a:r>
              <a:rPr lang="it-IT" dirty="0" smtClean="0"/>
              <a:t>emerge </a:t>
            </a:r>
            <a:r>
              <a:rPr lang="it-IT" dirty="0" err="1"/>
              <a:t>during</a:t>
            </a:r>
            <a:r>
              <a:rPr lang="it-IT" dirty="0"/>
              <a:t> the treatment?</a:t>
            </a:r>
          </a:p>
        </p:txBody>
      </p:sp>
    </p:spTree>
    <p:extLst>
      <p:ext uri="{BB962C8B-B14F-4D97-AF65-F5344CB8AC3E}">
        <p14:creationId xmlns:p14="http://schemas.microsoft.com/office/powerpoint/2010/main" val="115903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4" y="5229200"/>
            <a:ext cx="83060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Modern medicine has real capacity to do harm but often minimal good; homeopathy has minimal capacity to do harm but real capacity to do good. </a:t>
            </a:r>
            <a:endParaRPr lang="en-US" dirty="0" smtClean="0"/>
          </a:p>
          <a:p>
            <a:pPr algn="just"/>
            <a:endParaRPr lang="en-US" dirty="0" smtClean="0"/>
          </a:p>
          <a:p>
            <a:pPr algn="ctr"/>
            <a:r>
              <a:rPr lang="en-US" b="1" dirty="0" smtClean="0"/>
              <a:t>Homeopathy </a:t>
            </a:r>
            <a:r>
              <a:rPr lang="en-US" b="1" dirty="0"/>
              <a:t>is bad science but good medicine.</a:t>
            </a:r>
            <a:endParaRPr lang="it-IT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048" y="12998"/>
            <a:ext cx="572452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6" y="107019"/>
            <a:ext cx="1524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89706" y="1086843"/>
            <a:ext cx="146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Sept</a:t>
            </a:r>
            <a:r>
              <a:rPr lang="it-IT" dirty="0" smtClean="0"/>
              <a:t> 12, 2012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395535" y="1916832"/>
            <a:ext cx="83060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dirty="0"/>
              <a:t>The homeopathic doctors I know are caring people, disillusioned with the crudeness of conventional </a:t>
            </a:r>
            <a:r>
              <a:rPr lang="en-US" dirty="0" smtClean="0"/>
              <a:t>medicine […] </a:t>
            </a:r>
            <a:r>
              <a:rPr lang="en-US" b="1" dirty="0" smtClean="0"/>
              <a:t>They </a:t>
            </a:r>
            <a:r>
              <a:rPr lang="en-US" b="1" dirty="0"/>
              <a:t>listen, spend time, and offer some explanation for the unexplainable—and their patients like them</a:t>
            </a:r>
            <a:r>
              <a:rPr lang="en-US" dirty="0" smtClean="0"/>
              <a:t>.</a:t>
            </a:r>
          </a:p>
          <a:p>
            <a:pPr algn="just" fontAlgn="base"/>
            <a:r>
              <a:rPr lang="en-US" dirty="0" smtClean="0"/>
              <a:t>The </a:t>
            </a:r>
            <a:r>
              <a:rPr lang="en-US" dirty="0"/>
              <a:t>effect of homeopathy is the positive effect of a therapeutic relationship that is reassuring, accepting, and supportive. Society should never underestimate the healing effect of a kind word or the value of a holistic approach. These consultations genuinely improve wellbeing</a:t>
            </a:r>
            <a:r>
              <a:rPr lang="en-US" dirty="0" smtClean="0"/>
              <a:t>.</a:t>
            </a:r>
          </a:p>
          <a:p>
            <a:pPr algn="just" fontAlgn="base"/>
            <a:r>
              <a:rPr lang="en-US" b="1" dirty="0" smtClean="0"/>
              <a:t>Homeopathic </a:t>
            </a:r>
            <a:r>
              <a:rPr lang="en-US" b="1" dirty="0"/>
              <a:t>pills are placebos, but the placebo response is great, maybe even as high as 80</a:t>
            </a:r>
            <a:r>
              <a:rPr lang="en-US" b="1" dirty="0" smtClean="0"/>
              <a:t>%.</a:t>
            </a:r>
          </a:p>
          <a:p>
            <a:pPr algn="just" fontAlgn="base"/>
            <a:endParaRPr lang="en-US" sz="1200" dirty="0"/>
          </a:p>
          <a:p>
            <a:pPr algn="just" fontAlgn="base"/>
            <a:r>
              <a:rPr lang="en-US" dirty="0"/>
              <a:t>There is no hard evidence for homeopathy. But likewise the more you understand of research evidence the more you understand it is mere modern marketing quackery. </a:t>
            </a:r>
          </a:p>
        </p:txBody>
      </p:sp>
    </p:spTree>
    <p:extLst>
      <p:ext uri="{BB962C8B-B14F-4D97-AF65-F5344CB8AC3E}">
        <p14:creationId xmlns:p14="http://schemas.microsoft.com/office/powerpoint/2010/main" val="101918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Integrative Medicine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Calibri" charset="0"/>
              </a:rPr>
              <a:t>Integrative Medicine is </a:t>
            </a:r>
            <a:r>
              <a:rPr lang="en-US" sz="2800" b="1" dirty="0">
                <a:latin typeface="Calibri" charset="0"/>
              </a:rPr>
              <a:t>healing-oriented medicine </a:t>
            </a:r>
            <a:r>
              <a:rPr lang="en-US" sz="2800" dirty="0">
                <a:latin typeface="Calibri" charset="0"/>
              </a:rPr>
              <a:t>that takes account of the whole person (body, mind, and spirit), including all aspects of lifestyle. </a:t>
            </a:r>
          </a:p>
          <a:p>
            <a:pPr eaLnBrk="1" hangingPunct="1">
              <a:buFontTx/>
              <a:buNone/>
            </a:pPr>
            <a:endParaRPr lang="en-US" sz="2800" dirty="0">
              <a:latin typeface="Calibri" charset="0"/>
            </a:endParaRPr>
          </a:p>
          <a:p>
            <a:pPr eaLnBrk="1" hangingPunct="1"/>
            <a:r>
              <a:rPr lang="en-US" sz="2800" dirty="0">
                <a:latin typeface="Calibri" charset="0"/>
              </a:rPr>
              <a:t>It emphasizes the therapeutic relationship and </a:t>
            </a:r>
            <a:r>
              <a:rPr lang="en-US" sz="2800" b="1" dirty="0">
                <a:latin typeface="Calibri" charset="0"/>
              </a:rPr>
              <a:t>makes use of all appropriate therapies</a:t>
            </a:r>
            <a:r>
              <a:rPr lang="en-US" sz="2800" dirty="0">
                <a:latin typeface="Calibri" charset="0"/>
              </a:rPr>
              <a:t>, both conventional and alternative.</a:t>
            </a:r>
          </a:p>
          <a:p>
            <a:pPr algn="r" eaLnBrk="1" hangingPunct="1">
              <a:buFontTx/>
              <a:buNone/>
            </a:pPr>
            <a:r>
              <a:rPr lang="en-US" sz="2000" b="1" dirty="0" err="1">
                <a:latin typeface="Calibri" charset="0"/>
              </a:rPr>
              <a:t>www.integrativemedicine.ariazona.edu</a:t>
            </a:r>
            <a:endParaRPr lang="en-US" sz="2000" b="1" dirty="0">
              <a:latin typeface="Calibri" charset="0"/>
            </a:endParaRPr>
          </a:p>
          <a:p>
            <a:pPr algn="r" eaLnBrk="1" hangingPunct="1">
              <a:buFontTx/>
              <a:buNone/>
            </a:pPr>
            <a:r>
              <a:rPr lang="en-US" sz="2000" b="1" dirty="0">
                <a:latin typeface="Calibri" charset="0"/>
              </a:rPr>
              <a:t>PIM – U of Arizona</a:t>
            </a:r>
          </a:p>
        </p:txBody>
      </p:sp>
    </p:spTree>
    <p:extLst>
      <p:ext uri="{BB962C8B-B14F-4D97-AF65-F5344CB8AC3E}">
        <p14:creationId xmlns:p14="http://schemas.microsoft.com/office/powerpoint/2010/main" val="198321557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Calibri" charset="0"/>
              </a:rPr>
              <a:t>The Future of Integrative Medicine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Calibri" charset="0"/>
              </a:rPr>
              <a:t>Definition of Integrative Medicine From the CAHCIM</a:t>
            </a:r>
          </a:p>
          <a:p>
            <a:pPr eaLnBrk="1" hangingPunct="1"/>
            <a:endParaRPr lang="en-US" sz="2800" dirty="0">
              <a:latin typeface="Calibri" charset="0"/>
            </a:endParaRPr>
          </a:p>
          <a:p>
            <a:pPr eaLnBrk="1" hangingPunct="1">
              <a:buFontTx/>
              <a:buNone/>
            </a:pPr>
            <a:r>
              <a:rPr lang="ja-JP" altLang="en-US" sz="2800" dirty="0">
                <a:latin typeface="Calibri" charset="0"/>
              </a:rPr>
              <a:t>“</a:t>
            </a:r>
            <a:r>
              <a:rPr lang="en-US" sz="2800" dirty="0">
                <a:latin typeface="Calibri" charset="0"/>
              </a:rPr>
              <a:t>Integrative medicine is the practice of medicine that reaffirms the </a:t>
            </a:r>
            <a:r>
              <a:rPr lang="en-US" sz="2800" b="1" dirty="0">
                <a:latin typeface="Calibri" charset="0"/>
              </a:rPr>
              <a:t>importance of the relationship between practitioner and patient</a:t>
            </a:r>
            <a:r>
              <a:rPr lang="en-US" sz="2800" dirty="0">
                <a:latin typeface="Calibri" charset="0"/>
              </a:rPr>
              <a:t>, focuses on the whole person, is informed by evidence, and makes use of </a:t>
            </a:r>
            <a:r>
              <a:rPr lang="en-US" sz="2800" b="1" dirty="0">
                <a:latin typeface="Calibri" charset="0"/>
              </a:rPr>
              <a:t>all appropriate therapeutic approaches to achieve optimal health and healing</a:t>
            </a:r>
            <a:r>
              <a:rPr lang="en-US" sz="2800" dirty="0">
                <a:latin typeface="Calibri" charset="0"/>
              </a:rPr>
              <a:t>.</a:t>
            </a:r>
            <a:r>
              <a:rPr lang="ja-JP" altLang="en-US" sz="2800" dirty="0">
                <a:latin typeface="Calibri" charset="0"/>
              </a:rPr>
              <a:t>”</a:t>
            </a:r>
            <a:r>
              <a:rPr lang="en-US" sz="2800" dirty="0">
                <a:latin typeface="Calibri" charset="0"/>
              </a:rPr>
              <a:t>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339752" y="6093296"/>
            <a:ext cx="638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Consortium</a:t>
            </a:r>
            <a:r>
              <a:rPr lang="it-IT" b="1" dirty="0"/>
              <a:t> of </a:t>
            </a:r>
            <a:r>
              <a:rPr lang="it-IT" b="1" dirty="0" err="1"/>
              <a:t>Academic</a:t>
            </a:r>
            <a:r>
              <a:rPr lang="it-IT" b="1" dirty="0"/>
              <a:t> </a:t>
            </a:r>
            <a:r>
              <a:rPr lang="it-IT" b="1" dirty="0" err="1"/>
              <a:t>Health</a:t>
            </a:r>
            <a:r>
              <a:rPr lang="it-IT" b="1" dirty="0"/>
              <a:t> Centers for Integrative Medicine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0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ChicagoJan2005Cover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r="2190" b="11111"/>
          <a:stretch>
            <a:fillRect/>
          </a:stretch>
        </p:blipFill>
        <p:spPr>
          <a:xfrm>
            <a:off x="1692275" y="0"/>
            <a:ext cx="525145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369099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11462"/>
          <a:stretch/>
        </p:blipFill>
        <p:spPr>
          <a:xfrm>
            <a:off x="331509" y="109224"/>
            <a:ext cx="8489878" cy="302642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21" y="2819114"/>
            <a:ext cx="8055914" cy="38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0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11462"/>
          <a:stretch/>
        </p:blipFill>
        <p:spPr>
          <a:xfrm>
            <a:off x="331509" y="109224"/>
            <a:ext cx="8489878" cy="302642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290" y="2740149"/>
            <a:ext cx="4360635" cy="354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7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11462"/>
          <a:stretch/>
        </p:blipFill>
        <p:spPr>
          <a:xfrm>
            <a:off x="331509" y="109224"/>
            <a:ext cx="8489878" cy="302642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61" y="3240587"/>
            <a:ext cx="5503128" cy="356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4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Immagine 500"/>
          <p:cNvPicPr/>
          <p:nvPr/>
        </p:nvPicPr>
        <p:blipFill>
          <a:blip r:embed="rId2"/>
          <a:stretch/>
        </p:blipFill>
        <p:spPr>
          <a:xfrm>
            <a:off x="2149686" y="2743318"/>
            <a:ext cx="5034440" cy="2612684"/>
          </a:xfrm>
          <a:prstGeom prst="rect">
            <a:avLst/>
          </a:prstGeom>
          <a:ln>
            <a:noFill/>
          </a:ln>
        </p:spPr>
      </p:pic>
      <p:sp>
        <p:nvSpPr>
          <p:cNvPr id="502" name="TextShape 1"/>
          <p:cNvSpPr txBox="1"/>
          <p:nvPr/>
        </p:nvSpPr>
        <p:spPr>
          <a:xfrm>
            <a:off x="755576" y="268780"/>
            <a:ext cx="7560840" cy="63994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lIns="81588" tIns="40795" rIns="81588" bIns="40795"/>
          <a:lstStyle/>
          <a:p>
            <a:pPr defTabSz="414468"/>
            <a:r>
              <a:rPr lang="it-IT" sz="3200" b="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Evidence</a:t>
            </a:r>
            <a:r>
              <a:rPr lang="it-IT" sz="3200" b="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based</a:t>
            </a:r>
            <a:r>
              <a:rPr lang="it-IT" sz="3200" b="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medicine: </a:t>
            </a:r>
            <a:r>
              <a:rPr lang="it-IT" sz="3200" b="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one</a:t>
            </a:r>
            <a:r>
              <a:rPr lang="it-IT" sz="3200" b="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 for </a:t>
            </a:r>
            <a:r>
              <a:rPr lang="it-IT" sz="3200" b="1" dirty="0" err="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all</a:t>
            </a:r>
            <a:r>
              <a:rPr lang="it-IT" sz="3200" b="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?</a:t>
            </a:r>
            <a:endParaRPr sz="200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" name="Ovale 1"/>
          <p:cNvSpPr/>
          <p:nvPr/>
        </p:nvSpPr>
        <p:spPr>
          <a:xfrm>
            <a:off x="1907704" y="2780928"/>
            <a:ext cx="5688632" cy="2736304"/>
          </a:xfrm>
          <a:prstGeom prst="ellipse">
            <a:avLst/>
          </a:prstGeom>
          <a:solidFill>
            <a:schemeClr val="bg1">
              <a:lumMod val="65000"/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001"/>
            <a:r>
              <a:rPr lang="it-IT" sz="4800" dirty="0" smtClean="0">
                <a:solidFill>
                  <a:prstClr val="white"/>
                </a:solidFill>
                <a:latin typeface="Calibri"/>
              </a:rPr>
              <a:t>EVIDENCE BASED MEDICINE</a:t>
            </a:r>
            <a:endParaRPr lang="it-IT" sz="4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reenshot 2015-12-22 07.53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72250"/>
          </a:xfrm>
          <a:prstGeom prst="rect">
            <a:avLst/>
          </a:prstGeom>
        </p:spPr>
      </p:pic>
      <p:pic>
        <p:nvPicPr>
          <p:cNvPr id="6" name="Immagine 5" descr="Screenshot 2015-12-22 07.54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5879282"/>
            <a:ext cx="5778500" cy="9779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67544" y="5949280"/>
            <a:ext cx="1439917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4400" dirty="0" smtClean="0"/>
              <a:t>2013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337660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0"/>
            <a:ext cx="4501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2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0"/>
            <a:ext cx="4501553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0981" y="2375920"/>
            <a:ext cx="21309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INTEGRATIVE </a:t>
            </a:r>
          </a:p>
          <a:p>
            <a:r>
              <a:rPr lang="it-IT" sz="2800" dirty="0" smtClean="0"/>
              <a:t>MEDICINE</a:t>
            </a:r>
            <a:endParaRPr lang="it-IT" sz="2800" dirty="0"/>
          </a:p>
        </p:txBody>
      </p:sp>
      <p:sp>
        <p:nvSpPr>
          <p:cNvPr id="6" name="Freccia destra 5"/>
          <p:cNvSpPr/>
          <p:nvPr/>
        </p:nvSpPr>
        <p:spPr>
          <a:xfrm>
            <a:off x="2311400" y="2375920"/>
            <a:ext cx="446992" cy="1051373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6475376"/>
            <a:ext cx="1093788" cy="38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86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18"/>
            <a:ext cx="9144000" cy="555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4805" y="208822"/>
            <a:ext cx="8228160" cy="1144920"/>
          </a:xfrm>
          <a:ln/>
        </p:spPr>
        <p:txBody>
          <a:bodyPr lIns="0" tIns="27403" rIns="0" bIns="0" anchor="ctr"/>
          <a:lstStyle/>
          <a:p>
            <a:pPr>
              <a:buClrTx/>
              <a:tabLst>
                <a:tab pos="0" algn="l"/>
                <a:tab pos="405666" algn="l"/>
                <a:tab pos="812770" algn="l"/>
                <a:tab pos="1219868" algn="l"/>
                <a:tab pos="1626975" algn="l"/>
                <a:tab pos="2034080" algn="l"/>
                <a:tab pos="2441178" algn="l"/>
                <a:tab pos="2848288" algn="l"/>
                <a:tab pos="3255392" algn="l"/>
                <a:tab pos="3662495" algn="l"/>
                <a:tab pos="4069600" algn="l"/>
                <a:tab pos="4476704" algn="l"/>
                <a:tab pos="4883806" algn="l"/>
                <a:tab pos="5290909" algn="l"/>
                <a:tab pos="5698015" algn="l"/>
                <a:tab pos="6105116" algn="l"/>
                <a:tab pos="6512222" algn="l"/>
                <a:tab pos="6919323" algn="l"/>
                <a:tab pos="7326429" algn="l"/>
                <a:tab pos="7733535" algn="l"/>
                <a:tab pos="8140638" algn="l"/>
                <a:tab pos="8142072" algn="l"/>
              </a:tabLst>
            </a:pPr>
            <a:r>
              <a:rPr lang="it-IT" sz="4400" b="1"/>
              <a:t>The world, today</a:t>
            </a:r>
          </a:p>
        </p:txBody>
      </p:sp>
    </p:spTree>
    <p:extLst>
      <p:ext uri="{BB962C8B-B14F-4D97-AF65-F5344CB8AC3E}">
        <p14:creationId xmlns:p14="http://schemas.microsoft.com/office/powerpoint/2010/main" val="26377168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Struttura predefinita">
  <a:themeElements>
    <a:clrScheme name="2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Microsoft YaHe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Microsoft YaHei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Microsoft YaHe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Microsoft YaHei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2227</Words>
  <Application>Microsoft Macintosh PowerPoint</Application>
  <PresentationFormat>Presentazione su schermo (4:3)</PresentationFormat>
  <Paragraphs>248</Paragraphs>
  <Slides>81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7</vt:i4>
      </vt:variant>
      <vt:variant>
        <vt:lpstr>Titoli diapositive</vt:lpstr>
      </vt:variant>
      <vt:variant>
        <vt:i4>81</vt:i4>
      </vt:variant>
    </vt:vector>
  </HeadingPairs>
  <TitlesOfParts>
    <vt:vector size="88" baseType="lpstr">
      <vt:lpstr>Tema di Office</vt:lpstr>
      <vt:lpstr>9_Tema di Office</vt:lpstr>
      <vt:lpstr>10_Tema di Office</vt:lpstr>
      <vt:lpstr>4_Struttura predefinita</vt:lpstr>
      <vt:lpstr>1_Tema di Office</vt:lpstr>
      <vt:lpstr>2_Tema di Office</vt:lpstr>
      <vt:lpstr>7_Tema di Office</vt:lpstr>
      <vt:lpstr>LE MEDICINE COMPLEMENTARI E NON ALTERNATIVE</vt:lpstr>
      <vt:lpstr>The world before 1492</vt:lpstr>
      <vt:lpstr>Presentazione di PowerPoint</vt:lpstr>
      <vt:lpstr>Presentazione di PowerPoint</vt:lpstr>
      <vt:lpstr>Presentazione di PowerPoint</vt:lpstr>
      <vt:lpstr>Presentazione di PowerPoint</vt:lpstr>
      <vt:lpstr>The world soon after 1492</vt:lpstr>
      <vt:lpstr>Presentazione di PowerPoint</vt:lpstr>
      <vt:lpstr>The world, today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The “new” patients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Integrative Medicine </vt:lpstr>
      <vt:lpstr>The patient as a person</vt:lpstr>
      <vt:lpstr>Presentazione di PowerPoint</vt:lpstr>
      <vt:lpstr>Presentazione di PowerPoint</vt:lpstr>
      <vt:lpstr>Presentazione di PowerPoint</vt:lpstr>
      <vt:lpstr>Presentazione di PowerPoint</vt:lpstr>
      <vt:lpstr>The Human Phenome Project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Integrative Medicine</vt:lpstr>
      <vt:lpstr>The Future of Integrative Medicine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CSR e le medicine complementari</dc:title>
  <dc:creator>gfg</dc:creator>
  <cp:lastModifiedBy>gfg</cp:lastModifiedBy>
  <cp:revision>15</cp:revision>
  <dcterms:created xsi:type="dcterms:W3CDTF">2015-12-10T22:07:36Z</dcterms:created>
  <dcterms:modified xsi:type="dcterms:W3CDTF">2016-01-30T05:54:38Z</dcterms:modified>
</cp:coreProperties>
</file>