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48" r:id="rId2"/>
    <p:sldId id="349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46" r:id="rId14"/>
    <p:sldId id="327" r:id="rId15"/>
    <p:sldId id="326" r:id="rId16"/>
    <p:sldId id="323" r:id="rId17"/>
    <p:sldId id="322" r:id="rId18"/>
    <p:sldId id="328" r:id="rId19"/>
    <p:sldId id="329" r:id="rId20"/>
    <p:sldId id="330" r:id="rId21"/>
    <p:sldId id="318" r:id="rId22"/>
    <p:sldId id="321" r:id="rId23"/>
    <p:sldId id="345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290" r:id="rId3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/>
      <dgm:spPr/>
      <dgm:t>
        <a:bodyPr/>
        <a:lstStyle/>
        <a:p>
          <a:r>
            <a:rPr lang="it-IT" b="0" dirty="0" smtClean="0">
              <a:latin typeface="Arial Narrow"/>
              <a:cs typeface="Arial Narrow"/>
            </a:rPr>
            <a:t>Cercare sempre i segni e sintomi d’allarme; riconsiderare diagnosi troppo definitive di sindrome dell’intestino irritabile</a:t>
          </a:r>
          <a:endParaRPr lang="it-IT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/>
      <dgm:spPr/>
      <dgm:t>
        <a:bodyPr/>
        <a:lstStyle/>
        <a:p>
          <a:r>
            <a:rPr lang="it-IT" b="0" dirty="0" smtClean="0">
              <a:latin typeface="Arial Narrow"/>
              <a:cs typeface="Arial Narrow"/>
            </a:rPr>
            <a:t>Tenere sempre presente il rischio neoplastico delle IBD</a:t>
          </a:r>
          <a:endParaRPr lang="it-IT" b="0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/>
      <dgm:spPr/>
      <dgm:t>
        <a:bodyPr/>
        <a:lstStyle/>
        <a:p>
          <a:r>
            <a:rPr lang="it-IT" b="0" dirty="0" smtClean="0">
              <a:latin typeface="Arial Narrow"/>
              <a:cs typeface="Arial Narrow"/>
            </a:rPr>
            <a:t>Nelle IBD il follow-up è sempre da eseguire con </a:t>
          </a:r>
          <a:r>
            <a:rPr lang="it-IT" b="0" dirty="0" err="1" smtClean="0">
              <a:latin typeface="Arial Narrow"/>
              <a:cs typeface="Arial Narrow"/>
            </a:rPr>
            <a:t>colonrettoscopia</a:t>
          </a:r>
          <a:r>
            <a:rPr lang="it-IT" b="0" dirty="0" smtClean="0">
              <a:latin typeface="Arial Narrow"/>
              <a:cs typeface="Arial Narrow"/>
            </a:rPr>
            <a:t> con biopsie</a:t>
          </a:r>
          <a:endParaRPr lang="it-IT" b="0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/>
      <dgm:spPr/>
      <dgm:t>
        <a:bodyPr/>
        <a:lstStyle/>
        <a:p>
          <a:r>
            <a:rPr lang="it-IT" b="0" dirty="0" smtClean="0">
              <a:latin typeface="Arial Narrow"/>
              <a:cs typeface="Arial Narrow"/>
            </a:rPr>
            <a:t>La negatività degli esami strumentali eseguiti non sempre esclude la diagnosi di IBD</a:t>
          </a:r>
          <a:endParaRPr lang="it-IT" b="0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A4AECC9F-FA9F-8A4B-8379-68FE276DE1D4}" type="presOf" srcId="{082C3A4E-F1E0-BD46-9F2B-FE77532B948D}" destId="{66BEDA6B-ED39-584D-AFF9-E78CD244A2D8}" srcOrd="0" destOrd="0" presId="urn:microsoft.com/office/officeart/2005/8/layout/chevron2"/>
    <dgm:cxn modelId="{22FD9280-242F-9E43-BF3A-EE505E2831EA}" type="presOf" srcId="{E2B49345-971D-8E42-A04A-C70453476C74}" destId="{40E24A69-73F7-6B42-B21F-2F80040FE5B1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263FA0C3-F693-6446-B4EB-263AB115BEBF}" type="presOf" srcId="{CC0C5F87-9E09-F44A-9FE4-783D1ECA91D7}" destId="{A33AEACA-D2B7-DD4F-BC66-D0A9C74BB356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30F95CCA-4D52-3B49-8A0A-70C5319604A9}" type="presOf" srcId="{FE7C479A-06AC-4B44-BD18-E837F19107A3}" destId="{8CC556F1-3902-064D-9B1D-7826AE877ED2}" srcOrd="0" destOrd="0" presId="urn:microsoft.com/office/officeart/2005/8/layout/chevron2"/>
    <dgm:cxn modelId="{9B958105-5B88-EC4E-9B2C-4DF323F98E78}" type="presOf" srcId="{1A482E81-4384-F043-99B0-3556F969F1C4}" destId="{49A8466E-1FE7-744E-93DB-7BDD5B0612CC}" srcOrd="0" destOrd="0" presId="urn:microsoft.com/office/officeart/2005/8/layout/chevron2"/>
    <dgm:cxn modelId="{118CA31B-EE6D-AD4C-B359-E10BC32B79DE}" type="presOf" srcId="{54635D34-9A8F-3040-A6D1-AC1310742952}" destId="{927D0E4D-3F6D-644B-A84D-6BDF82C790D4}" srcOrd="0" destOrd="0" presId="urn:microsoft.com/office/officeart/2005/8/layout/chevron2"/>
    <dgm:cxn modelId="{A5E230D7-46C8-7148-9004-10685F80A6E8}" type="presOf" srcId="{E1BFDECB-B5AA-5B42-B0D9-5495E9F87448}" destId="{F5DAF114-CBF2-6C42-A815-A4131FDC3DFB}" srcOrd="0" destOrd="0" presId="urn:microsoft.com/office/officeart/2005/8/layout/chevron2"/>
    <dgm:cxn modelId="{DAC06541-37FF-B244-9FE7-98AA1E8E6A7A}" type="presOf" srcId="{922FFC4C-6A2D-9A44-804C-E2E5705726AC}" destId="{350713BD-B27B-E948-80D9-169A97BCC1EF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33527963-55FA-CC42-9093-A5EC638975B0}" type="presOf" srcId="{3800E0CD-D18A-6B4E-B56D-EC77A674B61F}" destId="{AB14E9ED-0B59-3C41-BFB6-02715B144645}" srcOrd="0" destOrd="0" presId="urn:microsoft.com/office/officeart/2005/8/layout/chevron2"/>
    <dgm:cxn modelId="{498816DB-11C6-DF46-AB4F-6319A094CB53}" type="presParOf" srcId="{8CC556F1-3902-064D-9B1D-7826AE877ED2}" destId="{E3E038D3-8E18-EA42-AF72-11DD7CD67EA8}" srcOrd="0" destOrd="0" presId="urn:microsoft.com/office/officeart/2005/8/layout/chevron2"/>
    <dgm:cxn modelId="{37EB5456-74CB-1449-AD65-A05EB9930BEB}" type="presParOf" srcId="{E3E038D3-8E18-EA42-AF72-11DD7CD67EA8}" destId="{A33AEACA-D2B7-DD4F-BC66-D0A9C74BB356}" srcOrd="0" destOrd="0" presId="urn:microsoft.com/office/officeart/2005/8/layout/chevron2"/>
    <dgm:cxn modelId="{639659BB-705B-DF4E-A738-4361FC219C51}" type="presParOf" srcId="{E3E038D3-8E18-EA42-AF72-11DD7CD67EA8}" destId="{350713BD-B27B-E948-80D9-169A97BCC1EF}" srcOrd="1" destOrd="0" presId="urn:microsoft.com/office/officeart/2005/8/layout/chevron2"/>
    <dgm:cxn modelId="{AE0315F5-A4CF-0D4D-9B80-5BFB124C9A5E}" type="presParOf" srcId="{8CC556F1-3902-064D-9B1D-7826AE877ED2}" destId="{915AC809-38F8-0E4E-BD3E-2767400BDDE8}" srcOrd="1" destOrd="0" presId="urn:microsoft.com/office/officeart/2005/8/layout/chevron2"/>
    <dgm:cxn modelId="{4DB1D02E-CBDF-0549-9D89-440F7BD65303}" type="presParOf" srcId="{8CC556F1-3902-064D-9B1D-7826AE877ED2}" destId="{ABB89070-6C57-554C-B131-4B74B9AD69F3}" srcOrd="2" destOrd="0" presId="urn:microsoft.com/office/officeart/2005/8/layout/chevron2"/>
    <dgm:cxn modelId="{F521855D-770D-4E4D-ADC8-8B786C5C77FE}" type="presParOf" srcId="{ABB89070-6C57-554C-B131-4B74B9AD69F3}" destId="{40E24A69-73F7-6B42-B21F-2F80040FE5B1}" srcOrd="0" destOrd="0" presId="urn:microsoft.com/office/officeart/2005/8/layout/chevron2"/>
    <dgm:cxn modelId="{A2595A7B-F47F-4D48-BCA5-1E1D864C6F22}" type="presParOf" srcId="{ABB89070-6C57-554C-B131-4B74B9AD69F3}" destId="{AB14E9ED-0B59-3C41-BFB6-02715B144645}" srcOrd="1" destOrd="0" presId="urn:microsoft.com/office/officeart/2005/8/layout/chevron2"/>
    <dgm:cxn modelId="{D28F05AF-73A5-064D-86E0-BD1B2BC73ADF}" type="presParOf" srcId="{8CC556F1-3902-064D-9B1D-7826AE877ED2}" destId="{E2A5A025-D2BF-FD4B-9D0E-069330075690}" srcOrd="3" destOrd="0" presId="urn:microsoft.com/office/officeart/2005/8/layout/chevron2"/>
    <dgm:cxn modelId="{7B9CE91E-5659-AD4C-BCD7-9B3C7440EC4C}" type="presParOf" srcId="{8CC556F1-3902-064D-9B1D-7826AE877ED2}" destId="{80146EE5-1473-194F-B1B6-CD064E2E7C73}" srcOrd="4" destOrd="0" presId="urn:microsoft.com/office/officeart/2005/8/layout/chevron2"/>
    <dgm:cxn modelId="{39B500A7-45B0-1A44-BB8D-528AC64CFF4B}" type="presParOf" srcId="{80146EE5-1473-194F-B1B6-CD064E2E7C73}" destId="{66BEDA6B-ED39-584D-AFF9-E78CD244A2D8}" srcOrd="0" destOrd="0" presId="urn:microsoft.com/office/officeart/2005/8/layout/chevron2"/>
    <dgm:cxn modelId="{7CF2999D-95C7-EE40-B827-44611AEE9187}" type="presParOf" srcId="{80146EE5-1473-194F-B1B6-CD064E2E7C73}" destId="{49A8466E-1FE7-744E-93DB-7BDD5B0612CC}" srcOrd="1" destOrd="0" presId="urn:microsoft.com/office/officeart/2005/8/layout/chevron2"/>
    <dgm:cxn modelId="{2863E623-1D8C-7349-AC54-71F2A523DCB7}" type="presParOf" srcId="{8CC556F1-3902-064D-9B1D-7826AE877ED2}" destId="{1052B3D2-7971-7943-9E06-86B513B37BA9}" srcOrd="5" destOrd="0" presId="urn:microsoft.com/office/officeart/2005/8/layout/chevron2"/>
    <dgm:cxn modelId="{CD07F438-1F23-2F49-A020-08175BB5D1ED}" type="presParOf" srcId="{8CC556F1-3902-064D-9B1D-7826AE877ED2}" destId="{1979A3C7-6B83-AE48-AD16-A7BE9B28A234}" srcOrd="6" destOrd="0" presId="urn:microsoft.com/office/officeart/2005/8/layout/chevron2"/>
    <dgm:cxn modelId="{B292861B-01A1-0F41-89D6-E2DF6EF5F523}" type="presParOf" srcId="{1979A3C7-6B83-AE48-AD16-A7BE9B28A234}" destId="{F5DAF114-CBF2-6C42-A815-A4131FDC3DFB}" srcOrd="0" destOrd="0" presId="urn:microsoft.com/office/officeart/2005/8/layout/chevron2"/>
    <dgm:cxn modelId="{45DD429C-B51B-5C43-9087-F4A5067C7F4A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76726" y="179233"/>
          <a:ext cx="1178174" cy="824721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76726" y="179233"/>
        <a:ext cx="1178174" cy="824721"/>
      </dsp:txXfrm>
    </dsp:sp>
    <dsp:sp modelId="{350713BD-B27B-E948-80D9-169A97BCC1EF}">
      <dsp:nvSpPr>
        <dsp:cNvPr id="0" name=""/>
        <dsp:cNvSpPr/>
      </dsp:nvSpPr>
      <dsp:spPr>
        <a:xfrm rot="5400000">
          <a:off x="4372653" y="-3545424"/>
          <a:ext cx="766215" cy="78620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500" b="0" kern="1200" dirty="0" smtClean="0">
              <a:latin typeface="Arial Narrow"/>
              <a:cs typeface="Arial Narrow"/>
            </a:rPr>
            <a:t>Cercare sempre i segni e sintomi d’allarme; riconsiderare diagnosi troppo definitive di sindrome dell’intestino irritabile</a:t>
          </a:r>
          <a:endParaRPr lang="it-IT" sz="2500" b="0" kern="1200" dirty="0">
            <a:latin typeface="Arial Narrow"/>
            <a:cs typeface="Arial Narrow"/>
          </a:endParaRPr>
        </a:p>
      </dsp:txBody>
      <dsp:txXfrm rot="5400000">
        <a:off x="4372653" y="-3545424"/>
        <a:ext cx="766215" cy="7862078"/>
      </dsp:txXfrm>
    </dsp:sp>
    <dsp:sp modelId="{40E24A69-73F7-6B42-B21F-2F80040FE5B1}">
      <dsp:nvSpPr>
        <dsp:cNvPr id="0" name=""/>
        <dsp:cNvSpPr/>
      </dsp:nvSpPr>
      <dsp:spPr>
        <a:xfrm rot="5400000">
          <a:off x="-176726" y="1209768"/>
          <a:ext cx="1178174" cy="824721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76726" y="1209768"/>
        <a:ext cx="1178174" cy="824721"/>
      </dsp:txXfrm>
    </dsp:sp>
    <dsp:sp modelId="{AB14E9ED-0B59-3C41-BFB6-02715B144645}">
      <dsp:nvSpPr>
        <dsp:cNvPr id="0" name=""/>
        <dsp:cNvSpPr/>
      </dsp:nvSpPr>
      <dsp:spPr>
        <a:xfrm rot="5400000">
          <a:off x="4372854" y="-2515089"/>
          <a:ext cx="765813" cy="78620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500" b="0" kern="1200" dirty="0" smtClean="0">
              <a:latin typeface="Arial Narrow"/>
              <a:cs typeface="Arial Narrow"/>
            </a:rPr>
            <a:t>La negatività degli esami strumentali eseguiti non sempre esclude la diagnosi di IBD</a:t>
          </a:r>
          <a:endParaRPr lang="it-IT" sz="2500" b="0" kern="1200" dirty="0">
            <a:latin typeface="Arial Narrow"/>
            <a:cs typeface="Arial Narrow"/>
          </a:endParaRPr>
        </a:p>
      </dsp:txBody>
      <dsp:txXfrm rot="5400000">
        <a:off x="4372854" y="-2515089"/>
        <a:ext cx="765813" cy="7862078"/>
      </dsp:txXfrm>
    </dsp:sp>
    <dsp:sp modelId="{66BEDA6B-ED39-584D-AFF9-E78CD244A2D8}">
      <dsp:nvSpPr>
        <dsp:cNvPr id="0" name=""/>
        <dsp:cNvSpPr/>
      </dsp:nvSpPr>
      <dsp:spPr>
        <a:xfrm rot="5400000">
          <a:off x="-176726" y="2240304"/>
          <a:ext cx="1178174" cy="824721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76726" y="2240304"/>
        <a:ext cx="1178174" cy="824721"/>
      </dsp:txXfrm>
    </dsp:sp>
    <dsp:sp modelId="{49A8466E-1FE7-744E-93DB-7BDD5B0612CC}">
      <dsp:nvSpPr>
        <dsp:cNvPr id="0" name=""/>
        <dsp:cNvSpPr/>
      </dsp:nvSpPr>
      <dsp:spPr>
        <a:xfrm rot="5400000">
          <a:off x="4372854" y="-1484554"/>
          <a:ext cx="765813" cy="78620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500" b="0" kern="1200" dirty="0" smtClean="0">
              <a:latin typeface="Arial Narrow"/>
              <a:cs typeface="Arial Narrow"/>
            </a:rPr>
            <a:t>Tenere sempre presente il rischio neoplastico delle IBD</a:t>
          </a:r>
          <a:endParaRPr lang="it-IT" sz="2500" b="0" kern="1200" dirty="0">
            <a:latin typeface="Arial Narrow"/>
            <a:cs typeface="Arial Narrow"/>
          </a:endParaRPr>
        </a:p>
      </dsp:txBody>
      <dsp:txXfrm rot="5400000">
        <a:off x="4372854" y="-1484554"/>
        <a:ext cx="765813" cy="7862078"/>
      </dsp:txXfrm>
    </dsp:sp>
    <dsp:sp modelId="{F5DAF114-CBF2-6C42-A815-A4131FDC3DFB}">
      <dsp:nvSpPr>
        <dsp:cNvPr id="0" name=""/>
        <dsp:cNvSpPr/>
      </dsp:nvSpPr>
      <dsp:spPr>
        <a:xfrm rot="5400000">
          <a:off x="-176726" y="3270839"/>
          <a:ext cx="1178174" cy="824721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76726" y="3270839"/>
        <a:ext cx="1178174" cy="824721"/>
      </dsp:txXfrm>
    </dsp:sp>
    <dsp:sp modelId="{927D0E4D-3F6D-644B-A84D-6BDF82C790D4}">
      <dsp:nvSpPr>
        <dsp:cNvPr id="0" name=""/>
        <dsp:cNvSpPr/>
      </dsp:nvSpPr>
      <dsp:spPr>
        <a:xfrm rot="5400000">
          <a:off x="4372854" y="-454018"/>
          <a:ext cx="765813" cy="78620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500" b="0" kern="1200" dirty="0" smtClean="0">
              <a:latin typeface="Arial Narrow"/>
              <a:cs typeface="Arial Narrow"/>
            </a:rPr>
            <a:t>Nelle IBD il follow-up è sempre da eseguire con </a:t>
          </a:r>
          <a:r>
            <a:rPr lang="it-IT" sz="2500" b="0" kern="1200" dirty="0" err="1" smtClean="0">
              <a:latin typeface="Arial Narrow"/>
              <a:cs typeface="Arial Narrow"/>
            </a:rPr>
            <a:t>colonrettoscopia</a:t>
          </a:r>
          <a:r>
            <a:rPr lang="it-IT" sz="2500" b="0" kern="1200" dirty="0" smtClean="0">
              <a:latin typeface="Arial Narrow"/>
              <a:cs typeface="Arial Narrow"/>
            </a:rPr>
            <a:t> con biopsie</a:t>
          </a:r>
          <a:endParaRPr lang="it-IT" sz="2500" b="0" kern="1200" dirty="0">
            <a:latin typeface="Arial Narrow"/>
            <a:cs typeface="Arial Narrow"/>
          </a:endParaRPr>
        </a:p>
      </dsp:txBody>
      <dsp:txXfrm rot="5400000">
        <a:off x="4372854" y="-454018"/>
        <a:ext cx="765813" cy="786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67A8-D12A-4A37-81F3-7612B0AA41B9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9435-B5D4-4302-BA83-F5E4D65110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37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15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686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5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45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36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66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67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49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3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95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FD91-1117-9943-8868-A2F042F645B0}" type="datetimeFigureOut">
              <a:rPr lang="it-IT" smtClean="0"/>
              <a:pPr/>
              <a:t>30/05/2013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28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3723"/>
            <a:ext cx="8585200" cy="4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5345" y="2190685"/>
            <a:ext cx="487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 Narrow" pitchFamily="34" charset="0"/>
              </a:rPr>
              <a:t>1. IN URGENZA: </a:t>
            </a:r>
            <a:r>
              <a:rPr lang="it-IT" sz="2400" dirty="0" smtClean="0">
                <a:latin typeface="Arial Narrow" pitchFamily="34" charset="0"/>
              </a:rPr>
              <a:t>Emocromo, VES, PCR </a:t>
            </a:r>
            <a:endParaRPr lang="it-IT" sz="2400" dirty="0">
              <a:latin typeface="Arial Narrow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5345" y="2520390"/>
            <a:ext cx="6201838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latin typeface="Arial Narrow" pitchFamily="34" charset="0"/>
              </a:rPr>
              <a:t>2. DIFFERIBILI: </a:t>
            </a:r>
            <a:r>
              <a:rPr lang="it-IT" sz="2400" dirty="0" smtClean="0">
                <a:latin typeface="Arial Narrow" pitchFamily="34" charset="0"/>
              </a:rPr>
              <a:t>TSH, anticorpi anti-TTG IGA,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Arial Narrow" pitchFamily="34" charset="0"/>
              </a:rPr>
              <a:t>	</a:t>
            </a:r>
            <a:r>
              <a:rPr lang="it-IT" sz="2400" dirty="0" smtClean="0">
                <a:latin typeface="Arial Narrow" pitchFamily="34" charset="0"/>
              </a:rPr>
              <a:t>	     	 	 IGA totali, AST, ALT, GGT,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Arial Narrow" pitchFamily="34" charset="0"/>
              </a:rPr>
              <a:t>	</a:t>
            </a:r>
            <a:r>
              <a:rPr lang="it-IT" sz="2400" dirty="0" smtClean="0">
                <a:latin typeface="Arial Narrow" pitchFamily="34" charset="0"/>
              </a:rPr>
              <a:t>	      		 Coprocolture, ricerca parassiti, 			  </a:t>
            </a:r>
            <a:r>
              <a:rPr lang="it-IT" sz="2400" dirty="0">
                <a:latin typeface="Arial Narrow" pitchFamily="34" charset="0"/>
              </a:rPr>
              <a:t>	</a:t>
            </a:r>
            <a:r>
              <a:rPr lang="it-IT" sz="2400" dirty="0" smtClean="0">
                <a:latin typeface="Arial Narrow" pitchFamily="34" charset="0"/>
              </a:rPr>
              <a:t>               SOF x 3</a:t>
            </a:r>
            <a:endParaRPr lang="it-IT" sz="2400" dirty="0">
              <a:latin typeface="Arial Narrow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 Narrow" pitchFamily="34" charset="0"/>
              </a:rPr>
              <a:t>Federica</a:t>
            </a:r>
            <a:endParaRPr lang="it-IT" sz="3200" b="1" dirty="0">
              <a:latin typeface="Arial Narrow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576"/>
            <a:ext cx="9144000" cy="1133917"/>
          </a:xfrm>
          <a:solidFill>
            <a:srgbClr val="00B0F0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Rivalutazione con esito degli esami: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7895" y="1641631"/>
            <a:ext cx="8362585" cy="330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AutoNum type="arabicPeriod"/>
              <a:defRPr/>
            </a:pPr>
            <a:r>
              <a:rPr lang="it-IT" sz="2800" b="1" dirty="0" smtClean="0">
                <a:latin typeface="Arial Narrow"/>
                <a:cs typeface="Arial Narrow"/>
              </a:rPr>
              <a:t>Se coprocolture + </a:t>
            </a:r>
            <a:r>
              <a:rPr lang="it-IT" sz="2800" dirty="0" smtClean="0">
                <a:latin typeface="Arial Narrow"/>
                <a:cs typeface="Arial Narrow"/>
              </a:rPr>
              <a:t>: </a:t>
            </a:r>
            <a:r>
              <a:rPr lang="it-IT" sz="2800" dirty="0" err="1" smtClean="0">
                <a:latin typeface="Arial Narrow"/>
                <a:cs typeface="Arial Narrow"/>
              </a:rPr>
              <a:t>tp</a:t>
            </a:r>
            <a:r>
              <a:rPr lang="it-IT" sz="2800" dirty="0" smtClean="0">
                <a:latin typeface="Arial Narrow"/>
                <a:cs typeface="Arial Narrow"/>
              </a:rPr>
              <a:t> sintomatica ed eventuale rivalutazione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AutoNum type="arabicPeriod"/>
              <a:defRPr/>
            </a:pPr>
            <a:r>
              <a:rPr lang="it-IT" sz="2800" b="1" dirty="0" smtClean="0">
                <a:latin typeface="Arial Narrow"/>
                <a:cs typeface="Arial Narrow"/>
              </a:rPr>
              <a:t>Sospetto IBD </a:t>
            </a:r>
            <a:r>
              <a:rPr lang="it-IT" sz="2800" dirty="0" smtClean="0">
                <a:latin typeface="Arial Narrow"/>
                <a:cs typeface="Arial Narrow"/>
              </a:rPr>
              <a:t>(PCR elevata, anemia, SOF +, copro </a:t>
            </a:r>
            <a:r>
              <a:rPr lang="it-IT" sz="2800" dirty="0" err="1" smtClean="0">
                <a:latin typeface="Arial Narrow"/>
                <a:cs typeface="Arial Narrow"/>
              </a:rPr>
              <a:t>neg</a:t>
            </a:r>
            <a:r>
              <a:rPr lang="it-IT" sz="2800" dirty="0" smtClean="0">
                <a:latin typeface="Arial Narrow"/>
                <a:cs typeface="Arial Narrow"/>
              </a:rPr>
              <a:t>): Colonscopia con </a:t>
            </a:r>
            <a:r>
              <a:rPr lang="it-IT" sz="2800" dirty="0" err="1" smtClean="0">
                <a:latin typeface="Arial Narrow"/>
                <a:cs typeface="Arial Narrow"/>
              </a:rPr>
              <a:t>ileoscopia</a:t>
            </a:r>
            <a:r>
              <a:rPr lang="it-IT" sz="2800" dirty="0" smtClean="0">
                <a:latin typeface="Arial Narrow"/>
                <a:cs typeface="Arial Narrow"/>
              </a:rPr>
              <a:t> retrograda e biopsie con bollino verde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AutoNum type="arabicPeriod"/>
              <a:defRPr/>
            </a:pPr>
            <a:r>
              <a:rPr lang="it-IT" sz="2800" b="1" dirty="0" smtClean="0">
                <a:latin typeface="Arial Narrow"/>
                <a:cs typeface="Arial Narrow"/>
              </a:rPr>
              <a:t>Se celiachia</a:t>
            </a:r>
            <a:r>
              <a:rPr lang="it-IT" sz="2800" dirty="0" smtClean="0">
                <a:latin typeface="Arial Narrow"/>
                <a:cs typeface="Arial Narrow"/>
              </a:rPr>
              <a:t>: EGDS con biopsie + visita specialistica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AutoNum type="arabicPeriod"/>
              <a:defRPr/>
            </a:pPr>
            <a:r>
              <a:rPr lang="it-IT" sz="2800" b="1" dirty="0" smtClean="0">
                <a:latin typeface="Arial Narrow"/>
                <a:cs typeface="Arial Narrow"/>
              </a:rPr>
              <a:t>Se leucocitosi elevata</a:t>
            </a:r>
            <a:r>
              <a:rPr lang="it-IT" sz="2800" dirty="0" smtClean="0">
                <a:latin typeface="Arial Narrow"/>
                <a:cs typeface="Arial Narrow"/>
              </a:rPr>
              <a:t>: invio in PS (appendicite?)</a:t>
            </a:r>
          </a:p>
        </p:txBody>
      </p:sp>
    </p:spTree>
    <p:extLst>
      <p:ext uri="{BB962C8B-B14F-4D97-AF65-F5344CB8AC3E}">
        <p14:creationId xmlns:p14="http://schemas.microsoft.com/office/powerpoint/2010/main" xmlns="" val="214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… 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741705" y="5140162"/>
            <a:ext cx="1471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Paris</a:t>
            </a:r>
            <a:endParaRPr lang="it-IT" sz="3200" i="1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>
            <a:spLocks noGrp="1"/>
          </p:cNvSpPr>
          <p:nvPr>
            <p:ph idx="1"/>
          </p:nvPr>
        </p:nvSpPr>
        <p:spPr>
          <a:xfrm>
            <a:off x="1023876" y="1448719"/>
            <a:ext cx="7025425" cy="5106629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Sindrome del colon irritabile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Malattia celiaca</a:t>
            </a:r>
            <a:endParaRPr lang="it-IT" sz="2600" b="1" i="1" dirty="0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Diarrea da farmaci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Giardiasi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Enterite o colite infettiva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err="1" smtClean="0">
                <a:latin typeface="Arial Narrow" pitchFamily="34" charset="0"/>
                <a:cs typeface="Times New Roman" pitchFamily="18" charset="0"/>
              </a:rPr>
              <a:t>Infez</a:t>
            </a: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it-IT" sz="2600" b="1" i="1" dirty="0" err="1" smtClean="0">
                <a:latin typeface="Arial Narrow" pitchFamily="34" charset="0"/>
                <a:cs typeface="Times New Roman" pitchFamily="18" charset="0"/>
              </a:rPr>
              <a:t>Clostridium</a:t>
            </a:r>
            <a:r>
              <a:rPr lang="it-IT" sz="2600" b="1" i="1" dirty="0" smtClean="0">
                <a:latin typeface="Arial Narrow" pitchFamily="34" charset="0"/>
                <a:cs typeface="Times New Roman" pitchFamily="18" charset="0"/>
              </a:rPr>
              <a:t> difficile</a:t>
            </a:r>
            <a:endParaRPr lang="it-IT" sz="2600" b="1" dirty="0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Malattia infiammatoria cronica intestinale (IBD)</a:t>
            </a:r>
            <a:endParaRPr lang="it-IT" sz="2600" b="1" i="1" dirty="0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Colite microscopica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Colite ischemica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600" b="1" dirty="0" smtClean="0">
                <a:latin typeface="Arial Narrow" pitchFamily="34" charset="0"/>
                <a:cs typeface="Times New Roman" pitchFamily="18" charset="0"/>
              </a:rPr>
              <a:t>Diarrea endocrina</a:t>
            </a:r>
          </a:p>
          <a:p>
            <a:pPr eaLnBrk="1" hangingPunct="1">
              <a:buFont typeface="Wingdings" pitchFamily="2" charset="2"/>
              <a:buChar char="§"/>
            </a:pPr>
            <a:endParaRPr lang="it-IT" sz="2000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-576"/>
            <a:ext cx="9144000" cy="973169"/>
          </a:xfrm>
          <a:solidFill>
            <a:srgbClr val="00B0F0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sz="4000" b="1" dirty="0" smtClean="0">
                <a:latin typeface="Arial Narrow"/>
                <a:cs typeface="Arial Narrow"/>
              </a:rPr>
              <a:t>DISTURBI DELL’ALVO</a:t>
            </a:r>
            <a:endParaRPr lang="it-IT" sz="40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7965" y="1068951"/>
            <a:ext cx="6857996" cy="56924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Antiaritmici (</a:t>
            </a:r>
            <a:r>
              <a:rPr lang="it-IT" sz="2200" b="1" i="1" dirty="0" smtClean="0">
                <a:latin typeface="Arial Narrow" pitchFamily="34" charset="0"/>
                <a:cs typeface="Times New Roman" pitchFamily="18" charset="0"/>
              </a:rPr>
              <a:t>chinidina</a:t>
            </a: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Digitale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Antibiotici (</a:t>
            </a:r>
            <a:r>
              <a:rPr lang="it-IT" sz="2200" b="1" i="1" dirty="0" smtClean="0">
                <a:latin typeface="Arial Narrow" pitchFamily="34" charset="0"/>
                <a:cs typeface="Times New Roman" pitchFamily="18" charset="0"/>
              </a:rPr>
              <a:t>amoxicillina+ac.clavulanico, eritromicina, </a:t>
            </a:r>
            <a:r>
              <a:rPr lang="it-IT" sz="2200" b="1" i="1" dirty="0" err="1" smtClean="0">
                <a:latin typeface="Arial Narrow" pitchFamily="34" charset="0"/>
                <a:cs typeface="Times New Roman" pitchFamily="18" charset="0"/>
              </a:rPr>
              <a:t>aminoglicosidi</a:t>
            </a:r>
            <a:r>
              <a:rPr lang="it-IT" sz="2200" b="1" i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it-IT" sz="2200" b="1" i="1" dirty="0" err="1" smtClean="0">
                <a:latin typeface="Arial Narrow" pitchFamily="34" charset="0"/>
                <a:cs typeface="Times New Roman" pitchFamily="18" charset="0"/>
              </a:rPr>
              <a:t>chinolonici</a:t>
            </a:r>
            <a:r>
              <a:rPr lang="it-IT" sz="2200" b="1" i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it-IT" sz="2200" b="1" i="1" dirty="0" err="1" smtClean="0">
                <a:latin typeface="Arial Narrow" pitchFamily="34" charset="0"/>
                <a:cs typeface="Times New Roman" pitchFamily="18" charset="0"/>
              </a:rPr>
              <a:t>clindamicina</a:t>
            </a:r>
            <a:r>
              <a:rPr lang="it-IT" sz="2200" b="1" i="1" dirty="0" smtClean="0">
                <a:latin typeface="Arial Narrow" pitchFamily="34" charset="0"/>
                <a:cs typeface="Times New Roman" pitchFamily="18" charset="0"/>
              </a:rPr>
              <a:t> e cefalosporine</a:t>
            </a: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err="1" smtClean="0">
                <a:latin typeface="Arial Narrow" pitchFamily="34" charset="0"/>
                <a:cs typeface="Times New Roman" pitchFamily="18" charset="0"/>
              </a:rPr>
              <a:t>Biguanidi</a:t>
            </a: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  (</a:t>
            </a:r>
            <a:r>
              <a:rPr lang="it-IT" sz="2200" b="1" i="1" dirty="0" err="1" smtClean="0">
                <a:latin typeface="Arial Narrow" pitchFamily="34" charset="0"/>
                <a:cs typeface="Times New Roman" pitchFamily="18" charset="0"/>
              </a:rPr>
              <a:t>metformina</a:t>
            </a: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) 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FANS ( </a:t>
            </a:r>
            <a:r>
              <a:rPr lang="it-IT" sz="2200" b="1" i="1" dirty="0" smtClean="0">
                <a:latin typeface="Arial Narrow" pitchFamily="34" charset="0"/>
                <a:cs typeface="Times New Roman" pitchFamily="18" charset="0"/>
              </a:rPr>
              <a:t>possono contribuire a una colite microscopica</a:t>
            </a: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)              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Antiacidi e lassativi con magnesio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Lassativi stimolanti (</a:t>
            </a:r>
            <a:r>
              <a:rPr lang="it-IT" sz="2200" b="1" i="1" dirty="0" err="1" smtClean="0">
                <a:latin typeface="Arial Narrow" pitchFamily="34" charset="0"/>
                <a:cs typeface="Times New Roman" pitchFamily="18" charset="0"/>
              </a:rPr>
              <a:t>bisacodil</a:t>
            </a:r>
            <a:r>
              <a:rPr lang="it-IT" sz="2200" b="1" i="1" dirty="0" smtClean="0">
                <a:latin typeface="Arial Narrow" pitchFamily="34" charset="0"/>
                <a:cs typeface="Times New Roman" pitchFamily="18" charset="0"/>
              </a:rPr>
              <a:t>, senna</a:t>
            </a: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Prostaglandine (</a:t>
            </a:r>
            <a:r>
              <a:rPr lang="it-IT" sz="2200" b="1" i="1" dirty="0" err="1" smtClean="0">
                <a:latin typeface="Arial Narrow" pitchFamily="34" charset="0"/>
                <a:cs typeface="Times New Roman" pitchFamily="18" charset="0"/>
              </a:rPr>
              <a:t>misoprostol</a:t>
            </a: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Ormoni tiroidei e calcitonina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Colchicina</a:t>
            </a: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err="1" smtClean="0">
                <a:latin typeface="Arial Narrow" pitchFamily="34" charset="0"/>
                <a:cs typeface="Times New Roman" pitchFamily="18" charset="0"/>
              </a:rPr>
              <a:t>Metoclopramide</a:t>
            </a:r>
            <a:endParaRPr lang="it-IT" sz="22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72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it-IT" sz="2200" b="1" dirty="0" smtClean="0">
                <a:latin typeface="Arial Narrow" pitchFamily="34" charset="0"/>
                <a:cs typeface="Times New Roman" pitchFamily="18" charset="0"/>
              </a:rPr>
              <a:t>Antineoplastici e Immunosoppressori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-575"/>
            <a:ext cx="9144000" cy="914978"/>
          </a:xfrm>
          <a:solidFill>
            <a:srgbClr val="00B0F0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sz="4000" b="1" dirty="0" smtClean="0">
                <a:latin typeface="Arial Narrow"/>
                <a:cs typeface="Arial Narrow"/>
              </a:rPr>
              <a:t>Farmaci associati a diarrea</a:t>
            </a:r>
            <a:endParaRPr lang="it-IT" sz="40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/>
          <p:cNvSpPr>
            <a:spLocks noGrp="1"/>
          </p:cNvSpPr>
          <p:nvPr>
            <p:ph idx="1"/>
          </p:nvPr>
        </p:nvSpPr>
        <p:spPr>
          <a:xfrm>
            <a:off x="792054" y="1088107"/>
            <a:ext cx="5917842" cy="5589587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it-IT" sz="2400" b="1" u="sng" dirty="0" smtClean="0">
                <a:latin typeface="Arial Narrow" pitchFamily="34" charset="0"/>
                <a:cs typeface="Times New Roman" pitchFamily="18" charset="0"/>
              </a:rPr>
              <a:t>Sintomi di allarme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Frequenza dolore: </a:t>
            </a:r>
            <a:r>
              <a:rPr lang="it-IT" sz="2000" b="1" dirty="0" smtClean="0">
                <a:latin typeface="Arial Narrow" pitchFamily="34" charset="0"/>
                <a:cs typeface="Times New Roman" pitchFamily="18" charset="0"/>
              </a:rPr>
              <a:t>quotidiana</a:t>
            </a: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       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Sede dolore: </a:t>
            </a:r>
            <a:r>
              <a:rPr lang="it-IT" sz="2000" b="1" dirty="0" smtClean="0">
                <a:latin typeface="Arial Narrow" pitchFamily="34" charset="0"/>
                <a:cs typeface="Times New Roman" pitchFamily="18" charset="0"/>
              </a:rPr>
              <a:t>definita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Intensità dolore: </a:t>
            </a:r>
            <a:r>
              <a:rPr lang="it-IT" sz="2000" b="1" dirty="0" smtClean="0">
                <a:latin typeface="Arial Narrow" pitchFamily="34" charset="0"/>
                <a:cs typeface="Times New Roman" pitchFamily="18" charset="0"/>
              </a:rPr>
              <a:t>qualità di vita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400" b="1" u="sng" dirty="0" smtClean="0">
                <a:latin typeface="Arial Narrow" pitchFamily="34" charset="0"/>
                <a:cs typeface="Times New Roman" pitchFamily="18" charset="0"/>
              </a:rPr>
              <a:t>Segni di allarme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Febbre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Reazione peritoneale			       </a:t>
            </a:r>
          </a:p>
          <a:p>
            <a:pPr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Scariche muco-ematiche</a:t>
            </a:r>
          </a:p>
          <a:p>
            <a:pPr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Calo ponderale significativo </a:t>
            </a:r>
            <a:r>
              <a:rPr lang="it-IT" sz="2000" b="1" dirty="0" smtClean="0">
                <a:latin typeface="Arial Narrow" pitchFamily="34" charset="0"/>
                <a:cs typeface="Times New Roman" pitchFamily="18" charset="0"/>
              </a:rPr>
              <a:t>(&gt; 5 Kg in 3 mesi)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Ascesso/fistola perianale 	         	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sz="2400" b="1" u="sng" dirty="0" smtClean="0">
                <a:latin typeface="Arial Narrow" pitchFamily="34" charset="0"/>
                <a:cs typeface="Times New Roman" pitchFamily="18" charset="0"/>
              </a:rPr>
              <a:t>Esami di allarme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	Leucocitosi, ⇧ PCR, ⇧ </a:t>
            </a:r>
            <a:r>
              <a:rPr lang="it-IT" sz="2400" dirty="0" err="1" smtClean="0">
                <a:latin typeface="Arial Narrow" pitchFamily="34" charset="0"/>
                <a:cs typeface="Times New Roman" pitchFamily="18" charset="0"/>
              </a:rPr>
              <a:t>calprotectina</a:t>
            </a: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 fecale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6713887" y="4295652"/>
            <a:ext cx="549801" cy="22668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74116" y="4148842"/>
            <a:ext cx="62068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 Narrow" pitchFamily="34" charset="0"/>
                <a:cs typeface="Times New Roman" pitchFamily="18" charset="0"/>
              </a:rPr>
              <a:t>IBD</a:t>
            </a:r>
            <a:endParaRPr lang="it-IT" sz="24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-576"/>
            <a:ext cx="9144000" cy="973169"/>
          </a:xfrm>
          <a:solidFill>
            <a:srgbClr val="00B0F0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sz="4000" b="1" dirty="0" smtClean="0">
                <a:latin typeface="Arial Narrow"/>
                <a:cs typeface="Arial Narrow"/>
              </a:rPr>
              <a:t>DISTURBI DELL’ALVO</a:t>
            </a:r>
            <a:endParaRPr lang="it-IT" sz="40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68192"/>
            <a:ext cx="8228013" cy="4610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Espressione dell’attività dei leucociti fecali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Sensibilità diagnostica del </a:t>
            </a: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93%</a:t>
            </a:r>
            <a:r>
              <a:rPr kumimoji="0" lang="it-IT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e specificità del </a:t>
            </a: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96%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Utile nella DD tra colon irritabile e IBD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Correlazione tra livelli di CLP fecale ed attività infiammatoria della IBD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Esecuzione come screening consentirebbe una diminuzione del numero di colonscopie per conferma diagnostica sino al </a:t>
            </a: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67%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1"/>
            <a:ext cx="9144000" cy="101743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Calprotectina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1547502"/>
            <a:ext cx="8229600" cy="4824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chemeClr val="tx1"/>
              </a:buClr>
              <a:buSzPct val="68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u="sng" dirty="0">
                <a:solidFill>
                  <a:srgbClr val="000000"/>
                </a:solidFill>
                <a:latin typeface="Arial Narrow" pitchFamily="34" charset="0"/>
              </a:rPr>
              <a:t>PRONTO SOCCORSO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600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it-IT" sz="2200" dirty="0">
                <a:solidFill>
                  <a:srgbClr val="000000"/>
                </a:solidFill>
                <a:latin typeface="Arial Narrow" pitchFamily="34" charset="0"/>
              </a:rPr>
              <a:t>Febbricola + </a:t>
            </a:r>
            <a:r>
              <a:rPr lang="it-IT" sz="2200" dirty="0" err="1">
                <a:solidFill>
                  <a:srgbClr val="000000"/>
                </a:solidFill>
                <a:latin typeface="Arial Narrow" pitchFamily="34" charset="0"/>
              </a:rPr>
              <a:t>Peritonismo</a:t>
            </a:r>
            <a:r>
              <a:rPr lang="it-IT" sz="2200" dirty="0">
                <a:solidFill>
                  <a:srgbClr val="000000"/>
                </a:solidFill>
                <a:latin typeface="Arial Narrow" pitchFamily="34" charset="0"/>
              </a:rPr>
              <a:t> + Leucocitosi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800" b="1" u="sng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SzPct val="68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u="sng" dirty="0">
                <a:solidFill>
                  <a:srgbClr val="000000"/>
                </a:solidFill>
                <a:latin typeface="Arial Narrow" pitchFamily="34" charset="0"/>
              </a:rPr>
              <a:t>ESAMI STRUMENTALI</a:t>
            </a:r>
            <a:r>
              <a:rPr lang="it-IT" sz="2800" b="1" dirty="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it-IT" sz="2200" dirty="0">
                <a:solidFill>
                  <a:srgbClr val="000000"/>
                </a:solidFill>
                <a:latin typeface="Arial Narrow" pitchFamily="34" charset="0"/>
              </a:rPr>
              <a:t>non differibile con  </a:t>
            </a:r>
            <a:r>
              <a:rPr lang="it-IT" sz="2200" b="1" dirty="0">
                <a:solidFill>
                  <a:srgbClr val="00B050"/>
                </a:solidFill>
                <a:latin typeface="Arial Narrow" pitchFamily="34" charset="0"/>
              </a:rPr>
              <a:t>bollino </a:t>
            </a:r>
            <a:r>
              <a:rPr lang="it-IT" sz="2200" b="1" dirty="0" smtClean="0">
                <a:solidFill>
                  <a:srgbClr val="00B050"/>
                </a:solidFill>
                <a:latin typeface="Arial Narrow" pitchFamily="34" charset="0"/>
              </a:rPr>
              <a:t>verde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SzPct val="68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rgbClr val="000000"/>
                </a:solidFill>
                <a:latin typeface="Arial Narrow" pitchFamily="34" charset="0"/>
              </a:rPr>
              <a:t>Eco </a:t>
            </a:r>
            <a:r>
              <a:rPr lang="it-IT" sz="2800" b="1" dirty="0">
                <a:solidFill>
                  <a:srgbClr val="000000"/>
                </a:solidFill>
                <a:latin typeface="Arial Narrow" pitchFamily="34" charset="0"/>
              </a:rPr>
              <a:t>addome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it-IT" sz="2600" dirty="0">
                <a:solidFill>
                  <a:srgbClr val="000000"/>
                </a:solidFill>
                <a:latin typeface="Arial Narrow" pitchFamily="34" charset="0"/>
              </a:rPr>
              <a:t>	             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      </a:t>
            </a:r>
            <a:r>
              <a:rPr lang="it-IT" sz="2200" dirty="0" smtClean="0">
                <a:solidFill>
                  <a:srgbClr val="000000"/>
                </a:solidFill>
                <a:latin typeface="Arial Narrow" pitchFamily="34" charset="0"/>
              </a:rPr>
              <a:t>Colecistite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SzPct val="68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rgbClr val="000000"/>
                </a:solidFill>
                <a:latin typeface="Arial Narrow" pitchFamily="34" charset="0"/>
              </a:rPr>
              <a:t>Eco ginecologica </a:t>
            </a:r>
            <a:r>
              <a:rPr lang="it-IT" sz="2800" dirty="0" smtClean="0">
                <a:solidFill>
                  <a:srgbClr val="000000"/>
                </a:solidFill>
                <a:latin typeface="Arial Narrow" pitchFamily="34" charset="0"/>
              </a:rPr>
              <a:t>          </a:t>
            </a:r>
            <a:r>
              <a:rPr lang="it-IT" sz="2200" dirty="0" smtClean="0">
                <a:solidFill>
                  <a:srgbClr val="000000"/>
                </a:solidFill>
                <a:latin typeface="Arial Narrow" pitchFamily="34" charset="0"/>
              </a:rPr>
              <a:t>Annessite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SzPct val="68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800" b="1" dirty="0" smtClean="0">
                <a:solidFill>
                  <a:srgbClr val="000000"/>
                </a:solidFill>
                <a:latin typeface="Arial Narrow" pitchFamily="34" charset="0"/>
              </a:rPr>
              <a:t>Colonscopia</a:t>
            </a:r>
            <a:r>
              <a:rPr lang="it-IT" sz="2600" dirty="0">
                <a:solidFill>
                  <a:srgbClr val="000000"/>
                </a:solidFill>
                <a:latin typeface="Arial Narrow" pitchFamily="34" charset="0"/>
              </a:rPr>
              <a:t>	              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      </a:t>
            </a:r>
            <a:r>
              <a:rPr lang="it-IT" sz="2200" dirty="0" smtClean="0">
                <a:solidFill>
                  <a:srgbClr val="000000"/>
                </a:solidFill>
                <a:latin typeface="Arial Narrow" pitchFamily="34" charset="0"/>
              </a:rPr>
              <a:t>IBD</a:t>
            </a:r>
            <a:endParaRPr lang="it-IT" sz="22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600" dirty="0">
                <a:solidFill>
                  <a:srgbClr val="000000"/>
                </a:solidFill>
                <a:latin typeface="Arial Narrow" pitchFamily="34" charset="0"/>
              </a:rPr>
              <a:t>				</a:t>
            </a:r>
            <a:r>
              <a:rPr lang="it-IT" sz="2200" dirty="0">
                <a:solidFill>
                  <a:srgbClr val="000000"/>
                </a:solidFill>
                <a:latin typeface="Arial Narrow" pitchFamily="34" charset="0"/>
              </a:rPr>
              <a:t>              </a:t>
            </a:r>
            <a:r>
              <a:rPr lang="it-IT" sz="2200" dirty="0" smtClean="0">
                <a:solidFill>
                  <a:srgbClr val="000000"/>
                </a:solidFill>
                <a:latin typeface="Arial Narrow" pitchFamily="34" charset="0"/>
              </a:rPr>
              <a:t>          Neoplasia </a:t>
            </a:r>
            <a:r>
              <a:rPr lang="it-IT" sz="2200" dirty="0">
                <a:solidFill>
                  <a:srgbClr val="000000"/>
                </a:solidFill>
                <a:latin typeface="Arial Narrow" pitchFamily="34" charset="0"/>
              </a:rPr>
              <a:t>localmente avanzata </a:t>
            </a:r>
            <a:endParaRPr lang="it-IT" sz="22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                                                                      </a:t>
            </a:r>
            <a:r>
              <a:rPr lang="it-IT" sz="2200" dirty="0" smtClean="0">
                <a:solidFill>
                  <a:srgbClr val="000000"/>
                </a:solidFill>
                <a:latin typeface="Arial Narrow" pitchFamily="34" charset="0"/>
              </a:rPr>
              <a:t>Diverticolite</a:t>
            </a:r>
            <a:endParaRPr lang="it-IT" sz="22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1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3341"/>
          </a:xfrm>
          <a:solidFill>
            <a:srgbClr val="00B0F0">
              <a:alpha val="51000"/>
            </a:srgbClr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DISTURBI DELL’ALVO</a:t>
            </a:r>
            <a:br>
              <a:rPr lang="it-IT" b="1" dirty="0" smtClean="0">
                <a:latin typeface="Arial Narrow"/>
                <a:cs typeface="Arial Narrow"/>
              </a:rPr>
            </a:br>
            <a:r>
              <a:rPr lang="it-IT" sz="3100" b="1" dirty="0" smtClean="0">
                <a:latin typeface="Arial Narrow"/>
                <a:cs typeface="Arial Narrow"/>
              </a:rPr>
              <a:t>Piano d’azione – 1     Segni/Sintomi d’allarme</a:t>
            </a:r>
            <a:endParaRPr lang="it-IT" sz="31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53417" y="1468258"/>
            <a:ext cx="7566338" cy="481663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Esclusione di 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enterite infettiva </a:t>
            </a:r>
            <a:r>
              <a:rPr lang="it-IT" sz="1400" dirty="0">
                <a:solidFill>
                  <a:srgbClr val="000000"/>
                </a:solidFill>
                <a:latin typeface="Arial Narrow" pitchFamily="34" charset="0"/>
              </a:rPr>
              <a:t>(batteri, virus, parassiti)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Sospensione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 farmaci </a:t>
            </a:r>
            <a:r>
              <a:rPr lang="it-IT" sz="1400" dirty="0">
                <a:solidFill>
                  <a:srgbClr val="000000"/>
                </a:solidFill>
                <a:latin typeface="Arial Narrow" pitchFamily="34" charset="0"/>
              </a:rPr>
              <a:t>(FANS, </a:t>
            </a:r>
            <a:r>
              <a:rPr lang="it-IT" sz="1400" dirty="0" err="1">
                <a:solidFill>
                  <a:srgbClr val="000000"/>
                </a:solidFill>
                <a:latin typeface="Arial Narrow" pitchFamily="34" charset="0"/>
              </a:rPr>
              <a:t>lansoprazolo</a:t>
            </a:r>
            <a:r>
              <a:rPr lang="it-IT" sz="1400" dirty="0">
                <a:solidFill>
                  <a:srgbClr val="000000"/>
                </a:solidFill>
                <a:latin typeface="Arial Narrow" pitchFamily="34" charset="0"/>
              </a:rPr>
              <a:t>, contraccettivi, </a:t>
            </a:r>
            <a:r>
              <a:rPr lang="it-IT" sz="1400" dirty="0" err="1">
                <a:solidFill>
                  <a:srgbClr val="000000"/>
                </a:solidFill>
                <a:latin typeface="Arial Narrow" pitchFamily="34" charset="0"/>
              </a:rPr>
              <a:t>KCl</a:t>
            </a:r>
            <a:r>
              <a:rPr lang="it-IT" sz="1400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it-IT" sz="1400" dirty="0" err="1">
                <a:solidFill>
                  <a:srgbClr val="000000"/>
                </a:solidFill>
                <a:latin typeface="Arial Narrow" pitchFamily="34" charset="0"/>
              </a:rPr>
              <a:t>…cocaina</a:t>
            </a:r>
            <a:r>
              <a:rPr lang="it-IT" sz="1400" dirty="0">
                <a:solidFill>
                  <a:srgbClr val="000000"/>
                </a:solidFill>
                <a:latin typeface="Arial Narrow" pitchFamily="34" charset="0"/>
              </a:rPr>
              <a:t>)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Esclusione di 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celiachia </a:t>
            </a:r>
            <a:r>
              <a:rPr lang="it-IT" sz="1400" dirty="0">
                <a:solidFill>
                  <a:srgbClr val="000000"/>
                </a:solidFill>
                <a:latin typeface="Arial Narrow" pitchFamily="34" charset="0"/>
              </a:rPr>
              <a:t>(sierologia)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Esclusione di 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patologie addominali 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in relazione a sede dolore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Colonscopia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 con 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biopsie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dirty="0" err="1">
                <a:solidFill>
                  <a:srgbClr val="000000"/>
                </a:solidFill>
                <a:latin typeface="Arial Narrow" pitchFamily="34" charset="0"/>
              </a:rPr>
              <a:t>EGDscopia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con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 biopsie 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se colonscopia negativa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dirty="0" err="1">
                <a:solidFill>
                  <a:srgbClr val="000000"/>
                </a:solidFill>
                <a:latin typeface="Arial Narrow" pitchFamily="34" charset="0"/>
              </a:rPr>
              <a:t>Videocapsula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se ECO/TC/RM anse intestinali negative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Times New Roman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dirty="0" err="1">
                <a:solidFill>
                  <a:srgbClr val="000000"/>
                </a:solidFill>
                <a:latin typeface="Arial Narrow" pitchFamily="34" charset="0"/>
              </a:rPr>
              <a:t>Enteroscopia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 con biopsie 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se ECO/TC/RM anse intestinali e/o </a:t>
            </a:r>
            <a:r>
              <a:rPr lang="it-IT" sz="2400" dirty="0" err="1">
                <a:solidFill>
                  <a:srgbClr val="000000"/>
                </a:solidFill>
                <a:latin typeface="Arial Narrow" pitchFamily="34" charset="0"/>
              </a:rPr>
              <a:t>videocapsula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 positiva, ma diagnosi dubbia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3341"/>
          </a:xfrm>
          <a:solidFill>
            <a:srgbClr val="00B0F0">
              <a:alpha val="51000"/>
            </a:srgbClr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DISTURBI DELL’ALVO</a:t>
            </a:r>
            <a:br>
              <a:rPr lang="it-IT" b="1" dirty="0" smtClean="0">
                <a:latin typeface="Arial Narrow"/>
                <a:cs typeface="Arial Narrow"/>
              </a:rPr>
            </a:br>
            <a:r>
              <a:rPr lang="it-IT" sz="3100" b="1" dirty="0" smtClean="0">
                <a:latin typeface="Arial Narrow"/>
                <a:cs typeface="Arial Narrow"/>
              </a:rPr>
              <a:t>Piano d’azione – 2     Segni/Sintomi d’allarme</a:t>
            </a:r>
            <a:endParaRPr lang="it-IT" sz="31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323850" y="1628775"/>
            <a:ext cx="8569325" cy="4321175"/>
            <a:chOff x="323850" y="1628775"/>
            <a:chExt cx="8569325" cy="4321175"/>
          </a:xfrm>
        </p:grpSpPr>
        <p:grpSp>
          <p:nvGrpSpPr>
            <p:cNvPr id="5" name="Gruppo 4"/>
            <p:cNvGrpSpPr/>
            <p:nvPr/>
          </p:nvGrpSpPr>
          <p:grpSpPr>
            <a:xfrm>
              <a:off x="323850" y="1628775"/>
              <a:ext cx="8569325" cy="4321175"/>
              <a:chOff x="323850" y="1628775"/>
              <a:chExt cx="8569325" cy="432117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850" y="1628775"/>
                <a:ext cx="4464050" cy="2519363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87900" y="1700213"/>
                <a:ext cx="2195513" cy="2376487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5288" y="4221163"/>
                <a:ext cx="1728787" cy="1728787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39975" y="4221163"/>
                <a:ext cx="1584325" cy="1728787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40200" y="4221163"/>
                <a:ext cx="3095625" cy="17287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308850" y="4221163"/>
                <a:ext cx="1584325" cy="1681162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19925" y="1700213"/>
              <a:ext cx="1871663" cy="237648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</p:pic>
      </p:grp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51500" y="6355992"/>
            <a:ext cx="32400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sz="1400" dirty="0" err="1">
                <a:solidFill>
                  <a:srgbClr val="000000"/>
                </a:solidFill>
                <a:latin typeface="Lucida Sans Unicode" pitchFamily="34" charset="0"/>
              </a:rPr>
              <a:t>Ueno</a:t>
            </a:r>
            <a:r>
              <a:rPr lang="it-IT" sz="1400" dirty="0">
                <a:solidFill>
                  <a:srgbClr val="000000"/>
                </a:solidFill>
                <a:latin typeface="Lucida Sans Unicode" pitchFamily="34" charset="0"/>
              </a:rPr>
              <a:t> Y </a:t>
            </a:r>
            <a:r>
              <a:rPr lang="it-IT" sz="1400" dirty="0" err="1">
                <a:solidFill>
                  <a:srgbClr val="000000"/>
                </a:solidFill>
                <a:latin typeface="Lucida Sans Unicode" pitchFamily="34" charset="0"/>
              </a:rPr>
              <a:t>Gastrointest</a:t>
            </a:r>
            <a:r>
              <a:rPr lang="it-IT" sz="1400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Lucida Sans Unicode" pitchFamily="34" charset="0"/>
              </a:rPr>
              <a:t>Endosc</a:t>
            </a:r>
            <a:r>
              <a:rPr lang="it-IT" sz="1400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Lucida Sans Unicode" pitchFamily="34" charset="0"/>
              </a:rPr>
              <a:t>Clin</a:t>
            </a:r>
            <a:r>
              <a:rPr lang="it-IT" sz="1400" dirty="0">
                <a:solidFill>
                  <a:srgbClr val="000000"/>
                </a:solidFill>
                <a:latin typeface="Lucida Sans Unicode" pitchFamily="34" charset="0"/>
              </a:rPr>
              <a:t> N Am  2010</a:t>
            </a: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0766"/>
          </a:xfrm>
          <a:solidFill>
            <a:srgbClr val="00B0F0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sz="4000" b="1" dirty="0" smtClean="0">
                <a:latin typeface="Arial Narrow"/>
                <a:cs typeface="Arial Narrow"/>
              </a:rPr>
              <a:t>RETTOCOLITE ULCEROSA</a:t>
            </a:r>
            <a:br>
              <a:rPr lang="it-IT" sz="4000" b="1" dirty="0" smtClean="0">
                <a:latin typeface="Arial Narrow"/>
                <a:cs typeface="Arial Narrow"/>
              </a:rPr>
            </a:br>
            <a:r>
              <a:rPr lang="it-IT" sz="2800" b="1" dirty="0" smtClean="0">
                <a:latin typeface="Arial Narrow"/>
                <a:cs typeface="Arial Narrow"/>
              </a:rPr>
              <a:t>Morfologia Lesioni</a:t>
            </a:r>
            <a:endParaRPr lang="it-IT" sz="28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III SESSIONE: Addome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3006" y="1269858"/>
            <a:ext cx="8990994" cy="769441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CCFF"/>
                </a:solidFill>
                <a:latin typeface="Arial Narrow"/>
                <a:cs typeface="Arial Narrow"/>
              </a:rPr>
              <a:t>2</a:t>
            </a:r>
            <a:r>
              <a:rPr lang="it-IT" sz="4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Disturbi dell’</a:t>
            </a:r>
            <a:r>
              <a:rPr lang="it-IT" sz="44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alvo</a:t>
            </a:r>
            <a:endParaRPr lang="it-IT" sz="4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446" y="2869808"/>
            <a:ext cx="6414868" cy="279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79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9275" y="1906076"/>
            <a:ext cx="7519116" cy="35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Oculari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:       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Uveite, </a:t>
            </a:r>
            <a:r>
              <a:rPr kumimoji="0" lang="it-IT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Episclerite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, Irite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Orali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:            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Ulcere aftose, iperplasia gengivale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Epatiche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:      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Colangite sclerosante primitiva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Articolari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:     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Artriti, </a:t>
            </a:r>
            <a:r>
              <a:rPr kumimoji="0" lang="it-IT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sacroileite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, spondilite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Cutanee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:      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Eritema nodoso, </a:t>
            </a:r>
            <a:r>
              <a:rPr kumimoji="0" lang="it-IT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pioderma</a:t>
            </a:r>
            <a:r>
              <a:rPr kumimoji="0" lang="it-IT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it-IT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gangrenoso</a:t>
            </a:r>
            <a:endParaRPr kumimoji="0" lang="it-IT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720"/>
              </a:spcBef>
              <a:spcAft>
                <a:spcPts val="120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0766"/>
          </a:xfrm>
          <a:solidFill>
            <a:srgbClr val="00B0F0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sz="4000" b="1" dirty="0" smtClean="0">
                <a:latin typeface="Arial Narrow"/>
                <a:cs typeface="Arial Narrow"/>
              </a:rPr>
              <a:t>IBD</a:t>
            </a:r>
            <a:r>
              <a:rPr lang="it-IT" b="1" dirty="0" smtClean="0">
                <a:latin typeface="Arial Narrow"/>
                <a:cs typeface="Arial Narrow"/>
              </a:rPr>
              <a:t/>
            </a:r>
            <a:br>
              <a:rPr lang="it-IT" b="1" dirty="0" smtClean="0">
                <a:latin typeface="Arial Narrow"/>
                <a:cs typeface="Arial Narrow"/>
              </a:rPr>
            </a:br>
            <a:r>
              <a:rPr lang="it-IT" sz="2800" b="1" dirty="0" smtClean="0">
                <a:latin typeface="Arial Narrow"/>
                <a:cs typeface="Arial Narrow"/>
              </a:rPr>
              <a:t>Manifestazioni extraintestinali</a:t>
            </a:r>
            <a:endParaRPr lang="it-IT" sz="28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62885" y="1394160"/>
            <a:ext cx="7817476" cy="365436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700" b="1" dirty="0">
                <a:latin typeface="Arial Narrow" pitchFamily="34" charset="0"/>
                <a:cs typeface="Times New Roman" pitchFamily="18" charset="0"/>
              </a:rPr>
              <a:t>Durata malattia	 	  </a:t>
            </a:r>
            <a:r>
              <a:rPr lang="it-IT" sz="2000" b="1" dirty="0">
                <a:latin typeface="Arial Narrow" pitchFamily="34" charset="0"/>
                <a:cs typeface="Times New Roman" pitchFamily="18" charset="0"/>
              </a:rPr>
              <a:t>&gt; 8 anni </a:t>
            </a:r>
            <a:r>
              <a:rPr lang="it-IT" sz="2700" b="1" dirty="0">
                <a:latin typeface="Arial Narrow" pitchFamily="34" charset="0"/>
                <a:cs typeface="Times New Roman" pitchFamily="18" charset="0"/>
              </a:rPr>
              <a:t>	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Times New Roman" pitchFamily="16" charset="0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700" b="1" dirty="0">
                <a:latin typeface="Arial Narrow" pitchFamily="34" charset="0"/>
                <a:cs typeface="Times New Roman" pitchFamily="18" charset="0"/>
              </a:rPr>
              <a:t>Estensione malattia </a:t>
            </a:r>
            <a:r>
              <a:rPr lang="it-IT" sz="2600" b="1" dirty="0">
                <a:latin typeface="Arial Narrow" pitchFamily="34" charset="0"/>
                <a:cs typeface="Times New Roman" pitchFamily="18" charset="0"/>
              </a:rPr>
              <a:t>       </a:t>
            </a:r>
            <a:r>
              <a:rPr lang="it-IT" sz="2000" b="1" dirty="0" err="1">
                <a:latin typeface="Arial Narrow" pitchFamily="34" charset="0"/>
                <a:cs typeface="Times New Roman" pitchFamily="18" charset="0"/>
              </a:rPr>
              <a:t>pancolite</a:t>
            </a:r>
            <a:r>
              <a:rPr lang="it-IT" sz="2000" b="1" dirty="0">
                <a:latin typeface="Arial Narrow" pitchFamily="34" charset="0"/>
                <a:cs typeface="Times New Roman" pitchFamily="18" charset="0"/>
              </a:rPr>
              <a:t>&gt;colite sin&gt;proctite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Times New Roman" pitchFamily="16" charset="0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700" b="1" dirty="0">
                <a:latin typeface="Arial Narrow" pitchFamily="34" charset="0"/>
                <a:cs typeface="Times New Roman" pitchFamily="18" charset="0"/>
              </a:rPr>
              <a:t>Colangite sclerosante 	  </a:t>
            </a:r>
            <a:r>
              <a:rPr lang="it-IT" sz="2000" b="1" dirty="0">
                <a:latin typeface="Arial Narrow" pitchFamily="34" charset="0"/>
                <a:cs typeface="Times New Roman" pitchFamily="18" charset="0"/>
              </a:rPr>
              <a:t>aumento rischio X 4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Times New Roman" pitchFamily="16" charset="0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700" b="1" dirty="0">
                <a:latin typeface="Arial Narrow" pitchFamily="34" charset="0"/>
                <a:cs typeface="Times New Roman" pitchFamily="18" charset="0"/>
              </a:rPr>
              <a:t>Familiarità CRC 		  </a:t>
            </a:r>
            <a:r>
              <a:rPr lang="it-IT" sz="2000" b="1" dirty="0">
                <a:latin typeface="Arial Narrow" pitchFamily="34" charset="0"/>
                <a:cs typeface="Times New Roman" pitchFamily="18" charset="0"/>
              </a:rPr>
              <a:t>aumento rischio X2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Times New Roman" pitchFamily="16" charset="0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700" b="1" dirty="0">
                <a:latin typeface="Arial Narrow" pitchFamily="34" charset="0"/>
                <a:cs typeface="Times New Roman" pitchFamily="18" charset="0"/>
              </a:rPr>
              <a:t>Gravità flogosi istologica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Times New Roman" pitchFamily="16" charset="0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700" b="1" dirty="0">
                <a:latin typeface="Arial Narrow" pitchFamily="34" charset="0"/>
                <a:cs typeface="Times New Roman" pitchFamily="18" charset="0"/>
              </a:rPr>
              <a:t>Stenosi e polipi 		  </a:t>
            </a:r>
            <a:r>
              <a:rPr lang="it-IT" sz="2000" b="1" dirty="0">
                <a:latin typeface="Arial Narrow" pitchFamily="34" charset="0"/>
                <a:cs typeface="Times New Roman" pitchFamily="18" charset="0"/>
              </a:rPr>
              <a:t>aumento rischio X2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Times New Roman" pitchFamily="16" charset="0"/>
              <a:buAutoNum type="arabicPeriod" startA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700" b="1" dirty="0">
                <a:latin typeface="Arial Narrow" pitchFamily="34" charset="0"/>
                <a:cs typeface="Times New Roman" pitchFamily="18" charset="0"/>
              </a:rPr>
              <a:t>Terapia farmacologica   </a:t>
            </a:r>
            <a:r>
              <a:rPr lang="it-IT" sz="2000" b="1" dirty="0">
                <a:latin typeface="Arial Narrow" pitchFamily="34" charset="0"/>
                <a:cs typeface="Times New Roman" pitchFamily="18" charset="0"/>
              </a:rPr>
              <a:t>riduzione rischio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700" b="1" dirty="0">
                <a:latin typeface="Arial Narrow" pitchFamily="34" charset="0"/>
              </a:rPr>
              <a:t>	 </a:t>
            </a:r>
          </a:p>
          <a:p>
            <a:pPr marL="342000" indent="-342000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sz="2700" b="1" dirty="0">
              <a:latin typeface="Arial Narrow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5881" y="5226432"/>
            <a:ext cx="5125991" cy="10713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000" indent="-342000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24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Probabilità complessiva:	10y	2%</a:t>
            </a:r>
          </a:p>
          <a:p>
            <a:pPr marL="342000" indent="-342000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					 </a:t>
            </a:r>
            <a:r>
              <a:rPr lang="it-IT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         20y</a:t>
            </a:r>
            <a:r>
              <a:rPr lang="it-IT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	8%</a:t>
            </a:r>
          </a:p>
          <a:p>
            <a:pPr marL="342000" indent="-342000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					</a:t>
            </a:r>
            <a:r>
              <a:rPr lang="it-IT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          30y  </a:t>
            </a:r>
            <a:r>
              <a:rPr lang="it-IT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18</a:t>
            </a:r>
            <a:r>
              <a:rPr lang="it-IT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%</a:t>
            </a:r>
            <a:endParaRPr lang="it-IT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2400" b="1" dirty="0">
                <a:solidFill>
                  <a:srgbClr val="FF0000"/>
                </a:solidFill>
                <a:latin typeface="Arial Narrow" pitchFamily="34" charset="0"/>
              </a:rPr>
              <a:t>	</a:t>
            </a:r>
          </a:p>
          <a:p>
            <a:pPr marL="342000" indent="-342000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it-IT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903" y="6465198"/>
            <a:ext cx="3643220" cy="37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1200" dirty="0">
                <a:solidFill>
                  <a:srgbClr val="000000"/>
                </a:solidFill>
                <a:latin typeface="Lucida Sans Unicode" pitchFamily="34" charset="0"/>
              </a:rPr>
              <a:t>AGA </a:t>
            </a:r>
            <a:r>
              <a:rPr lang="it-IT" sz="1200" dirty="0" err="1">
                <a:solidFill>
                  <a:srgbClr val="000000"/>
                </a:solidFill>
                <a:latin typeface="Lucida Sans Unicode" pitchFamily="34" charset="0"/>
              </a:rPr>
              <a:t>Technical</a:t>
            </a:r>
            <a:r>
              <a:rPr lang="it-IT" sz="1200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Lucida Sans Unicode" pitchFamily="34" charset="0"/>
              </a:rPr>
              <a:t>Review</a:t>
            </a:r>
            <a:r>
              <a:rPr lang="it-IT" sz="1200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Lucida Sans Unicode" pitchFamily="34" charset="0"/>
              </a:rPr>
              <a:t>Gastroenterology</a:t>
            </a:r>
            <a:r>
              <a:rPr lang="it-IT" sz="1200" dirty="0">
                <a:solidFill>
                  <a:srgbClr val="000000"/>
                </a:solidFill>
                <a:latin typeface="Lucida Sans Unicode" pitchFamily="34" charset="0"/>
              </a:rPr>
              <a:t> 2010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3341"/>
          </a:xfrm>
          <a:solidFill>
            <a:srgbClr val="00B0F0">
              <a:alpha val="51000"/>
            </a:srgbClr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IBD</a:t>
            </a:r>
            <a:br>
              <a:rPr lang="it-IT" b="1" dirty="0" smtClean="0">
                <a:latin typeface="Arial Narrow"/>
                <a:cs typeface="Arial Narrow"/>
              </a:rPr>
            </a:br>
            <a:r>
              <a:rPr lang="it-IT" sz="3100" b="1" dirty="0" smtClean="0">
                <a:latin typeface="Arial Narrow"/>
                <a:cs typeface="Arial Narrow"/>
              </a:rPr>
              <a:t>Rischio cancro </a:t>
            </a:r>
            <a:r>
              <a:rPr lang="it-IT" sz="3100" b="1" dirty="0" err="1" smtClean="0">
                <a:latin typeface="Arial Narrow"/>
                <a:cs typeface="Arial Narrow"/>
              </a:rPr>
              <a:t>colonrettale</a:t>
            </a:r>
            <a:endParaRPr lang="it-IT" sz="31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76520" y="1610059"/>
            <a:ext cx="8242480" cy="482937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>
                <a:srgbClr val="2DA2BF"/>
              </a:buClr>
              <a:buSzPct val="68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u="sng" dirty="0" smtClean="0">
                <a:solidFill>
                  <a:srgbClr val="000000"/>
                </a:solidFill>
                <a:latin typeface="Arial Narrow" pitchFamily="34" charset="0"/>
              </a:rPr>
              <a:t>RETTOCOLONSCOPIA</a:t>
            </a:r>
            <a:r>
              <a:rPr lang="it-IT" sz="2400" dirty="0" smtClean="0">
                <a:solidFill>
                  <a:srgbClr val="000000"/>
                </a:solidFill>
                <a:latin typeface="Arial Narrow" pitchFamily="34" charset="0"/>
              </a:rPr>
              <a:t>         </a:t>
            </a: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IBD colon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SzPct val="68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problematiche cliniche   </a:t>
            </a: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efficacia terapia, variazioni quadro </a:t>
            </a:r>
            <a:r>
              <a:rPr lang="it-IT" sz="2400" dirty="0" smtClean="0">
                <a:solidFill>
                  <a:srgbClr val="000000"/>
                </a:solidFill>
                <a:latin typeface="Arial Narrow" pitchFamily="34" charset="0"/>
              </a:rPr>
              <a:t>clinico</a:t>
            </a:r>
            <a:endParaRPr lang="it-IT" sz="24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SzPct val="68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dirty="0">
                <a:solidFill>
                  <a:srgbClr val="000000"/>
                </a:solidFill>
                <a:latin typeface="Arial Narrow" pitchFamily="34" charset="0"/>
              </a:rPr>
              <a:t>rischio </a:t>
            </a:r>
            <a:r>
              <a:rPr lang="it-IT" sz="2400" b="1" dirty="0" smtClean="0">
                <a:solidFill>
                  <a:srgbClr val="000000"/>
                </a:solidFill>
                <a:latin typeface="Arial Narrow" pitchFamily="34" charset="0"/>
              </a:rPr>
              <a:t>neoplastico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SzPct val="68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it-IT" sz="2300" i="1" u="sng" dirty="0" smtClean="0">
                <a:solidFill>
                  <a:srgbClr val="000000"/>
                </a:solidFill>
                <a:latin typeface="Arial Narrow" pitchFamily="34" charset="0"/>
              </a:rPr>
              <a:t>TEMPI</a:t>
            </a:r>
            <a:r>
              <a:rPr lang="it-IT" sz="2300" dirty="0" smtClean="0">
                <a:solidFill>
                  <a:srgbClr val="000000"/>
                </a:solidFill>
                <a:latin typeface="Arial Narrow" pitchFamily="34" charset="0"/>
              </a:rPr>
              <a:t>:</a:t>
            </a:r>
            <a:r>
              <a:rPr lang="it-IT" sz="23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it-IT" sz="2300" dirty="0" smtClean="0">
                <a:solidFill>
                  <a:srgbClr val="000000"/>
                </a:solidFill>
                <a:latin typeface="Arial Narrow" pitchFamily="34" charset="0"/>
              </a:rPr>
              <a:t>ogni </a:t>
            </a:r>
            <a:r>
              <a:rPr lang="it-IT" sz="2300" dirty="0">
                <a:solidFill>
                  <a:srgbClr val="000000"/>
                </a:solidFill>
                <a:latin typeface="Arial Narrow" pitchFamily="34" charset="0"/>
              </a:rPr>
              <a:t>1-2 anni dopo 8-10 anni di </a:t>
            </a:r>
            <a:r>
              <a:rPr lang="it-IT" sz="2300" dirty="0" smtClean="0">
                <a:solidFill>
                  <a:srgbClr val="000000"/>
                </a:solidFill>
                <a:latin typeface="Arial Narrow" pitchFamily="34" charset="0"/>
              </a:rPr>
              <a:t>malattia</a:t>
            </a:r>
            <a:endParaRPr lang="it-IT" sz="23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300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it-IT" sz="2300" i="1" u="sng" dirty="0" smtClean="0">
                <a:solidFill>
                  <a:srgbClr val="000000"/>
                </a:solidFill>
                <a:latin typeface="Arial Narrow" pitchFamily="34" charset="0"/>
              </a:rPr>
              <a:t>MODALITÀ </a:t>
            </a:r>
            <a:r>
              <a:rPr lang="it-IT" sz="2300" i="1" u="sng" dirty="0" err="1" smtClean="0">
                <a:solidFill>
                  <a:srgbClr val="000000"/>
                </a:solidFill>
                <a:latin typeface="Arial Narrow" pitchFamily="34" charset="0"/>
              </a:rPr>
              <a:t>DI</a:t>
            </a:r>
            <a:r>
              <a:rPr lang="it-IT" sz="2300" i="1" u="sng" dirty="0" smtClean="0">
                <a:solidFill>
                  <a:srgbClr val="000000"/>
                </a:solidFill>
                <a:latin typeface="Arial Narrow" pitchFamily="34" charset="0"/>
              </a:rPr>
              <a:t> ESECUZIONE</a:t>
            </a:r>
            <a:r>
              <a:rPr lang="it-IT" sz="2300" dirty="0" smtClean="0">
                <a:solidFill>
                  <a:srgbClr val="000000"/>
                </a:solidFill>
                <a:latin typeface="Arial Narrow" pitchFamily="34" charset="0"/>
              </a:rPr>
              <a:t>: </a:t>
            </a:r>
            <a:endParaRPr lang="it-IT" sz="23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300" b="1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it-IT" sz="2300" dirty="0">
                <a:solidFill>
                  <a:srgbClr val="000000"/>
                </a:solidFill>
                <a:latin typeface="Arial Narrow" pitchFamily="34" charset="0"/>
              </a:rPr>
              <a:t>biopsie </a:t>
            </a:r>
            <a:r>
              <a:rPr lang="it-IT" sz="2300" dirty="0" err="1">
                <a:solidFill>
                  <a:srgbClr val="000000"/>
                </a:solidFill>
                <a:latin typeface="Arial Narrow" pitchFamily="34" charset="0"/>
              </a:rPr>
              <a:t>random</a:t>
            </a:r>
            <a:r>
              <a:rPr lang="it-IT" sz="2300" dirty="0">
                <a:solidFill>
                  <a:srgbClr val="000000"/>
                </a:solidFill>
                <a:latin typeface="Arial Narrow" pitchFamily="34" charset="0"/>
              </a:rPr>
              <a:t> 4 quadranti ogni 10 cm (≥  32), 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300" dirty="0">
                <a:solidFill>
                  <a:srgbClr val="000000"/>
                </a:solidFill>
                <a:latin typeface="Arial Narrow" pitchFamily="34" charset="0"/>
              </a:rPr>
              <a:t>	endoscopio HD e </a:t>
            </a:r>
            <a:r>
              <a:rPr lang="it-IT" sz="2300" dirty="0" err="1">
                <a:solidFill>
                  <a:srgbClr val="000000"/>
                </a:solidFill>
                <a:latin typeface="Arial Narrow" pitchFamily="34" charset="0"/>
              </a:rPr>
              <a:t>cromoendoscopia</a:t>
            </a:r>
            <a:r>
              <a:rPr lang="it-IT" sz="2300" dirty="0">
                <a:solidFill>
                  <a:srgbClr val="000000"/>
                </a:solidFill>
                <a:latin typeface="Arial Narrow" pitchFamily="34" charset="0"/>
              </a:rPr>
              <a:t> con biopsie mirate, magnificazione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300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it-IT" sz="2300" dirty="0" err="1">
                <a:solidFill>
                  <a:srgbClr val="000000"/>
                </a:solidFill>
                <a:latin typeface="Arial Narrow" pitchFamily="34" charset="0"/>
              </a:rPr>
              <a:t>polipectomia</a:t>
            </a:r>
            <a:r>
              <a:rPr lang="it-IT" sz="2300" dirty="0">
                <a:solidFill>
                  <a:srgbClr val="000000"/>
                </a:solidFill>
                <a:latin typeface="Arial Narrow" pitchFamily="34" charset="0"/>
              </a:rPr>
              <a:t> e biopsie mucosa </a:t>
            </a:r>
            <a:r>
              <a:rPr lang="it-IT" sz="2300" dirty="0" err="1">
                <a:solidFill>
                  <a:srgbClr val="000000"/>
                </a:solidFill>
                <a:latin typeface="Arial Narrow" pitchFamily="34" charset="0"/>
              </a:rPr>
              <a:t>perifocale</a:t>
            </a:r>
            <a:endParaRPr lang="it-IT" sz="23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pitchFamily="34" charset="0"/>
              </a:rPr>
              <a:t>	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3341"/>
          </a:xfrm>
          <a:solidFill>
            <a:srgbClr val="00B0F0">
              <a:alpha val="51000"/>
            </a:srgbClr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rial Narrow"/>
                <a:cs typeface="Arial Narrow"/>
              </a:rPr>
              <a:t>DISTURBI DELL’ALVO</a:t>
            </a:r>
            <a:br>
              <a:rPr lang="it-IT" b="1" dirty="0" smtClean="0">
                <a:latin typeface="Arial Narrow"/>
                <a:cs typeface="Arial Narrow"/>
              </a:rPr>
            </a:br>
            <a:r>
              <a:rPr lang="it-IT" sz="3100" b="1" dirty="0" smtClean="0">
                <a:latin typeface="Arial Narrow"/>
                <a:cs typeface="Arial Narrow"/>
              </a:rPr>
              <a:t>Indicazioni di follow-up</a:t>
            </a:r>
            <a:endParaRPr lang="it-IT" sz="31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42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radiologo...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003340"/>
            <a:ext cx="9143999" cy="177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4800" b="1" dirty="0" smtClean="0">
                <a:latin typeface="Arial Narrow"/>
                <a:cs typeface="Arial Narrow"/>
              </a:rPr>
              <a:t>… quali indagini non eseguire??</a:t>
            </a:r>
          </a:p>
          <a:p>
            <a:pPr marL="109728" algn="ctr">
              <a:lnSpc>
                <a:spcPct val="120000"/>
              </a:lnSpc>
              <a:defRPr/>
            </a:pPr>
            <a:r>
              <a:rPr lang="it-IT" sz="4800" b="1" dirty="0" smtClean="0">
                <a:latin typeface="Arial Narrow"/>
                <a:cs typeface="Arial Narrow"/>
              </a:rPr>
              <a:t>… quali eseguire??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703068" y="5140162"/>
            <a:ext cx="162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Frassi</a:t>
            </a:r>
            <a:endParaRPr lang="it-IT" sz="3200" i="1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smtClean="0">
                <a:latin typeface="Arial Narrow" charset="0"/>
              </a:rPr>
              <a:t>… quali </a:t>
            </a:r>
            <a:r>
              <a:rPr lang="it-IT" sz="4000" b="1" dirty="0">
                <a:latin typeface="Arial Narrow" charset="0"/>
              </a:rPr>
              <a:t>indagini </a:t>
            </a:r>
            <a:r>
              <a:rPr lang="it-IT" sz="4000" b="1" dirty="0" smtClean="0">
                <a:latin typeface="Arial Narrow" charset="0"/>
              </a:rPr>
              <a:t>NON </a:t>
            </a:r>
            <a:r>
              <a:rPr lang="it-IT" sz="4000" b="1" dirty="0">
                <a:latin typeface="Arial Narrow" charset="0"/>
              </a:rPr>
              <a:t>eseguire?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352800" cy="4071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59213" y="2406650"/>
            <a:ext cx="5113337" cy="2039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457200" indent="-45561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3200" b="1" dirty="0">
                <a:solidFill>
                  <a:srgbClr val="FF0000"/>
                </a:solidFill>
                <a:latin typeface="Arial Narrow" charset="0"/>
              </a:rPr>
              <a:t>RX prime vie digerenti</a:t>
            </a:r>
          </a:p>
          <a:p>
            <a:pPr marL="457200" indent="-45561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3200" b="1" dirty="0">
                <a:solidFill>
                  <a:srgbClr val="FF0000"/>
                </a:solidFill>
                <a:latin typeface="Arial Narrow" charset="0"/>
              </a:rPr>
              <a:t>RX clisma opaco</a:t>
            </a:r>
          </a:p>
          <a:p>
            <a:pPr marL="457200" indent="-45561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3200" b="1" dirty="0">
                <a:solidFill>
                  <a:srgbClr val="FF0000"/>
                </a:solidFill>
                <a:latin typeface="Arial Narrow" charset="0"/>
              </a:rPr>
              <a:t>RX tubo digerente completo</a:t>
            </a:r>
          </a:p>
          <a:p>
            <a:pPr marL="457200" indent="-45561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3200" b="1" dirty="0">
                <a:solidFill>
                  <a:srgbClr val="FF0000"/>
                </a:solidFill>
                <a:latin typeface="Arial Narrow" charset="0"/>
              </a:rPr>
              <a:t>RX clisma del tenue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smtClean="0">
                <a:latin typeface="Arial Narrow" charset="0"/>
              </a:rPr>
              <a:t>… quali </a:t>
            </a:r>
            <a:r>
              <a:rPr lang="it-IT" sz="4000" b="1" dirty="0">
                <a:latin typeface="Arial Narrow" charset="0"/>
              </a:rPr>
              <a:t>indagini eseguire?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9626" y="1875195"/>
            <a:ext cx="7693315" cy="3445130"/>
          </a:xfrm>
          <a:prstGeom prst="rect">
            <a:avLst/>
          </a:prstGeom>
          <a:solidFill>
            <a:srgbClr val="F2F2F2">
              <a:alpha val="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Ecografia delle anse con </a:t>
            </a:r>
            <a:r>
              <a:rPr lang="it-IT" sz="2600" dirty="0" err="1" smtClean="0">
                <a:solidFill>
                  <a:srgbClr val="000000"/>
                </a:solidFill>
                <a:latin typeface="Arial Narrow" pitchFamily="34" charset="0"/>
              </a:rPr>
              <a:t>Color-Power-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 doppler, mezzo di contrasto (</a:t>
            </a:r>
            <a:r>
              <a:rPr lang="it-IT" sz="2600" dirty="0" err="1" smtClean="0">
                <a:solidFill>
                  <a:srgbClr val="000000"/>
                </a:solidFill>
                <a:latin typeface="Arial Narrow" pitchFamily="34" charset="0"/>
              </a:rPr>
              <a:t>sens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.92,8%, spec. 95,6%)*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 err="1" smtClean="0">
                <a:solidFill>
                  <a:srgbClr val="000000"/>
                </a:solidFill>
                <a:latin typeface="Arial Narrow" pitchFamily="34" charset="0"/>
              </a:rPr>
              <a:t>Entero-RM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 (</a:t>
            </a:r>
            <a:r>
              <a:rPr lang="it-IT" sz="2600" dirty="0" err="1" smtClean="0">
                <a:solidFill>
                  <a:srgbClr val="000000"/>
                </a:solidFill>
                <a:latin typeface="Arial Narrow" pitchFamily="34" charset="0"/>
              </a:rPr>
              <a:t>sens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. 93%, spec. 92,8%)*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 err="1" smtClean="0">
                <a:solidFill>
                  <a:srgbClr val="000000"/>
                </a:solidFill>
                <a:latin typeface="Arial Narrow" pitchFamily="34" charset="0"/>
              </a:rPr>
              <a:t>Entero-TC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 (</a:t>
            </a:r>
            <a:r>
              <a:rPr lang="it-IT" sz="2600" dirty="0" err="1" smtClean="0">
                <a:solidFill>
                  <a:srgbClr val="000000"/>
                </a:solidFill>
                <a:latin typeface="Arial Narrow" pitchFamily="34" charset="0"/>
              </a:rPr>
              <a:t>sens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. 84,3%, spec. 95,1)*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Ecografia </a:t>
            </a:r>
            <a:r>
              <a:rPr lang="it-IT" sz="2600" dirty="0" err="1" smtClean="0">
                <a:solidFill>
                  <a:srgbClr val="000000"/>
                </a:solidFill>
                <a:latin typeface="Arial Narrow" pitchFamily="34" charset="0"/>
              </a:rPr>
              <a:t>transanale</a:t>
            </a: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RM pelvi con </a:t>
            </a:r>
            <a:r>
              <a:rPr lang="it-IT" sz="2600" dirty="0" err="1" smtClean="0">
                <a:solidFill>
                  <a:srgbClr val="000000"/>
                </a:solidFill>
                <a:latin typeface="Arial Narrow" pitchFamily="34" charset="0"/>
              </a:rPr>
              <a:t>mdc</a:t>
            </a:r>
            <a:endParaRPr lang="it-IT" sz="2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spcAft>
                <a:spcPts val="600"/>
              </a:spcAft>
              <a:buClrTx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pitchFamily="34" charset="0"/>
              </a:rPr>
              <a:t>RX addome diretto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026535" y="6048586"/>
            <a:ext cx="6098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  <a:latin typeface="Arial Narrow" pitchFamily="34" charset="0"/>
              </a:rPr>
              <a:t>* </a:t>
            </a:r>
            <a:r>
              <a:rPr lang="it-IT" sz="1400" dirty="0" smtClean="0">
                <a:latin typeface="Lucida Sans" pitchFamily="34" charset="0"/>
              </a:rPr>
              <a:t>Karin </a:t>
            </a:r>
            <a:r>
              <a:rPr lang="it-IT" sz="1400" dirty="0" err="1" smtClean="0">
                <a:latin typeface="Lucida Sans" pitchFamily="34" charset="0"/>
              </a:rPr>
              <a:t>Horsthuis</a:t>
            </a:r>
            <a:r>
              <a:rPr lang="it-IT" sz="1400" dirty="0" smtClean="0">
                <a:latin typeface="Lucida Sans" pitchFamily="34" charset="0"/>
              </a:rPr>
              <a:t> </a:t>
            </a:r>
            <a:r>
              <a:rPr lang="it-IT" sz="1400" dirty="0" err="1" smtClean="0">
                <a:latin typeface="Lucida Sans" pitchFamily="34" charset="0"/>
              </a:rPr>
              <a:t>et</a:t>
            </a:r>
            <a:r>
              <a:rPr lang="it-IT" sz="1400" dirty="0" smtClean="0">
                <a:latin typeface="Lucida Sans" pitchFamily="34" charset="0"/>
              </a:rPr>
              <a:t> al.:</a:t>
            </a:r>
            <a:r>
              <a:rPr lang="it-IT" sz="1400" dirty="0" err="1" smtClean="0">
                <a:latin typeface="Lucida Sans" pitchFamily="34" charset="0"/>
              </a:rPr>
              <a:t>Inflammatory</a:t>
            </a:r>
            <a:r>
              <a:rPr lang="it-IT" sz="1400" dirty="0" smtClean="0">
                <a:latin typeface="Lucida Sans" pitchFamily="34" charset="0"/>
              </a:rPr>
              <a:t> </a:t>
            </a:r>
            <a:r>
              <a:rPr lang="it-IT" sz="1400" dirty="0" err="1" smtClean="0">
                <a:latin typeface="Lucida Sans" pitchFamily="34" charset="0"/>
              </a:rPr>
              <a:t>Bowel</a:t>
            </a:r>
            <a:r>
              <a:rPr lang="it-IT" sz="1400" dirty="0" smtClean="0">
                <a:latin typeface="Lucida Sans" pitchFamily="34" charset="0"/>
              </a:rPr>
              <a:t> </a:t>
            </a:r>
            <a:r>
              <a:rPr lang="it-IT" sz="1400" dirty="0" err="1" smtClean="0">
                <a:latin typeface="Lucida Sans" pitchFamily="34" charset="0"/>
              </a:rPr>
              <a:t>Disease</a:t>
            </a:r>
            <a:r>
              <a:rPr lang="it-IT" sz="1400" dirty="0" smtClean="0">
                <a:latin typeface="Lucida Sans" pitchFamily="34" charset="0"/>
              </a:rPr>
              <a:t> </a:t>
            </a:r>
            <a:r>
              <a:rPr lang="it-IT" sz="1400" dirty="0" err="1" smtClean="0">
                <a:latin typeface="Lucida Sans" pitchFamily="34" charset="0"/>
              </a:rPr>
              <a:t>Diagnosed</a:t>
            </a:r>
            <a:r>
              <a:rPr lang="it-IT" sz="1400" dirty="0" smtClean="0">
                <a:latin typeface="Lucida Sans" pitchFamily="34" charset="0"/>
              </a:rPr>
              <a:t> </a:t>
            </a:r>
            <a:r>
              <a:rPr lang="it-IT" sz="1400" dirty="0" err="1" smtClean="0">
                <a:latin typeface="Lucida Sans" pitchFamily="34" charset="0"/>
              </a:rPr>
              <a:t>with</a:t>
            </a:r>
            <a:r>
              <a:rPr lang="it-IT" sz="1400" dirty="0" smtClean="0">
                <a:latin typeface="Lucida Sans" pitchFamily="34" charset="0"/>
              </a:rPr>
              <a:t> US, MR, </a:t>
            </a:r>
            <a:r>
              <a:rPr lang="it-IT" sz="1400" dirty="0" err="1" smtClean="0">
                <a:latin typeface="Lucida Sans" pitchFamily="34" charset="0"/>
              </a:rPr>
              <a:t>Scintigraphy</a:t>
            </a:r>
            <a:r>
              <a:rPr lang="it-IT" sz="1400" dirty="0" smtClean="0">
                <a:latin typeface="Lucida Sans" pitchFamily="34" charset="0"/>
              </a:rPr>
              <a:t>, and CT: Meta- </a:t>
            </a:r>
            <a:r>
              <a:rPr lang="it-IT" sz="1400" dirty="0" err="1" smtClean="0">
                <a:latin typeface="Lucida Sans" pitchFamily="34" charset="0"/>
              </a:rPr>
              <a:t>analysis</a:t>
            </a:r>
            <a:r>
              <a:rPr lang="it-IT" sz="1400" dirty="0" smtClean="0">
                <a:latin typeface="Lucida Sans" pitchFamily="34" charset="0"/>
              </a:rPr>
              <a:t> </a:t>
            </a:r>
            <a:r>
              <a:rPr lang="it-IT" sz="1400" dirty="0" err="1" smtClean="0">
                <a:latin typeface="Lucida Sans" pitchFamily="34" charset="0"/>
              </a:rPr>
              <a:t>of</a:t>
            </a:r>
            <a:r>
              <a:rPr lang="it-IT" sz="1400" dirty="0" smtClean="0">
                <a:latin typeface="Lucida Sans" pitchFamily="34" charset="0"/>
              </a:rPr>
              <a:t> </a:t>
            </a:r>
            <a:r>
              <a:rPr lang="it-IT" sz="1400" dirty="0" err="1" smtClean="0">
                <a:latin typeface="Lucida Sans" pitchFamily="34" charset="0"/>
              </a:rPr>
              <a:t>Prospective</a:t>
            </a:r>
            <a:r>
              <a:rPr lang="it-IT" sz="1400" dirty="0" smtClean="0">
                <a:latin typeface="Lucida Sans" pitchFamily="34" charset="0"/>
              </a:rPr>
              <a:t> </a:t>
            </a:r>
            <a:r>
              <a:rPr lang="it-IT" sz="1400" dirty="0" err="1" smtClean="0">
                <a:latin typeface="Lucida Sans" pitchFamily="34" charset="0"/>
              </a:rPr>
              <a:t>Studies</a:t>
            </a:r>
            <a:r>
              <a:rPr lang="it-IT" sz="1400" dirty="0" smtClean="0">
                <a:latin typeface="Lucida Sans" pitchFamily="34" charset="0"/>
              </a:rPr>
              <a:t>. </a:t>
            </a:r>
            <a:r>
              <a:rPr lang="it-IT" sz="1400" dirty="0" err="1" smtClean="0">
                <a:latin typeface="Lucida Sans" pitchFamily="34" charset="0"/>
              </a:rPr>
              <a:t>Radiology</a:t>
            </a:r>
            <a:r>
              <a:rPr lang="it-IT" sz="1400" dirty="0" smtClean="0">
                <a:latin typeface="Lucida Sans" pitchFamily="34" charset="0"/>
              </a:rPr>
              <a:t>: Volume 247: </a:t>
            </a:r>
            <a:r>
              <a:rPr lang="it-IT" sz="1400" dirty="0" err="1" smtClean="0">
                <a:latin typeface="Lucida Sans" pitchFamily="34" charset="0"/>
              </a:rPr>
              <a:t>Number</a:t>
            </a:r>
            <a:r>
              <a:rPr lang="it-IT" sz="1400" dirty="0" smtClean="0">
                <a:latin typeface="Lucida Sans" pitchFamily="34" charset="0"/>
              </a:rPr>
              <a:t> 1—April 2008</a:t>
            </a:r>
            <a:endParaRPr lang="it-IT" sz="1400" dirty="0"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latin typeface="Arial Narrow" charset="0"/>
              </a:rPr>
              <a:t>Preparazione </a:t>
            </a:r>
            <a:r>
              <a:rPr lang="it-IT" sz="4000" b="1" dirty="0" smtClean="0">
                <a:latin typeface="Arial Narrow" charset="0"/>
              </a:rPr>
              <a:t>ecografia </a:t>
            </a:r>
            <a:r>
              <a:rPr lang="it-IT" sz="4000" b="1" dirty="0">
                <a:latin typeface="Arial Narrow" charset="0"/>
              </a:rPr>
              <a:t>delle anse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7385" y="1587835"/>
            <a:ext cx="8577262" cy="44110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charset="0"/>
              </a:rPr>
              <a:t>Nei 2 gg. Precedenti, assumere 2 due compresse di carbone vegetale a colazione, pranzo e cena. 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charset="0"/>
              </a:rPr>
              <a:t>Evitare verdura, latte, latticini, frutta, legumi e bevande gassate. 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charset="0"/>
              </a:rPr>
              <a:t>Il giorno dell'esame digiuno assoluto (se compatibile con terapie in atto) e non bere ma presentarsi con la vescica piena non urinando nelle due ore precedenti. Se l'appuntamento è nel pomeriggio, 6 ore prima fare un pasto leggero 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charset="0"/>
              </a:rPr>
              <a:t>Portare cartelle cliniche, esami di laboratorio e soprattutto precedenti indagini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2600" dirty="0" smtClean="0">
                <a:solidFill>
                  <a:srgbClr val="000000"/>
                </a:solidFill>
                <a:latin typeface="Arial Narrow" charset="0"/>
              </a:rPr>
              <a:t>Per i bambini è raccomandato, quando possibile, presentarsi a vescica piena e a digiuno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smtClean="0">
                <a:latin typeface="Arial Narrow" charset="0"/>
              </a:rPr>
              <a:t>ECOGRAFIA DELLE ANSE</a:t>
            </a:r>
            <a:endParaRPr lang="it-IT" sz="4000" b="1" dirty="0">
              <a:latin typeface="Arial Narrow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47800"/>
            <a:ext cx="2857500" cy="2476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2857500" cy="2476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191000"/>
            <a:ext cx="2857500" cy="2476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91000"/>
            <a:ext cx="2857500" cy="2476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947863"/>
            <a:ext cx="7804150" cy="2957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1513" y="5394325"/>
            <a:ext cx="3917950" cy="23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100" b="1" dirty="0" err="1">
                <a:solidFill>
                  <a:srgbClr val="000000"/>
                </a:solidFill>
                <a:latin typeface="Calibri" charset="0"/>
              </a:rPr>
              <a:t>Deshpande</a:t>
            </a:r>
            <a:r>
              <a:rPr lang="it-IT" sz="1100" b="1" dirty="0">
                <a:solidFill>
                  <a:srgbClr val="000000"/>
                </a:solidFill>
                <a:latin typeface="Calibri" charset="0"/>
              </a:rPr>
              <a:t> N </a:t>
            </a:r>
            <a:r>
              <a:rPr lang="it-IT" sz="1100" b="1" dirty="0" err="1">
                <a:solidFill>
                  <a:srgbClr val="000000"/>
                </a:solidFill>
                <a:latin typeface="Calibri" charset="0"/>
              </a:rPr>
              <a:t>et</a:t>
            </a:r>
            <a:r>
              <a:rPr lang="it-IT" sz="1100" b="1" dirty="0">
                <a:solidFill>
                  <a:srgbClr val="000000"/>
                </a:solidFill>
                <a:latin typeface="Calibri" charset="0"/>
              </a:rPr>
              <a:t> al. </a:t>
            </a:r>
            <a:r>
              <a:rPr lang="it-IT" sz="1100" b="1" dirty="0" err="1">
                <a:solidFill>
                  <a:srgbClr val="000000"/>
                </a:solidFill>
                <a:latin typeface="Calibri" charset="0"/>
              </a:rPr>
              <a:t>Radiology</a:t>
            </a:r>
            <a:r>
              <a:rPr lang="it-IT" sz="1100" b="1" dirty="0">
                <a:solidFill>
                  <a:srgbClr val="000000"/>
                </a:solidFill>
                <a:latin typeface="Calibri" charset="0"/>
              </a:rPr>
              <a:t> 2012;262:172-180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1513" y="6169025"/>
            <a:ext cx="4930775" cy="395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900" dirty="0">
                <a:solidFill>
                  <a:srgbClr val="000000"/>
                </a:solidFill>
                <a:latin typeface="Calibri" charset="0"/>
              </a:rPr>
              <a:t>©2012 </a:t>
            </a:r>
            <a:r>
              <a:rPr lang="it-IT" sz="900" dirty="0" err="1">
                <a:solidFill>
                  <a:srgbClr val="000000"/>
                </a:solidFill>
                <a:latin typeface="Calibri" charset="0"/>
              </a:rPr>
              <a:t>by</a:t>
            </a:r>
            <a:r>
              <a:rPr lang="it-IT" sz="9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900" dirty="0" err="1">
                <a:solidFill>
                  <a:srgbClr val="000000"/>
                </a:solidFill>
                <a:latin typeface="Calibri" charset="0"/>
              </a:rPr>
              <a:t>Radiological</a:t>
            </a:r>
            <a:r>
              <a:rPr lang="it-IT" sz="900" dirty="0">
                <a:solidFill>
                  <a:srgbClr val="000000"/>
                </a:solidFill>
                <a:latin typeface="Calibri" charset="0"/>
              </a:rPr>
              <a:t> Society </a:t>
            </a:r>
            <a:r>
              <a:rPr lang="it-IT" sz="900" dirty="0" err="1">
                <a:solidFill>
                  <a:srgbClr val="000000"/>
                </a:solidFill>
                <a:latin typeface="Calibri" charset="0"/>
              </a:rPr>
              <a:t>of</a:t>
            </a:r>
            <a:r>
              <a:rPr lang="it-IT" sz="900" dirty="0">
                <a:solidFill>
                  <a:srgbClr val="000000"/>
                </a:solidFill>
                <a:latin typeface="Calibri" charset="0"/>
              </a:rPr>
              <a:t> North America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smtClean="0">
                <a:latin typeface="Arial Narrow" charset="0"/>
              </a:rPr>
              <a:t>ECOGRAFIA DELLE ANSE</a:t>
            </a:r>
            <a:endParaRPr lang="it-IT" sz="4000" b="1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3657600" cy="5122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9000" y="2209800"/>
            <a:ext cx="1858963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700" dirty="0">
                <a:solidFill>
                  <a:srgbClr val="595959"/>
                </a:solidFill>
                <a:latin typeface="Lucida Sans Unicode" charset="0"/>
              </a:rPr>
              <a:t>Fase attiva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t="5067"/>
          <a:stretch>
            <a:fillRect/>
          </a:stretch>
        </p:blipFill>
        <p:spPr bwMode="auto">
          <a:xfrm>
            <a:off x="304800" y="2895600"/>
            <a:ext cx="4105275" cy="2852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smtClean="0">
                <a:latin typeface="Arial Narrow" charset="0"/>
              </a:rPr>
              <a:t>Curva di </a:t>
            </a:r>
            <a:r>
              <a:rPr lang="it-IT" sz="4000" b="1" dirty="0" err="1" smtClean="0">
                <a:latin typeface="Arial Narrow" charset="0"/>
              </a:rPr>
              <a:t>enhacement</a:t>
            </a:r>
            <a:endParaRPr lang="it-IT" sz="4000" b="1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I disturbi dell’alvo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236216" y="5150227"/>
            <a:ext cx="4650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Degiacomi</a:t>
            </a:r>
            <a:r>
              <a:rPr lang="it-IT" sz="3200" i="1" dirty="0" smtClean="0">
                <a:latin typeface="Arial Narrow"/>
                <a:cs typeface="Arial Narrow"/>
              </a:rPr>
              <a:t> – Dr.ssa Disetti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2205038"/>
            <a:ext cx="304800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700" dirty="0">
                <a:solidFill>
                  <a:srgbClr val="595959"/>
                </a:solidFill>
                <a:latin typeface="Lucida Sans Unicode" charset="0"/>
              </a:rPr>
              <a:t>Fase non attiva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5534"/>
          <a:stretch>
            <a:fillRect/>
          </a:stretch>
        </p:blipFill>
        <p:spPr bwMode="auto">
          <a:xfrm>
            <a:off x="228600" y="2895600"/>
            <a:ext cx="4240213" cy="2600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723" y="1524000"/>
            <a:ext cx="429577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smtClean="0">
                <a:latin typeface="Arial Narrow" charset="0"/>
              </a:rPr>
              <a:t>Curva di </a:t>
            </a:r>
            <a:r>
              <a:rPr lang="it-IT" sz="4000" b="1" dirty="0" err="1" smtClean="0">
                <a:latin typeface="Arial Narrow" charset="0"/>
              </a:rPr>
              <a:t>enhacement</a:t>
            </a:r>
            <a:endParaRPr lang="it-IT" sz="4000" b="1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586" y="1536188"/>
            <a:ext cx="8577262" cy="48609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MDC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it-IT" sz="2600" dirty="0" err="1">
                <a:solidFill>
                  <a:srgbClr val="000000"/>
                </a:solidFill>
                <a:latin typeface="Arial Narrow" charset="0"/>
              </a:rPr>
              <a:t>Creatininemia</a:t>
            </a:r>
            <a:endParaRPr lang="it-IT" sz="2600" dirty="0">
              <a:solidFill>
                <a:srgbClr val="000000"/>
              </a:solidFill>
              <a:latin typeface="Arial Narrow" charset="0"/>
            </a:endParaRP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Dieta priva di scorie  e ricca di idratazione nei 3 </a:t>
            </a:r>
            <a:r>
              <a:rPr lang="it-IT" sz="2600" dirty="0" err="1">
                <a:solidFill>
                  <a:srgbClr val="000000"/>
                </a:solidFill>
                <a:latin typeface="Arial Narrow" charset="0"/>
              </a:rPr>
              <a:t>gg</a:t>
            </a: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 precedenti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Il giorno precedente: a colazione latte, tè, assumere 6 </a:t>
            </a:r>
            <a:r>
              <a:rPr lang="it-IT" sz="2600" dirty="0" err="1">
                <a:solidFill>
                  <a:srgbClr val="000000"/>
                </a:solidFill>
                <a:latin typeface="Arial Narrow" charset="0"/>
              </a:rPr>
              <a:t>cp</a:t>
            </a: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 di </a:t>
            </a:r>
            <a:r>
              <a:rPr lang="it-IT" sz="2600" dirty="0" err="1">
                <a:solidFill>
                  <a:srgbClr val="FF0000"/>
                </a:solidFill>
                <a:latin typeface="Arial Narrow" charset="0"/>
              </a:rPr>
              <a:t>Pursennid</a:t>
            </a: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 e bere 1 l d’acqua nelle 2 ore successive; a pranzo: pasta o riso conditi con olio, pesce o carne ai ferri o bolliti; no frutta né formaggi; alle 17 assumere </a:t>
            </a:r>
            <a:r>
              <a:rPr lang="it-IT" sz="2600" dirty="0">
                <a:solidFill>
                  <a:srgbClr val="FF0000"/>
                </a:solidFill>
                <a:latin typeface="Arial Narrow" charset="0"/>
              </a:rPr>
              <a:t>15 g di solfato di magnesio (sale inglese)</a:t>
            </a: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 in un bicchiere di acqua o latte e bere 1 l d’acqua nelle 2 ore successive; a cena dieta liquida (brodo o </a:t>
            </a:r>
            <a:r>
              <a:rPr lang="it-IT" sz="2600" dirty="0" err="1">
                <a:solidFill>
                  <a:srgbClr val="000000"/>
                </a:solidFill>
                <a:latin typeface="Arial Narrow" charset="0"/>
              </a:rPr>
              <a:t>te’</a:t>
            </a: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)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Il giorno dell’esame presentarsi digiuni dalle </a:t>
            </a:r>
            <a:r>
              <a:rPr lang="it-IT" sz="2600" dirty="0" smtClean="0">
                <a:solidFill>
                  <a:srgbClr val="000000"/>
                </a:solidFill>
                <a:latin typeface="Arial Narrow" charset="0"/>
              </a:rPr>
              <a:t>24, 40</a:t>
            </a:r>
            <a:r>
              <a:rPr lang="it-IT" sz="2600" dirty="0">
                <a:solidFill>
                  <a:srgbClr val="000000"/>
                </a:solidFill>
                <a:latin typeface="Arial Narrow" charset="0"/>
              </a:rPr>
              <a:t>’ prima assumere 1000-1500 ml di PEG (150 ml/4’) può provocare diarrea</a:t>
            </a:r>
          </a:p>
          <a:p>
            <a:pPr marL="342000" indent="-342000" hangingPunct="1">
              <a:lnSpc>
                <a:spcPct val="90000"/>
              </a:lnSpc>
              <a:spcBef>
                <a:spcPts val="720"/>
              </a:spcBef>
              <a:buSzPct val="45000"/>
              <a:buFont typeface="Arial" charset="0"/>
              <a:buChar char="•"/>
              <a:tabLst>
                <a:tab pos="211138" algn="l"/>
                <a:tab pos="658813" algn="l"/>
                <a:tab pos="1108075" algn="l"/>
                <a:tab pos="1557338" algn="l"/>
                <a:tab pos="2006600" algn="l"/>
                <a:tab pos="2455863" algn="l"/>
                <a:tab pos="2905125" algn="l"/>
                <a:tab pos="3354388" algn="l"/>
                <a:tab pos="3803650" algn="l"/>
                <a:tab pos="4252913" algn="l"/>
                <a:tab pos="4702175" algn="l"/>
                <a:tab pos="5151438" algn="l"/>
                <a:tab pos="5600700" algn="l"/>
                <a:tab pos="6049963" algn="l"/>
                <a:tab pos="6499225" algn="l"/>
                <a:tab pos="6948488" algn="l"/>
                <a:tab pos="7397750" algn="l"/>
                <a:tab pos="7847013" algn="l"/>
                <a:tab pos="8296275" algn="l"/>
                <a:tab pos="8745538" algn="l"/>
                <a:tab pos="9194800" algn="l"/>
              </a:tabLst>
            </a:pPr>
            <a:r>
              <a:rPr lang="it-IT" sz="2600" dirty="0" err="1" smtClean="0">
                <a:solidFill>
                  <a:srgbClr val="000000"/>
                </a:solidFill>
                <a:latin typeface="Arial Narrow" charset="0"/>
              </a:rPr>
              <a:t>Buscopan</a:t>
            </a:r>
            <a:endParaRPr lang="it-IT" sz="2600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latin typeface="Arial Narrow" charset="0"/>
              </a:rPr>
              <a:t>Preparazione </a:t>
            </a:r>
            <a:r>
              <a:rPr lang="it-IT" sz="4000" b="1" dirty="0" err="1">
                <a:latin typeface="Arial Narrow" charset="0"/>
              </a:rPr>
              <a:t>entero-TC</a:t>
            </a:r>
            <a:r>
              <a:rPr lang="it-IT" sz="4000" b="1" dirty="0">
                <a:latin typeface="Arial Narrow" charset="0"/>
              </a:rPr>
              <a:t> ed </a:t>
            </a:r>
            <a:r>
              <a:rPr lang="it-IT" sz="4000" b="1" dirty="0" err="1">
                <a:latin typeface="Arial Narrow" charset="0"/>
              </a:rPr>
              <a:t>entero-RM</a:t>
            </a:r>
            <a:endParaRPr lang="it-IT" sz="4000" b="1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latin typeface="Arial Narrow" charset="0"/>
              </a:rPr>
              <a:t>Controindicazioni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313" y="2060575"/>
            <a:ext cx="8577262" cy="283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000000"/>
                </a:solidFill>
                <a:latin typeface="Arial Narrow" charset="0"/>
              </a:rPr>
              <a:t>Allergia al </a:t>
            </a:r>
            <a:r>
              <a:rPr lang="it-IT" sz="3600" dirty="0" err="1">
                <a:solidFill>
                  <a:srgbClr val="000000"/>
                </a:solidFill>
                <a:latin typeface="Arial Narrow" charset="0"/>
              </a:rPr>
              <a:t>mdc</a:t>
            </a:r>
            <a:endParaRPr lang="it-IT" sz="3600" dirty="0">
              <a:solidFill>
                <a:srgbClr val="000000"/>
              </a:solidFill>
              <a:latin typeface="Arial Narrow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000000"/>
                </a:solidFill>
                <a:latin typeface="Arial Narrow" charset="0"/>
              </a:rPr>
              <a:t>Insufficienza renale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000000"/>
                </a:solidFill>
                <a:latin typeface="Arial Narrow" charset="0"/>
              </a:rPr>
              <a:t>Gravidanza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000000"/>
                </a:solidFill>
                <a:latin typeface="Arial Narrow" charset="0"/>
              </a:rPr>
              <a:t>Claustrofobia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000000"/>
                </a:solidFill>
                <a:latin typeface="Arial Narrow" charset="0"/>
              </a:rPr>
              <a:t>Pacemaker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607" t="7176" r="10130" b="13084"/>
          <a:stretch>
            <a:fillRect/>
          </a:stretch>
        </p:blipFill>
        <p:spPr bwMode="auto">
          <a:xfrm>
            <a:off x="685800" y="1676400"/>
            <a:ext cx="3886200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20470" t="9766" r="18993" b="21791"/>
          <a:stretch>
            <a:fillRect/>
          </a:stretch>
        </p:blipFill>
        <p:spPr bwMode="auto">
          <a:xfrm>
            <a:off x="5105400" y="1676400"/>
            <a:ext cx="3581400" cy="4048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err="1" smtClean="0">
                <a:latin typeface="Arial Narrow" charset="0"/>
              </a:rPr>
              <a:t>Entero</a:t>
            </a:r>
            <a:r>
              <a:rPr lang="it-IT" sz="4000" b="1" dirty="0" smtClean="0">
                <a:latin typeface="Arial Narrow" charset="0"/>
              </a:rPr>
              <a:t> - TC</a:t>
            </a:r>
            <a:endParaRPr lang="it-IT" sz="4000" b="1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err="1" smtClean="0">
                <a:latin typeface="Arial Narrow" charset="0"/>
              </a:rPr>
              <a:t>Entero</a:t>
            </a:r>
            <a:r>
              <a:rPr lang="it-IT" sz="4000" b="1" dirty="0" smtClean="0">
                <a:latin typeface="Arial Narrow" charset="0"/>
              </a:rPr>
              <a:t> - TC</a:t>
            </a:r>
            <a:endParaRPr lang="it-IT" sz="4000" b="1" dirty="0">
              <a:latin typeface="Arial Narrow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900" y="1524000"/>
            <a:ext cx="2592388" cy="2592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11072" r="8119"/>
          <a:stretch>
            <a:fillRect/>
          </a:stretch>
        </p:blipFill>
        <p:spPr bwMode="auto">
          <a:xfrm>
            <a:off x="533400" y="1524000"/>
            <a:ext cx="3651250" cy="4516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3900" y="3195638"/>
            <a:ext cx="2743200" cy="290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err="1" smtClean="0">
                <a:latin typeface="Arial Narrow" charset="0"/>
              </a:rPr>
              <a:t>Entero</a:t>
            </a:r>
            <a:r>
              <a:rPr lang="it-IT" sz="4000" b="1" dirty="0" smtClean="0">
                <a:latin typeface="Arial Narrow" charset="0"/>
              </a:rPr>
              <a:t> - RM</a:t>
            </a:r>
            <a:endParaRPr lang="it-IT" sz="4000" b="1" dirty="0">
              <a:latin typeface="Arial Narrow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8300"/>
            <a:ext cx="3492500" cy="403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38300"/>
            <a:ext cx="4038600" cy="403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5"/>
            <a:ext cx="9144000" cy="961535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smtClean="0">
                <a:latin typeface="Arial Narrow" charset="0"/>
              </a:rPr>
              <a:t>… il </a:t>
            </a:r>
            <a:r>
              <a:rPr lang="it-IT" sz="4000" b="1" dirty="0">
                <a:latin typeface="Arial Narrow" charset="0"/>
              </a:rPr>
              <a:t>referto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52263"/>
            <a:ext cx="9144000" cy="912813"/>
          </a:xfrm>
          <a:prstGeom prst="rect">
            <a:avLst/>
          </a:prstGeom>
          <a:solidFill>
            <a:srgbClr val="00B0F0">
              <a:alpha val="50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 smtClean="0">
                <a:solidFill>
                  <a:srgbClr val="000000"/>
                </a:solidFill>
                <a:latin typeface="Arial Narrow" charset="0"/>
              </a:rPr>
              <a:t>… in </a:t>
            </a:r>
            <a:r>
              <a:rPr lang="it-IT" sz="4000" b="1" dirty="0">
                <a:solidFill>
                  <a:srgbClr val="000000"/>
                </a:solidFill>
                <a:latin typeface="Arial Narrow" charset="0"/>
              </a:rPr>
              <a:t>quali tempi?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313" y="960461"/>
            <a:ext cx="8724900" cy="2284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Sede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Caratteristiche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Complicanze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Attività della malattia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Sospetto ed eventuale approfondimento diagnostico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Conclusioni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4248150"/>
            <a:ext cx="8724900" cy="2651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Arial Narrow" charset="0"/>
              </a:rPr>
              <a:t>Diagnosi</a:t>
            </a:r>
            <a:endParaRPr lang="it-IT" sz="2400" dirty="0">
              <a:solidFill>
                <a:srgbClr val="000000"/>
              </a:solidFill>
              <a:latin typeface="Arial Narrow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Sospetta recidiva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Malattia </a:t>
            </a:r>
            <a:r>
              <a:rPr lang="it-IT" sz="2400" dirty="0" err="1">
                <a:solidFill>
                  <a:srgbClr val="000000"/>
                </a:solidFill>
                <a:latin typeface="Arial Narrow" charset="0"/>
              </a:rPr>
              <a:t>stenosante</a:t>
            </a:r>
            <a:endParaRPr lang="it-IT" sz="2400" dirty="0">
              <a:solidFill>
                <a:srgbClr val="000000"/>
              </a:solidFill>
              <a:latin typeface="Arial Narrow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Complicanze </a:t>
            </a:r>
            <a:r>
              <a:rPr lang="it-IT" sz="2400" dirty="0" err="1">
                <a:solidFill>
                  <a:srgbClr val="000000"/>
                </a:solidFill>
                <a:latin typeface="Arial Narrow" charset="0"/>
              </a:rPr>
              <a:t>extraluminali</a:t>
            </a:r>
            <a:endParaRPr lang="it-IT" sz="2400" dirty="0">
              <a:solidFill>
                <a:srgbClr val="000000"/>
              </a:solidFill>
              <a:latin typeface="Arial Narrow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Fallimento terapeutico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Pianificazione chirurgica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Arial Narrow" charset="0"/>
              </a:rPr>
              <a:t>Sorveglianza neoplastica (endoscopica)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xmlns="" val="1290549877"/>
              </p:ext>
            </p:extLst>
          </p:nvPr>
        </p:nvGraphicFramePr>
        <p:xfrm>
          <a:off x="244701" y="1983343"/>
          <a:ext cx="8686800" cy="427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598054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 smtClean="0">
                <a:latin typeface="Arial Narrow" charset="0"/>
              </a:rPr>
              <a:t>DISTURBI DELL’ALVO</a:t>
            </a:r>
            <a:br>
              <a:rPr lang="it-IT" sz="3200" b="1" dirty="0" smtClean="0">
                <a:latin typeface="Arial Narrow" charset="0"/>
              </a:rPr>
            </a:br>
            <a:r>
              <a:rPr lang="it-IT" sz="4000" b="1" u="sng" dirty="0" smtClean="0">
                <a:latin typeface="Arial Narrow" charset="0"/>
              </a:rPr>
              <a:t>TAKE HOME MESSAGES</a:t>
            </a:r>
            <a:endParaRPr lang="it-IT" sz="4000" b="1" u="sng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8858"/>
          </a:xfrm>
          <a:solidFill>
            <a:srgbClr val="00B0F0">
              <a:alpha val="51000"/>
            </a:srgbClr>
          </a:solidFill>
          <a:ln w="25400">
            <a:noFill/>
          </a:ln>
        </p:spPr>
        <p:txBody>
          <a:bodyPr>
            <a:normAutofit/>
          </a:bodyPr>
          <a:lstStyle/>
          <a:p>
            <a:r>
              <a:rPr lang="it-IT" sz="5400" b="1" dirty="0" smtClean="0">
                <a:latin typeface="Arial Narrow"/>
                <a:cs typeface="Arial Narrow"/>
              </a:rPr>
              <a:t>Federica 36 aa</a:t>
            </a:r>
            <a:endParaRPr lang="it-IT" sz="5400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2198321"/>
            <a:ext cx="8722026" cy="1488313"/>
          </a:xfrm>
          <a:ln>
            <a:solidFill>
              <a:schemeClr val="tx2"/>
            </a:solidFill>
          </a:ln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Da 2 anni dolore addominale ricorrente </a:t>
            </a:r>
            <a:r>
              <a:rPr lang="it-IT" dirty="0" smtClean="0">
                <a:latin typeface="Arial Narrow"/>
                <a:cs typeface="Arial Narrow"/>
                <a:sym typeface="Wingdings"/>
              </a:rPr>
              <a:t> mai eseguiti approfondimenti diagnostici</a:t>
            </a:r>
            <a:r>
              <a:rPr lang="it-IT" dirty="0" smtClean="0">
                <a:latin typeface="Arial Narrow"/>
                <a:cs typeface="Arial Narrow"/>
              </a:rPr>
              <a:t>.</a:t>
            </a:r>
          </a:p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Assume abitualmente FANS per cefalea.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50246" y="1424600"/>
            <a:ext cx="2647071" cy="773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vert="wordArtVert" wrap="square" rtlCol="0" anchor="ctr">
            <a:spAutoFit/>
          </a:bodyPr>
          <a:lstStyle/>
          <a:p>
            <a:r>
              <a:rPr lang="it-IT" sz="4800" b="1" dirty="0" smtClean="0">
                <a:solidFill>
                  <a:srgbClr val="00B0F0"/>
                </a:solidFill>
                <a:latin typeface="Arial Narrow"/>
                <a:cs typeface="Arial Narrow"/>
              </a:rPr>
              <a:t>APR</a:t>
            </a:r>
            <a:endParaRPr lang="it-IT" sz="4800" b="1" dirty="0">
              <a:solidFill>
                <a:srgbClr val="00B0F0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0246" y="4066752"/>
            <a:ext cx="2647071" cy="75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vert="wordArtVert" wrap="square" rtlCol="0" anchor="ctr">
            <a:spAutoFit/>
          </a:bodyPr>
          <a:lstStyle/>
          <a:p>
            <a:r>
              <a:rPr lang="it-IT" sz="4800" b="1" dirty="0" smtClean="0">
                <a:solidFill>
                  <a:srgbClr val="00B0F0"/>
                </a:solidFill>
                <a:latin typeface="Arial Narrow"/>
                <a:cs typeface="Arial Narrow"/>
              </a:rPr>
              <a:t>APP</a:t>
            </a:r>
            <a:endParaRPr lang="it-IT" sz="4800" b="1" dirty="0">
              <a:solidFill>
                <a:srgbClr val="00B0F0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25587"/>
            <a:ext cx="8712378" cy="16326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>
                <a:latin typeface="Arial Narrow"/>
                <a:cs typeface="Arial Narrow"/>
              </a:rPr>
              <a:t>Da 15 gg dolore addominale persistente a livello del quadrante inferiore dx + diarrea + calo ponderale 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936"/>
            <a:ext cx="9144000" cy="1025812"/>
          </a:xfrm>
          <a:solidFill>
            <a:schemeClr val="bg1">
              <a:lumMod val="95000"/>
            </a:schemeClr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131386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it-IT" sz="18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Caratteristiche del dolore: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Sede e irradiazione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Tipologia (Colico? Trafittivo? Continuo?)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Intensità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Durata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Modificazioni in relazione all’alvo (migliora dopo evacuazione?)</a:t>
            </a:r>
          </a:p>
          <a:p>
            <a:pPr marL="400050" lvl="1" indent="0">
              <a:buNone/>
            </a:pPr>
            <a:r>
              <a:rPr lang="it-IT" sz="18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Caratteristiche della diarrea: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N. evacuazioni/die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Presenza di sangue e/o muco</a:t>
            </a:r>
          </a:p>
          <a:p>
            <a:pPr marL="457200" lvl="1" indent="0">
              <a:buNone/>
            </a:pPr>
            <a:r>
              <a:rPr lang="it-IT" sz="18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Caratteristiche del calo ponderale</a:t>
            </a:r>
            <a:r>
              <a:rPr lang="it-IT" sz="1800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(quanti kg ha perso? In quanto tempo?)</a:t>
            </a:r>
            <a:endParaRPr lang="it-IT" sz="1800" dirty="0">
              <a:latin typeface="Arial Narrow" pitchFamily="34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it-IT" sz="18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Sintomi associati: </a:t>
            </a: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Nausea/vomito? Febbre? Stomatite aftosa? Artralgie?</a:t>
            </a:r>
            <a:endParaRPr lang="it-IT" sz="1800" dirty="0">
              <a:latin typeface="Arial Narrow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it-IT" sz="18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Indagare se la sintomatologia è notturna</a:t>
            </a:r>
          </a:p>
          <a:p>
            <a:pPr marL="457200" lvl="1" indent="0">
              <a:buNone/>
            </a:pPr>
            <a:r>
              <a:rPr lang="it-IT" sz="18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Familiarità per malattie intestinali</a:t>
            </a:r>
          </a:p>
          <a:p>
            <a:pPr marL="457200" lvl="1" indent="0">
              <a:buNone/>
            </a:pPr>
            <a:r>
              <a:rPr lang="it-IT" sz="18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Anamnesi farmacologica: 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Quali farmaci sono stati assunti?</a:t>
            </a:r>
          </a:p>
          <a:p>
            <a:pPr marL="857250" lvl="2" indent="0">
              <a:buNone/>
            </a:pPr>
            <a:r>
              <a:rPr lang="it-IT" sz="1800" dirty="0" smtClean="0">
                <a:latin typeface="Arial Narrow" pitchFamily="34" charset="0"/>
                <a:cs typeface="Times New Roman" pitchFamily="18" charset="0"/>
              </a:rPr>
              <a:t>Quali farmaci migliorano il sintomo?</a:t>
            </a:r>
          </a:p>
          <a:p>
            <a:pPr marL="457200" lvl="1" indent="0">
              <a:buNone/>
            </a:pPr>
            <a:r>
              <a:rPr lang="it-IT" sz="18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Anamnesi di viaggi</a:t>
            </a:r>
          </a:p>
        </p:txBody>
      </p:sp>
    </p:spTree>
    <p:extLst>
      <p:ext uri="{BB962C8B-B14F-4D97-AF65-F5344CB8AC3E}">
        <p14:creationId xmlns:p14="http://schemas.microsoft.com/office/powerpoint/2010/main" xmlns="" val="3485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936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Oggettività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Esame Obiettivo Addominale: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 pitchFamily="34" charset="0"/>
                <a:cs typeface="Times New Roman" pitchFamily="18" charset="0"/>
              </a:rPr>
              <a:t>Identificazione della sede di maggior dolore</a:t>
            </a:r>
            <a:endParaRPr lang="it-IT" dirty="0">
              <a:latin typeface="Arial Narrow" pitchFamily="34" charset="0"/>
              <a:cs typeface="Times New Roman" pitchFamily="18" charset="0"/>
            </a:endParaRPr>
          </a:p>
          <a:p>
            <a:pPr marL="857250" lvl="2" indent="0">
              <a:buNone/>
            </a:pPr>
            <a:r>
              <a:rPr lang="it-IT" dirty="0" smtClean="0">
                <a:latin typeface="Arial Narrow" pitchFamily="34" charset="0"/>
                <a:cs typeface="Times New Roman" pitchFamily="18" charset="0"/>
              </a:rPr>
              <a:t>Segni di </a:t>
            </a:r>
            <a:r>
              <a:rPr lang="it-IT" dirty="0" err="1" smtClean="0">
                <a:latin typeface="Arial Narrow" pitchFamily="34" charset="0"/>
                <a:cs typeface="Times New Roman" pitchFamily="18" charset="0"/>
              </a:rPr>
              <a:t>peritonismo</a:t>
            </a:r>
            <a:endParaRPr lang="it-IT" dirty="0" smtClean="0">
              <a:latin typeface="Arial Narrow" pitchFamily="34" charset="0"/>
              <a:cs typeface="Times New Roman" pitchFamily="18" charset="0"/>
            </a:endParaRPr>
          </a:p>
          <a:p>
            <a:pPr marL="857250" lvl="2" indent="0">
              <a:buNone/>
            </a:pPr>
            <a:r>
              <a:rPr lang="it-IT" dirty="0" smtClean="0">
                <a:latin typeface="Arial Narrow" pitchFamily="34" charset="0"/>
                <a:cs typeface="Times New Roman" pitchFamily="18" charset="0"/>
              </a:rPr>
              <a:t>Percussione con valutazione del meteorismo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 pitchFamily="34" charset="0"/>
                <a:cs typeface="Times New Roman" pitchFamily="18" charset="0"/>
              </a:rPr>
              <a:t>Peristalsi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C0504D"/>
                </a:solidFill>
                <a:latin typeface="Arial Narrow" pitchFamily="34" charset="0"/>
                <a:cs typeface="Times New Roman" pitchFamily="18" charset="0"/>
              </a:rPr>
              <a:t>Ispezione Anale ed Esplorazione Rettale: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 pitchFamily="34" charset="0"/>
                <a:cs typeface="Times New Roman" pitchFamily="18" charset="0"/>
              </a:rPr>
              <a:t>Presenza di ragadi / ascessi / fistole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 pitchFamily="34" charset="0"/>
                <a:cs typeface="Times New Roman" pitchFamily="18" charset="0"/>
              </a:rPr>
              <a:t>Presenza di sangue frammisto alle feci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C0504D"/>
                </a:solidFill>
                <a:latin typeface="Arial Narrow" pitchFamily="34" charset="0"/>
                <a:cs typeface="Times New Roman" pitchFamily="18" charset="0"/>
              </a:rPr>
              <a:t>Esame Obiettivo Generale: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	</a:t>
            </a:r>
            <a:r>
              <a:rPr lang="it-IT" sz="2400" dirty="0" smtClean="0">
                <a:latin typeface="Arial Narrow" pitchFamily="34" charset="0"/>
                <a:cs typeface="Times New Roman" pitchFamily="18" charset="0"/>
              </a:rPr>
              <a:t>FC / PA / T</a:t>
            </a:r>
          </a:p>
          <a:p>
            <a:pPr marL="857250" lvl="2" indent="0">
              <a:buNone/>
            </a:pPr>
            <a:r>
              <a:rPr lang="it-IT" dirty="0" smtClean="0">
                <a:latin typeface="Arial Narrow" pitchFamily="34" charset="0"/>
                <a:cs typeface="Times New Roman" pitchFamily="18" charset="0"/>
              </a:rPr>
              <a:t>Valutazione mucose (idratazione / presenza di afte orali)</a:t>
            </a:r>
          </a:p>
          <a:p>
            <a:pPr marL="457200" lvl="1" indent="0">
              <a:buNone/>
            </a:pPr>
            <a:endParaRPr lang="it-IT" sz="3400" b="1" dirty="0" smtClean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4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576"/>
            <a:ext cx="9144000" cy="973169"/>
          </a:xfrm>
          <a:solidFill>
            <a:srgbClr val="00B0F0">
              <a:alpha val="51000"/>
            </a:srgbClr>
          </a:solidFill>
          <a:ln w="38100">
            <a:noFill/>
          </a:ln>
        </p:spPr>
        <p:txBody>
          <a:bodyPr/>
          <a:lstStyle/>
          <a:p>
            <a:r>
              <a:rPr lang="it-IT" sz="5400" b="1" dirty="0" smtClean="0">
                <a:latin typeface="Arial Narrow"/>
                <a:cs typeface="Arial Narrow"/>
              </a:rPr>
              <a:t>Federica</a:t>
            </a:r>
            <a:endParaRPr lang="it-IT" sz="5400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78" b="39510"/>
          <a:stretch/>
        </p:blipFill>
        <p:spPr>
          <a:xfrm>
            <a:off x="0" y="1134535"/>
            <a:ext cx="9144000" cy="5638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256993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109728">
              <a:defRPr/>
            </a:pPr>
            <a:r>
              <a:rPr lang="it-IT" sz="2300" dirty="0">
                <a:latin typeface="Arial Narrow"/>
                <a:cs typeface="Arial Narrow"/>
              </a:rPr>
              <a:t>Familiarità negativa per patologie intestinali.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Calo ponderale di 3 Kg in 15 gg.</a:t>
            </a:r>
            <a:endParaRPr lang="it-IT" sz="2300" dirty="0" smtClean="0"/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Dolore colico, notturno, con scarso miglioramento dopo l’evacuazione.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5-6 scariche/die con presenza di muco. Assenza di sangue nelle feci.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Ha assunto </a:t>
            </a:r>
            <a:r>
              <a:rPr lang="it-IT" sz="2300" dirty="0" err="1">
                <a:latin typeface="Arial Narrow"/>
                <a:cs typeface="Arial Narrow"/>
              </a:rPr>
              <a:t>B</a:t>
            </a:r>
            <a:r>
              <a:rPr lang="it-IT" sz="2300" dirty="0" err="1" smtClean="0">
                <a:latin typeface="Arial Narrow"/>
                <a:cs typeface="Arial Narrow"/>
              </a:rPr>
              <a:t>uscopan</a:t>
            </a:r>
            <a:r>
              <a:rPr lang="it-IT" sz="2300" dirty="0" smtClean="0">
                <a:latin typeface="Arial Narrow"/>
                <a:cs typeface="Arial Narrow"/>
              </a:rPr>
              <a:t> con parziale beneficio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118735"/>
            <a:ext cx="672253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Febbricola.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Addome trattabile con minima reazione di parete in fossa iliaca dx.</a:t>
            </a:r>
          </a:p>
          <a:p>
            <a:pPr marL="109728">
              <a:defRPr/>
            </a:pPr>
            <a:r>
              <a:rPr lang="it-IT" sz="2300" dirty="0" smtClean="0">
                <a:latin typeface="Arial Narrow"/>
                <a:cs typeface="Arial Narrow"/>
              </a:rPr>
              <a:t>Ispezione anale ed esplorazione rettale negative.</a:t>
            </a:r>
          </a:p>
          <a:p>
            <a:pPr marL="109728">
              <a:defRPr/>
            </a:pPr>
            <a:endParaRPr lang="it-IT" sz="23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7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63908" y="1649549"/>
            <a:ext cx="86924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Arial Narrow"/>
                <a:cs typeface="Arial Narrow"/>
              </a:rPr>
              <a:t>Sospetta malattia infiammatoria cronica intestinale</a:t>
            </a:r>
          </a:p>
          <a:p>
            <a:endParaRPr lang="it-IT" sz="3200" dirty="0">
              <a:latin typeface="Arial Narrow"/>
              <a:cs typeface="Arial Narrow"/>
            </a:endParaRPr>
          </a:p>
          <a:p>
            <a:r>
              <a:rPr lang="it-IT" sz="3200" dirty="0" smtClean="0">
                <a:latin typeface="Arial Narrow"/>
                <a:cs typeface="Arial Narrow"/>
              </a:rPr>
              <a:t>DD: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3200" dirty="0" smtClean="0">
                <a:latin typeface="Arial Narrow"/>
                <a:cs typeface="Arial Narrow"/>
              </a:rPr>
              <a:t>Gastroenterite infettiva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3200" dirty="0" smtClean="0">
                <a:latin typeface="Arial Narrow"/>
                <a:cs typeface="Arial Narrow"/>
              </a:rPr>
              <a:t>Appendicite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3200" dirty="0" smtClean="0">
                <a:latin typeface="Arial Narrow"/>
                <a:cs typeface="Arial Narrow"/>
              </a:rPr>
              <a:t>Celiachia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3200" dirty="0" smtClean="0">
                <a:latin typeface="Arial Narrow"/>
                <a:cs typeface="Arial Narrow"/>
              </a:rPr>
              <a:t>Sindrome dell’intestino irritabile</a:t>
            </a:r>
            <a:endParaRPr lang="it-IT" sz="3200" dirty="0">
              <a:latin typeface="Arial Narrow"/>
              <a:cs typeface="Arial Narrow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dirty="0" smtClean="0">
                <a:latin typeface="Arial Narrow" charset="0"/>
              </a:rPr>
              <a:t>Valutazione</a:t>
            </a:r>
            <a:endParaRPr lang="it-IT" sz="5400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3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Cosa faccio?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Esami ematochimici urgenti seguiti da valutazione specialistica?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Colonscopia?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Eco addome? Eco anse intestinali?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Esame delle feci?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Visita specialistica gastroenterologica?</a:t>
            </a:r>
          </a:p>
          <a:p>
            <a:pPr marL="57150" indent="0" algn="ctr">
              <a:buNone/>
            </a:pPr>
            <a:r>
              <a:rPr lang="it-IT" sz="36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Con o senza bollino verde?</a:t>
            </a:r>
            <a:endParaRPr lang="it-IT" sz="3600" b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marL="57150" indent="0" algn="ctr">
              <a:buNone/>
            </a:pPr>
            <a:r>
              <a:rPr lang="it-IT" sz="3600" b="1" dirty="0">
                <a:latin typeface="Arial Narrow"/>
                <a:cs typeface="Arial Narrow"/>
              </a:rPr>
              <a:t>Lo mando in Pronto </a:t>
            </a:r>
            <a:r>
              <a:rPr lang="it-IT" sz="3600" b="1" dirty="0" smtClean="0">
                <a:latin typeface="Arial Narrow"/>
                <a:cs typeface="Arial Narrow"/>
              </a:rPr>
              <a:t>Soccorso?</a:t>
            </a:r>
            <a:endParaRPr lang="it-IT" sz="3600" b="1" dirty="0">
              <a:latin typeface="Arial Narrow"/>
              <a:cs typeface="Arial Narrow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4"/>
            <a:ext cx="9144000" cy="1176338"/>
          </a:xfrm>
          <a:solidFill>
            <a:srgbClr val="00B0F0">
              <a:alpha val="50999"/>
            </a:srgbClr>
          </a:solidFill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dirty="0" smtClean="0">
                <a:latin typeface="Arial Narrow" charset="0"/>
              </a:rPr>
              <a:t>Piano</a:t>
            </a:r>
            <a:endParaRPr lang="it-IT" sz="5400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1210</Words>
  <Application>Microsoft Office PowerPoint</Application>
  <PresentationFormat>Presentazione su schermo (4:3)</PresentationFormat>
  <Paragraphs>251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Diapositiva 1</vt:lpstr>
      <vt:lpstr>III SESSIONE: Addome</vt:lpstr>
      <vt:lpstr>Diapositiva 3</vt:lpstr>
      <vt:lpstr>Federica 36 aa</vt:lpstr>
      <vt:lpstr>Soggettività </vt:lpstr>
      <vt:lpstr>Oggettività </vt:lpstr>
      <vt:lpstr>Federica</vt:lpstr>
      <vt:lpstr>Valutazione</vt:lpstr>
      <vt:lpstr>Piano</vt:lpstr>
      <vt:lpstr>Diapositiva 10</vt:lpstr>
      <vt:lpstr>Rivalutazione con esito degli esami:</vt:lpstr>
      <vt:lpstr>Diapositiva 12</vt:lpstr>
      <vt:lpstr>DISTURBI DELL’ALVO</vt:lpstr>
      <vt:lpstr>Farmaci associati a diarrea</vt:lpstr>
      <vt:lpstr>DISTURBI DELL’ALVO</vt:lpstr>
      <vt:lpstr>Diapositiva 16</vt:lpstr>
      <vt:lpstr>DISTURBI DELL’ALVO Piano d’azione – 1     Segni/Sintomi d’allarme</vt:lpstr>
      <vt:lpstr>DISTURBI DELL’ALVO Piano d’azione – 2     Segni/Sintomi d’allarme</vt:lpstr>
      <vt:lpstr>RETTOCOLITE ULCEROSA Morfologia Lesioni</vt:lpstr>
      <vt:lpstr>IBD Manifestazioni extraintestinali</vt:lpstr>
      <vt:lpstr>IBD Rischio cancro colonrettale</vt:lpstr>
      <vt:lpstr>DISTURBI DELL’ALVO Indicazioni di follow-up</vt:lpstr>
      <vt:lpstr>Diapositiva 23</vt:lpstr>
      <vt:lpstr>… quali indagini NON eseguire?</vt:lpstr>
      <vt:lpstr>… quali indagini eseguire?</vt:lpstr>
      <vt:lpstr>Preparazione ecografia delle anse</vt:lpstr>
      <vt:lpstr>ECOGRAFIA DELLE ANSE</vt:lpstr>
      <vt:lpstr>ECOGRAFIA DELLE ANSE</vt:lpstr>
      <vt:lpstr>Curva di enhacement</vt:lpstr>
      <vt:lpstr>Curva di enhacement</vt:lpstr>
      <vt:lpstr>Preparazione entero-TC ed entero-RM</vt:lpstr>
      <vt:lpstr>Controindicazioni</vt:lpstr>
      <vt:lpstr>Entero - TC</vt:lpstr>
      <vt:lpstr>Entero - TC</vt:lpstr>
      <vt:lpstr>Entero - RM</vt:lpstr>
      <vt:lpstr>… il referto</vt:lpstr>
      <vt:lpstr>DISTURBI DELL’ALVO TAKE HOME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Caselani</dc:creator>
  <cp:lastModifiedBy>lorenzo zanini</cp:lastModifiedBy>
  <cp:revision>92</cp:revision>
  <dcterms:created xsi:type="dcterms:W3CDTF">2013-03-17T12:58:42Z</dcterms:created>
  <dcterms:modified xsi:type="dcterms:W3CDTF">2013-05-30T11:41:52Z</dcterms:modified>
</cp:coreProperties>
</file>