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66459-A10F-4B8C-9381-AAE20241067A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959768-A247-400A-BD57-F7993BAD1C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1599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457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88" y="0"/>
            <a:ext cx="1587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37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88" y="0"/>
            <a:ext cx="1587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481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58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686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789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891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99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096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198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88" y="0"/>
            <a:ext cx="1587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560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88" y="0"/>
            <a:ext cx="1587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662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765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86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969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88" y="0"/>
            <a:ext cx="1587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17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88" y="0"/>
            <a:ext cx="1587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277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1EE7-1771-437D-8069-CD00DF08F710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819AA-11B5-4E10-A52B-DE5522A6ED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275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1EE7-1771-437D-8069-CD00DF08F710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819AA-11B5-4E10-A52B-DE5522A6ED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8011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1EE7-1771-437D-8069-CD00DF08F710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819AA-11B5-4E10-A52B-DE5522A6ED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6686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olo e  contenu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F849BCF-ADA3-4F86-8F8B-6FFC246FCF8F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76227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93BC0CC-7805-4A95-AEF5-6F0352F15516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2056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1EE7-1771-437D-8069-CD00DF08F710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819AA-11B5-4E10-A52B-DE5522A6ED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0348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1EE7-1771-437D-8069-CD00DF08F710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819AA-11B5-4E10-A52B-DE5522A6ED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2197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1EE7-1771-437D-8069-CD00DF08F710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819AA-11B5-4E10-A52B-DE5522A6ED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2965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1EE7-1771-437D-8069-CD00DF08F710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819AA-11B5-4E10-A52B-DE5522A6ED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3974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1EE7-1771-437D-8069-CD00DF08F710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819AA-11B5-4E10-A52B-DE5522A6ED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1975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1EE7-1771-437D-8069-CD00DF08F710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819AA-11B5-4E10-A52B-DE5522A6ED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4169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1EE7-1771-437D-8069-CD00DF08F710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819AA-11B5-4E10-A52B-DE5522A6ED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3092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1EE7-1771-437D-8069-CD00DF08F710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819AA-11B5-4E10-A52B-DE5522A6ED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370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A1EE7-1771-437D-8069-CD00DF08F710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9819AA-11B5-4E10-A52B-DE5522A6ED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7073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://it.wikipedia.org/wiki/Terapia_adiuvante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://it.wikipedia.org/wiki/XELOX" TargetMode="External"/><Relationship Id="rId3" Type="http://schemas.openxmlformats.org/officeDocument/2006/relationships/hyperlink" Target="http://it.wikipedia.org/wiki/5-fluorouracile" TargetMode="External"/><Relationship Id="rId7" Type="http://schemas.openxmlformats.org/officeDocument/2006/relationships/hyperlink" Target="http://it.wikipedia.org/wiki/Oxaliplatino" TargetMode="External"/><Relationship Id="rId2" Type="http://schemas.openxmlformats.org/officeDocument/2006/relationships/hyperlink" Target="http://it.wikipedia.org/wiki/Terapia_adiuvant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t.wikipedia.org/w/index.php?title=FOLFOX&amp;action=edit&amp;redlink=1" TargetMode="External"/><Relationship Id="rId5" Type="http://schemas.openxmlformats.org/officeDocument/2006/relationships/hyperlink" Target="http://it.wikipedia.org/wiki/Capecitabina" TargetMode="External"/><Relationship Id="rId4" Type="http://schemas.openxmlformats.org/officeDocument/2006/relationships/hyperlink" Target="http://it.wikipedia.org/w/index.php?title=Acido_folinico&amp;action=edit&amp;redlink=1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it.wikipedia.org/wiki/Fattore_di_crescita_dell'epidermide" TargetMode="External"/><Relationship Id="rId2" Type="http://schemas.openxmlformats.org/officeDocument/2006/relationships/hyperlink" Target="http://it.wikipedia.org/wiki/Bevacizuma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t.wikipedia.org/wiki/Anticorpi_monoclonali" TargetMode="External"/><Relationship Id="rId5" Type="http://schemas.openxmlformats.org/officeDocument/2006/relationships/hyperlink" Target="http://it.wikipedia.org/wiki/Panitumumab" TargetMode="External"/><Relationship Id="rId4" Type="http://schemas.openxmlformats.org/officeDocument/2006/relationships/hyperlink" Target="http://it.wikipedia.org/wiki/Cetuximab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0.emf"/><Relationship Id="rId4" Type="http://schemas.openxmlformats.org/officeDocument/2006/relationships/package" Target="../embeddings/Microsoft_PowerPoint_Slide1.sldx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3"/>
            <a:ext cx="9144000" cy="3814393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" y="2374171"/>
            <a:ext cx="914399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Ed ora al medico di medicina nucleare…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5209397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3718187" y="5264511"/>
            <a:ext cx="17522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Bertoli 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63313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Amedan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333375"/>
            <a:ext cx="4524375" cy="5238750"/>
          </a:xfrm>
          <a:prstGeom prst="rect">
            <a:avLst/>
          </a:prstGeom>
          <a:noFill/>
        </p:spPr>
      </p:pic>
      <p:pic>
        <p:nvPicPr>
          <p:cNvPr id="8197" name="Picture 5" descr="Amedani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9475" y="333375"/>
            <a:ext cx="5256213" cy="3703638"/>
          </a:xfrm>
          <a:prstGeom prst="rect">
            <a:avLst/>
          </a:prstGeom>
          <a:noFill/>
        </p:spPr>
      </p:pic>
      <p:pic>
        <p:nvPicPr>
          <p:cNvPr id="8198" name="Picture 6" descr="Amedani0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333375"/>
            <a:ext cx="8353425" cy="5902325"/>
          </a:xfrm>
          <a:prstGeom prst="rect">
            <a:avLst/>
          </a:prstGeom>
          <a:noFill/>
        </p:spPr>
      </p:pic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4716463" y="4437063"/>
            <a:ext cx="3959225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b="1"/>
              <a:t>Uomo 78 anni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b="1"/>
              <a:t>Allergia al Mezzo di Contrasto</a:t>
            </a:r>
          </a:p>
        </p:txBody>
      </p:sp>
    </p:spTree>
    <p:extLst>
      <p:ext uri="{BB962C8B-B14F-4D97-AF65-F5344CB8AC3E}">
        <p14:creationId xmlns:p14="http://schemas.microsoft.com/office/powerpoint/2010/main" val="3959551793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bernardi biagio mi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260648"/>
            <a:ext cx="5495925" cy="6340475"/>
          </a:xfrm>
          <a:prstGeom prst="rect">
            <a:avLst/>
          </a:prstGeom>
          <a:noFill/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323528" y="404664"/>
            <a:ext cx="3313113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b="1" dirty="0"/>
              <a:t>Uomo 85 anni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b="1" dirty="0"/>
              <a:t>Follow-up TC negativo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b="1" dirty="0" err="1"/>
              <a:t>E.G.D.S.</a:t>
            </a:r>
            <a:r>
              <a:rPr lang="it-IT" b="1" dirty="0"/>
              <a:t> negativo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b="1" dirty="0"/>
              <a:t>Colonscopia negativa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b="1" dirty="0"/>
              <a:t>Ca 19.9   2100 </a:t>
            </a:r>
          </a:p>
          <a:p>
            <a:pPr>
              <a:spcBef>
                <a:spcPct val="50000"/>
              </a:spcBef>
            </a:pP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30395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363" y="333375"/>
            <a:ext cx="2770187" cy="4248150"/>
          </a:xfrm>
          <a:prstGeom prst="rect">
            <a:avLst/>
          </a:prstGeom>
          <a:noFill/>
        </p:spPr>
      </p:pic>
      <p:pic>
        <p:nvPicPr>
          <p:cNvPr id="7174" name="Picture 6" descr="Sorsol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333375"/>
            <a:ext cx="5780088" cy="5976938"/>
          </a:xfrm>
          <a:prstGeom prst="rect">
            <a:avLst/>
          </a:prstGeom>
          <a:noFill/>
        </p:spPr>
      </p:pic>
      <p:pic>
        <p:nvPicPr>
          <p:cNvPr id="7175" name="Picture 7" descr="00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333375"/>
            <a:ext cx="8497888" cy="6029325"/>
          </a:xfrm>
          <a:prstGeom prst="rect">
            <a:avLst/>
          </a:prstGeom>
          <a:noFill/>
        </p:spPr>
      </p:pic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250825" y="5157788"/>
            <a:ext cx="5832475" cy="119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b="1"/>
              <a:t>Uomo 82 anni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b="1"/>
              <a:t>Valutazione metabolica di nodulo polmonare</a:t>
            </a:r>
          </a:p>
          <a:p>
            <a:pPr>
              <a:spcBef>
                <a:spcPct val="50000"/>
              </a:spcBef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9659404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277813"/>
            <a:ext cx="91440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/>
            <a:r>
              <a:rPr lang="it-IT" sz="4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Risposta CHT</a:t>
            </a:r>
          </a:p>
        </p:txBody>
      </p:sp>
      <p:pic>
        <p:nvPicPr>
          <p:cNvPr id="10243" name="Picture 3" descr="liver-recurrence-af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95963" y="1844675"/>
            <a:ext cx="2447925" cy="4243388"/>
          </a:xfrm>
          <a:noFill/>
          <a:ln/>
        </p:spPr>
      </p:pic>
      <p:pic>
        <p:nvPicPr>
          <p:cNvPr id="10244" name="Picture 4" descr="liver-recurrence-befor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71550" y="1844675"/>
            <a:ext cx="2447925" cy="4243388"/>
          </a:xfrm>
          <a:noFill/>
          <a:ln/>
        </p:spPr>
      </p:pic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3708400" y="3573463"/>
            <a:ext cx="1727200" cy="142875"/>
          </a:xfrm>
          <a:prstGeom prst="notchedRightArrow">
            <a:avLst>
              <a:gd name="adj1" fmla="val 50000"/>
              <a:gd name="adj2" fmla="val 302222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3348038" y="3933825"/>
            <a:ext cx="25923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400" dirty="0"/>
              <a:t>Dopo 2 cicli di chemioterapia</a:t>
            </a:r>
          </a:p>
        </p:txBody>
      </p:sp>
    </p:spTree>
    <p:extLst>
      <p:ext uri="{BB962C8B-B14F-4D97-AF65-F5344CB8AC3E}">
        <p14:creationId xmlns:p14="http://schemas.microsoft.com/office/powerpoint/2010/main" val="345415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814393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" y="2787258"/>
            <a:ext cx="9143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Brevi cenni di terapia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5209397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2469229" y="5264511"/>
            <a:ext cx="40731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Taglietti – Dr.ssa </a:t>
            </a:r>
            <a:r>
              <a:rPr lang="it-IT" sz="3200" i="1" dirty="0" err="1" smtClean="0">
                <a:latin typeface="Arial Narrow"/>
                <a:cs typeface="Arial Narrow"/>
              </a:rPr>
              <a:t>Luoni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63102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0" y="1700213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marL="342900" indent="-342900" algn="ctr">
              <a:buClrTx/>
              <a:buFont typeface="Arial" pitchFamily="34" charset="0"/>
              <a:buChar char="•"/>
              <a:defRPr/>
            </a:pPr>
            <a:r>
              <a:rPr lang="it-IT" sz="2400" b="1" dirty="0" smtClean="0">
                <a:solidFill>
                  <a:schemeClr val="tx1"/>
                </a:solidFill>
                <a:cs typeface="Times New Roman" pitchFamily="16" charset="0"/>
              </a:rPr>
              <a:t>MIGLIORE PROGNOSI  </a:t>
            </a:r>
          </a:p>
          <a:p>
            <a:pPr algn="ctr">
              <a:buClrTx/>
              <a:buFontTx/>
              <a:buNone/>
              <a:defRPr/>
            </a:pPr>
            <a:endParaRPr lang="it-IT" sz="2400" b="1" dirty="0" smtClean="0">
              <a:solidFill>
                <a:schemeClr val="tx1"/>
              </a:solidFill>
              <a:cs typeface="Times New Roman" pitchFamily="16" charset="0"/>
            </a:endParaRPr>
          </a:p>
          <a:p>
            <a:pPr algn="ctr">
              <a:buClrTx/>
              <a:buFontTx/>
              <a:buNone/>
              <a:defRPr/>
            </a:pPr>
            <a:r>
              <a:rPr lang="it-IT" sz="2400" b="1" dirty="0" smtClean="0">
                <a:solidFill>
                  <a:schemeClr val="tx1"/>
                </a:solidFill>
                <a:cs typeface="Times New Roman" pitchFamily="16" charset="0"/>
              </a:rPr>
              <a:t>                </a:t>
            </a:r>
          </a:p>
          <a:p>
            <a:pPr marL="342900" indent="-342900" algn="ctr">
              <a:buClrTx/>
              <a:buFont typeface="Arial" pitchFamily="34" charset="0"/>
              <a:buChar char="•"/>
              <a:defRPr/>
            </a:pPr>
            <a:r>
              <a:rPr lang="it-IT" sz="2400" b="1" dirty="0" smtClean="0">
                <a:solidFill>
                  <a:schemeClr val="tx1"/>
                </a:solidFill>
                <a:cs typeface="Times New Roman" pitchFamily="16" charset="0"/>
              </a:rPr>
              <a:t>TERAPIA CONSERVATIVA</a:t>
            </a:r>
          </a:p>
          <a:p>
            <a:pPr marL="342900" indent="-342900" algn="ctr">
              <a:buClrTx/>
              <a:buFont typeface="Arial" pitchFamily="34" charset="0"/>
              <a:buChar char="•"/>
              <a:defRPr/>
            </a:pPr>
            <a:endParaRPr lang="it-IT" sz="2400" b="1" dirty="0" smtClean="0">
              <a:solidFill>
                <a:schemeClr val="tx1"/>
              </a:solidFill>
              <a:cs typeface="Times New Roman" pitchFamily="16" charset="0"/>
            </a:endParaRPr>
          </a:p>
          <a:p>
            <a:pPr algn="ctr">
              <a:buClrTx/>
              <a:buFontTx/>
              <a:buNone/>
              <a:defRPr/>
            </a:pPr>
            <a:r>
              <a:rPr lang="it-IT" sz="2400" b="1" dirty="0" err="1" smtClean="0">
                <a:solidFill>
                  <a:schemeClr val="tx1"/>
                </a:solidFill>
                <a:cs typeface="Times New Roman" pitchFamily="16" charset="0"/>
              </a:rPr>
              <a:t>Polipectomia</a:t>
            </a:r>
            <a:r>
              <a:rPr lang="it-IT" sz="2400" b="1" dirty="0" smtClean="0">
                <a:solidFill>
                  <a:schemeClr val="tx1"/>
                </a:solidFill>
                <a:cs typeface="Times New Roman" pitchFamily="16" charset="0"/>
              </a:rPr>
              <a:t> endoscopica   vs  Resezione chirurgica</a:t>
            </a:r>
          </a:p>
          <a:p>
            <a:pPr algn="ctr">
              <a:buClrTx/>
              <a:buFontTx/>
              <a:buNone/>
              <a:defRPr/>
            </a:pPr>
            <a:endParaRPr lang="it-IT" sz="2400" b="1" dirty="0" smtClean="0">
              <a:solidFill>
                <a:schemeClr val="tx1"/>
              </a:solidFill>
              <a:cs typeface="Times New Roman" pitchFamily="16" charset="0"/>
            </a:endParaRPr>
          </a:p>
          <a:p>
            <a:pPr algn="ctr">
              <a:buClrTx/>
              <a:buFontTx/>
              <a:buNone/>
              <a:defRPr/>
            </a:pPr>
            <a:r>
              <a:rPr lang="it-IT" sz="2400" b="1" dirty="0" smtClean="0">
                <a:solidFill>
                  <a:schemeClr val="tx1"/>
                </a:solidFill>
                <a:cs typeface="Times New Roman" pitchFamily="16" charset="0"/>
              </a:rPr>
              <a:t>Laparoscopia  vs  Laparotomia</a:t>
            </a:r>
          </a:p>
          <a:p>
            <a:pPr algn="ctr">
              <a:buClrTx/>
              <a:buFontTx/>
              <a:buNone/>
              <a:defRPr/>
            </a:pPr>
            <a:endParaRPr lang="it-IT" sz="2400" b="1" dirty="0" smtClean="0">
              <a:solidFill>
                <a:schemeClr val="tx1"/>
              </a:solidFill>
              <a:cs typeface="Times New Roman" pitchFamily="16" charset="0"/>
            </a:endParaRPr>
          </a:p>
          <a:p>
            <a:pPr algn="ctr">
              <a:buClrTx/>
              <a:buFontTx/>
              <a:buNone/>
              <a:defRPr/>
            </a:pPr>
            <a:r>
              <a:rPr lang="it-IT" sz="2400" b="1" dirty="0" smtClean="0">
                <a:solidFill>
                  <a:schemeClr val="tx1"/>
                </a:solidFill>
                <a:cs typeface="Times New Roman" pitchFamily="16" charset="0"/>
              </a:rPr>
              <a:t>Urgenza   vs   Elezione</a:t>
            </a:r>
          </a:p>
          <a:p>
            <a:pPr algn="ctr">
              <a:buClrTx/>
              <a:buFontTx/>
              <a:buNone/>
              <a:defRPr/>
            </a:pPr>
            <a:endParaRPr lang="it-IT" sz="2400" b="1" dirty="0" smtClean="0">
              <a:solidFill>
                <a:schemeClr val="tx1"/>
              </a:solidFill>
              <a:cs typeface="Times New Roman" pitchFamily="16" charset="0"/>
            </a:endParaRPr>
          </a:p>
          <a:p>
            <a:pPr algn="ctr">
              <a:buClrTx/>
              <a:buFontTx/>
              <a:buNone/>
              <a:defRPr/>
            </a:pPr>
            <a:r>
              <a:rPr lang="it-IT" sz="2400" b="1" dirty="0" err="1" smtClean="0">
                <a:solidFill>
                  <a:schemeClr val="tx1"/>
                </a:solidFill>
                <a:cs typeface="Times New Roman" pitchFamily="16" charset="0"/>
              </a:rPr>
              <a:t>Stomia</a:t>
            </a:r>
            <a:r>
              <a:rPr lang="it-IT" sz="2400" b="1" dirty="0" smtClean="0">
                <a:solidFill>
                  <a:schemeClr val="tx1"/>
                </a:solidFill>
                <a:cs typeface="Times New Roman" pitchFamily="16" charset="0"/>
              </a:rPr>
              <a:t>  vs  Ricanalizzazione immediata</a:t>
            </a:r>
          </a:p>
        </p:txBody>
      </p:sp>
      <p:sp>
        <p:nvSpPr>
          <p:cNvPr id="5123" name="Text Box 6"/>
          <p:cNvSpPr txBox="1">
            <a:spLocks noChangeArrowheads="1"/>
          </p:cNvSpPr>
          <p:nvPr/>
        </p:nvSpPr>
        <p:spPr bwMode="auto">
          <a:xfrm>
            <a:off x="0" y="549275"/>
            <a:ext cx="9144000" cy="534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algn="ctr">
              <a:buClrTx/>
              <a:buFontTx/>
              <a:buNone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</a:pPr>
            <a:r>
              <a:rPr lang="it-IT" sz="3200" b="1" dirty="0">
                <a:solidFill>
                  <a:schemeClr val="accent1"/>
                </a:solidFill>
                <a:cs typeface="Times New Roman" pitchFamily="16" charset="0"/>
              </a:rPr>
              <a:t>DIAGNOSI PRECOCE</a:t>
            </a:r>
          </a:p>
        </p:txBody>
      </p:sp>
    </p:spTree>
    <p:extLst>
      <p:ext uri="{BB962C8B-B14F-4D97-AF65-F5344CB8AC3E}">
        <p14:creationId xmlns:p14="http://schemas.microsoft.com/office/powerpoint/2010/main" val="39813395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4938" y="1341438"/>
            <a:ext cx="8829675" cy="4835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6147" name="Text Box 2"/>
          <p:cNvSpPr txBox="1">
            <a:spLocks noChangeArrowheads="1"/>
          </p:cNvSpPr>
          <p:nvPr/>
        </p:nvSpPr>
        <p:spPr bwMode="auto">
          <a:xfrm>
            <a:off x="0" y="7938"/>
            <a:ext cx="9144000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400" b="1" u="sng" dirty="0">
                <a:solidFill>
                  <a:srgbClr val="00CCFF"/>
                </a:solidFill>
                <a:latin typeface="Arial Narrow" pitchFamily="34" charset="0"/>
              </a:rPr>
              <a:t>Sopravvivenza in base allo stadio</a:t>
            </a:r>
          </a:p>
        </p:txBody>
      </p:sp>
      <p:sp>
        <p:nvSpPr>
          <p:cNvPr id="6148" name="Oval 3"/>
          <p:cNvSpPr>
            <a:spLocks noChangeArrowheads="1"/>
          </p:cNvSpPr>
          <p:nvPr/>
        </p:nvSpPr>
        <p:spPr bwMode="auto">
          <a:xfrm>
            <a:off x="2124075" y="1341438"/>
            <a:ext cx="1079500" cy="576262"/>
          </a:xfrm>
          <a:prstGeom prst="ellipse">
            <a:avLst/>
          </a:prstGeom>
          <a:noFill/>
          <a:ln w="126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6149" name="Oval 5"/>
          <p:cNvSpPr>
            <a:spLocks noChangeArrowheads="1"/>
          </p:cNvSpPr>
          <p:nvPr/>
        </p:nvSpPr>
        <p:spPr bwMode="auto">
          <a:xfrm>
            <a:off x="3708400" y="3500438"/>
            <a:ext cx="431800" cy="2087562"/>
          </a:xfrm>
          <a:prstGeom prst="ellipse">
            <a:avLst/>
          </a:prstGeom>
          <a:noFill/>
          <a:ln w="1260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5724525" y="3502025"/>
            <a:ext cx="360363" cy="2087563"/>
          </a:xfrm>
          <a:prstGeom prst="ellipse">
            <a:avLst/>
          </a:prstGeom>
          <a:noFill/>
          <a:ln w="1260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6151" name="Oval 7"/>
          <p:cNvSpPr>
            <a:spLocks noChangeArrowheads="1"/>
          </p:cNvSpPr>
          <p:nvPr/>
        </p:nvSpPr>
        <p:spPr bwMode="auto">
          <a:xfrm>
            <a:off x="7667625" y="3502025"/>
            <a:ext cx="431800" cy="2087563"/>
          </a:xfrm>
          <a:prstGeom prst="ellipse">
            <a:avLst/>
          </a:prstGeom>
          <a:noFill/>
          <a:ln w="1260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07237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908050"/>
            <a:ext cx="5759450" cy="2700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19250" y="3789363"/>
            <a:ext cx="5759450" cy="2879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0" y="-138113"/>
            <a:ext cx="9144000" cy="973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400" b="1" u="sng">
                <a:solidFill>
                  <a:srgbClr val="00CCFF"/>
                </a:solidFill>
                <a:latin typeface="Arial Narrow" pitchFamily="34" charset="0"/>
              </a:rPr>
              <a:t>Sopravvivenza in urgenza</a:t>
            </a:r>
          </a:p>
        </p:txBody>
      </p:sp>
      <p:sp>
        <p:nvSpPr>
          <p:cNvPr id="7173" name="Oval 4"/>
          <p:cNvSpPr>
            <a:spLocks noChangeArrowheads="1"/>
          </p:cNvSpPr>
          <p:nvPr/>
        </p:nvSpPr>
        <p:spPr bwMode="auto">
          <a:xfrm>
            <a:off x="4103688" y="863600"/>
            <a:ext cx="720725" cy="360363"/>
          </a:xfrm>
          <a:prstGeom prst="ellipse">
            <a:avLst/>
          </a:prstGeom>
          <a:noFill/>
          <a:ln w="126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7174" name="Oval 5"/>
          <p:cNvSpPr>
            <a:spLocks noChangeArrowheads="1"/>
          </p:cNvSpPr>
          <p:nvPr/>
        </p:nvSpPr>
        <p:spPr bwMode="auto">
          <a:xfrm>
            <a:off x="4032250" y="3816350"/>
            <a:ext cx="900113" cy="360363"/>
          </a:xfrm>
          <a:prstGeom prst="ellipse">
            <a:avLst/>
          </a:prstGeom>
          <a:noFill/>
          <a:ln w="126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7175" name="Oval 6"/>
          <p:cNvSpPr>
            <a:spLocks noChangeArrowheads="1"/>
          </p:cNvSpPr>
          <p:nvPr/>
        </p:nvSpPr>
        <p:spPr bwMode="auto">
          <a:xfrm>
            <a:off x="6734175" y="1557338"/>
            <a:ext cx="358775" cy="1800225"/>
          </a:xfrm>
          <a:prstGeom prst="ellipse">
            <a:avLst/>
          </a:prstGeom>
          <a:noFill/>
          <a:ln w="1260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7176" name="Oval 7"/>
          <p:cNvSpPr>
            <a:spLocks noChangeArrowheads="1"/>
          </p:cNvSpPr>
          <p:nvPr/>
        </p:nvSpPr>
        <p:spPr bwMode="auto">
          <a:xfrm>
            <a:off x="6084888" y="4581525"/>
            <a:ext cx="358775" cy="2016125"/>
          </a:xfrm>
          <a:prstGeom prst="ellipse">
            <a:avLst/>
          </a:prstGeom>
          <a:noFill/>
          <a:ln w="1260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9866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8038" y="333375"/>
            <a:ext cx="2663825" cy="3130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260350"/>
            <a:ext cx="2663825" cy="3276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72225" y="333375"/>
            <a:ext cx="2663825" cy="3159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8197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825" y="3789363"/>
            <a:ext cx="2449513" cy="3068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8198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59113" y="3716338"/>
            <a:ext cx="2557462" cy="3141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8199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867400" y="3644900"/>
            <a:ext cx="3457575" cy="32400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905466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2709863"/>
            <a:ext cx="2540000" cy="1168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59450" y="901700"/>
            <a:ext cx="3251200" cy="3757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9220" name="Text Box 3"/>
          <p:cNvSpPr txBox="1">
            <a:spLocks noChangeArrowheads="1"/>
          </p:cNvSpPr>
          <p:nvPr/>
        </p:nvSpPr>
        <p:spPr bwMode="auto">
          <a:xfrm>
            <a:off x="5903913" y="4645025"/>
            <a:ext cx="3240087" cy="973138"/>
          </a:xfrm>
          <a:prstGeom prst="rect">
            <a:avLst/>
          </a:prstGeom>
          <a:solidFill>
            <a:srgbClr val="FFFFFF">
              <a:alpha val="50980"/>
            </a:srgbClr>
          </a:solidFill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>
                <a:solidFill>
                  <a:srgbClr val="000000"/>
                </a:solidFill>
                <a:latin typeface="Arial Narrow" pitchFamily="34" charset="0"/>
              </a:rPr>
              <a:t>Resezione sec. Hartmann</a:t>
            </a:r>
          </a:p>
        </p:txBody>
      </p:sp>
      <p:sp>
        <p:nvSpPr>
          <p:cNvPr id="9221" name="Text Box 4"/>
          <p:cNvSpPr txBox="1">
            <a:spLocks noChangeArrowheads="1"/>
          </p:cNvSpPr>
          <p:nvPr/>
        </p:nvSpPr>
        <p:spPr bwMode="auto">
          <a:xfrm>
            <a:off x="2339975" y="4870450"/>
            <a:ext cx="3240088" cy="973138"/>
          </a:xfrm>
          <a:prstGeom prst="rect">
            <a:avLst/>
          </a:prstGeom>
          <a:solidFill>
            <a:srgbClr val="FFFFFF">
              <a:alpha val="50980"/>
            </a:srgbClr>
          </a:solidFill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>
                <a:solidFill>
                  <a:srgbClr val="000000"/>
                </a:solidFill>
                <a:latin typeface="Arial Narrow" pitchFamily="34" charset="0"/>
              </a:rPr>
              <a:t>Resezione anteriore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>
                <a:solidFill>
                  <a:srgbClr val="000000"/>
                </a:solidFill>
                <a:latin typeface="Arial Narrow" pitchFamily="34" charset="0"/>
              </a:rPr>
              <a:t>di retto</a:t>
            </a:r>
          </a:p>
        </p:txBody>
      </p:sp>
      <p:pic>
        <p:nvPicPr>
          <p:cNvPr id="9222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16238" y="333375"/>
            <a:ext cx="2933700" cy="4505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9223" name="Text Box 6"/>
          <p:cNvSpPr txBox="1">
            <a:spLocks noChangeArrowheads="1"/>
          </p:cNvSpPr>
          <p:nvPr/>
        </p:nvSpPr>
        <p:spPr bwMode="auto">
          <a:xfrm>
            <a:off x="179388" y="4006850"/>
            <a:ext cx="2665412" cy="503238"/>
          </a:xfrm>
          <a:prstGeom prst="rect">
            <a:avLst/>
          </a:prstGeom>
          <a:solidFill>
            <a:srgbClr val="FFFFFF">
              <a:alpha val="50980"/>
            </a:srgbClr>
          </a:solidFill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>
                <a:solidFill>
                  <a:srgbClr val="000000"/>
                </a:solidFill>
                <a:latin typeface="Arial Narrow" pitchFamily="34" charset="0"/>
              </a:rPr>
              <a:t>Ileostomia su bacchetta</a:t>
            </a:r>
          </a:p>
        </p:txBody>
      </p:sp>
      <p:sp>
        <p:nvSpPr>
          <p:cNvPr id="9224" name="CasellaDiTesto 1"/>
          <p:cNvSpPr txBox="1">
            <a:spLocks noChangeArrowheads="1"/>
          </p:cNvSpPr>
          <p:nvPr/>
        </p:nvSpPr>
        <p:spPr bwMode="auto">
          <a:xfrm>
            <a:off x="2339975" y="6094413"/>
            <a:ext cx="51212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/>
              <a:t>LINFADENECTOMIA (MINIMO 12 LINFONODI)</a:t>
            </a:r>
          </a:p>
        </p:txBody>
      </p:sp>
    </p:spTree>
    <p:extLst>
      <p:ext uri="{BB962C8B-B14F-4D97-AF65-F5344CB8AC3E}">
        <p14:creationId xmlns:p14="http://schemas.microsoft.com/office/powerpoint/2010/main" val="34682140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79512" y="956455"/>
            <a:ext cx="8713787" cy="614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bg1"/>
              </a:buClr>
            </a:pPr>
            <a:r>
              <a:rPr lang="it-IT" sz="2400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INDICAZIONI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it-IT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STAGING</a:t>
            </a:r>
            <a:r>
              <a:rPr lang="it-IT" b="1" dirty="0" smtClean="0">
                <a:latin typeface="Arial Narrow"/>
                <a:cs typeface="Arial Narrow"/>
              </a:rPr>
              <a:t>: 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 smtClean="0">
                <a:latin typeface="Arial Narrow"/>
                <a:cs typeface="Arial Narrow"/>
              </a:rPr>
              <a:t> </a:t>
            </a:r>
            <a:r>
              <a:rPr lang="it-IT" dirty="0">
                <a:latin typeface="Arial Narrow"/>
                <a:cs typeface="Arial Narrow"/>
              </a:rPr>
              <a:t>Da valutare in caso di stadio locale avanzato?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it-IT" dirty="0">
                <a:latin typeface="Arial Narrow"/>
                <a:cs typeface="Arial Narrow"/>
              </a:rPr>
              <a:t>Spesso l’attività di T nelle forme avanzate, maschera eventuali captazioni ad N, in particolare per le neoplasie che interessano il retto.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it-IT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RISTADIAZIONE:</a:t>
            </a:r>
            <a:endParaRPr lang="it-IT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>
                <a:latin typeface="Arial Narrow"/>
                <a:cs typeface="Arial Narrow"/>
              </a:rPr>
              <a:t> Incremento dei </a:t>
            </a:r>
            <a:r>
              <a:rPr lang="it-IT" dirty="0" err="1">
                <a:latin typeface="Arial Narrow"/>
                <a:cs typeface="Arial Narrow"/>
              </a:rPr>
              <a:t>Markers</a:t>
            </a:r>
            <a:r>
              <a:rPr lang="it-IT" dirty="0">
                <a:latin typeface="Arial Narrow"/>
                <a:cs typeface="Arial Narrow"/>
              </a:rPr>
              <a:t> con negatività TC ed </a:t>
            </a:r>
            <a:r>
              <a:rPr lang="it-IT" dirty="0" err="1">
                <a:latin typeface="Arial Narrow"/>
                <a:cs typeface="Arial Narrow"/>
              </a:rPr>
              <a:t>E.T.G.</a:t>
            </a:r>
            <a:r>
              <a:rPr lang="it-IT" dirty="0">
                <a:latin typeface="Arial Narrow"/>
                <a:cs typeface="Arial Narrow"/>
              </a:rPr>
              <a:t> trans-rettale.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>
                <a:latin typeface="Arial Narrow"/>
                <a:cs typeface="Arial Narrow"/>
              </a:rPr>
              <a:t> Dubbio di ripresa </a:t>
            </a:r>
            <a:r>
              <a:rPr lang="it-IT" dirty="0" err="1">
                <a:latin typeface="Arial Narrow"/>
                <a:cs typeface="Arial Narrow"/>
              </a:rPr>
              <a:t>locoregionale</a:t>
            </a:r>
            <a:r>
              <a:rPr lang="it-IT" dirty="0">
                <a:latin typeface="Arial Narrow"/>
                <a:cs typeface="Arial Narrow"/>
              </a:rPr>
              <a:t> allo studio TC, dopo trattamento chirurgico o RT.</a:t>
            </a:r>
          </a:p>
          <a:p>
            <a:pPr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</a:pPr>
            <a:r>
              <a:rPr lang="it-IT" dirty="0">
                <a:latin typeface="Arial Narrow"/>
                <a:cs typeface="Arial Narrow"/>
              </a:rPr>
              <a:t>Per ridurre i falsi positivi da flogosi è utile non eseguire lo studio PET-TC prima di 3 mesi dall’intervento chirurgico e/o RT.</a:t>
            </a:r>
          </a:p>
          <a:p>
            <a:pPr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</a:pPr>
            <a:endParaRPr lang="it-IT" dirty="0">
              <a:latin typeface="Arial Narrow"/>
              <a:cs typeface="Arial Narrow"/>
            </a:endParaRP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it-IT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INCIDENTALOMI </a:t>
            </a:r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: </a:t>
            </a:r>
            <a:r>
              <a:rPr lang="it-IT" dirty="0" smtClean="0">
                <a:latin typeface="Arial Narrow"/>
                <a:cs typeface="Arial Narrow"/>
              </a:rPr>
              <a:t>intense </a:t>
            </a:r>
            <a:r>
              <a:rPr lang="it-IT" dirty="0">
                <a:latin typeface="Arial Narrow"/>
                <a:cs typeface="Arial Narrow"/>
              </a:rPr>
              <a:t>focali captazioni di 18F-FDG, a sede colica, devono essere sempre indagati con uno studio endoscopico (dalla letteratura si evince che in un 20% dei casi si tratta di displasie severe o neoplasie maligne).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it-IT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VALUTAZIONE DELLA RISPOSTA A TERAPIA </a:t>
            </a:r>
            <a:r>
              <a:rPr lang="it-IT" b="1" dirty="0" smtClean="0">
                <a:latin typeface="Arial Narrow"/>
                <a:cs typeface="Arial Narrow"/>
              </a:rPr>
              <a:t>(CHT </a:t>
            </a:r>
            <a:r>
              <a:rPr lang="it-IT" b="1" dirty="0">
                <a:latin typeface="Arial Narrow"/>
                <a:cs typeface="Arial Narrow"/>
              </a:rPr>
              <a:t>e/o RRT)</a:t>
            </a:r>
            <a:r>
              <a:rPr lang="it-IT" dirty="0">
                <a:latin typeface="Arial Narrow"/>
                <a:cs typeface="Arial Narrow"/>
              </a:rPr>
              <a:t>.</a:t>
            </a:r>
            <a:endParaRPr lang="it-IT" b="1" dirty="0">
              <a:latin typeface="Arial Narrow"/>
              <a:cs typeface="Arial Narrow"/>
            </a:endParaRPr>
          </a:p>
          <a:p>
            <a:pPr>
              <a:spcBef>
                <a:spcPct val="50000"/>
              </a:spcBef>
              <a:buClr>
                <a:schemeClr val="bg1"/>
              </a:buClr>
            </a:pPr>
            <a:endParaRPr lang="it-IT" dirty="0">
              <a:latin typeface="Arial Narrow"/>
              <a:cs typeface="Arial Narrow"/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467544" y="476672"/>
            <a:ext cx="8003232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algn="ctr">
              <a:spcBef>
                <a:spcPct val="0"/>
              </a:spcBef>
            </a:pPr>
            <a:r>
              <a:rPr lang="it-IT" sz="4000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PET-TC 18F-FDG (</a:t>
            </a:r>
            <a:r>
              <a:rPr lang="it-IT" sz="4000" b="1" dirty="0" err="1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fluoro-desossiglucosio</a:t>
            </a:r>
            <a:r>
              <a:rPr lang="it-IT" sz="4000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4000" b="1" i="0" u="none" strike="noStrike" kern="1200" cap="none" spc="0" normalizeH="0" baseline="0" noProof="0" dirty="0">
              <a:ln>
                <a:noFill/>
              </a:ln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0271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1"/>
          <p:cNvSpPr txBox="1">
            <a:spLocks noChangeArrowheads="1"/>
          </p:cNvSpPr>
          <p:nvPr/>
        </p:nvSpPr>
        <p:spPr bwMode="auto">
          <a:xfrm>
            <a:off x="468313" y="115888"/>
            <a:ext cx="8135937" cy="973137"/>
          </a:xfrm>
          <a:prstGeom prst="rect">
            <a:avLst/>
          </a:prstGeom>
          <a:solidFill>
            <a:srgbClr val="FFFFFF">
              <a:alpha val="50980"/>
            </a:srgbClr>
          </a:solidFill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u="sng">
                <a:solidFill>
                  <a:srgbClr val="000000"/>
                </a:solidFill>
                <a:latin typeface="Arial Narrow" pitchFamily="34" charset="0"/>
              </a:rPr>
              <a:t>Amputazione addomino-perineale sec. Miles</a:t>
            </a: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1341438"/>
            <a:ext cx="2886075" cy="4619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19475" y="4076700"/>
            <a:ext cx="1979613" cy="1457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0245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53088" y="1628775"/>
            <a:ext cx="2879725" cy="4257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088671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0" y="1596679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defRPr/>
            </a:pPr>
            <a:endParaRPr lang="it-IT" sz="2400" b="1" dirty="0" smtClean="0">
              <a:solidFill>
                <a:schemeClr val="bg1"/>
              </a:solidFill>
              <a:cs typeface="Times New Roman" pitchFamily="16" charset="0"/>
            </a:endParaRPr>
          </a:p>
          <a:p>
            <a:pPr algn="ctr">
              <a:buClrTx/>
              <a:defRPr/>
            </a:pPr>
            <a:r>
              <a:rPr lang="it-IT" sz="2400" b="1" dirty="0" smtClean="0">
                <a:solidFill>
                  <a:schemeClr val="tx1"/>
                </a:solidFill>
                <a:cs typeface="Times New Roman" pitchFamily="16" charset="0"/>
              </a:rPr>
              <a:t>78 RESEZIONI COLON-RETTO</a:t>
            </a:r>
          </a:p>
          <a:p>
            <a:pPr algn="ctr">
              <a:buClrTx/>
              <a:defRPr/>
            </a:pPr>
            <a:endParaRPr lang="it-IT" sz="2400" b="1" dirty="0">
              <a:solidFill>
                <a:schemeClr val="tx1"/>
              </a:solidFill>
              <a:cs typeface="Times New Roman" pitchFamily="16" charset="0"/>
            </a:endParaRPr>
          </a:p>
          <a:p>
            <a:pPr algn="ctr">
              <a:buClrTx/>
              <a:defRPr/>
            </a:pPr>
            <a:r>
              <a:rPr lang="it-IT" sz="2400" b="1" dirty="0" smtClean="0">
                <a:solidFill>
                  <a:schemeClr val="tx1"/>
                </a:solidFill>
                <a:cs typeface="Times New Roman" pitchFamily="16" charset="0"/>
              </a:rPr>
              <a:t>68 Colon   10 Retto</a:t>
            </a:r>
          </a:p>
          <a:p>
            <a:pPr algn="ctr">
              <a:buClrTx/>
              <a:defRPr/>
            </a:pPr>
            <a:endParaRPr lang="it-IT" sz="2400" b="1" dirty="0" smtClean="0">
              <a:solidFill>
                <a:schemeClr val="tx1"/>
              </a:solidFill>
              <a:cs typeface="Times New Roman" pitchFamily="16" charset="0"/>
            </a:endParaRPr>
          </a:p>
          <a:p>
            <a:pPr algn="ctr">
              <a:buClrTx/>
              <a:defRPr/>
            </a:pPr>
            <a:r>
              <a:rPr lang="it-IT" sz="2400" b="1" dirty="0" smtClean="0">
                <a:solidFill>
                  <a:schemeClr val="tx1"/>
                </a:solidFill>
                <a:cs typeface="Times New Roman" pitchFamily="16" charset="0"/>
              </a:rPr>
              <a:t>54 Neoplasie  24 Patologie Benigne</a:t>
            </a:r>
          </a:p>
          <a:p>
            <a:pPr algn="ctr">
              <a:buClrTx/>
              <a:defRPr/>
            </a:pPr>
            <a:endParaRPr lang="it-IT" sz="2400" b="1" dirty="0" smtClean="0">
              <a:solidFill>
                <a:schemeClr val="tx1"/>
              </a:solidFill>
              <a:cs typeface="Times New Roman" pitchFamily="16" charset="0"/>
            </a:endParaRPr>
          </a:p>
          <a:p>
            <a:pPr algn="ctr">
              <a:buClrTx/>
              <a:defRPr/>
            </a:pPr>
            <a:r>
              <a:rPr lang="it-IT" sz="2400" b="1" dirty="0" smtClean="0">
                <a:solidFill>
                  <a:schemeClr val="tx1"/>
                </a:solidFill>
                <a:cs typeface="Times New Roman" pitchFamily="16" charset="0"/>
              </a:rPr>
              <a:t>53 Elezione 25 Urgenza</a:t>
            </a:r>
          </a:p>
          <a:p>
            <a:pPr algn="ctr">
              <a:buClrTx/>
              <a:defRPr/>
            </a:pPr>
            <a:endParaRPr lang="it-IT" sz="2400" b="1" dirty="0" smtClean="0">
              <a:solidFill>
                <a:schemeClr val="tx1"/>
              </a:solidFill>
              <a:cs typeface="Times New Roman" pitchFamily="16" charset="0"/>
            </a:endParaRPr>
          </a:p>
          <a:p>
            <a:pPr marL="342900" indent="-342900" algn="ctr">
              <a:buClrTx/>
              <a:buFont typeface="Arial" pitchFamily="34" charset="0"/>
              <a:buChar char="•"/>
              <a:defRPr/>
            </a:pPr>
            <a:endParaRPr lang="it-IT" sz="2400" b="1" dirty="0" smtClean="0">
              <a:solidFill>
                <a:schemeClr val="tx1"/>
              </a:solidFill>
              <a:cs typeface="Times New Roman" pitchFamily="16" charset="0"/>
            </a:endParaRPr>
          </a:p>
          <a:p>
            <a:pPr algn="ctr">
              <a:buClrTx/>
              <a:buFontTx/>
              <a:buNone/>
              <a:defRPr/>
            </a:pPr>
            <a:endParaRPr lang="it-IT" sz="2400" b="1" dirty="0" smtClean="0">
              <a:solidFill>
                <a:schemeClr val="tx1"/>
              </a:solidFill>
              <a:cs typeface="Times New Roman" pitchFamily="16" charset="0"/>
            </a:endParaRPr>
          </a:p>
        </p:txBody>
      </p:sp>
      <p:sp>
        <p:nvSpPr>
          <p:cNvPr id="11267" name="Text Box 6"/>
          <p:cNvSpPr txBox="1">
            <a:spLocks noChangeArrowheads="1"/>
          </p:cNvSpPr>
          <p:nvPr/>
        </p:nvSpPr>
        <p:spPr bwMode="auto">
          <a:xfrm>
            <a:off x="0" y="549275"/>
            <a:ext cx="9144000" cy="534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algn="ctr">
              <a:buClrTx/>
              <a:buFontTx/>
              <a:buNone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</a:pPr>
            <a:r>
              <a:rPr lang="it-IT" sz="3200" b="1" dirty="0">
                <a:solidFill>
                  <a:schemeClr val="accent1"/>
                </a:solidFill>
                <a:cs typeface="Times New Roman" pitchFamily="16" charset="0"/>
              </a:rPr>
              <a:t>CHIRURGIA ESINE</a:t>
            </a:r>
          </a:p>
          <a:p>
            <a:pPr algn="ctr">
              <a:buClrTx/>
              <a:buFontTx/>
              <a:buNone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</a:pPr>
            <a:r>
              <a:rPr lang="it-IT" sz="2400" b="1" i="1" dirty="0">
                <a:solidFill>
                  <a:schemeClr val="accent1"/>
                </a:solidFill>
                <a:cs typeface="Times New Roman" pitchFamily="16" charset="0"/>
              </a:rPr>
              <a:t>1 febbraio 2012 - 30 aprile 2013</a:t>
            </a:r>
          </a:p>
        </p:txBody>
      </p:sp>
    </p:spTree>
    <p:extLst>
      <p:ext uri="{BB962C8B-B14F-4D97-AF65-F5344CB8AC3E}">
        <p14:creationId xmlns:p14="http://schemas.microsoft.com/office/powerpoint/2010/main" val="35385734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/>
          <p:cNvPicPr>
            <a:picLocks noChangeAspect="1" noChangeArrowheads="1"/>
          </p:cNvPicPr>
          <p:nvPr/>
        </p:nvPicPr>
        <p:blipFill>
          <a:blip r:embed="rId3"/>
          <a:srcRect l="6125" t="2893" b="4048"/>
          <a:stretch>
            <a:fillRect/>
          </a:stretch>
        </p:blipFill>
        <p:spPr bwMode="auto">
          <a:xfrm>
            <a:off x="6300788" y="360363"/>
            <a:ext cx="2160587" cy="1684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2291" name="Text Box 2"/>
          <p:cNvSpPr txBox="1">
            <a:spLocks noChangeArrowheads="1"/>
          </p:cNvSpPr>
          <p:nvPr/>
        </p:nvSpPr>
        <p:spPr bwMode="auto">
          <a:xfrm>
            <a:off x="228600" y="2128838"/>
            <a:ext cx="8534400" cy="4537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112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>
              <a:solidFill>
                <a:srgbClr val="000000"/>
              </a:solidFill>
            </a:endParaRPr>
          </a:p>
          <a:p>
            <a:pPr>
              <a:spcBef>
                <a:spcPts val="112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b="1" u="sng">
                <a:solidFill>
                  <a:srgbClr val="000000"/>
                </a:solidFill>
              </a:rPr>
              <a:t>Stesso intervento</a:t>
            </a:r>
          </a:p>
          <a:p>
            <a:pPr>
              <a:spcBef>
                <a:spcPts val="1125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>
                <a:solidFill>
                  <a:srgbClr val="000000"/>
                </a:solidFill>
              </a:rPr>
              <a:t>Meno dolore</a:t>
            </a:r>
          </a:p>
          <a:p>
            <a:pPr>
              <a:spcBef>
                <a:spcPts val="1125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>
                <a:solidFill>
                  <a:srgbClr val="000000"/>
                </a:solidFill>
              </a:rPr>
              <a:t>Migliori risultati estetici</a:t>
            </a:r>
          </a:p>
          <a:p>
            <a:pPr>
              <a:spcBef>
                <a:spcPts val="1125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>
                <a:solidFill>
                  <a:srgbClr val="000000"/>
                </a:solidFill>
              </a:rPr>
              <a:t>Precoce canalizzazione e rialimentazione</a:t>
            </a:r>
          </a:p>
          <a:p>
            <a:pPr>
              <a:spcBef>
                <a:spcPts val="1125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>
                <a:solidFill>
                  <a:srgbClr val="000000"/>
                </a:solidFill>
              </a:rPr>
              <a:t>Minori infezioni di ferita</a:t>
            </a:r>
          </a:p>
          <a:p>
            <a:pPr>
              <a:spcBef>
                <a:spcPts val="1125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>
                <a:solidFill>
                  <a:srgbClr val="000000"/>
                </a:solidFill>
              </a:rPr>
              <a:t>Minori complicanze sistemiche</a:t>
            </a:r>
          </a:p>
          <a:p>
            <a:pPr>
              <a:spcBef>
                <a:spcPts val="1125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>
                <a:solidFill>
                  <a:srgbClr val="000000"/>
                </a:solidFill>
              </a:rPr>
              <a:t>Minori aderenze</a:t>
            </a:r>
          </a:p>
          <a:p>
            <a:pPr>
              <a:spcBef>
                <a:spcPts val="112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>
              <a:solidFill>
                <a:srgbClr val="000000"/>
              </a:solidFill>
            </a:endParaRPr>
          </a:p>
          <a:p>
            <a:pPr>
              <a:spcBef>
                <a:spcPts val="112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>
              <a:solidFill>
                <a:srgbClr val="000000"/>
              </a:solidFill>
            </a:endParaRPr>
          </a:p>
          <a:p>
            <a:pPr>
              <a:spcBef>
                <a:spcPts val="112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>
                <a:solidFill>
                  <a:srgbClr val="000000"/>
                </a:solidFill>
              </a:rPr>
              <a:t>EVIDENZE di grado I-II (RCTs - COST, CLASSIC, COLOR, COREAN, COLOR 2)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87350"/>
            <a:ext cx="5759450" cy="1431925"/>
          </a:xfrm>
          <a:solidFill>
            <a:srgbClr val="FFFFFF">
              <a:alpha val="50980"/>
            </a:srgbClr>
          </a:solidFill>
        </p:spPr>
        <p:txBody>
          <a:bodyPr lIns="91440" tIns="45720" rIns="91440" bIns="45720"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b="1" u="sng" smtClean="0">
                <a:solidFill>
                  <a:srgbClr val="00CCFF"/>
                </a:solidFill>
                <a:latin typeface="Arial Narrow" pitchFamily="34" charset="0"/>
              </a:rPr>
              <a:t>Laparoscopia</a:t>
            </a:r>
          </a:p>
        </p:txBody>
      </p:sp>
      <p:pic>
        <p:nvPicPr>
          <p:cNvPr id="12293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2519363"/>
            <a:ext cx="4543425" cy="3714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480723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3375" y="327025"/>
            <a:ext cx="8582025" cy="2000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3600" y="2303463"/>
            <a:ext cx="3413125" cy="4500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6463" y="2592388"/>
            <a:ext cx="3419475" cy="2339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3317" name="Oval 4"/>
          <p:cNvSpPr>
            <a:spLocks noChangeArrowheads="1"/>
          </p:cNvSpPr>
          <p:nvPr/>
        </p:nvSpPr>
        <p:spPr bwMode="auto">
          <a:xfrm>
            <a:off x="863600" y="1871663"/>
            <a:ext cx="755650" cy="360362"/>
          </a:xfrm>
          <a:prstGeom prst="ellipse">
            <a:avLst/>
          </a:prstGeom>
          <a:noFill/>
          <a:ln w="936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3318" name="Oval 5"/>
          <p:cNvSpPr>
            <a:spLocks noChangeArrowheads="1"/>
          </p:cNvSpPr>
          <p:nvPr/>
        </p:nvSpPr>
        <p:spPr bwMode="auto">
          <a:xfrm>
            <a:off x="4572000" y="3132138"/>
            <a:ext cx="1079500" cy="360362"/>
          </a:xfrm>
          <a:prstGeom prst="ellipse">
            <a:avLst/>
          </a:prstGeom>
          <a:noFill/>
          <a:ln w="936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3319" name="Line 6"/>
          <p:cNvSpPr>
            <a:spLocks noChangeShapeType="1"/>
          </p:cNvSpPr>
          <p:nvPr/>
        </p:nvSpPr>
        <p:spPr bwMode="auto">
          <a:xfrm>
            <a:off x="6516688" y="1476375"/>
            <a:ext cx="1439862" cy="1588"/>
          </a:xfrm>
          <a:prstGeom prst="line">
            <a:avLst/>
          </a:prstGeom>
          <a:noFill/>
          <a:ln w="360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3320" name="Line 7"/>
          <p:cNvSpPr>
            <a:spLocks noChangeShapeType="1"/>
          </p:cNvSpPr>
          <p:nvPr/>
        </p:nvSpPr>
        <p:spPr bwMode="auto">
          <a:xfrm>
            <a:off x="395288" y="1800225"/>
            <a:ext cx="539750" cy="1588"/>
          </a:xfrm>
          <a:prstGeom prst="line">
            <a:avLst/>
          </a:prstGeom>
          <a:noFill/>
          <a:ln w="360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3321" name="Line 8"/>
          <p:cNvSpPr>
            <a:spLocks noChangeShapeType="1"/>
          </p:cNvSpPr>
          <p:nvPr/>
        </p:nvSpPr>
        <p:spPr bwMode="auto">
          <a:xfrm>
            <a:off x="4787900" y="2808288"/>
            <a:ext cx="3240088" cy="1587"/>
          </a:xfrm>
          <a:prstGeom prst="line">
            <a:avLst/>
          </a:prstGeom>
          <a:noFill/>
          <a:ln w="936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3322" name="Line 9"/>
          <p:cNvSpPr>
            <a:spLocks noChangeShapeType="1"/>
          </p:cNvSpPr>
          <p:nvPr/>
        </p:nvSpPr>
        <p:spPr bwMode="auto">
          <a:xfrm>
            <a:off x="4787900" y="2952750"/>
            <a:ext cx="3240088" cy="1588"/>
          </a:xfrm>
          <a:prstGeom prst="line">
            <a:avLst/>
          </a:prstGeom>
          <a:noFill/>
          <a:ln w="936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3323" name="Line 10"/>
          <p:cNvSpPr>
            <a:spLocks noChangeShapeType="1"/>
          </p:cNvSpPr>
          <p:nvPr/>
        </p:nvSpPr>
        <p:spPr bwMode="auto">
          <a:xfrm>
            <a:off x="4824413" y="3095625"/>
            <a:ext cx="1979612" cy="1588"/>
          </a:xfrm>
          <a:prstGeom prst="line">
            <a:avLst/>
          </a:prstGeom>
          <a:noFill/>
          <a:ln w="936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75056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9150" y="80963"/>
            <a:ext cx="7610475" cy="2076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0575" y="2159000"/>
            <a:ext cx="7667625" cy="4619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072582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75" y="61913"/>
            <a:ext cx="9128125" cy="195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875" y="5808663"/>
            <a:ext cx="9128125" cy="973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5364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875" y="2346325"/>
            <a:ext cx="9144000" cy="1562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5365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875" y="4144963"/>
            <a:ext cx="9144000" cy="1349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925678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6513" y="-26988"/>
            <a:ext cx="9144000" cy="82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sz="3000" b="1" u="sng">
                <a:solidFill>
                  <a:srgbClr val="00CC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Trattamento chirurgico delle metastasi epatiche</a:t>
            </a:r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0" y="836613"/>
            <a:ext cx="9144000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it-IT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Progressiva estensione delle indicazioni: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106363" y="1700213"/>
            <a:ext cx="3889375" cy="177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en-US" sz="22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Lesioni multiple bilobari</a:t>
            </a:r>
          </a:p>
          <a:p>
            <a:pPr>
              <a:buClrTx/>
              <a:buFontTx/>
              <a:buNone/>
              <a:defRPr/>
            </a:pPr>
            <a:r>
              <a:rPr lang="en-US" sz="22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Malattia extraepatica</a:t>
            </a:r>
          </a:p>
          <a:p>
            <a:pPr>
              <a:buClrTx/>
              <a:buFontTx/>
              <a:buNone/>
              <a:defRPr/>
            </a:pPr>
            <a:r>
              <a:rPr lang="en-US" sz="22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Margini di sicurezza minimi (o microscopicamente infiltrati)</a:t>
            </a:r>
          </a:p>
          <a:p>
            <a:pPr>
              <a:buClrTx/>
              <a:buFontTx/>
              <a:buNone/>
              <a:defRPr/>
            </a:pPr>
            <a:r>
              <a:rPr lang="en-US" sz="22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Possibili resezioni reiterate</a:t>
            </a:r>
          </a:p>
        </p:txBody>
      </p:sp>
      <p:pic>
        <p:nvPicPr>
          <p:cNvPr id="1638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51388" y="1412875"/>
            <a:ext cx="4357687" cy="3024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6390" name="AutoShape 5"/>
          <p:cNvSpPr>
            <a:spLocks/>
          </p:cNvSpPr>
          <p:nvPr/>
        </p:nvSpPr>
        <p:spPr bwMode="auto">
          <a:xfrm>
            <a:off x="3851275" y="1700213"/>
            <a:ext cx="287338" cy="1800225"/>
          </a:xfrm>
          <a:prstGeom prst="rightBrace">
            <a:avLst>
              <a:gd name="adj1" fmla="val 52210"/>
              <a:gd name="adj2" fmla="val 50000"/>
            </a:avLst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6391" name="Line 6"/>
          <p:cNvSpPr>
            <a:spLocks noChangeShapeType="1"/>
          </p:cNvSpPr>
          <p:nvPr/>
        </p:nvSpPr>
        <p:spPr bwMode="auto">
          <a:xfrm>
            <a:off x="4932363" y="4437063"/>
            <a:ext cx="3384550" cy="1587"/>
          </a:xfrm>
          <a:prstGeom prst="line">
            <a:avLst/>
          </a:prstGeom>
          <a:noFill/>
          <a:ln w="2844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pic>
        <p:nvPicPr>
          <p:cNvPr id="16392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813" y="3716338"/>
            <a:ext cx="4078287" cy="3059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6393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3800" y="4546600"/>
            <a:ext cx="3024188" cy="2266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958846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196975"/>
            <a:ext cx="8429625" cy="540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7411" name="Oval 2"/>
          <p:cNvSpPr>
            <a:spLocks noChangeArrowheads="1"/>
          </p:cNvSpPr>
          <p:nvPr/>
        </p:nvSpPr>
        <p:spPr bwMode="auto">
          <a:xfrm>
            <a:off x="5292725" y="2133600"/>
            <a:ext cx="574675" cy="3889375"/>
          </a:xfrm>
          <a:prstGeom prst="ellipse">
            <a:avLst/>
          </a:prstGeom>
          <a:noFill/>
          <a:ln w="1260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7412" name="Oval 3"/>
          <p:cNvSpPr>
            <a:spLocks noChangeArrowheads="1"/>
          </p:cNvSpPr>
          <p:nvPr/>
        </p:nvSpPr>
        <p:spPr bwMode="auto">
          <a:xfrm>
            <a:off x="6516688" y="2349500"/>
            <a:ext cx="431800" cy="3673475"/>
          </a:xfrm>
          <a:prstGeom prst="ellipse">
            <a:avLst/>
          </a:prstGeom>
          <a:noFill/>
          <a:ln w="1260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36513" y="9525"/>
            <a:ext cx="9144000" cy="82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sz="3000" b="1" u="sng">
                <a:solidFill>
                  <a:srgbClr val="00CC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Sopravvivenza dopo resezione epatica</a:t>
            </a:r>
          </a:p>
        </p:txBody>
      </p:sp>
    </p:spTree>
    <p:extLst>
      <p:ext uri="{BB962C8B-B14F-4D97-AF65-F5344CB8AC3E}">
        <p14:creationId xmlns:p14="http://schemas.microsoft.com/office/powerpoint/2010/main" val="28505131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2625" y="981075"/>
            <a:ext cx="7705725" cy="5748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36513" y="9525"/>
            <a:ext cx="9144000" cy="82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sz="3000" b="1" u="sng">
                <a:solidFill>
                  <a:srgbClr val="00CC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Sopravvivenza dopo resezione epatica</a:t>
            </a:r>
          </a:p>
        </p:txBody>
      </p:sp>
    </p:spTree>
    <p:extLst>
      <p:ext uri="{BB962C8B-B14F-4D97-AF65-F5344CB8AC3E}">
        <p14:creationId xmlns:p14="http://schemas.microsoft.com/office/powerpoint/2010/main" val="27443636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1"/>
          <p:cNvSpPr txBox="1">
            <a:spLocks noChangeArrowheads="1"/>
          </p:cNvSpPr>
          <p:nvPr/>
        </p:nvSpPr>
        <p:spPr bwMode="auto">
          <a:xfrm>
            <a:off x="6184900" y="2276475"/>
            <a:ext cx="2303463" cy="64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sopravvivenza</a:t>
            </a:r>
          </a:p>
          <a:p>
            <a:pPr>
              <a:buClrTx/>
              <a:buFontTx/>
              <a:buNone/>
              <a:defRPr/>
            </a:pPr>
            <a:r>
              <a:rPr lang="it-IT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</a:t>
            </a:r>
          </a:p>
        </p:txBody>
      </p:sp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6022975" y="2636838"/>
            <a:ext cx="1187450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mediana</a:t>
            </a:r>
          </a:p>
          <a:p>
            <a:pPr>
              <a:buClrTx/>
              <a:buFontTx/>
              <a:buNone/>
              <a:defRPr/>
            </a:pPr>
            <a:r>
              <a:rPr lang="it-IT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4095750" y="3338513"/>
            <a:ext cx="1800225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CHU, 1997</a:t>
            </a:r>
          </a:p>
          <a:p>
            <a:pPr>
              <a:buClrTx/>
              <a:buFontTx/>
              <a:buNone/>
              <a:defRPr/>
            </a:pPr>
            <a:r>
              <a:rPr lang="it-IT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4095750" y="3806825"/>
            <a:ext cx="1655763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FONG, 1999</a:t>
            </a:r>
          </a:p>
          <a:p>
            <a:pPr>
              <a:buClrTx/>
              <a:buFontTx/>
              <a:buNone/>
              <a:defRPr/>
            </a:pPr>
            <a:r>
              <a:rPr lang="it-IT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7229475" y="2641600"/>
            <a:ext cx="1187450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5 aa</a:t>
            </a:r>
          </a:p>
          <a:p>
            <a:pPr>
              <a:buClrTx/>
              <a:buFontTx/>
              <a:buNone/>
              <a:defRPr/>
            </a:pPr>
            <a:r>
              <a:rPr lang="it-IT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4095750" y="4378325"/>
            <a:ext cx="1800225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ADAM, 1997</a:t>
            </a:r>
          </a:p>
          <a:p>
            <a:pPr>
              <a:buClrTx/>
              <a:buFontTx/>
              <a:buNone/>
              <a:defRPr/>
            </a:pPr>
            <a:r>
              <a:rPr lang="it-IT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4095750" y="4846638"/>
            <a:ext cx="2089150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AHMAD, 2007</a:t>
            </a:r>
          </a:p>
          <a:p>
            <a:pPr>
              <a:buClrTx/>
              <a:buFontTx/>
              <a:buNone/>
              <a:defRPr/>
            </a:pPr>
            <a:r>
              <a:rPr lang="it-IT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6116638" y="2852738"/>
            <a:ext cx="1187450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(mesi)</a:t>
            </a:r>
          </a:p>
          <a:p>
            <a:pPr>
              <a:buClrTx/>
              <a:buFontTx/>
              <a:buNone/>
              <a:defRPr/>
            </a:pPr>
            <a:r>
              <a:rPr lang="it-IT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</a:t>
            </a:r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7234238" y="2852738"/>
            <a:ext cx="1187450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(%)</a:t>
            </a:r>
          </a:p>
          <a:p>
            <a:pPr>
              <a:buClrTx/>
              <a:buFontTx/>
              <a:buNone/>
              <a:defRPr/>
            </a:pPr>
            <a:r>
              <a:rPr lang="it-IT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</a:t>
            </a:r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6262688" y="3333750"/>
            <a:ext cx="574675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23</a:t>
            </a:r>
          </a:p>
          <a:p>
            <a:pPr>
              <a:buClrTx/>
              <a:buFontTx/>
              <a:buNone/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</a:t>
            </a:r>
          </a:p>
        </p:txBody>
      </p:sp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6254750" y="3794125"/>
            <a:ext cx="576263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37</a:t>
            </a:r>
          </a:p>
          <a:p>
            <a:pPr>
              <a:buClrTx/>
              <a:buFontTx/>
              <a:buNone/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</a:t>
            </a:r>
          </a:p>
        </p:txBody>
      </p:sp>
      <p:sp>
        <p:nvSpPr>
          <p:cNvPr id="21516" name="Text Box 12"/>
          <p:cNvSpPr txBox="1">
            <a:spLocks noChangeArrowheads="1"/>
          </p:cNvSpPr>
          <p:nvPr/>
        </p:nvSpPr>
        <p:spPr bwMode="auto">
          <a:xfrm>
            <a:off x="6261100" y="4371975"/>
            <a:ext cx="576263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46</a:t>
            </a:r>
          </a:p>
          <a:p>
            <a:pPr>
              <a:buClrTx/>
              <a:buFontTx/>
              <a:buNone/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</a:t>
            </a:r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6253163" y="4845050"/>
            <a:ext cx="576262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48</a:t>
            </a:r>
          </a:p>
          <a:p>
            <a:pPr>
              <a:buClrTx/>
              <a:buFontTx/>
              <a:buNone/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</a:t>
            </a:r>
          </a:p>
        </p:txBody>
      </p:sp>
      <p:sp>
        <p:nvSpPr>
          <p:cNvPr id="21518" name="Text Box 14"/>
          <p:cNvSpPr txBox="1">
            <a:spLocks noChangeArrowheads="1"/>
          </p:cNvSpPr>
          <p:nvPr/>
        </p:nvSpPr>
        <p:spPr bwMode="auto">
          <a:xfrm>
            <a:off x="7281863" y="3327400"/>
            <a:ext cx="576262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16</a:t>
            </a:r>
          </a:p>
          <a:p>
            <a:pPr>
              <a:buClrTx/>
              <a:buFontTx/>
              <a:buNone/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</a:t>
            </a:r>
          </a:p>
        </p:txBody>
      </p:sp>
      <p:sp>
        <p:nvSpPr>
          <p:cNvPr id="21519" name="Text Box 15"/>
          <p:cNvSpPr txBox="1">
            <a:spLocks noChangeArrowheads="1"/>
          </p:cNvSpPr>
          <p:nvPr/>
        </p:nvSpPr>
        <p:spPr bwMode="auto">
          <a:xfrm>
            <a:off x="7275513" y="3787775"/>
            <a:ext cx="576262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34</a:t>
            </a:r>
          </a:p>
          <a:p>
            <a:pPr>
              <a:buClrTx/>
              <a:buFontTx/>
              <a:buNone/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</a:t>
            </a:r>
          </a:p>
        </p:txBody>
      </p:sp>
      <p:sp>
        <p:nvSpPr>
          <p:cNvPr id="21520" name="Text Box 16"/>
          <p:cNvSpPr txBox="1">
            <a:spLocks noChangeArrowheads="1"/>
          </p:cNvSpPr>
          <p:nvPr/>
        </p:nvSpPr>
        <p:spPr bwMode="auto">
          <a:xfrm>
            <a:off x="7281863" y="4365625"/>
            <a:ext cx="574675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41</a:t>
            </a:r>
          </a:p>
          <a:p>
            <a:pPr>
              <a:buClrTx/>
              <a:buFontTx/>
              <a:buNone/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</a:t>
            </a:r>
          </a:p>
        </p:txBody>
      </p:sp>
      <p:sp>
        <p:nvSpPr>
          <p:cNvPr id="21521" name="Text Box 17"/>
          <p:cNvSpPr txBox="1">
            <a:spLocks noChangeArrowheads="1"/>
          </p:cNvSpPr>
          <p:nvPr/>
        </p:nvSpPr>
        <p:spPr bwMode="auto">
          <a:xfrm>
            <a:off x="7308850" y="4868863"/>
            <a:ext cx="576263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44</a:t>
            </a:r>
          </a:p>
          <a:p>
            <a:pPr>
              <a:buClrTx/>
              <a:buFontTx/>
              <a:buNone/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</a:t>
            </a:r>
          </a:p>
        </p:txBody>
      </p:sp>
      <p:sp>
        <p:nvSpPr>
          <p:cNvPr id="21522" name="Text Box 18"/>
          <p:cNvSpPr txBox="1">
            <a:spLocks noChangeArrowheads="1"/>
          </p:cNvSpPr>
          <p:nvPr/>
        </p:nvSpPr>
        <p:spPr bwMode="auto">
          <a:xfrm>
            <a:off x="7594600" y="3465513"/>
            <a:ext cx="1671638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it-IT" sz="16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chemioterapia</a:t>
            </a:r>
          </a:p>
          <a:p>
            <a:pPr algn="ctr">
              <a:buClrTx/>
              <a:buFontTx/>
              <a:buNone/>
              <a:defRPr/>
            </a:pPr>
            <a:r>
              <a:rPr lang="it-IT" sz="16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non sistematica</a:t>
            </a:r>
          </a:p>
          <a:p>
            <a:pPr algn="ctr">
              <a:buClrTx/>
              <a:buFontTx/>
              <a:buNone/>
              <a:defRPr/>
            </a:pPr>
            <a:r>
              <a:rPr lang="it-IT" sz="16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</a:t>
            </a:r>
          </a:p>
        </p:txBody>
      </p:sp>
      <p:sp>
        <p:nvSpPr>
          <p:cNvPr id="21523" name="Text Box 19"/>
          <p:cNvSpPr txBox="1">
            <a:spLocks noChangeArrowheads="1"/>
          </p:cNvSpPr>
          <p:nvPr/>
        </p:nvSpPr>
        <p:spPr bwMode="auto">
          <a:xfrm>
            <a:off x="2484438" y="6081713"/>
            <a:ext cx="6480175" cy="79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spcBef>
                <a:spcPts val="1438"/>
              </a:spcBef>
              <a:buClrTx/>
              <a:buFontTx/>
              <a:buNone/>
              <a:defRPr/>
            </a:pPr>
            <a:r>
              <a:rPr lang="it-IT" sz="23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Sino al 30% di </a:t>
            </a:r>
            <a:r>
              <a:rPr lang="it-IT" sz="2300" i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riresezioni</a:t>
            </a:r>
            <a:r>
              <a:rPr lang="it-IT" sz="23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epatiche per metastasi</a:t>
            </a:r>
          </a:p>
        </p:txBody>
      </p:sp>
      <p:sp>
        <p:nvSpPr>
          <p:cNvPr id="21524" name="Text Box 20"/>
          <p:cNvSpPr txBox="1">
            <a:spLocks noChangeArrowheads="1"/>
          </p:cNvSpPr>
          <p:nvPr/>
        </p:nvSpPr>
        <p:spPr bwMode="auto">
          <a:xfrm>
            <a:off x="8027988" y="6453188"/>
            <a:ext cx="936625" cy="24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spcBef>
                <a:spcPts val="1000"/>
              </a:spcBef>
              <a:buClrTx/>
              <a:buFontTx/>
              <a:buNone/>
              <a:defRPr/>
            </a:pPr>
            <a:r>
              <a:rPr lang="it-IT" sz="10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Adam</a:t>
            </a:r>
            <a:r>
              <a:rPr lang="it-IT" sz="1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, 1997</a:t>
            </a:r>
          </a:p>
        </p:txBody>
      </p:sp>
      <p:sp>
        <p:nvSpPr>
          <p:cNvPr id="21525" name="Text Box 21"/>
          <p:cNvSpPr txBox="1">
            <a:spLocks noChangeArrowheads="1"/>
          </p:cNvSpPr>
          <p:nvPr/>
        </p:nvSpPr>
        <p:spPr bwMode="auto">
          <a:xfrm>
            <a:off x="7596188" y="4541838"/>
            <a:ext cx="167163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it-IT" sz="16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chemioterapia</a:t>
            </a:r>
          </a:p>
          <a:p>
            <a:pPr algn="ctr">
              <a:buClrTx/>
              <a:buFontTx/>
              <a:buNone/>
              <a:defRPr/>
            </a:pPr>
            <a:r>
              <a:rPr lang="it-IT" sz="16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sempre</a:t>
            </a:r>
          </a:p>
          <a:p>
            <a:pPr algn="ctr">
              <a:buClrTx/>
              <a:buFontTx/>
              <a:buNone/>
              <a:defRPr/>
            </a:pPr>
            <a:r>
              <a:rPr lang="it-IT" sz="16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</a:t>
            </a:r>
          </a:p>
        </p:txBody>
      </p:sp>
      <p:sp>
        <p:nvSpPr>
          <p:cNvPr id="19479" name="AutoShape 22"/>
          <p:cNvSpPr>
            <a:spLocks/>
          </p:cNvSpPr>
          <p:nvPr/>
        </p:nvSpPr>
        <p:spPr bwMode="auto">
          <a:xfrm>
            <a:off x="7540625" y="3376613"/>
            <a:ext cx="288925" cy="379412"/>
          </a:xfrm>
          <a:prstGeom prst="rightBrace">
            <a:avLst>
              <a:gd name="adj1" fmla="val 8286"/>
              <a:gd name="adj2" fmla="val 50000"/>
            </a:avLst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9480" name="AutoShape 23"/>
          <p:cNvSpPr>
            <a:spLocks/>
          </p:cNvSpPr>
          <p:nvPr/>
        </p:nvSpPr>
        <p:spPr bwMode="auto">
          <a:xfrm>
            <a:off x="7540625" y="4429125"/>
            <a:ext cx="288925" cy="379413"/>
          </a:xfrm>
          <a:prstGeom prst="rightBrace">
            <a:avLst>
              <a:gd name="adj1" fmla="val 8286"/>
              <a:gd name="adj2" fmla="val 50000"/>
            </a:avLst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pic>
        <p:nvPicPr>
          <p:cNvPr id="19481" name="Picture 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12875"/>
            <a:ext cx="4090988" cy="4319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1529" name="Text Box 25"/>
          <p:cNvSpPr txBox="1">
            <a:spLocks noChangeArrowheads="1"/>
          </p:cNvSpPr>
          <p:nvPr/>
        </p:nvSpPr>
        <p:spPr bwMode="auto">
          <a:xfrm>
            <a:off x="3059113" y="4868863"/>
            <a:ext cx="1335087" cy="24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spcBef>
                <a:spcPts val="1000"/>
              </a:spcBef>
              <a:buClrTx/>
              <a:buFontTx/>
              <a:buNone/>
              <a:defRPr/>
            </a:pPr>
            <a:r>
              <a:rPr lang="it-IT" sz="1000" b="1" i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Ahmad, 2007</a:t>
            </a:r>
          </a:p>
        </p:txBody>
      </p:sp>
      <p:sp>
        <p:nvSpPr>
          <p:cNvPr id="21530" name="Rectangle 26"/>
          <p:cNvSpPr>
            <a:spLocks noChangeArrowheads="1"/>
          </p:cNvSpPr>
          <p:nvPr/>
        </p:nvSpPr>
        <p:spPr bwMode="auto">
          <a:xfrm>
            <a:off x="36513" y="9525"/>
            <a:ext cx="9144000" cy="82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sz="3000" b="1" u="sng" dirty="0" err="1">
                <a:solidFill>
                  <a:srgbClr val="00CC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Sopravvivenza</a:t>
            </a:r>
            <a:r>
              <a:rPr lang="fr-FR" sz="3000" b="1" u="sng" dirty="0">
                <a:solidFill>
                  <a:srgbClr val="00CC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3000" b="1" u="sng" dirty="0" err="1">
                <a:solidFill>
                  <a:srgbClr val="00CC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dopo</a:t>
            </a:r>
            <a:r>
              <a:rPr lang="fr-FR" sz="3000" b="1" u="sng" dirty="0">
                <a:solidFill>
                  <a:srgbClr val="00CC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3000" b="1" u="sng" dirty="0" err="1">
                <a:solidFill>
                  <a:srgbClr val="00CC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resezione</a:t>
            </a:r>
            <a:r>
              <a:rPr lang="fr-FR" sz="3000" b="1" u="sng" dirty="0">
                <a:solidFill>
                  <a:srgbClr val="00CC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sz="3000" b="1" u="sng" dirty="0" err="1">
                <a:solidFill>
                  <a:srgbClr val="00CC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ripetuta</a:t>
            </a:r>
            <a:endParaRPr lang="fr-FR" sz="3000" b="1" u="sng" dirty="0">
              <a:solidFill>
                <a:srgbClr val="00CC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82984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23850" y="765175"/>
            <a:ext cx="8820150" cy="57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800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LIMITI DELLA METODICA</a:t>
            </a:r>
            <a:endParaRPr lang="it-IT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endParaRPr lang="it-IT" dirty="0"/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it-IT" dirty="0"/>
              <a:t>Potere risolutivo di circa 5mm.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endParaRPr lang="it-IT" dirty="0"/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/>
              <a:t> Nota patologia diverticolare di stadio avanzato e/o Paziente con MICI.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/>
              <a:t> Pazienti diabetici scompensati (glicemia ottimale inferiore a 150 mg/</a:t>
            </a:r>
            <a:r>
              <a:rPr lang="it-IT" dirty="0" err="1"/>
              <a:t>dL</a:t>
            </a:r>
            <a:r>
              <a:rPr lang="it-IT" dirty="0"/>
              <a:t>).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/>
              <a:t> Pazienti diabetici in terapia con </a:t>
            </a:r>
            <a:r>
              <a:rPr lang="it-IT" dirty="0" err="1"/>
              <a:t>ipoglicemizzanti</a:t>
            </a:r>
            <a:r>
              <a:rPr lang="it-IT" dirty="0"/>
              <a:t> orali, sono difficilmente valutabili.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/>
              <a:t> Possibili disallineamenti tra le immagini TC e la PET, che non rendono di univoca interpretazione la localizzazione anatomica di eventuali captazioni.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endParaRPr lang="it-IT" dirty="0"/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it-IT" b="1" dirty="0"/>
              <a:t>Controindicazioni: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it-IT" dirty="0"/>
              <a:t>Gravidanza e/o allattamento.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it-IT" dirty="0"/>
              <a:t>Claustrofobia.</a:t>
            </a:r>
          </a:p>
          <a:p>
            <a:pPr>
              <a:spcBef>
                <a:spcPct val="50000"/>
              </a:spcBef>
            </a:pPr>
            <a:endParaRPr lang="it-IT" b="1" dirty="0"/>
          </a:p>
        </p:txBody>
      </p:sp>
      <p:pic>
        <p:nvPicPr>
          <p:cNvPr id="3078" name="Picture 6" descr="Discovery_PETCT_690_uni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0894" y="4481254"/>
            <a:ext cx="4427538" cy="24876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0394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1"/>
          <p:cNvSpPr txBox="1">
            <a:spLocks noChangeArrowheads="1"/>
          </p:cNvSpPr>
          <p:nvPr/>
        </p:nvSpPr>
        <p:spPr bwMode="auto">
          <a:xfrm>
            <a:off x="3887788" y="6237288"/>
            <a:ext cx="5256212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r">
              <a:spcBef>
                <a:spcPts val="1125"/>
              </a:spcBef>
              <a:buClrTx/>
              <a:buFontTx/>
              <a:buNone/>
              <a:defRPr/>
            </a:pPr>
            <a:r>
              <a:rPr lang="it-IT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Progressione in corso di chemioterapia: </a:t>
            </a: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8 - 10%</a:t>
            </a:r>
          </a:p>
        </p:txBody>
      </p:sp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6551613" y="6583363"/>
            <a:ext cx="259238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spcBef>
                <a:spcPts val="1000"/>
              </a:spcBef>
              <a:buClrTx/>
              <a:buFontTx/>
              <a:buNone/>
              <a:defRPr/>
            </a:pPr>
            <a:r>
              <a:rPr lang="it-IT" sz="1200" b="1" i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Nikfarjam, 2009, Capussotti, 2010</a:t>
            </a:r>
          </a:p>
        </p:txBody>
      </p:sp>
      <p:pic>
        <p:nvPicPr>
          <p:cNvPr id="2048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71663" y="1844675"/>
            <a:ext cx="5400675" cy="3224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7335838" y="5805488"/>
            <a:ext cx="1808162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spcBef>
                <a:spcPts val="1000"/>
              </a:spcBef>
              <a:buClrTx/>
              <a:buFontTx/>
              <a:buNone/>
              <a:defRPr/>
            </a:pPr>
            <a:r>
              <a:rPr lang="it-IT" sz="1200" b="1" i="1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D’Angelica, 2012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323850" y="5157788"/>
            <a:ext cx="8820150" cy="64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Patients with resectable tumour in critical locations generally go upfront resection due to concern of local progression on chemotherapy which might lead to unresectability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250825" y="1052513"/>
            <a:ext cx="856932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spcBef>
                <a:spcPts val="1125"/>
              </a:spcBef>
              <a:buClrTx/>
              <a:buFontTx/>
              <a:buNone/>
              <a:defRPr/>
            </a:pPr>
            <a:r>
              <a:rPr lang="it-IT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La chemioterapia adiuvante per rendere resecabili tumori inizialmente inoperabili</a:t>
            </a:r>
          </a:p>
        </p:txBody>
      </p:sp>
      <p:sp>
        <p:nvSpPr>
          <p:cNvPr id="20488" name="AutoShape 7"/>
          <p:cNvSpPr>
            <a:spLocks noChangeArrowheads="1"/>
          </p:cNvSpPr>
          <p:nvPr/>
        </p:nvSpPr>
        <p:spPr bwMode="auto">
          <a:xfrm>
            <a:off x="4284663" y="1484313"/>
            <a:ext cx="792162" cy="358775"/>
          </a:xfrm>
          <a:prstGeom prst="downArrow">
            <a:avLst>
              <a:gd name="adj1" fmla="val 50000"/>
              <a:gd name="adj2" fmla="val 25000"/>
            </a:avLst>
          </a:prstGeom>
          <a:noFill/>
          <a:ln w="1908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36513" y="-26988"/>
            <a:ext cx="9144000" cy="82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sz="3000" b="1" u="sng">
                <a:solidFill>
                  <a:srgbClr val="00CC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Chemioterapia neoadiuvante</a:t>
            </a:r>
          </a:p>
        </p:txBody>
      </p:sp>
    </p:spTree>
    <p:extLst>
      <p:ext uri="{BB962C8B-B14F-4D97-AF65-F5344CB8AC3E}">
        <p14:creationId xmlns:p14="http://schemas.microsoft.com/office/powerpoint/2010/main" val="4986778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052513"/>
            <a:ext cx="4176713" cy="2663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3860800"/>
            <a:ext cx="4319587" cy="2735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6513" y="44450"/>
            <a:ext cx="9144000" cy="82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sz="3000" b="1" u="sng">
                <a:solidFill>
                  <a:srgbClr val="00CC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Trattamento della carcinosi peritoneale</a:t>
            </a:r>
          </a:p>
        </p:txBody>
      </p:sp>
      <p:pic>
        <p:nvPicPr>
          <p:cNvPr id="21509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850" y="3860800"/>
            <a:ext cx="4176713" cy="273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1510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16463" y="1052513"/>
            <a:ext cx="4283075" cy="25923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9450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1989138"/>
            <a:ext cx="6119813" cy="39608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2531" name="Text Box 2"/>
          <p:cNvSpPr txBox="1">
            <a:spLocks noChangeArrowheads="1"/>
          </p:cNvSpPr>
          <p:nvPr/>
        </p:nvSpPr>
        <p:spPr bwMode="auto">
          <a:xfrm>
            <a:off x="1489075" y="6416675"/>
            <a:ext cx="7620000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000">
                <a:solidFill>
                  <a:srgbClr val="000000"/>
                </a:solidFill>
              </a:rPr>
              <a:t>Maggiori L., Elias D., </a:t>
            </a:r>
            <a:r>
              <a:rPr lang="it-IT" sz="1000" b="1">
                <a:solidFill>
                  <a:srgbClr val="000000"/>
                </a:solidFill>
              </a:rPr>
              <a:t>Curative treatment of colorectal peritoneal carcinomatosis: Current status and future trends,</a:t>
            </a:r>
          </a:p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000">
                <a:solidFill>
                  <a:srgbClr val="000000"/>
                </a:solidFill>
              </a:rPr>
              <a:t>European Journal of Surgical Oncology (EJSO) Volume 36, Issue 7 2010 599 - 603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36513" y="44450"/>
            <a:ext cx="9144000" cy="82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fr-FR" sz="3000" b="1" u="sng">
                <a:solidFill>
                  <a:srgbClr val="00CC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Trattamento della carcinosi peritoneale</a:t>
            </a:r>
          </a:p>
        </p:txBody>
      </p:sp>
      <p:sp>
        <p:nvSpPr>
          <p:cNvPr id="22533" name="Text Box 4"/>
          <p:cNvSpPr txBox="1">
            <a:spLocks noChangeArrowheads="1"/>
          </p:cNvSpPr>
          <p:nvPr/>
        </p:nvSpPr>
        <p:spPr bwMode="auto">
          <a:xfrm>
            <a:off x="1128713" y="1052513"/>
            <a:ext cx="7043737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400">
                <a:solidFill>
                  <a:srgbClr val="000000"/>
                </a:solidFill>
              </a:rPr>
              <a:t>Overall survival after </a:t>
            </a:r>
            <a:r>
              <a:rPr lang="it-IT" sz="1400" b="1">
                <a:solidFill>
                  <a:srgbClr val="000000"/>
                </a:solidFill>
              </a:rPr>
              <a:t>CCRS + HIPEC</a:t>
            </a:r>
            <a:r>
              <a:rPr lang="it-IT" sz="1400">
                <a:solidFill>
                  <a:srgbClr val="000000"/>
                </a:solidFill>
              </a:rPr>
              <a:t> or </a:t>
            </a:r>
            <a:r>
              <a:rPr lang="it-IT" sz="1400" b="1">
                <a:solidFill>
                  <a:srgbClr val="000000"/>
                </a:solidFill>
              </a:rPr>
              <a:t>standard systemic chemotherapy</a:t>
            </a:r>
            <a:r>
              <a:rPr lang="it-IT" sz="1400">
                <a:solidFill>
                  <a:srgbClr val="000000"/>
                </a:solidFill>
              </a:rPr>
              <a:t> for peritoneal carcinomatosis (from Elias et al.)</a:t>
            </a:r>
          </a:p>
        </p:txBody>
      </p:sp>
    </p:spTree>
    <p:extLst>
      <p:ext uri="{BB962C8B-B14F-4D97-AF65-F5344CB8AC3E}">
        <p14:creationId xmlns:p14="http://schemas.microsoft.com/office/powerpoint/2010/main" val="11953726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hlinkClick r:id="rId2" action="ppaction://hlinkfile" tooltip="Terapia adiuvante"/>
              </a:rPr>
              <a:t>terapia adiuvante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/>
              <a:t>	</a:t>
            </a:r>
            <a:r>
              <a:rPr lang="it-IT" dirty="0" smtClean="0"/>
              <a:t>Non sono </a:t>
            </a:r>
            <a:r>
              <a:rPr lang="it-IT" dirty="0"/>
              <a:t>c</a:t>
            </a:r>
            <a:r>
              <a:rPr lang="it-IT" dirty="0" smtClean="0"/>
              <a:t>andidati i pazienti con stadio di malattia A o B1</a:t>
            </a:r>
          </a:p>
          <a:p>
            <a:pPr>
              <a:buNone/>
            </a:pPr>
            <a:r>
              <a:rPr lang="it-IT" dirty="0"/>
              <a:t>	</a:t>
            </a:r>
            <a:r>
              <a:rPr lang="it-IT" dirty="0" smtClean="0"/>
              <a:t> E’ indicata nei pazienti in stadio C (T1-2 N1 /T3-4 N1 M0) </a:t>
            </a:r>
          </a:p>
          <a:p>
            <a:pPr>
              <a:buNone/>
            </a:pPr>
            <a:r>
              <a:rPr lang="it-IT" dirty="0" smtClean="0"/>
              <a:t>	non esistono indicazioni condivise per lo stadio B2-3 (T3 N0 M0 /T4 N0 M0)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515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hlinkClick r:id="rId2" action="ppaction://hlinkfile" tooltip="Terapia adiuvante"/>
              </a:rPr>
              <a:t>terapia adiuvante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Gli schemi possibili sono:</a:t>
            </a:r>
          </a:p>
          <a:p>
            <a:r>
              <a:rPr lang="it-IT" dirty="0" smtClean="0">
                <a:hlinkClick r:id="rId3" action="ppaction://hlinkfile" tooltip="5-fluorouracile"/>
              </a:rPr>
              <a:t>5-fluorouracile</a:t>
            </a:r>
            <a:r>
              <a:rPr lang="it-IT" dirty="0" smtClean="0"/>
              <a:t>+ </a:t>
            </a:r>
            <a:r>
              <a:rPr lang="it-IT" dirty="0" smtClean="0">
                <a:hlinkClick r:id="rId4" action="ppaction://hlinkfile" tooltip="Acido folinico (la pagina non esiste)"/>
              </a:rPr>
              <a:t>acido </a:t>
            </a:r>
            <a:r>
              <a:rPr lang="it-IT" dirty="0" err="1" smtClean="0">
                <a:hlinkClick r:id="rId4" action="ppaction://hlinkfile" tooltip="Acido folinico (la pagina non esiste)"/>
              </a:rPr>
              <a:t>folinico</a:t>
            </a:r>
            <a:endParaRPr lang="it-IT" dirty="0" smtClean="0"/>
          </a:p>
          <a:p>
            <a:r>
              <a:rPr lang="it-IT" dirty="0" err="1" smtClean="0">
                <a:hlinkClick r:id="rId5" action="ppaction://hlinkfile" tooltip="Capecitabina"/>
              </a:rPr>
              <a:t>capecitabina</a:t>
            </a:r>
            <a:endParaRPr lang="it-IT" dirty="0" smtClean="0"/>
          </a:p>
          <a:p>
            <a:r>
              <a:rPr lang="it-IT" dirty="0" smtClean="0"/>
              <a:t>schema </a:t>
            </a:r>
            <a:r>
              <a:rPr lang="it-IT" dirty="0" smtClean="0">
                <a:hlinkClick r:id="rId6" action="ppaction://hlinkfile" tooltip="FOLFOX (la pagina non esiste)"/>
              </a:rPr>
              <a:t>FOLFOX</a:t>
            </a:r>
            <a:r>
              <a:rPr lang="it-IT" dirty="0" smtClean="0"/>
              <a:t> (</a:t>
            </a:r>
            <a:r>
              <a:rPr lang="it-IT" dirty="0" err="1" smtClean="0">
                <a:hlinkClick r:id="rId7" action="ppaction://hlinkfile" tooltip="Oxaliplatino"/>
              </a:rPr>
              <a:t>Oxaliplatino</a:t>
            </a:r>
            <a:r>
              <a:rPr lang="it-IT" dirty="0" smtClean="0"/>
              <a:t> + 5-fluorouracile e Acido </a:t>
            </a:r>
            <a:r>
              <a:rPr lang="it-IT" dirty="0" err="1" smtClean="0"/>
              <a:t>folinico</a:t>
            </a:r>
            <a:r>
              <a:rPr lang="it-IT" dirty="0" smtClean="0"/>
              <a:t>)</a:t>
            </a:r>
          </a:p>
          <a:p>
            <a:r>
              <a:rPr lang="it-IT" dirty="0" smtClean="0"/>
              <a:t>schema </a:t>
            </a:r>
            <a:r>
              <a:rPr lang="it-IT" dirty="0" smtClean="0">
                <a:hlinkClick r:id="rId8" action="ppaction://hlinkfile" tooltip="XELOX"/>
              </a:rPr>
              <a:t>XELOX</a:t>
            </a:r>
            <a:r>
              <a:rPr lang="it-IT" dirty="0" smtClean="0"/>
              <a:t> (</a:t>
            </a:r>
            <a:r>
              <a:rPr lang="it-IT" dirty="0" err="1" smtClean="0"/>
              <a:t>oxaliplatino</a:t>
            </a:r>
            <a:r>
              <a:rPr lang="it-IT" dirty="0" smtClean="0"/>
              <a:t> + </a:t>
            </a:r>
            <a:r>
              <a:rPr lang="it-IT" dirty="0" err="1" smtClean="0"/>
              <a:t>capecitabina</a:t>
            </a:r>
            <a:r>
              <a:rPr lang="it-IT" dirty="0" smtClean="0"/>
              <a:t>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4427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terapia della malattia metastatica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Sono disponibili le </a:t>
            </a:r>
            <a:r>
              <a:rPr lang="it-IT" i="1" dirty="0" smtClean="0"/>
              <a:t>target </a:t>
            </a:r>
            <a:r>
              <a:rPr lang="it-IT" i="1" dirty="0" err="1" smtClean="0"/>
              <a:t>therapies</a:t>
            </a:r>
            <a:r>
              <a:rPr lang="it-IT" dirty="0" smtClean="0"/>
              <a:t>: </a:t>
            </a:r>
          </a:p>
          <a:p>
            <a:r>
              <a:rPr lang="it-IT" dirty="0" err="1" smtClean="0">
                <a:hlinkClick r:id="rId2" action="ppaction://hlinkfile" tooltip="Bevacizumab"/>
              </a:rPr>
              <a:t>bevacizumab</a:t>
            </a:r>
            <a:r>
              <a:rPr lang="it-IT" dirty="0" smtClean="0"/>
              <a:t> (anti VEGF che riducono la vascolarizzazione della massa tumorale )</a:t>
            </a:r>
          </a:p>
          <a:p>
            <a:r>
              <a:rPr lang="it-IT" dirty="0" smtClean="0"/>
              <a:t> anticorpi anti </a:t>
            </a:r>
            <a:r>
              <a:rPr lang="it-IT" dirty="0" smtClean="0">
                <a:hlinkClick r:id="rId3" action="ppaction://hlinkfile" tooltip="Fattore di crescita dell'epidermide"/>
              </a:rPr>
              <a:t>EGFR</a:t>
            </a:r>
            <a:r>
              <a:rPr lang="it-IT" dirty="0" smtClean="0"/>
              <a:t> (</a:t>
            </a:r>
            <a:r>
              <a:rPr lang="it-IT" dirty="0" err="1" smtClean="0">
                <a:hlinkClick r:id="rId4" action="ppaction://hlinkfile" tooltip="Cetuximab"/>
              </a:rPr>
              <a:t>cetuximab</a:t>
            </a:r>
            <a:r>
              <a:rPr lang="it-IT" dirty="0" smtClean="0"/>
              <a:t> e </a:t>
            </a:r>
            <a:r>
              <a:rPr lang="it-IT" dirty="0" err="1" smtClean="0">
                <a:hlinkClick r:id="rId5" action="ppaction://hlinkfile" tooltip="Panitumumab"/>
              </a:rPr>
              <a:t>panitumumab</a:t>
            </a:r>
            <a:r>
              <a:rPr lang="it-IT" dirty="0" smtClean="0"/>
              <a:t> un </a:t>
            </a:r>
            <a:r>
              <a:rPr lang="it-IT" dirty="0" smtClean="0">
                <a:hlinkClick r:id="rId6" action="ppaction://hlinkfile" tooltip="Anticorpi monoclonali"/>
              </a:rPr>
              <a:t>anticorpo monoclonale</a:t>
            </a:r>
            <a:r>
              <a:rPr lang="it-IT" dirty="0" smtClean="0"/>
              <a:t> diretto contro il recettore del fattore di crescita epidermico)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3339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260097" name="Object 1"/>
          <p:cNvGraphicFramePr>
            <a:graphicFrameLocks noChangeAspect="1"/>
          </p:cNvGraphicFramePr>
          <p:nvPr/>
        </p:nvGraphicFramePr>
        <p:xfrm>
          <a:off x="748146" y="415637"/>
          <a:ext cx="7772400" cy="58146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Diapositiva" r:id="rId4" imgW="4570378" imgH="3427597" progId="PowerPoint.Slide.12">
                  <p:embed/>
                </p:oleObj>
              </mc:Choice>
              <mc:Fallback>
                <p:oleObj name="Diapositiva" r:id="rId4" imgW="4570378" imgH="3427597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146" y="415637"/>
                        <a:ext cx="7772400" cy="58146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856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impegnativ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260350"/>
            <a:ext cx="6551613" cy="4030663"/>
          </a:xfrm>
          <a:prstGeom prst="rect">
            <a:avLst/>
          </a:prstGeom>
          <a:noFill/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187450" y="1916113"/>
            <a:ext cx="3384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dirty="0"/>
              <a:t>Studio PET-TC con 18F-FDG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5508625" y="5013325"/>
            <a:ext cx="3348038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b="1" dirty="0"/>
              <a:t>Ricordare al Paziente di portare la documentazione medica in suo possesso!</a:t>
            </a:r>
          </a:p>
        </p:txBody>
      </p:sp>
      <p:pic>
        <p:nvPicPr>
          <p:cNvPr id="4105" name="Picture 9" descr="imagesCA178CT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2420938"/>
            <a:ext cx="2305050" cy="2155825"/>
          </a:xfrm>
          <a:prstGeom prst="rect">
            <a:avLst/>
          </a:prstGeom>
          <a:noFill/>
        </p:spPr>
      </p:pic>
      <p:pic>
        <p:nvPicPr>
          <p:cNvPr id="4106" name="Picture 10" descr="aa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3213100"/>
            <a:ext cx="4824413" cy="3479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543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79388" y="333375"/>
            <a:ext cx="86407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79388" y="384653"/>
            <a:ext cx="8785225" cy="5986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PREPARAZIONE DEL PAZIENTE</a:t>
            </a:r>
          </a:p>
          <a:p>
            <a:pPr algn="ctr">
              <a:spcBef>
                <a:spcPct val="50000"/>
              </a:spcBef>
            </a:pPr>
            <a:endParaRPr lang="it-IT" sz="24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ct val="50000"/>
              </a:spcBef>
            </a:pPr>
            <a:endParaRPr lang="it-IT" b="1" dirty="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</a:pPr>
            <a:r>
              <a:rPr lang="it-IT" b="1" dirty="0">
                <a:solidFill>
                  <a:srgbClr val="000000"/>
                </a:solidFill>
              </a:rPr>
              <a:t>Paziente non diabetico: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>
                <a:solidFill>
                  <a:srgbClr val="000000"/>
                </a:solidFill>
              </a:rPr>
              <a:t> Digiuno da almeno 6 ore.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it-IT" dirty="0">
                <a:solidFill>
                  <a:srgbClr val="000000"/>
                </a:solidFill>
              </a:rPr>
              <a:t> Non attività fisica pesante il giorno precedente l’esame.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endParaRPr lang="it-IT" dirty="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</a:pPr>
            <a:r>
              <a:rPr lang="it-IT" b="1" dirty="0">
                <a:solidFill>
                  <a:srgbClr val="000000"/>
                </a:solidFill>
              </a:rPr>
              <a:t>Paziente in terapia con </a:t>
            </a:r>
            <a:r>
              <a:rPr lang="it-IT" b="1" dirty="0" err="1">
                <a:solidFill>
                  <a:srgbClr val="000000"/>
                </a:solidFill>
              </a:rPr>
              <a:t>ipoglicemizzante</a:t>
            </a:r>
            <a:r>
              <a:rPr lang="it-IT" b="1" dirty="0">
                <a:solidFill>
                  <a:srgbClr val="000000"/>
                </a:solidFill>
              </a:rPr>
              <a:t> orale:</a:t>
            </a:r>
          </a:p>
          <a:p>
            <a:pPr algn="just">
              <a:spcBef>
                <a:spcPts val="700"/>
              </a:spcBef>
              <a:buClr>
                <a:schemeClr val="bg1"/>
              </a:buClr>
              <a:buSzPct val="100000"/>
              <a:buFont typeface="Wingdings" pitchFamily="2" charset="2"/>
              <a:buChar char="Ø"/>
            </a:pPr>
            <a:r>
              <a:rPr lang="en-US" dirty="0">
                <a:solidFill>
                  <a:srgbClr val="000000"/>
                </a:solidFill>
                <a:sym typeface="Arial Bold" charset="0"/>
              </a:rPr>
              <a:t> Se la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glicemia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è &gt; 120 mg/dl assume la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sua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terapia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la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mattina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e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rimane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digiuno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.</a:t>
            </a:r>
          </a:p>
          <a:p>
            <a:pPr algn="just">
              <a:spcBef>
                <a:spcPts val="700"/>
              </a:spcBef>
              <a:buClr>
                <a:schemeClr val="bg1"/>
              </a:buClr>
              <a:buSzPct val="100000"/>
              <a:buFont typeface="Wingdings" pitchFamily="2" charset="2"/>
              <a:buChar char="Ø"/>
            </a:pPr>
            <a:r>
              <a:rPr lang="en-US" dirty="0">
                <a:solidFill>
                  <a:srgbClr val="000000"/>
                </a:solidFill>
                <a:sym typeface="Arial Bold" charset="0"/>
              </a:rPr>
              <a:t> Se la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glicemia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è &lt; 120 mg/dl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rimane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digiuno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e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porta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con se la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terapia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.</a:t>
            </a:r>
          </a:p>
          <a:p>
            <a:pPr algn="just">
              <a:spcBef>
                <a:spcPts val="700"/>
              </a:spcBef>
              <a:buClr>
                <a:srgbClr val="000000"/>
              </a:buClr>
              <a:buSzPct val="100000"/>
              <a:buFont typeface="Wingdings" pitchFamily="2" charset="2"/>
              <a:buChar char="Ø"/>
            </a:pPr>
            <a:endParaRPr lang="en-US" dirty="0">
              <a:solidFill>
                <a:srgbClr val="000000"/>
              </a:solidFill>
              <a:sym typeface="Arial Bold" charset="0"/>
            </a:endParaRPr>
          </a:p>
          <a:p>
            <a:pPr algn="just">
              <a:spcBef>
                <a:spcPts val="700"/>
              </a:spcBef>
              <a:buClr>
                <a:srgbClr val="000000"/>
              </a:buClr>
              <a:buSzPct val="100000"/>
              <a:buFont typeface="Wingdings" pitchFamily="2" charset="2"/>
              <a:buNone/>
            </a:pPr>
            <a:r>
              <a:rPr lang="en-US" b="1" dirty="0" err="1">
                <a:solidFill>
                  <a:srgbClr val="000000"/>
                </a:solidFill>
                <a:sym typeface="Arial Bold" charset="0"/>
              </a:rPr>
              <a:t>Paziente</a:t>
            </a:r>
            <a:r>
              <a:rPr lang="en-US" b="1" dirty="0">
                <a:solidFill>
                  <a:srgbClr val="000000"/>
                </a:solidFill>
                <a:sym typeface="Arial Bold" charset="0"/>
              </a:rPr>
              <a:t> in </a:t>
            </a:r>
            <a:r>
              <a:rPr lang="en-US" b="1" dirty="0" err="1">
                <a:solidFill>
                  <a:srgbClr val="000000"/>
                </a:solidFill>
                <a:sym typeface="Arial Bold" charset="0"/>
              </a:rPr>
              <a:t>terapia</a:t>
            </a:r>
            <a:r>
              <a:rPr lang="en-US" b="1" dirty="0">
                <a:solidFill>
                  <a:srgbClr val="000000"/>
                </a:solidFill>
                <a:sym typeface="Arial Bold" charset="0"/>
              </a:rPr>
              <a:t> con </a:t>
            </a:r>
            <a:r>
              <a:rPr lang="en-US" b="1" dirty="0" err="1">
                <a:solidFill>
                  <a:srgbClr val="000000"/>
                </a:solidFill>
                <a:sym typeface="Arial Bold" charset="0"/>
              </a:rPr>
              <a:t>insulina</a:t>
            </a:r>
            <a:r>
              <a:rPr lang="en-US" b="1" dirty="0">
                <a:solidFill>
                  <a:srgbClr val="000000"/>
                </a:solidFill>
                <a:sym typeface="Arial Bold" charset="0"/>
              </a:rPr>
              <a:t>:</a:t>
            </a:r>
          </a:p>
          <a:p>
            <a:pPr algn="just">
              <a:spcBef>
                <a:spcPts val="700"/>
              </a:spcBef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Terapia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insulinica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dopo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una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leggera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colazione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l’esame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sarà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eseguito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in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tarda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mattinata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) ad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almeno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6 ore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dalla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somministrazione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Arial Bold" charset="0"/>
              </a:rPr>
              <a:t>insulinica</a:t>
            </a:r>
            <a:r>
              <a:rPr lang="en-US" dirty="0">
                <a:solidFill>
                  <a:srgbClr val="000000"/>
                </a:solidFill>
                <a:sym typeface="Arial Bold" charset="0"/>
              </a:rPr>
              <a:t>. </a:t>
            </a:r>
          </a:p>
          <a:p>
            <a:pPr algn="just">
              <a:spcBef>
                <a:spcPts val="700"/>
              </a:spcBef>
              <a:buClr>
                <a:srgbClr val="000000"/>
              </a:buClr>
              <a:buSzPct val="100000"/>
              <a:buFont typeface="Wingdings" pitchFamily="2" charset="2"/>
              <a:buNone/>
            </a:pPr>
            <a:endParaRPr lang="it-IT" dirty="0">
              <a:solidFill>
                <a:srgbClr val="000000"/>
              </a:solidFill>
            </a:endParaRPr>
          </a:p>
        </p:txBody>
      </p:sp>
      <p:pic>
        <p:nvPicPr>
          <p:cNvPr id="5127" name="Picture 7" descr="imagesCA5LMK1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995883"/>
            <a:ext cx="1366838" cy="1301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4884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anamnesi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765175"/>
            <a:ext cx="8280400" cy="5291138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55783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6558010-medico-con-appunti-e-iniezio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076825" cy="5076825"/>
          </a:xfrm>
          <a:prstGeom prst="rect">
            <a:avLst/>
          </a:prstGeom>
          <a:noFill/>
        </p:spPr>
      </p:pic>
      <p:pic>
        <p:nvPicPr>
          <p:cNvPr id="11269" name="Picture 5" descr="imagesCAJ7BXU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844675"/>
            <a:ext cx="509588" cy="496888"/>
          </a:xfrm>
          <a:prstGeom prst="rect">
            <a:avLst/>
          </a:prstGeom>
          <a:noFill/>
        </p:spPr>
      </p:pic>
      <p:pic>
        <p:nvPicPr>
          <p:cNvPr id="11273" name="Picture 9" descr="poltrona-medica-geriatrica-manuale-71194-9843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3800" y="1628775"/>
            <a:ext cx="3890963" cy="45370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8730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Senza nome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011863" y="765175"/>
            <a:ext cx="2333625" cy="2663825"/>
          </a:xfrm>
          <a:noFill/>
          <a:ln/>
        </p:spPr>
      </p:pic>
      <p:pic>
        <p:nvPicPr>
          <p:cNvPr id="13317" name="Picture 5" descr="bere-acqua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611188" y="981075"/>
            <a:ext cx="4646612" cy="4752975"/>
          </a:xfrm>
          <a:noFill/>
          <a:ln/>
        </p:spPr>
      </p:pic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5364163" y="4365625"/>
            <a:ext cx="342106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/>
              <a:t>Tempo di attesa dopo la somministrazione del radiofarmaco 1 ora.</a:t>
            </a:r>
          </a:p>
        </p:txBody>
      </p:sp>
    </p:spTree>
    <p:extLst>
      <p:ext uri="{BB962C8B-B14F-4D97-AF65-F5344CB8AC3E}">
        <p14:creationId xmlns:p14="http://schemas.microsoft.com/office/powerpoint/2010/main" val="213519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Discovery_PETCT_690_uni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700213"/>
            <a:ext cx="8642350" cy="4856162"/>
          </a:xfrm>
          <a:prstGeom prst="rect">
            <a:avLst/>
          </a:prstGeom>
          <a:noFill/>
        </p:spPr>
      </p:pic>
      <p:pic>
        <p:nvPicPr>
          <p:cNvPr id="14341" name="Picture 5" descr="ti_scappa_la_pipi_nei_locali_piu_creativi_la_toilet_si_indica_cosi_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88913"/>
            <a:ext cx="2736850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4164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818</Words>
  <Application>Microsoft Office PowerPoint</Application>
  <PresentationFormat>Presentazione su schermo (4:3)</PresentationFormat>
  <Paragraphs>176</Paragraphs>
  <Slides>36</Slides>
  <Notes>18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36</vt:i4>
      </vt:variant>
    </vt:vector>
  </HeadingPairs>
  <TitlesOfParts>
    <vt:vector size="38" baseType="lpstr">
      <vt:lpstr>Tema di Office</vt:lpstr>
      <vt:lpstr>Diapositiva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Laparoscopia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terapia adiuvante</vt:lpstr>
      <vt:lpstr>terapia adiuvante</vt:lpstr>
      <vt:lpstr>terapia della malattia metastatica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2013-10-29T11:05:52Z</dcterms:created>
  <dcterms:modified xsi:type="dcterms:W3CDTF">2013-10-29T11:06:29Z</dcterms:modified>
</cp:coreProperties>
</file>