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6459-A10F-4B8C-9381-AAE20241067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59768-A247-400A-BD57-F7993BAD1C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59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0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8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849BCF-ADA3-4F86-8F8B-6FFC246FCF8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62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BC0CC-7805-4A95-AEF5-6F0352F1551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4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1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96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7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97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6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0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7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1EE7-1771-437D-8069-CD00DF08F71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19AA-11B5-4E10-A52B-DE5522A6E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0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Terapia_adiuvant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XELOX" TargetMode="External"/><Relationship Id="rId3" Type="http://schemas.openxmlformats.org/officeDocument/2006/relationships/hyperlink" Target="http://it.wikipedia.org/wiki/5-fluorouracile" TargetMode="External"/><Relationship Id="rId7" Type="http://schemas.openxmlformats.org/officeDocument/2006/relationships/hyperlink" Target="http://it.wikipedia.org/wiki/Oxaliplatino" TargetMode="External"/><Relationship Id="rId2" Type="http://schemas.openxmlformats.org/officeDocument/2006/relationships/hyperlink" Target="http://it.wikipedia.org/wiki/Terapia_adiuvan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/index.php?title=FOLFOX&amp;action=edit&amp;redlink=1" TargetMode="External"/><Relationship Id="rId5" Type="http://schemas.openxmlformats.org/officeDocument/2006/relationships/hyperlink" Target="http://it.wikipedia.org/wiki/Capecitabina" TargetMode="External"/><Relationship Id="rId4" Type="http://schemas.openxmlformats.org/officeDocument/2006/relationships/hyperlink" Target="http://it.wikipedia.org/w/index.php?title=Acido_folinico&amp;action=edit&amp;redlink=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attore_di_crescita_dell'epidermide" TargetMode="External"/><Relationship Id="rId2" Type="http://schemas.openxmlformats.org/officeDocument/2006/relationships/hyperlink" Target="http://it.wikipedia.org/wiki/Bevacizum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Anticorpi_monoclonali" TargetMode="External"/><Relationship Id="rId5" Type="http://schemas.openxmlformats.org/officeDocument/2006/relationships/hyperlink" Target="http://it.wikipedia.org/wiki/Panitumumab" TargetMode="External"/><Relationship Id="rId4" Type="http://schemas.openxmlformats.org/officeDocument/2006/relationships/hyperlink" Target="http://it.wikipedia.org/wiki/Cetuximab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emf"/><Relationship Id="rId4" Type="http://schemas.openxmlformats.org/officeDocument/2006/relationships/package" Target="../embeddings/Microsoft_PowerPoint_Slide1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374171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medico di medicina nucleare…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718187" y="5264511"/>
            <a:ext cx="175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Bertoli 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3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med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524375" cy="5238750"/>
          </a:xfrm>
          <a:prstGeom prst="rect">
            <a:avLst/>
          </a:prstGeom>
          <a:noFill/>
        </p:spPr>
      </p:pic>
      <p:pic>
        <p:nvPicPr>
          <p:cNvPr id="8197" name="Picture 5" descr="Amedani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5256213" cy="3703638"/>
          </a:xfrm>
          <a:prstGeom prst="rect">
            <a:avLst/>
          </a:prstGeom>
          <a:noFill/>
        </p:spPr>
      </p:pic>
      <p:pic>
        <p:nvPicPr>
          <p:cNvPr id="8198" name="Picture 6" descr="Amedani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8353425" cy="590232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16463" y="4437063"/>
            <a:ext cx="3959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78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Allergia al Mezzo di Contrasto</a:t>
            </a:r>
          </a:p>
        </p:txBody>
      </p:sp>
    </p:spTree>
    <p:extLst>
      <p:ext uri="{BB962C8B-B14F-4D97-AF65-F5344CB8AC3E}">
        <p14:creationId xmlns:p14="http://schemas.microsoft.com/office/powerpoint/2010/main" val="395955179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ernardi biagio m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495925" cy="634047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33131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Uomo 85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Follow-up TC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err="1"/>
              <a:t>E.G.D.S.</a:t>
            </a:r>
            <a:r>
              <a:rPr lang="it-IT" b="1" dirty="0"/>
              <a:t>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Colonscopia negativa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Ca 19.9   2100 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039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33375"/>
            <a:ext cx="2770187" cy="4248150"/>
          </a:xfrm>
          <a:prstGeom prst="rect">
            <a:avLst/>
          </a:prstGeom>
          <a:noFill/>
        </p:spPr>
      </p:pic>
      <p:pic>
        <p:nvPicPr>
          <p:cNvPr id="7174" name="Picture 6" descr="Sors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3375"/>
            <a:ext cx="5780088" cy="5976938"/>
          </a:xfrm>
          <a:prstGeom prst="rect">
            <a:avLst/>
          </a:prstGeom>
          <a:noFill/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8497888" cy="602932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5157788"/>
            <a:ext cx="5832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82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Valutazione metabolica di nodulo polmonare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6594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77813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Risposta CHT</a:t>
            </a:r>
          </a:p>
        </p:txBody>
      </p:sp>
      <p:pic>
        <p:nvPicPr>
          <p:cNvPr id="10243" name="Picture 3" descr="liver-recurrence-af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844675"/>
            <a:ext cx="2447925" cy="4243388"/>
          </a:xfrm>
          <a:noFill/>
          <a:ln/>
        </p:spPr>
      </p:pic>
      <p:pic>
        <p:nvPicPr>
          <p:cNvPr id="10244" name="Picture 4" descr="liver-recurrence-bef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2447925" cy="4243388"/>
          </a:xfrm>
          <a:noFill/>
          <a:ln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708400" y="3573463"/>
            <a:ext cx="1727200" cy="142875"/>
          </a:xfrm>
          <a:prstGeom prst="notchedRightArrow">
            <a:avLst>
              <a:gd name="adj1" fmla="val 50000"/>
              <a:gd name="adj2" fmla="val 30222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48038" y="3933825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/>
              <a:t>Dopo 2 cicli di chemioterapia</a:t>
            </a:r>
          </a:p>
        </p:txBody>
      </p:sp>
    </p:spTree>
    <p:extLst>
      <p:ext uri="{BB962C8B-B14F-4D97-AF65-F5344CB8AC3E}">
        <p14:creationId xmlns:p14="http://schemas.microsoft.com/office/powerpoint/2010/main" val="34541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787258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Brevi cenni di terapia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469229" y="5264511"/>
            <a:ext cx="407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Taglietti – Dr.ssa </a:t>
            </a:r>
            <a:r>
              <a:rPr lang="it-IT" sz="3200" i="1" dirty="0" err="1" smtClean="0">
                <a:latin typeface="Arial Narrow"/>
                <a:cs typeface="Arial Narrow"/>
              </a:rPr>
              <a:t>Luoni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1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7002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algn="ctr">
              <a:buClrTx/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MIGLIORE PROGNOSI  </a:t>
            </a:r>
          </a:p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                </a:t>
            </a:r>
          </a:p>
          <a:p>
            <a:pPr marL="342900" indent="-342900" algn="ctr">
              <a:buClrTx/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TERAPIA CONSERVATIVA</a:t>
            </a:r>
          </a:p>
          <a:p>
            <a:pPr marL="342900" indent="-342900" algn="ctr">
              <a:buClrTx/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err="1" smtClean="0">
                <a:solidFill>
                  <a:schemeClr val="tx1"/>
                </a:solidFill>
                <a:cs typeface="Times New Roman" pitchFamily="16" charset="0"/>
              </a:rPr>
              <a:t>Polipectomia</a:t>
            </a: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 endoscopica   vs  Resezione chirurgica</a:t>
            </a:r>
          </a:p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Laparoscopia  vs  Laparotomia</a:t>
            </a:r>
          </a:p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Urgenza   vs   Elezione</a:t>
            </a:r>
          </a:p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err="1" smtClean="0">
                <a:solidFill>
                  <a:schemeClr val="tx1"/>
                </a:solidFill>
                <a:cs typeface="Times New Roman" pitchFamily="16" charset="0"/>
              </a:rPr>
              <a:t>Stomia</a:t>
            </a: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  vs  Ricanalizzazione immediata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it-IT" sz="3200" b="1" dirty="0">
                <a:solidFill>
                  <a:schemeClr val="accent1"/>
                </a:solidFill>
                <a:cs typeface="Times New Roman" pitchFamily="16" charset="0"/>
              </a:rPr>
              <a:t>DIAGNOSI PRECOCE</a:t>
            </a:r>
          </a:p>
        </p:txBody>
      </p:sp>
    </p:spTree>
    <p:extLst>
      <p:ext uri="{BB962C8B-B14F-4D97-AF65-F5344CB8AC3E}">
        <p14:creationId xmlns:p14="http://schemas.microsoft.com/office/powerpoint/2010/main" val="398133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1341438"/>
            <a:ext cx="8829675" cy="483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7938"/>
            <a:ext cx="91440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 dirty="0">
                <a:solidFill>
                  <a:srgbClr val="00CCFF"/>
                </a:solidFill>
                <a:latin typeface="Arial Narrow" pitchFamily="34" charset="0"/>
              </a:rPr>
              <a:t>Sopravvivenza in base allo stadio</a:t>
            </a:r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2124075" y="1341438"/>
            <a:ext cx="1079500" cy="576262"/>
          </a:xfrm>
          <a:prstGeom prst="ellips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708400" y="3500438"/>
            <a:ext cx="431800" cy="2087562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724525" y="3502025"/>
            <a:ext cx="360363" cy="2087563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7667625" y="3502025"/>
            <a:ext cx="431800" cy="2087563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72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08050"/>
            <a:ext cx="5759450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789363"/>
            <a:ext cx="57594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-138113"/>
            <a:ext cx="9144000" cy="97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>
                <a:solidFill>
                  <a:srgbClr val="00CCFF"/>
                </a:solidFill>
                <a:latin typeface="Arial Narrow" pitchFamily="34" charset="0"/>
              </a:rPr>
              <a:t>Sopravvivenza in urgenza</a:t>
            </a:r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4103688" y="863600"/>
            <a:ext cx="720725" cy="360363"/>
          </a:xfrm>
          <a:prstGeom prst="ellips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4032250" y="3816350"/>
            <a:ext cx="900113" cy="360363"/>
          </a:xfrm>
          <a:prstGeom prst="ellips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6734175" y="1557338"/>
            <a:ext cx="358775" cy="1800225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6084888" y="4581525"/>
            <a:ext cx="358775" cy="2016125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986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33375"/>
            <a:ext cx="2663825" cy="313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2663825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33375"/>
            <a:ext cx="2663825" cy="315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89363"/>
            <a:ext cx="2449513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716338"/>
            <a:ext cx="2557462" cy="314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644900"/>
            <a:ext cx="3457575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0546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9863"/>
            <a:ext cx="25400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901700"/>
            <a:ext cx="3251200" cy="375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903913" y="4645025"/>
            <a:ext cx="3240087" cy="9731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Arial Narrow" pitchFamily="34" charset="0"/>
              </a:rPr>
              <a:t>Resezione sec. Hartmann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339975" y="4870450"/>
            <a:ext cx="3240088" cy="9731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Arial Narrow" pitchFamily="34" charset="0"/>
              </a:rPr>
              <a:t>Resezione anteriore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Arial Narrow" pitchFamily="34" charset="0"/>
              </a:rPr>
              <a:t>di retto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33700" cy="450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79388" y="4006850"/>
            <a:ext cx="2665412" cy="5032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Arial Narrow" pitchFamily="34" charset="0"/>
              </a:rPr>
              <a:t>Ileostomia su bacchetta</a:t>
            </a:r>
          </a:p>
        </p:txBody>
      </p:sp>
      <p:sp>
        <p:nvSpPr>
          <p:cNvPr id="9224" name="CasellaDiTesto 1"/>
          <p:cNvSpPr txBox="1">
            <a:spLocks noChangeArrowheads="1"/>
          </p:cNvSpPr>
          <p:nvPr/>
        </p:nvSpPr>
        <p:spPr bwMode="auto">
          <a:xfrm>
            <a:off x="2339975" y="6094413"/>
            <a:ext cx="512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LINFADENECTOMIA (MINIMO 12 LINFONODI)</a:t>
            </a:r>
          </a:p>
        </p:txBody>
      </p:sp>
    </p:spTree>
    <p:extLst>
      <p:ext uri="{BB962C8B-B14F-4D97-AF65-F5344CB8AC3E}">
        <p14:creationId xmlns:p14="http://schemas.microsoft.com/office/powerpoint/2010/main" val="3468214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956455"/>
            <a:ext cx="8713787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INDICAZIONI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STAGING</a:t>
            </a:r>
            <a:r>
              <a:rPr lang="it-IT" b="1" dirty="0" smtClean="0">
                <a:latin typeface="Arial Narrow"/>
                <a:cs typeface="Arial Narrow"/>
              </a:rPr>
              <a:t>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>
                <a:latin typeface="Arial Narrow"/>
                <a:cs typeface="Arial Narrow"/>
              </a:rPr>
              <a:t>Da valutare in caso di stadio locale avanzato?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dirty="0">
                <a:latin typeface="Arial Narrow"/>
                <a:cs typeface="Arial Narrow"/>
              </a:rPr>
              <a:t>Spesso l’attività di T nelle forme avanzate, maschera eventuali captazioni ad N, in particolare per le neoplasie che interessano il retto.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RISTADIAZIONE:</a:t>
            </a:r>
            <a:endParaRPr lang="it-IT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Incremento dei </a:t>
            </a:r>
            <a:r>
              <a:rPr lang="it-IT" dirty="0" err="1">
                <a:latin typeface="Arial Narrow"/>
                <a:cs typeface="Arial Narrow"/>
              </a:rPr>
              <a:t>Markers</a:t>
            </a:r>
            <a:r>
              <a:rPr lang="it-IT" dirty="0">
                <a:latin typeface="Arial Narrow"/>
                <a:cs typeface="Arial Narrow"/>
              </a:rPr>
              <a:t> con negatività TC ed </a:t>
            </a:r>
            <a:r>
              <a:rPr lang="it-IT" dirty="0" err="1">
                <a:latin typeface="Arial Narrow"/>
                <a:cs typeface="Arial Narrow"/>
              </a:rPr>
              <a:t>E.T.G.</a:t>
            </a:r>
            <a:r>
              <a:rPr lang="it-IT" dirty="0">
                <a:latin typeface="Arial Narrow"/>
                <a:cs typeface="Arial Narrow"/>
              </a:rPr>
              <a:t> trans-rettale.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Dubbio di ripresa </a:t>
            </a:r>
            <a:r>
              <a:rPr lang="it-IT" dirty="0" err="1">
                <a:latin typeface="Arial Narrow"/>
                <a:cs typeface="Arial Narrow"/>
              </a:rPr>
              <a:t>locoregionale</a:t>
            </a:r>
            <a:r>
              <a:rPr lang="it-IT" dirty="0">
                <a:latin typeface="Arial Narrow"/>
                <a:cs typeface="Arial Narrow"/>
              </a:rPr>
              <a:t> allo studio TC, dopo trattamento chirurgico 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dirty="0">
                <a:latin typeface="Arial Narrow"/>
                <a:cs typeface="Arial Narrow"/>
              </a:rPr>
              <a:t>Per ridurre i falsi positivi da flogosi è utile non eseguire lo studio PET-TC prima di 3 mesi dall’intervento chirurgico e/o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it-IT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INCIDENTALOMI 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: </a:t>
            </a:r>
            <a:r>
              <a:rPr lang="it-IT" dirty="0" smtClean="0">
                <a:latin typeface="Arial Narrow"/>
                <a:cs typeface="Arial Narrow"/>
              </a:rPr>
              <a:t>intense </a:t>
            </a:r>
            <a:r>
              <a:rPr lang="it-IT" dirty="0">
                <a:latin typeface="Arial Narrow"/>
                <a:cs typeface="Arial Narrow"/>
              </a:rPr>
              <a:t>focali captazioni di 18F-FDG, a sede colica, devono essere sempre indagati con uno studio endoscopico (dalla letteratura si evince che in un 20% dei casi si tratta di displasie severe o neoplasie maligne).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VALUTAZIONE DELLA RISPOSTA A TERAPIA </a:t>
            </a:r>
            <a:r>
              <a:rPr lang="it-IT" b="1" dirty="0" smtClean="0">
                <a:latin typeface="Arial Narrow"/>
                <a:cs typeface="Arial Narrow"/>
              </a:rPr>
              <a:t>(CHT </a:t>
            </a:r>
            <a:r>
              <a:rPr lang="it-IT" b="1" dirty="0">
                <a:latin typeface="Arial Narrow"/>
                <a:cs typeface="Arial Narrow"/>
              </a:rPr>
              <a:t>e/o RRT)</a:t>
            </a:r>
            <a:r>
              <a:rPr lang="it-IT" dirty="0">
                <a:latin typeface="Arial Narrow"/>
                <a:cs typeface="Arial Narrow"/>
              </a:rPr>
              <a:t>.</a:t>
            </a:r>
            <a:endParaRPr lang="it-IT" b="1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476672"/>
            <a:ext cx="80032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PET-TC 18F-FDG (</a:t>
            </a:r>
            <a:r>
              <a:rPr lang="it-IT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fluoro-desossiglucosio</a:t>
            </a: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135937" cy="973137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u="sng">
                <a:solidFill>
                  <a:srgbClr val="000000"/>
                </a:solidFill>
                <a:latin typeface="Arial Narrow" pitchFamily="34" charset="0"/>
              </a:rPr>
              <a:t>Amputazione addomino-perineale sec. Miles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341438"/>
            <a:ext cx="2886075" cy="461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076700"/>
            <a:ext cx="197961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3088" y="1628775"/>
            <a:ext cx="2879725" cy="425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8867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596679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defRPr/>
            </a:pPr>
            <a:endParaRPr lang="it-IT" sz="2400" b="1" dirty="0" smtClean="0">
              <a:solidFill>
                <a:schemeClr val="bg1"/>
              </a:solidFill>
              <a:cs typeface="Times New Roman" pitchFamily="16" charset="0"/>
            </a:endParaRPr>
          </a:p>
          <a:p>
            <a:pPr algn="ctr">
              <a:buClrTx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78 RESEZIONI COLON-RETTO</a:t>
            </a:r>
          </a:p>
          <a:p>
            <a:pPr algn="ctr">
              <a:buClrTx/>
              <a:defRPr/>
            </a:pPr>
            <a:endParaRPr lang="it-IT" sz="2400" b="1" dirty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68 Colon   10 Retto</a:t>
            </a:r>
          </a:p>
          <a:p>
            <a:pPr algn="ctr">
              <a:buClrTx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54 Neoplasie  24 Patologie Benigne</a:t>
            </a:r>
          </a:p>
          <a:p>
            <a:pPr algn="ctr">
              <a:buClrTx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defRPr/>
            </a:pPr>
            <a:r>
              <a:rPr lang="it-IT" sz="2400" b="1" dirty="0" smtClean="0">
                <a:solidFill>
                  <a:schemeClr val="tx1"/>
                </a:solidFill>
                <a:cs typeface="Times New Roman" pitchFamily="16" charset="0"/>
              </a:rPr>
              <a:t>53 Elezione 25 Urgenza</a:t>
            </a:r>
          </a:p>
          <a:p>
            <a:pPr algn="ctr">
              <a:buClrTx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marL="342900" indent="-342900" algn="ctr">
              <a:buClrTx/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cs typeface="Times New Roman" pitchFamily="16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it-IT" sz="3200" b="1" dirty="0">
                <a:solidFill>
                  <a:schemeClr val="accent1"/>
                </a:solidFill>
                <a:cs typeface="Times New Roman" pitchFamily="16" charset="0"/>
              </a:rPr>
              <a:t>CHIRURGIA ESINE</a:t>
            </a:r>
          </a:p>
          <a:p>
            <a:pPr algn="ctr"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it-IT" sz="2400" b="1" i="1" dirty="0">
                <a:solidFill>
                  <a:schemeClr val="accent1"/>
                </a:solidFill>
                <a:cs typeface="Times New Roman" pitchFamily="16" charset="0"/>
              </a:rPr>
              <a:t>1 febbraio 2012 - 30 aprile 2013</a:t>
            </a:r>
          </a:p>
        </p:txBody>
      </p:sp>
    </p:spTree>
    <p:extLst>
      <p:ext uri="{BB962C8B-B14F-4D97-AF65-F5344CB8AC3E}">
        <p14:creationId xmlns:p14="http://schemas.microsoft.com/office/powerpoint/2010/main" val="3538573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 l="6125" t="2893" b="4048"/>
          <a:stretch>
            <a:fillRect/>
          </a:stretch>
        </p:blipFill>
        <p:spPr bwMode="auto">
          <a:xfrm>
            <a:off x="6300788" y="360363"/>
            <a:ext cx="2160587" cy="168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28600" y="2128838"/>
            <a:ext cx="8534400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</a:rPr>
              <a:t>Stesso intervento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Meno dolore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Migliori risultati estetici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Precoce canalizzazione e rialimentazione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Minori infezioni di ferita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Minori complicanze sistemiche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Minori aderenze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EVIDENZE di grado I-II (RCTs - COST, CLASSIC, COLOR, COREAN, COLOR 2)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7350"/>
            <a:ext cx="5759450" cy="1431925"/>
          </a:xfrm>
          <a:solidFill>
            <a:srgbClr val="FFFFFF">
              <a:alpha val="50980"/>
            </a:srgbClr>
          </a:soli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 smtClean="0">
                <a:solidFill>
                  <a:srgbClr val="00CCFF"/>
                </a:solidFill>
                <a:latin typeface="Arial Narrow" pitchFamily="34" charset="0"/>
              </a:rPr>
              <a:t>Laparoscopia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19363"/>
            <a:ext cx="4543425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8072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327025"/>
            <a:ext cx="858202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2303463"/>
            <a:ext cx="3413125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592388"/>
            <a:ext cx="341947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863600" y="1871663"/>
            <a:ext cx="755650" cy="360362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4572000" y="3132138"/>
            <a:ext cx="1079500" cy="360362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516688" y="1476375"/>
            <a:ext cx="1439862" cy="1588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95288" y="1800225"/>
            <a:ext cx="539750" cy="1588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787900" y="2808288"/>
            <a:ext cx="3240088" cy="158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787900" y="2952750"/>
            <a:ext cx="3240088" cy="1588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4824413" y="3095625"/>
            <a:ext cx="1979612" cy="1588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505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0963"/>
            <a:ext cx="7610475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2159000"/>
            <a:ext cx="7667625" cy="461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7258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61913"/>
            <a:ext cx="9128125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5808663"/>
            <a:ext cx="9128125" cy="97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" y="2346325"/>
            <a:ext cx="9144000" cy="156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" y="4144963"/>
            <a:ext cx="9144000" cy="134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2567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Trattamento chirurgico delle metastasi epatiche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Progressiva estensione delle indicazioni: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363" y="1700213"/>
            <a:ext cx="3889375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Lesioni multiple bilobari</a:t>
            </a:r>
          </a:p>
          <a:p>
            <a:pPr>
              <a:buClrTx/>
              <a:buFontTx/>
              <a:buNone/>
              <a:defRPr/>
            </a:pPr>
            <a:r>
              <a:rPr lang="en-US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Malattia extraepatica</a:t>
            </a:r>
          </a:p>
          <a:p>
            <a:pPr>
              <a:buClrTx/>
              <a:buFontTx/>
              <a:buNone/>
              <a:defRPr/>
            </a:pPr>
            <a:r>
              <a:rPr lang="en-US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Margini di sicurezza minimi (o microscopicamente infiltrati)</a:t>
            </a:r>
          </a:p>
          <a:p>
            <a:pPr>
              <a:buClrTx/>
              <a:buFontTx/>
              <a:buNone/>
              <a:defRPr/>
            </a:pPr>
            <a:r>
              <a:rPr lang="en-US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Possibili resezioni reiterate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1412875"/>
            <a:ext cx="4357687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0" name="AutoShape 5"/>
          <p:cNvSpPr>
            <a:spLocks/>
          </p:cNvSpPr>
          <p:nvPr/>
        </p:nvSpPr>
        <p:spPr bwMode="auto">
          <a:xfrm>
            <a:off x="3851275" y="1700213"/>
            <a:ext cx="287338" cy="1800225"/>
          </a:xfrm>
          <a:prstGeom prst="rightBrace">
            <a:avLst>
              <a:gd name="adj1" fmla="val 52210"/>
              <a:gd name="adj2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4932363" y="4437063"/>
            <a:ext cx="3384550" cy="158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3716338"/>
            <a:ext cx="4078287" cy="305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546600"/>
            <a:ext cx="3024188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884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8429625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5292725" y="2133600"/>
            <a:ext cx="574675" cy="3889375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6516688" y="2349500"/>
            <a:ext cx="431800" cy="3673475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Sopravvivenza dopo resezione epatica</a:t>
            </a:r>
          </a:p>
        </p:txBody>
      </p:sp>
    </p:spTree>
    <p:extLst>
      <p:ext uri="{BB962C8B-B14F-4D97-AF65-F5344CB8AC3E}">
        <p14:creationId xmlns:p14="http://schemas.microsoft.com/office/powerpoint/2010/main" val="285051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981075"/>
            <a:ext cx="7705725" cy="574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Sopravvivenza dopo resezione epatica</a:t>
            </a:r>
          </a:p>
        </p:txBody>
      </p:sp>
    </p:spTree>
    <p:extLst>
      <p:ext uri="{BB962C8B-B14F-4D97-AF65-F5344CB8AC3E}">
        <p14:creationId xmlns:p14="http://schemas.microsoft.com/office/powerpoint/2010/main" val="2744363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184900" y="2276475"/>
            <a:ext cx="23034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sopravvivenza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22975" y="26368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mediana</a:t>
            </a:r>
          </a:p>
          <a:p>
            <a:pPr>
              <a:buClrTx/>
              <a:buFontTx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95750" y="3338513"/>
            <a:ext cx="1800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CHU, 1997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95750" y="3806825"/>
            <a:ext cx="16557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FONG, 1999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29475" y="2641600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aa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095750" y="4378325"/>
            <a:ext cx="1800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ADAM, 1997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95750" y="4846638"/>
            <a:ext cx="2089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AHMAD, 2007</a:t>
            </a:r>
          </a:p>
          <a:p>
            <a:pPr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16638" y="28527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(mesi)</a:t>
            </a:r>
          </a:p>
          <a:p>
            <a:pPr>
              <a:buClrTx/>
              <a:buFontTx/>
              <a:buNone/>
              <a:defRPr/>
            </a:pP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234238" y="28527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(%)</a:t>
            </a:r>
          </a:p>
          <a:p>
            <a:pPr>
              <a:buClrTx/>
              <a:buFontTx/>
              <a:buNone/>
              <a:defRPr/>
            </a:pP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262688" y="3333750"/>
            <a:ext cx="57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254750" y="3794125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37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261100" y="4371975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46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253163" y="4845050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48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281863" y="3327400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275513" y="3787775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281863" y="4365625"/>
            <a:ext cx="57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41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308850" y="4868863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44</a:t>
            </a:r>
          </a:p>
          <a:p>
            <a:pPr>
              <a:buClrTx/>
              <a:buFontTx/>
              <a:buNone/>
              <a:defRPr/>
            </a:pP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594600" y="3465513"/>
            <a:ext cx="1671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chemioterapia</a:t>
            </a:r>
          </a:p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 sistematica</a:t>
            </a:r>
          </a:p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484438" y="6081713"/>
            <a:ext cx="64801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438"/>
              </a:spcBef>
              <a:buClrTx/>
              <a:buFontTx/>
              <a:buNone/>
              <a:defRPr/>
            </a:pPr>
            <a:r>
              <a:rPr lang="it-IT" sz="23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Sino al 30% di </a:t>
            </a:r>
            <a:r>
              <a:rPr lang="it-IT" sz="2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riresezioni</a:t>
            </a:r>
            <a:r>
              <a:rPr lang="it-IT" sz="23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epatiche per metastasi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8027988" y="6453188"/>
            <a:ext cx="9366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Adam</a:t>
            </a:r>
            <a:r>
              <a:rPr lang="it-IT" sz="1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1997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596188" y="4541838"/>
            <a:ext cx="16716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chemioterapia</a:t>
            </a:r>
          </a:p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sempre</a:t>
            </a:r>
          </a:p>
          <a:p>
            <a:pPr algn="ctr">
              <a:buClrTx/>
              <a:buFontTx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</p:txBody>
      </p:sp>
      <p:sp>
        <p:nvSpPr>
          <p:cNvPr id="19479" name="AutoShape 22"/>
          <p:cNvSpPr>
            <a:spLocks/>
          </p:cNvSpPr>
          <p:nvPr/>
        </p:nvSpPr>
        <p:spPr bwMode="auto">
          <a:xfrm>
            <a:off x="7540625" y="3376613"/>
            <a:ext cx="288925" cy="379412"/>
          </a:xfrm>
          <a:prstGeom prst="rightBrace">
            <a:avLst>
              <a:gd name="adj1" fmla="val 828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480" name="AutoShape 23"/>
          <p:cNvSpPr>
            <a:spLocks/>
          </p:cNvSpPr>
          <p:nvPr/>
        </p:nvSpPr>
        <p:spPr bwMode="auto">
          <a:xfrm>
            <a:off x="7540625" y="4429125"/>
            <a:ext cx="288925" cy="379413"/>
          </a:xfrm>
          <a:prstGeom prst="rightBrace">
            <a:avLst>
              <a:gd name="adj1" fmla="val 828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9481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090988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3059113" y="4868863"/>
            <a:ext cx="13350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0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Ahmad, 2007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 dirty="0" err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Sopravvivenza</a:t>
            </a:r>
            <a:r>
              <a:rPr lang="fr-FR" sz="30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000" b="1" u="sng" dirty="0" err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dopo</a:t>
            </a:r>
            <a:r>
              <a:rPr lang="fr-FR" sz="30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000" b="1" u="sng" dirty="0" err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resezione</a:t>
            </a:r>
            <a:r>
              <a:rPr lang="fr-FR" sz="30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000" b="1" u="sng" dirty="0" err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ripetuta</a:t>
            </a:r>
            <a:endParaRPr lang="fr-FR" sz="3000" b="1" u="sng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29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82015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 DELLA METODICA</a:t>
            </a:r>
            <a:endParaRPr lang="it-IT" sz="28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Potere risolutivo di circa 5mm.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Nota patologia diverticolare di stadio avanzato e/o Paziente con MICI.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scompensati (glicemia ottimale inferiore a 150 mg/</a:t>
            </a:r>
            <a:r>
              <a:rPr lang="it-IT" dirty="0" err="1"/>
              <a:t>dL</a:t>
            </a:r>
            <a:r>
              <a:rPr lang="it-IT" dirty="0"/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in terapia con </a:t>
            </a:r>
            <a:r>
              <a:rPr lang="it-IT" dirty="0" err="1"/>
              <a:t>ipoglicemizzanti</a:t>
            </a:r>
            <a:r>
              <a:rPr lang="it-IT" dirty="0"/>
              <a:t> orali, sono difficilmente valutabili.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Possibili disallineamenti tra le immagini TC e la PET, che non rendono di univoca interpretazione la localizzazione anatomica di eventuali captazioni.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b="1" dirty="0"/>
              <a:t>Controindicazioni: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Gravidanza e/o allattamento.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Claustrofobia.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  <p:pic>
        <p:nvPicPr>
          <p:cNvPr id="3078" name="Picture 6" descr="Discovery_PETCT_690_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894" y="4481254"/>
            <a:ext cx="4427538" cy="248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9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887788" y="6237288"/>
            <a:ext cx="52562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ts val="1125"/>
              </a:spcBef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Progressione in corso di chemioterapia: </a:t>
            </a: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8 - 10%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51613" y="6583363"/>
            <a:ext cx="2592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2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Nikfarjam, 2009, Capussotti, 2010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1844675"/>
            <a:ext cx="5400675" cy="322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35838" y="5805488"/>
            <a:ext cx="1808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2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D’Angelica, 2012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5157788"/>
            <a:ext cx="8820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Patients with resectable tumour in critical locations generally go upfront resection due to concern of local progression on chemotherapy which might lead to unresectability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8569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chemioterapia adiuvante per rendere resecabili tumori inizialmente inoperabili</a:t>
            </a: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4284663" y="1484313"/>
            <a:ext cx="792162" cy="35877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Chemioterapia neoadiuvante</a:t>
            </a:r>
          </a:p>
        </p:txBody>
      </p:sp>
    </p:spTree>
    <p:extLst>
      <p:ext uri="{BB962C8B-B14F-4D97-AF65-F5344CB8AC3E}">
        <p14:creationId xmlns:p14="http://schemas.microsoft.com/office/powerpoint/2010/main" val="49867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176713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60800"/>
            <a:ext cx="4319587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513" y="44450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Trattamento della carcinosi peritoneale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60800"/>
            <a:ext cx="4176713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052513"/>
            <a:ext cx="428307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45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89138"/>
            <a:ext cx="6119813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489075" y="6416675"/>
            <a:ext cx="7620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>
                <a:solidFill>
                  <a:srgbClr val="000000"/>
                </a:solidFill>
              </a:rPr>
              <a:t>Maggiori L., Elias D., </a:t>
            </a:r>
            <a:r>
              <a:rPr lang="it-IT" sz="1000" b="1">
                <a:solidFill>
                  <a:srgbClr val="000000"/>
                </a:solidFill>
              </a:rPr>
              <a:t>Curative treatment of colorectal peritoneal carcinomatosis: Current status and future trends,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>
                <a:solidFill>
                  <a:srgbClr val="000000"/>
                </a:solidFill>
              </a:rPr>
              <a:t>European Journal of Surgical Oncology (EJSO) Volume 36, Issue 7 2010 599 - 603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6513" y="44450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Trattamento della carcinosi peritoneale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128713" y="1052513"/>
            <a:ext cx="70437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000000"/>
                </a:solidFill>
              </a:rPr>
              <a:t>Overall survival after </a:t>
            </a:r>
            <a:r>
              <a:rPr lang="it-IT" sz="1400" b="1">
                <a:solidFill>
                  <a:srgbClr val="000000"/>
                </a:solidFill>
              </a:rPr>
              <a:t>CCRS + HIPEC</a:t>
            </a:r>
            <a:r>
              <a:rPr lang="it-IT" sz="1400">
                <a:solidFill>
                  <a:srgbClr val="000000"/>
                </a:solidFill>
              </a:rPr>
              <a:t> or </a:t>
            </a:r>
            <a:r>
              <a:rPr lang="it-IT" sz="1400" b="1">
                <a:solidFill>
                  <a:srgbClr val="000000"/>
                </a:solidFill>
              </a:rPr>
              <a:t>standard systemic chemotherapy</a:t>
            </a:r>
            <a:r>
              <a:rPr lang="it-IT" sz="1400">
                <a:solidFill>
                  <a:srgbClr val="000000"/>
                </a:solidFill>
              </a:rPr>
              <a:t> for peritoneal carcinomatosis (from Elias et al.)</a:t>
            </a:r>
          </a:p>
        </p:txBody>
      </p:sp>
    </p:spTree>
    <p:extLst>
      <p:ext uri="{BB962C8B-B14F-4D97-AF65-F5344CB8AC3E}">
        <p14:creationId xmlns:p14="http://schemas.microsoft.com/office/powerpoint/2010/main" val="1195372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hlinkClick r:id="rId2" action="ppaction://hlinkfile" tooltip="Terapia adiuvante"/>
              </a:rPr>
              <a:t>terapia adiuvante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	</a:t>
            </a:r>
            <a:r>
              <a:rPr lang="it-IT" dirty="0" smtClean="0"/>
              <a:t>Non sono </a:t>
            </a:r>
            <a:r>
              <a:rPr lang="it-IT" dirty="0"/>
              <a:t>c</a:t>
            </a:r>
            <a:r>
              <a:rPr lang="it-IT" dirty="0" smtClean="0"/>
              <a:t>andidati i pazienti con stadio di malattia A o B1</a:t>
            </a:r>
          </a:p>
          <a:p>
            <a:pPr>
              <a:buNone/>
            </a:pPr>
            <a:r>
              <a:rPr lang="it-IT" dirty="0"/>
              <a:t>	</a:t>
            </a:r>
            <a:r>
              <a:rPr lang="it-IT" dirty="0" smtClean="0"/>
              <a:t> E’ indicata nei pazienti in stadio C (T1-2 N1 /T3-4 N1 M0) </a:t>
            </a:r>
          </a:p>
          <a:p>
            <a:pPr>
              <a:buNone/>
            </a:pPr>
            <a:r>
              <a:rPr lang="it-IT" dirty="0" smtClean="0"/>
              <a:t>	non esistono indicazioni condivise per lo stadio B2-3 (T3 N0 M0 /T4 N0 M0)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1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hlinkClick r:id="rId2" action="ppaction://hlinkfile" tooltip="Terapia adiuvante"/>
              </a:rPr>
              <a:t>terapia adiuvante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schemi possibili sono:</a:t>
            </a:r>
          </a:p>
          <a:p>
            <a:r>
              <a:rPr lang="it-IT" dirty="0" smtClean="0">
                <a:hlinkClick r:id="rId3" action="ppaction://hlinkfile" tooltip="5-fluorouracile"/>
              </a:rPr>
              <a:t>5-fluorouracile</a:t>
            </a:r>
            <a:r>
              <a:rPr lang="it-IT" dirty="0" smtClean="0"/>
              <a:t>+ </a:t>
            </a:r>
            <a:r>
              <a:rPr lang="it-IT" dirty="0" smtClean="0">
                <a:hlinkClick r:id="rId4" action="ppaction://hlinkfile" tooltip="Acido folinico (la pagina non esiste)"/>
              </a:rPr>
              <a:t>acido </a:t>
            </a:r>
            <a:r>
              <a:rPr lang="it-IT" dirty="0" err="1" smtClean="0">
                <a:hlinkClick r:id="rId4" action="ppaction://hlinkfile" tooltip="Acido folinico (la pagina non esiste)"/>
              </a:rPr>
              <a:t>folinico</a:t>
            </a:r>
            <a:endParaRPr lang="it-IT" dirty="0" smtClean="0"/>
          </a:p>
          <a:p>
            <a:r>
              <a:rPr lang="it-IT" dirty="0" err="1" smtClean="0">
                <a:hlinkClick r:id="rId5" action="ppaction://hlinkfile" tooltip="Capecitabina"/>
              </a:rPr>
              <a:t>capecitabina</a:t>
            </a:r>
            <a:endParaRPr lang="it-IT" dirty="0" smtClean="0"/>
          </a:p>
          <a:p>
            <a:r>
              <a:rPr lang="it-IT" dirty="0" smtClean="0"/>
              <a:t>schema </a:t>
            </a:r>
            <a:r>
              <a:rPr lang="it-IT" dirty="0" smtClean="0">
                <a:hlinkClick r:id="rId6" action="ppaction://hlinkfile" tooltip="FOLFOX (la pagina non esiste)"/>
              </a:rPr>
              <a:t>FOLFOX</a:t>
            </a:r>
            <a:r>
              <a:rPr lang="it-IT" dirty="0" smtClean="0"/>
              <a:t> (</a:t>
            </a:r>
            <a:r>
              <a:rPr lang="it-IT" dirty="0" err="1" smtClean="0">
                <a:hlinkClick r:id="rId7" action="ppaction://hlinkfile" tooltip="Oxaliplatino"/>
              </a:rPr>
              <a:t>Oxaliplatino</a:t>
            </a:r>
            <a:r>
              <a:rPr lang="it-IT" dirty="0" smtClean="0"/>
              <a:t> + 5-fluorouracile e Acido </a:t>
            </a:r>
            <a:r>
              <a:rPr lang="it-IT" dirty="0" err="1" smtClean="0"/>
              <a:t>folinico</a:t>
            </a:r>
            <a:r>
              <a:rPr lang="it-IT" dirty="0" smtClean="0"/>
              <a:t>)</a:t>
            </a:r>
          </a:p>
          <a:p>
            <a:r>
              <a:rPr lang="it-IT" dirty="0" smtClean="0"/>
              <a:t>schema </a:t>
            </a:r>
            <a:r>
              <a:rPr lang="it-IT" dirty="0" smtClean="0">
                <a:hlinkClick r:id="rId8" action="ppaction://hlinkfile" tooltip="XELOX"/>
              </a:rPr>
              <a:t>XELOX</a:t>
            </a:r>
            <a:r>
              <a:rPr lang="it-IT" dirty="0" smtClean="0"/>
              <a:t> (</a:t>
            </a:r>
            <a:r>
              <a:rPr lang="it-IT" dirty="0" err="1" smtClean="0"/>
              <a:t>oxaliplatino</a:t>
            </a:r>
            <a:r>
              <a:rPr lang="it-IT" dirty="0" smtClean="0"/>
              <a:t> + </a:t>
            </a:r>
            <a:r>
              <a:rPr lang="it-IT" dirty="0" err="1" smtClean="0"/>
              <a:t>capecitabina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42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terapia della malattia metastatica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Sono disponibili le </a:t>
            </a:r>
            <a:r>
              <a:rPr lang="it-IT" i="1" dirty="0" smtClean="0"/>
              <a:t>target </a:t>
            </a:r>
            <a:r>
              <a:rPr lang="it-IT" i="1" dirty="0" err="1" smtClean="0"/>
              <a:t>therapies</a:t>
            </a:r>
            <a:r>
              <a:rPr lang="it-IT" dirty="0" smtClean="0"/>
              <a:t>: </a:t>
            </a:r>
          </a:p>
          <a:p>
            <a:r>
              <a:rPr lang="it-IT" dirty="0" err="1" smtClean="0">
                <a:hlinkClick r:id="rId2" action="ppaction://hlinkfile" tooltip="Bevacizumab"/>
              </a:rPr>
              <a:t>bevacizumab</a:t>
            </a:r>
            <a:r>
              <a:rPr lang="it-IT" dirty="0" smtClean="0"/>
              <a:t> (anti VEGF che riducono la vascolarizzazione della massa tumorale )</a:t>
            </a:r>
          </a:p>
          <a:p>
            <a:r>
              <a:rPr lang="it-IT" dirty="0" smtClean="0"/>
              <a:t> anticorpi anti </a:t>
            </a:r>
            <a:r>
              <a:rPr lang="it-IT" dirty="0" smtClean="0">
                <a:hlinkClick r:id="rId3" action="ppaction://hlinkfile" tooltip="Fattore di crescita dell'epidermide"/>
              </a:rPr>
              <a:t>EGFR</a:t>
            </a:r>
            <a:r>
              <a:rPr lang="it-IT" dirty="0" smtClean="0"/>
              <a:t> (</a:t>
            </a:r>
            <a:r>
              <a:rPr lang="it-IT" dirty="0" err="1" smtClean="0">
                <a:hlinkClick r:id="rId4" action="ppaction://hlinkfile" tooltip="Cetuximab"/>
              </a:rPr>
              <a:t>cetuximab</a:t>
            </a:r>
            <a:r>
              <a:rPr lang="it-IT" dirty="0" smtClean="0"/>
              <a:t> e </a:t>
            </a:r>
            <a:r>
              <a:rPr lang="it-IT" dirty="0" err="1" smtClean="0">
                <a:hlinkClick r:id="rId5" action="ppaction://hlinkfile" tooltip="Panitumumab"/>
              </a:rPr>
              <a:t>panitumumab</a:t>
            </a:r>
            <a:r>
              <a:rPr lang="it-IT" dirty="0" smtClean="0"/>
              <a:t> un </a:t>
            </a:r>
            <a:r>
              <a:rPr lang="it-IT" dirty="0" smtClean="0">
                <a:hlinkClick r:id="rId6" action="ppaction://hlinkfile" tooltip="Anticorpi monoclonali"/>
              </a:rPr>
              <a:t>anticorpo monoclonale</a:t>
            </a:r>
            <a:r>
              <a:rPr lang="it-IT" dirty="0" smtClean="0"/>
              <a:t> diretto contro il recettore del fattore di crescita epidermico)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3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60097" name="Object 1"/>
          <p:cNvGraphicFramePr>
            <a:graphicFrameLocks noChangeAspect="1"/>
          </p:cNvGraphicFramePr>
          <p:nvPr/>
        </p:nvGraphicFramePr>
        <p:xfrm>
          <a:off x="748146" y="415637"/>
          <a:ext cx="7772400" cy="581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" r:id="rId4" imgW="4570378" imgH="3427597" progId="PowerPoint.Slide.12">
                  <p:embed/>
                </p:oleObj>
              </mc:Choice>
              <mc:Fallback>
                <p:oleObj name="Diapositiva" r:id="rId4" imgW="4570378" imgH="342759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6" y="415637"/>
                        <a:ext cx="7772400" cy="581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pegn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6551613" cy="4030663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87450" y="19161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Studio PET-TC con 18F-FDG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08625" y="5013325"/>
            <a:ext cx="334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="1" dirty="0"/>
              <a:t>Ricordare al Paziente di portare la documentazione medica in suo possesso!</a:t>
            </a:r>
          </a:p>
        </p:txBody>
      </p:sp>
      <p:pic>
        <p:nvPicPr>
          <p:cNvPr id="4105" name="Picture 9" descr="imagesCA178C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305050" cy="2155825"/>
          </a:xfrm>
          <a:prstGeom prst="rect">
            <a:avLst/>
          </a:prstGeom>
          <a:noFill/>
        </p:spPr>
      </p:pic>
      <p:pic>
        <p:nvPicPr>
          <p:cNvPr id="4106" name="Picture 10" descr="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4824413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64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388" y="384653"/>
            <a:ext cx="8785225" cy="59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DEL PAZIENTE</a:t>
            </a:r>
          </a:p>
          <a:p>
            <a:pPr algn="ctr">
              <a:spcBef>
                <a:spcPct val="50000"/>
              </a:spcBef>
            </a:pPr>
            <a:endParaRPr lang="it-IT" sz="24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it-IT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000000"/>
                </a:solidFill>
              </a:rPr>
              <a:t>Paziente non diabetico: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Digiuno da almeno 6 ore.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Non attività fisica pesante il giorno precedente l’esame.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Paziente in terapia con </a:t>
            </a:r>
            <a:r>
              <a:rPr lang="it-IT" b="1" dirty="0" err="1">
                <a:solidFill>
                  <a:srgbClr val="000000"/>
                </a:solidFill>
              </a:rPr>
              <a:t>ipoglicemizzante</a:t>
            </a:r>
            <a:r>
              <a:rPr lang="it-IT" b="1" dirty="0">
                <a:solidFill>
                  <a:srgbClr val="000000"/>
                </a:solidFill>
              </a:rPr>
              <a:t> orale: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&gt; 120 mg/dl assume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sua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&lt; 120 mg/dl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porta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con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sym typeface="Arial Bold" charset="0"/>
            </a:endParaRP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Paziente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insulina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: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dopo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una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leggera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colazione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l’esame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sarà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eseguito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tarda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) ad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almeno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6 ore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dalla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somministrazione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5127" name="Picture 7" descr="imagesCA5LMK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95883"/>
            <a:ext cx="1366838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8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namnes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8280400" cy="5291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578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6558010-medico-con-appunti-e-inie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6825" cy="5076825"/>
          </a:xfrm>
          <a:prstGeom prst="rect">
            <a:avLst/>
          </a:prstGeom>
          <a:noFill/>
        </p:spPr>
      </p:pic>
      <p:pic>
        <p:nvPicPr>
          <p:cNvPr id="11269" name="Picture 5" descr="imagesCAJ7BX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509588" cy="496888"/>
          </a:xfrm>
          <a:prstGeom prst="rect">
            <a:avLst/>
          </a:prstGeom>
          <a:noFill/>
        </p:spPr>
      </p:pic>
      <p:pic>
        <p:nvPicPr>
          <p:cNvPr id="11273" name="Picture 9" descr="poltrona-medica-geriatrica-manuale-71194-984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3890963" cy="453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3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nza n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765175"/>
            <a:ext cx="2333625" cy="2663825"/>
          </a:xfrm>
          <a:noFill/>
          <a:ln/>
        </p:spPr>
      </p:pic>
      <p:pic>
        <p:nvPicPr>
          <p:cNvPr id="13317" name="Picture 5" descr="bere-acqu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981075"/>
            <a:ext cx="4646612" cy="4752975"/>
          </a:xfrm>
          <a:noFill/>
          <a:ln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64163" y="4365625"/>
            <a:ext cx="3421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Tempo di attesa dopo la somministrazione del radiofarmaco 1 ora.</a:t>
            </a:r>
          </a:p>
        </p:txBody>
      </p:sp>
    </p:spTree>
    <p:extLst>
      <p:ext uri="{BB962C8B-B14F-4D97-AF65-F5344CB8AC3E}">
        <p14:creationId xmlns:p14="http://schemas.microsoft.com/office/powerpoint/2010/main" val="21351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iscovery_PETCT_690_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42350" cy="4856162"/>
          </a:xfrm>
          <a:prstGeom prst="rect">
            <a:avLst/>
          </a:prstGeom>
          <a:noFill/>
        </p:spPr>
      </p:pic>
      <p:pic>
        <p:nvPicPr>
          <p:cNvPr id="14341" name="Picture 5" descr="ti_scappa_la_pipi_nei_locali_piu_creativi_la_toilet_si_indica_cosi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736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6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Presentazione su schermo (4:3)</PresentationFormat>
  <Paragraphs>176</Paragraphs>
  <Slides>36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Tema di Office</vt:lpstr>
      <vt:lpstr>Diapositiva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Laparoscopia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terapia adiuvante</vt:lpstr>
      <vt:lpstr>terapia adiuvante</vt:lpstr>
      <vt:lpstr>terapia della malattia metastatica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2013-10-29T11:05:52Z</dcterms:created>
  <dcterms:modified xsi:type="dcterms:W3CDTF">2013-10-29T11:06:29Z</dcterms:modified>
</cp:coreProperties>
</file>