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6279-BA3E-479B-828A-474728CBED38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CBE5-4F6D-4E80-A173-52106CAC2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97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/>
          <a:lstStyle/>
          <a:p>
            <a:pPr marL="39688" eaLnBrk="1" hangingPunct="1">
              <a:spcBef>
                <a:spcPct val="0"/>
              </a:spcBef>
              <a:buClrTx/>
              <a:buFontTx/>
              <a:buNone/>
              <a:tabLst>
                <a:tab pos="39688" algn="l"/>
                <a:tab pos="487363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</a:tabLst>
            </a:pPr>
            <a:r>
              <a:rPr lang="en-US" sz="140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</a:rPr>
              <a:t>L'esame è di facile esecuzione, rapido e ben tollerato dal paziente e può essere condotto senza alcuna sedazione</a:t>
            </a:r>
          </a:p>
          <a:p>
            <a:pPr marL="39688" eaLnBrk="1" hangingPunct="1">
              <a:spcBef>
                <a:spcPct val="0"/>
              </a:spcBef>
              <a:buClrTx/>
              <a:buFontTx/>
              <a:buNone/>
              <a:tabLst>
                <a:tab pos="39688" algn="l"/>
                <a:tab pos="487363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</a:tabLst>
            </a:pPr>
            <a:r>
              <a:rPr lang="en-US" sz="140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</a:rPr>
              <a:t>Una o due ore prima dell’esame è necessario che il paziente esegua un clistere di pulizia e ha una durata di circa 5-15 minuti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4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5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0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89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9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0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90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0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16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A50C-0AAE-416F-BD2D-388ACC237B3C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A4FD-7146-45AB-9088-8AE6E6EB2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787258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00007" y="5264511"/>
            <a:ext cx="16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Frassi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2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727200"/>
            <a:ext cx="3556000" cy="2149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0" y="1557338"/>
            <a:ext cx="2514600" cy="2506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0300" y="4216400"/>
            <a:ext cx="4114800" cy="2476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9600" y="4259263"/>
            <a:ext cx="5410200" cy="2395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11200" y="3175"/>
            <a:ext cx="7366000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Neoformazione del sigma, immagine in assiale, immagine in 3D di navigazione virtuale; algoritmo di ricostruzione Autodissection</a:t>
            </a:r>
          </a:p>
        </p:txBody>
      </p:sp>
    </p:spTree>
    <p:extLst>
      <p:ext uri="{BB962C8B-B14F-4D97-AF65-F5344CB8AC3E}">
        <p14:creationId xmlns:p14="http://schemas.microsoft.com/office/powerpoint/2010/main" val="134343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79413" y="430213"/>
            <a:ext cx="8382000" cy="561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3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000000"/>
              </a:solidFill>
              <a:latin typeface="Arial Bold" charset="0"/>
              <a:ea typeface="Lucida Grande" charset="0"/>
              <a:cs typeface="Lucida Grande" charset="0"/>
            </a:endParaRPr>
          </a:p>
          <a:p>
            <a:pPr algn="ctr">
              <a:spcBef>
                <a:spcPts val="3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000000"/>
              </a:solidFill>
              <a:latin typeface="Arial Bold" charset="0"/>
              <a:ea typeface="Lucida Grande" charset="0"/>
              <a:cs typeface="Lucida Grande" charset="0"/>
            </a:endParaRPr>
          </a:p>
          <a:p>
            <a:pPr algn="ctr">
              <a:spcBef>
                <a:spcPts val="3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Solo in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centri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riferimento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algn="just">
              <a:spcBef>
                <a:spcPts val="3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Limite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dell´analisi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necessità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valutata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personale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particolare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esperienza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l’ancora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relativa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elevata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durata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fase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ricostruzione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dell’immagine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. </a:t>
            </a:r>
          </a:p>
          <a:p>
            <a:pPr algn="just">
              <a:spcBef>
                <a:spcPts val="3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questi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motivi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colonscopia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virtuale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ancora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fase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studio e non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proposta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come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metodica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screening.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centri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elevata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esperienza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utile come studio del colon come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alternativa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opaco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soggetti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colonscopia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incompleta</a:t>
            </a:r>
            <a:r>
              <a:rPr lang="en-US" sz="1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. 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963738" y="736600"/>
            <a:ext cx="5194300" cy="295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82588" indent="-357188" algn="ctr">
              <a:spcBef>
                <a:spcPts val="3300"/>
              </a:spcBef>
              <a:buClrTx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elevato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costo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       </a:t>
            </a:r>
          </a:p>
          <a:p>
            <a:pPr marL="382588" indent="-357188" algn="ctr">
              <a:spcBef>
                <a:spcPts val="3300"/>
              </a:spcBef>
              <a:buClrTx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relativamente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poco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rPr>
              <a:t>diffusa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pPr marL="382588" indent="-357188" algn="ctr">
              <a:spcBef>
                <a:spcPts val="3300"/>
              </a:spcBef>
              <a:buClrTx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pPr marL="382588" indent="-357188" algn="ctr">
              <a:spcBef>
                <a:spcPts val="3300"/>
              </a:spcBef>
              <a:buClrTx/>
              <a:buFontTx/>
              <a:buNone/>
              <a:tabLst>
                <a:tab pos="382588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</a:tabLst>
            </a:pP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20750" y="20638"/>
            <a:ext cx="7289800" cy="698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2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Colonscopia virtuale </a:t>
            </a:r>
          </a:p>
        </p:txBody>
      </p:sp>
    </p:spTree>
    <p:extLst>
      <p:ext uri="{BB962C8B-B14F-4D97-AF65-F5344CB8AC3E}">
        <p14:creationId xmlns:p14="http://schemas.microsoft.com/office/powerpoint/2010/main" val="190719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622300" y="-452438"/>
            <a:ext cx="7366000" cy="17303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Clisma</a:t>
            </a:r>
            <a:r>
              <a:rPr lang="en-US" sz="5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5600" dirty="0" err="1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opaco</a:t>
            </a:r>
            <a:endParaRPr lang="en-US" sz="5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73100" y="879475"/>
            <a:ext cx="79375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adeguata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valutazione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morfologica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tecnica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consolidata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e 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diffusa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sul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territorio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costo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contenuto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5800" indent="-441325">
              <a:spcBef>
                <a:spcPts val="1600"/>
              </a:spcBef>
              <a:buClrTx/>
              <a:buSzPct val="171000"/>
              <a:buFontTx/>
              <a:buNone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endParaRPr lang="en-US" sz="28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invasivo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necessita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collaborazione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scarse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informazioni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extraluminali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esposizione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radiazioni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ionizzanti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225800" y="3567113"/>
            <a:ext cx="2162175" cy="549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0000"/>
                </a:solidFill>
                <a:ea typeface="Gill Sans" charset="0"/>
                <a:cs typeface="Gill Sans" charset="0"/>
              </a:rPr>
              <a:t>gli svantaggi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63900" y="1027113"/>
            <a:ext cx="1817688" cy="549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err="1">
                <a:solidFill>
                  <a:srgbClr val="FF0000"/>
                </a:solidFill>
                <a:ea typeface="Gill Sans" charset="0"/>
                <a:cs typeface="Gill Sans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Gill Sans" charset="0"/>
                <a:cs typeface="Gill Sans" charset="0"/>
              </a:rPr>
              <a:t>vantaggi</a:t>
            </a:r>
            <a:r>
              <a:rPr lang="en-US" sz="36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51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90575" y="255588"/>
            <a:ext cx="7289800" cy="889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2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>
                <a:solidFill>
                  <a:srgbClr val="000000"/>
                </a:solidFill>
                <a:ea typeface="Gill Sans" charset="0"/>
                <a:cs typeface="Gill Sans" charset="0"/>
              </a:rPr>
              <a:t>Clisma opaco</a:t>
            </a: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93725" y="2947988"/>
            <a:ext cx="7937500" cy="214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465138" indent="-430213" algn="ctr">
              <a:spcBef>
                <a:spcPts val="3400"/>
              </a:spcBef>
              <a:buFont typeface="Wingdings" pitchFamily="2" charset="2"/>
              <a:buChar char="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Gravidanza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65138" indent="-430213" algn="ctr">
              <a:spcBef>
                <a:spcPts val="3400"/>
              </a:spcBef>
              <a:buFont typeface="Wingdings" pitchFamily="2" charset="2"/>
              <a:buChar char="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Perforazione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65138" indent="-430213" algn="ctr">
              <a:spcBef>
                <a:spcPts val="3400"/>
              </a:spcBef>
              <a:buFont typeface="Wingdings" pitchFamily="2" charset="2"/>
              <a:buChar char="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Recente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polipectomia</a:t>
            </a:r>
            <a:r>
              <a:rPr lang="en-US" sz="28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endoscopica</a:t>
            </a:r>
            <a:endParaRPr lang="en-US" sz="28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155700" y="1609725"/>
            <a:ext cx="68326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1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err="1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Controindicazioni</a:t>
            </a:r>
            <a:endParaRPr lang="en-US" sz="3600" dirty="0">
              <a:solidFill>
                <a:srgbClr val="FF00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5600" y="901700"/>
            <a:ext cx="2705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opaco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doppio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contrasto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77850" y="2117725"/>
            <a:ext cx="2727325" cy="444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sensibilità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globale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94%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22%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polipi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2-3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56%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polipi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4-5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83%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polipi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6-9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99%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polipi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&gt;1 cm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(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Regge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e </a:t>
            </a:r>
            <a:r>
              <a:rPr lang="en-US" sz="2400" i="1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Iussich</a:t>
            </a:r>
            <a:r>
              <a:rPr lang="en-US" sz="24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> 2012)</a:t>
            </a:r>
            <a:r>
              <a:rPr lang="en-US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  <a:t/>
            </a:r>
            <a:br>
              <a:rPr lang="en-US" sz="2800" i="1" dirty="0">
                <a:solidFill>
                  <a:srgbClr val="000000"/>
                </a:solidFill>
                <a:ea typeface="Gill Sans" charset="0"/>
                <a:cs typeface="Gill Sans" charset="0"/>
              </a:rPr>
            </a:br>
            <a:endParaRPr lang="en-US" sz="28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766763"/>
            <a:ext cx="4000500" cy="542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5243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5600" y="901700"/>
            <a:ext cx="2705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 opaco a doppio contrasto 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77850" y="2117725"/>
            <a:ext cx="2727325" cy="444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sensibilità globale 94%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22% polipi 2-3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56% polipi 4-5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83% polipi 6-9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99% polipi &gt;1 cm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( Regge e Iussich 2012)</a:t>
            </a:r>
            <a: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  <a:t/>
            </a:r>
            <a:b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</a:br>
            <a:endParaRPr lang="en-US" sz="2800" i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712788"/>
            <a:ext cx="4071938" cy="5478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328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55600" y="901700"/>
            <a:ext cx="2705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 opaco a doppio contrasto 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77850" y="2117725"/>
            <a:ext cx="2727325" cy="444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sensibilità globale 94%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22% polipi 2-3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56% polipi 4-5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83% polipi 6-9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99% polipi &gt;1 cm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( Regge e Iussich 2012)</a:t>
            </a:r>
            <a: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  <a:t/>
            </a:r>
            <a:b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</a:br>
            <a:endParaRPr lang="en-US" sz="2800" i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2016125"/>
            <a:ext cx="4672012" cy="3214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859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5600" y="901700"/>
            <a:ext cx="2705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 opaco a doppio contrasto </a:t>
            </a: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77850" y="2117725"/>
            <a:ext cx="2727325" cy="444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sensibilità globale 94%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22% polipi 2-3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56% polipi 4-5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83% polipi 6-9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99% polipi &gt;1 cm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( Regge e Iussich 2012)</a:t>
            </a:r>
            <a: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  <a:t/>
            </a:r>
            <a:b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</a:br>
            <a:endParaRPr lang="en-US" sz="2800" i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008063"/>
            <a:ext cx="5075238" cy="4786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066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55600" y="901700"/>
            <a:ext cx="2705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 opaco a doppio contrasto 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77850" y="2117725"/>
            <a:ext cx="2727325" cy="444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sensibilità globale 94%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22% polipi 2-3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56% polipi 4-5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83% polipi 6-9 mm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99% polipi &gt;1 cm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i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>
                <a:solidFill>
                  <a:srgbClr val="000000"/>
                </a:solidFill>
                <a:ea typeface="Gill Sans" charset="0"/>
                <a:cs typeface="Gill Sans" charset="0"/>
              </a:rPr>
              <a:t>( Regge e Iussich 2012)</a:t>
            </a:r>
            <a: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  <a:t/>
            </a:r>
            <a:br>
              <a:rPr lang="en-US" sz="2800" i="1">
                <a:solidFill>
                  <a:srgbClr val="000000"/>
                </a:solidFill>
                <a:ea typeface="Gill Sans" charset="0"/>
                <a:cs typeface="Gill Sans" charset="0"/>
              </a:rPr>
            </a:br>
            <a:endParaRPr lang="en-US" sz="2800" i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1300163"/>
            <a:ext cx="5072062" cy="438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6712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533400" y="-23813"/>
            <a:ext cx="7366000" cy="930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conclusioni </a:t>
            </a: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00063" y="-2398713"/>
            <a:ext cx="8191500" cy="117633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638175" indent="-361950"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38175" indent="-361950"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38175" indent="-361950"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38175" indent="-361950"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38175" indent="-361950">
              <a:spcBef>
                <a:spcPts val="2700"/>
              </a:spcBef>
              <a:buSzPct val="171000"/>
              <a:buFont typeface="Gill Sans" charset="0"/>
              <a:buChar char="•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indagine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ancora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attuale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  <a:p>
            <a:pPr marL="638175" indent="-361950">
              <a:spcBef>
                <a:spcPts val="2700"/>
              </a:spcBef>
              <a:buSzPct val="171000"/>
              <a:buFont typeface="Gill Sans" charset="0"/>
              <a:buChar char="•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protocollo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consolidato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condiviso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  <a:p>
            <a:pPr marL="638175" indent="-361950">
              <a:spcBef>
                <a:spcPts val="2700"/>
              </a:spcBef>
              <a:buSzPct val="171000"/>
              <a:buFont typeface="Gill Sans" charset="0"/>
              <a:buChar char="•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ruolo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rilevante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diagnosi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carcinoma del colon,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particolarmente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nei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casi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in cui non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sia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effettuabile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una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pancolonscopia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per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motivi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anatomici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dolicocolon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sindrome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aderenziale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) o per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lesioni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stenosanti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transitabili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dall’endoscopio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</a:p>
          <a:p>
            <a:pPr marL="638175" indent="-361950">
              <a:spcBef>
                <a:spcPts val="2700"/>
              </a:spcBef>
              <a:buSzPct val="171000"/>
              <a:buFont typeface="Gill Sans" charset="0"/>
              <a:buChar char="•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esigenza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esami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tecnicamente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perfetti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mantenimento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della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Performance .  </a:t>
            </a:r>
          </a:p>
          <a:p>
            <a:pPr marL="638175" indent="-361950"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495300" lvl="1" indent="-157163" algn="just">
              <a:spcBef>
                <a:spcPts val="2700"/>
              </a:spcBef>
              <a:buClrTx/>
              <a:buSzPct val="85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ヒラギノ角ゴ ProN W6" charset="0"/>
              <a:cs typeface="ヒラギノ角ゴ ProN W6" charset="0"/>
            </a:endParaRPr>
          </a:p>
          <a:p>
            <a:pPr marL="495300" lvl="1" indent="-157163" algn="just">
              <a:lnSpc>
                <a:spcPct val="150000"/>
              </a:lnSpc>
              <a:spcBef>
                <a:spcPts val="2700"/>
              </a:spcBef>
              <a:buClrTx/>
              <a:buSzPct val="85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ヒラギノ角ゴ ProN W6" charset="0"/>
              <a:cs typeface="ヒラギノ角ゴ ProN W6" charset="0"/>
            </a:endParaRPr>
          </a:p>
          <a:p>
            <a:pPr marL="638175" indent="-361950">
              <a:lnSpc>
                <a:spcPct val="150000"/>
              </a:lnSpc>
              <a:spcBef>
                <a:spcPts val="2700"/>
              </a:spcBef>
              <a:buClrTx/>
              <a:buSzPct val="171000"/>
              <a:buFontTx/>
              <a:buNone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84338"/>
            <a:ext cx="8443913" cy="3643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5026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3175" y="125413"/>
            <a:ext cx="91313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Indicazioni alla diagnostica per immagini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79375" y="996950"/>
            <a:ext cx="9283700" cy="290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1 ) completamento dello studio del colon in caso di colonscopia tradizionale incompleta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FFFFFF"/>
              </a:solidFill>
              <a:latin typeface="Arial Bold" charset="0"/>
              <a:ea typeface="Lucida Grande" charset="0"/>
              <a:cs typeface="Lucida Grande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per esiti aderenziali post-chirurgici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presenza di neoplasie occlusive invalicabili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per anomalie anatomiche (dolicocolon)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importante diverticolite che rende rischioso il proseguimento dell'endoscopio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7788" y="4068763"/>
            <a:ext cx="8991600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2) Pazienti in cui sia necessaria una localizzazione topografica di malattia già accertata endoscopicamente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88" y="5346700"/>
            <a:ext cx="8991600" cy="41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3) anziani in condizioni precarie (o in TAO)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7788" y="5915025"/>
            <a:ext cx="8991600" cy="41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4) Pazienti «intolleranti» che rifiutano la colonscopia ottica</a:t>
            </a:r>
          </a:p>
        </p:txBody>
      </p:sp>
    </p:spTree>
    <p:extLst>
      <p:ext uri="{BB962C8B-B14F-4D97-AF65-F5344CB8AC3E}">
        <p14:creationId xmlns:p14="http://schemas.microsoft.com/office/powerpoint/2010/main" val="58314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1750" y="1179513"/>
            <a:ext cx="8801100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SzPct val="171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u="sng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Neoplasia Colica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60338" y="3389313"/>
            <a:ext cx="88138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7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u="sng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Neoplasia </a:t>
            </a:r>
          </a:p>
          <a:p>
            <a:pPr algn="ctr">
              <a:spcBef>
                <a:spcPts val="7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u="sng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Retto-anale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447925" y="2209800"/>
            <a:ext cx="4864100" cy="1003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6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TC Torace Addome Pelvi</a:t>
            </a:r>
          </a:p>
          <a:p>
            <a:pPr algn="ctr">
              <a:spcBef>
                <a:spcPts val="6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senza e con MDC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803275" y="2528888"/>
            <a:ext cx="719138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C00000"/>
          </a:solidFill>
          <a:ln w="25560" cap="sq">
            <a:solidFill>
              <a:srgbClr val="395E89"/>
            </a:solidFill>
            <a:round/>
            <a:headEnd/>
            <a:tailEnd/>
          </a:ln>
          <a:effectLst>
            <a:outerShdw dist="101823" dir="2700000" algn="ctr" rotWithShape="0">
              <a:srgbClr val="000000">
                <a:alpha val="80011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42938" y="4784725"/>
            <a:ext cx="9029700" cy="193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488950" indent="-488950" algn="ctr">
              <a:spcBef>
                <a:spcPts val="663"/>
              </a:spcBef>
              <a:buFont typeface="Times New Roman" pitchFamily="16" charset="0"/>
              <a:buAutoNum type="arabicPeriod"/>
              <a:tabLst>
                <a:tab pos="488950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  <a:tab pos="9472613" algn="l"/>
              </a:tabLst>
            </a:pPr>
            <a:r>
              <a:rPr lang="en-US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Ecografia endorettale </a:t>
            </a: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o Ecoendoscospia transrettale  / </a:t>
            </a:r>
            <a:r>
              <a:rPr lang="en-US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RM pelvica </a:t>
            </a:r>
          </a:p>
          <a:p>
            <a:pPr marL="488950" indent="-488950">
              <a:spcBef>
                <a:spcPts val="663"/>
              </a:spcBef>
              <a:buClrTx/>
              <a:buFontTx/>
              <a:buNone/>
              <a:tabLst>
                <a:tab pos="488950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  <a:tab pos="9472613" algn="l"/>
              </a:tabLst>
            </a:pPr>
            <a:endParaRPr lang="en-US" sz="280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488950" indent="-488950" algn="ctr">
              <a:spcBef>
                <a:spcPts val="663"/>
              </a:spcBef>
              <a:buClrTx/>
              <a:buFontTx/>
              <a:buNone/>
              <a:tabLst>
                <a:tab pos="488950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  <a:tab pos="9472613" algn="l"/>
              </a:tabLst>
            </a:pPr>
            <a:r>
              <a:rPr lang="en-US" sz="28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2. TC torace-addome-pelvi </a:t>
            </a: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269875" y="5613400"/>
            <a:ext cx="719138" cy="358775"/>
          </a:xfrm>
          <a:prstGeom prst="rightArrow">
            <a:avLst>
              <a:gd name="adj1" fmla="val 50000"/>
              <a:gd name="adj2" fmla="val 50111"/>
            </a:avLst>
          </a:prstGeom>
          <a:solidFill>
            <a:srgbClr val="C00000"/>
          </a:solidFill>
          <a:ln w="25560" cap="sq">
            <a:solidFill>
              <a:srgbClr val="395E89"/>
            </a:solidFill>
            <a:round/>
            <a:headEnd/>
            <a:tailEnd/>
          </a:ln>
          <a:effectLst>
            <a:outerShdw dist="101823" dir="2700000" algn="ctr" rotWithShape="0">
              <a:srgbClr val="000000">
                <a:alpha val="80011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843213" y="185738"/>
            <a:ext cx="3186112" cy="731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Stadiazione</a:t>
            </a:r>
          </a:p>
        </p:txBody>
      </p:sp>
    </p:spTree>
    <p:extLst>
      <p:ext uri="{BB962C8B-B14F-4D97-AF65-F5344CB8AC3E}">
        <p14:creationId xmlns:p14="http://schemas.microsoft.com/office/powerpoint/2010/main" val="3413526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 l="34004" t="10837" r="33063" b="6615"/>
          <a:stretch>
            <a:fillRect/>
          </a:stretch>
        </p:blipFill>
        <p:spPr bwMode="auto">
          <a:xfrm>
            <a:off x="-1588" y="-722313"/>
            <a:ext cx="4668838" cy="6580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 l="33786" t="11162" r="32431" b="6337"/>
          <a:stretch>
            <a:fillRect/>
          </a:stretch>
        </p:blipFill>
        <p:spPr bwMode="auto">
          <a:xfrm>
            <a:off x="4324350" y="203200"/>
            <a:ext cx="4794250" cy="658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4498975" y="692150"/>
            <a:ext cx="1512888" cy="287338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5768975" y="1987550"/>
            <a:ext cx="720725" cy="288925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27563" y="2614613"/>
            <a:ext cx="4203700" cy="2908300"/>
          </a:xfrm>
          <a:prstGeom prst="rect">
            <a:avLst/>
          </a:prstGeom>
          <a:gradFill rotWithShape="0">
            <a:gsLst>
              <a:gs pos="0">
                <a:srgbClr val="E7F0FB"/>
              </a:gs>
              <a:gs pos="100000">
                <a:srgbClr val="ADCCF2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Sospendere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metformina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48 ore prima e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riprendere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48 ore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dopo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somministrazione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del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mdc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nei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Pazienti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alterazione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della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funzione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renale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4613" y="163513"/>
            <a:ext cx="4203700" cy="2095500"/>
          </a:xfrm>
          <a:prstGeom prst="rect">
            <a:avLst/>
          </a:prstGeom>
          <a:gradFill rotWithShape="0">
            <a:gsLst>
              <a:gs pos="0">
                <a:srgbClr val="E7F0FB"/>
              </a:gs>
              <a:gs pos="100000">
                <a:srgbClr val="ADCCF2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Effettuare preparazione con antistaminico  e cortisone  nelle 24 ore precedenti all’esame  nei Pazienti allergici al mdc!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4364038" y="989013"/>
            <a:ext cx="922337" cy="14446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65100" y="2814638"/>
            <a:ext cx="4025900" cy="876300"/>
          </a:xfrm>
          <a:prstGeom prst="rect">
            <a:avLst/>
          </a:prstGeom>
          <a:gradFill rotWithShape="0">
            <a:gsLst>
              <a:gs pos="0">
                <a:srgbClr val="E7F0FB"/>
              </a:gs>
              <a:gs pos="100000">
                <a:srgbClr val="ADCCF2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Effettuare preparazione con idratazione!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6102350" y="2284413"/>
            <a:ext cx="720725" cy="287337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9850" y="4211638"/>
            <a:ext cx="4203700" cy="2095500"/>
          </a:xfrm>
          <a:prstGeom prst="rect">
            <a:avLst/>
          </a:prstGeom>
          <a:gradFill rotWithShape="0">
            <a:gsLst>
              <a:gs pos="0">
                <a:srgbClr val="E7F0FB"/>
              </a:gs>
              <a:gs pos="100000">
                <a:srgbClr val="ADCCF2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E’ necessario che il Pz porti in visione dosaggio della creatinina plasmatica non più vecchio di 3 mesi!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816350" y="5143500"/>
            <a:ext cx="5270500" cy="1689100"/>
          </a:xfrm>
          <a:prstGeom prst="rect">
            <a:avLst/>
          </a:prstGeom>
          <a:gradFill rotWithShape="0">
            <a:gsLst>
              <a:gs pos="0">
                <a:srgbClr val="E7F0FB"/>
              </a:gs>
              <a:gs pos="100000">
                <a:srgbClr val="ADCCF2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Il Paziente deve presentarsi a digiuno da circa 6 ore (può assumere acqua e terapie farmacologiche)</a:t>
            </a:r>
          </a:p>
        </p:txBody>
      </p:sp>
    </p:spTree>
    <p:extLst>
      <p:ext uri="{BB962C8B-B14F-4D97-AF65-F5344CB8AC3E}">
        <p14:creationId xmlns:p14="http://schemas.microsoft.com/office/powerpoint/2010/main" val="2498964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0" animBg="1"/>
      <p:bldP spid="72711" grpId="0" animBg="1"/>
      <p:bldP spid="727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 l="36214" t="36214" r="23346" b="22339"/>
          <a:stretch>
            <a:fillRect/>
          </a:stretch>
        </p:blipFill>
        <p:spPr bwMode="auto">
          <a:xfrm>
            <a:off x="4287838" y="3286125"/>
            <a:ext cx="3657600" cy="360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/>
          <a:srcRect l="34390" t="32808" r="29785" b="35233"/>
          <a:stretch>
            <a:fillRect/>
          </a:stretch>
        </p:blipFill>
        <p:spPr bwMode="auto">
          <a:xfrm>
            <a:off x="304800" y="3330575"/>
            <a:ext cx="3922713" cy="350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/>
          <a:srcRect l="13841" t="38222" r="53670" b="36684"/>
          <a:stretch>
            <a:fillRect/>
          </a:stretch>
        </p:blipFill>
        <p:spPr bwMode="auto">
          <a:xfrm>
            <a:off x="407988" y="466725"/>
            <a:ext cx="3448050" cy="266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/>
          <a:srcRect l="16603" t="29515" r="20782" b="22711"/>
          <a:stretch>
            <a:fillRect/>
          </a:stretch>
        </p:blipFill>
        <p:spPr bwMode="auto">
          <a:xfrm>
            <a:off x="4005263" y="96838"/>
            <a:ext cx="3822700" cy="309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981575" y="4948238"/>
            <a:ext cx="431800" cy="5048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2322513" y="4576763"/>
            <a:ext cx="193675" cy="62547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2220913" y="3686175"/>
            <a:ext cx="122237" cy="361950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13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737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61988" y="1520825"/>
            <a:ext cx="4940300" cy="43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</a:rPr>
              <a:t>TC ed RM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7280" t="16812" r="33572" b="25970"/>
          <a:stretch>
            <a:fillRect/>
          </a:stretch>
        </p:blipFill>
        <p:spPr bwMode="auto">
          <a:xfrm>
            <a:off x="5435600" y="3816350"/>
            <a:ext cx="3022600" cy="292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 l="5855" t="16977" r="38074" b="24075"/>
          <a:stretch>
            <a:fillRect/>
          </a:stretch>
        </p:blipFill>
        <p:spPr bwMode="auto">
          <a:xfrm>
            <a:off x="5435600" y="863600"/>
            <a:ext cx="3024188" cy="31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/>
          <a:srcRect l="31305" t="30254" r="24294" b="26500"/>
          <a:stretch>
            <a:fillRect/>
          </a:stretch>
        </p:blipFill>
        <p:spPr bwMode="auto">
          <a:xfrm>
            <a:off x="250825" y="1268413"/>
            <a:ext cx="5040313" cy="490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754063" y="4003675"/>
            <a:ext cx="792162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003800" y="2276475"/>
            <a:ext cx="792163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5722938" y="4652963"/>
            <a:ext cx="792162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5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12725" y="1766888"/>
            <a:ext cx="9217025" cy="408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marL="476250" indent="-450850">
              <a:buClrTx/>
              <a:buSzPct val="99000"/>
              <a:buFontTx/>
              <a:buNone/>
              <a:tabLst>
                <a:tab pos="476250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309225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1.</a:t>
            </a:r>
            <a:r>
              <a:rPr lang="en-US" sz="2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	T</a:t>
            </a: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: Eco/ RM 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-611188" y="941388"/>
            <a:ext cx="10160001" cy="55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7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sz="32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Neoplasia Retto-anale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0913" y="1901825"/>
            <a:ext cx="5245100" cy="1219200"/>
            <a:chOff x="2199" y="1198"/>
            <a:chExt cx="3304" cy="768"/>
          </a:xfrm>
        </p:grpSpPr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2199" y="1198"/>
              <a:ext cx="3304" cy="768"/>
            </a:xfrm>
            <a:prstGeom prst="rect">
              <a:avLst/>
            </a:prstGeom>
            <a:gradFill rotWithShape="0">
              <a:gsLst>
                <a:gs pos="0">
                  <a:srgbClr val="E7F0FB"/>
                </a:gs>
                <a:gs pos="100000">
                  <a:srgbClr val="ADCCF2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2199" y="1198"/>
              <a:ext cx="3304" cy="7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38160" tIns="38160" rIns="38160" bIns="3816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</a:rPr>
                <a:t>EUS (ed ERUS) ed RM sono le uniche metodiche che consentono l’identificazione dei diversi strati parietali del retto.</a:t>
              </a:r>
            </a:p>
          </p:txBody>
        </p:sp>
      </p:grp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2749550" y="221297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560" cap="sq">
            <a:solidFill>
              <a:srgbClr val="395E89"/>
            </a:solidFill>
            <a:round/>
            <a:headEnd/>
            <a:tailEnd/>
          </a:ln>
          <a:effectLst>
            <a:outerShdw dist="101823" dir="2700000" algn="ctr" rotWithShape="0">
              <a:srgbClr val="000000">
                <a:alpha val="80011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95263" y="2930525"/>
            <a:ext cx="5519737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spcBef>
                <a:spcPts val="6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2.  </a:t>
            </a:r>
            <a:r>
              <a:rPr lang="en-US" sz="2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N-M</a:t>
            </a: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: TC TAP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92088" y="3819525"/>
            <a:ext cx="8737600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438150" indent="-412750">
              <a:spcBef>
                <a:spcPts val="663"/>
              </a:spcBef>
              <a:buClrTx/>
              <a:buFontTx/>
              <a:buNone/>
              <a:tabLst>
                <a:tab pos="4381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9225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3.</a:t>
            </a:r>
            <a:r>
              <a:rPr lang="en-US" sz="2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	M</a:t>
            </a: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:  In caso di dubbi ed in base alla necessità del chirurgo in previsione di un intervento chirurgico… può essere necessario RM epatica con mdc epatospecifico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57200" y="223838"/>
            <a:ext cx="8026400" cy="749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ea typeface="Arial Bold" charset="0"/>
                <a:cs typeface="Arial Bold" charset="0"/>
              </a:rPr>
              <a:t>STADIAZIONE</a:t>
            </a:r>
            <a:r>
              <a:rPr lang="en-US" sz="400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ヒラギノ角ゴ ProN W6" charset="0"/>
                <a:cs typeface="ヒラギノ角ゴ ProN W6" charset="0"/>
              </a:rPr>
              <a:t/>
            </a:r>
            <a:br>
              <a:rPr lang="en-US" sz="400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ヒラギノ角ゴ ProN W6" charset="0"/>
                <a:cs typeface="ヒラギノ角ゴ ProN W6" charset="0"/>
              </a:rPr>
            </a:br>
            <a:endParaRPr lang="en-US" sz="400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charset="0"/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30363"/>
            <a:ext cx="2465387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627188"/>
            <a:ext cx="1516062" cy="3960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198938" y="1412875"/>
            <a:ext cx="4927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14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E2602"/>
                </a:solidFill>
                <a:latin typeface="Lucida Grande" charset="0"/>
                <a:ea typeface="Lucida Grande" charset="0"/>
                <a:cs typeface="Lucida Grande" charset="0"/>
              </a:rPr>
              <a:t>B&amp;K Medical scanner (</a:t>
            </a:r>
            <a:r>
              <a:rPr lang="en-US" sz="2400" b="1" dirty="0" err="1">
                <a:solidFill>
                  <a:srgbClr val="FE2602"/>
                </a:solidFill>
                <a:latin typeface="Lucida Grande" charset="0"/>
                <a:ea typeface="Lucida Grande" charset="0"/>
                <a:cs typeface="Lucida Grande" charset="0"/>
              </a:rPr>
              <a:t>Sandtoften</a:t>
            </a:r>
            <a:r>
              <a:rPr lang="en-US" sz="2400" b="1" dirty="0">
                <a:solidFill>
                  <a:srgbClr val="FE2602"/>
                </a:solidFill>
                <a:latin typeface="Lucida Grande" charset="0"/>
                <a:ea typeface="Lucida Grande" charset="0"/>
                <a:cs typeface="Lucida Grande" charset="0"/>
              </a:rPr>
              <a:t> 9, Gentofte, Denmark), </a:t>
            </a:r>
            <a:r>
              <a:rPr lang="en-US" sz="2400" dirty="0" err="1">
                <a:solidFill>
                  <a:srgbClr val="003300"/>
                </a:solidFill>
                <a:latin typeface="Lucida Grande" charset="0"/>
                <a:ea typeface="Lucida Grande" charset="0"/>
                <a:cs typeface="Lucida Grande" charset="0"/>
              </a:rPr>
              <a:t>Ecografo</a:t>
            </a:r>
            <a:r>
              <a:rPr lang="en-US" sz="2400" dirty="0">
                <a:solidFill>
                  <a:srgbClr val="003300"/>
                </a:solidFill>
                <a:latin typeface="Lucida Grande" charset="0"/>
                <a:ea typeface="Lucida Grande" charset="0"/>
                <a:cs typeface="Lucida Grande" charset="0"/>
              </a:rPr>
              <a:t> 3535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194175" y="2608263"/>
            <a:ext cx="4965700" cy="149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14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Sonda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meccanica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rotante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(</a:t>
            </a:r>
            <a:r>
              <a:rPr lang="en-US" sz="24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360°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tridimensionale</a:t>
            </a:r>
            <a:r>
              <a:rPr lang="en-US" sz="2400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(3D), </a:t>
            </a: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modello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2050 ad </a:t>
            </a: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elevata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frequenza</a:t>
            </a:r>
            <a:r>
              <a:rPr lang="en-US" sz="2400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(10-16 MHz)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39788" y="415925"/>
            <a:ext cx="8826500" cy="149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>
              <a:buClrTx/>
              <a:buSzPct val="171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Ecografia endorettale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4292600"/>
            <a:ext cx="4165600" cy="927100"/>
            <a:chOff x="2880" y="2704"/>
            <a:chExt cx="2624" cy="584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2880" y="2704"/>
              <a:ext cx="2624" cy="584"/>
            </a:xfrm>
            <a:prstGeom prst="rect">
              <a:avLst/>
            </a:prstGeom>
            <a:gradFill rotWithShape="0">
              <a:gsLst>
                <a:gs pos="0">
                  <a:srgbClr val="E7F0FB"/>
                </a:gs>
                <a:gs pos="100000">
                  <a:srgbClr val="ADCCF2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2880" y="2704"/>
              <a:ext cx="2624" cy="5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38160" tIns="38160" rIns="38160" bIns="3816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</a:rPr>
                <a:t>Preparazione: clistere evacuativo una o due ore prima, no digiuno, no vescica piena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5508625"/>
            <a:ext cx="4165600" cy="1219200"/>
            <a:chOff x="2880" y="3470"/>
            <a:chExt cx="2624" cy="768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2880" y="3470"/>
              <a:ext cx="2624" cy="768"/>
            </a:xfrm>
            <a:prstGeom prst="rect">
              <a:avLst/>
            </a:prstGeom>
            <a:gradFill rotWithShape="0">
              <a:gsLst>
                <a:gs pos="0">
                  <a:srgbClr val="E7F0FB"/>
                </a:gs>
                <a:gs pos="100000">
                  <a:srgbClr val="ADCCF2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2880" y="3470"/>
              <a:ext cx="2624" cy="7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38160" tIns="38160" rIns="38160" bIns="3816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</a:rPr>
                <a:t>Esecuzione: no sedazione, durata 10-15 min, rettoscopio per corretto posizionamento sonda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63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1966913"/>
            <a:ext cx="4076700" cy="482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5870575" y="3213100"/>
            <a:ext cx="792163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6015038" y="3573463"/>
            <a:ext cx="792162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6159500" y="3933825"/>
            <a:ext cx="792163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6230938" y="4292600"/>
            <a:ext cx="792162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6230938" y="4652963"/>
            <a:ext cx="792162" cy="2889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25475" y="2911475"/>
            <a:ext cx="3975100" cy="411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>
            <a:spAutoFit/>
          </a:bodyPr>
          <a:lstStyle/>
          <a:p>
            <a:pPr algn="ctr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</a:rPr>
              <a:t>I strato iperecogeno: interfaccia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82638" y="3271838"/>
            <a:ext cx="3663950" cy="41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>
            <a:spAutoFit/>
          </a:bodyPr>
          <a:lstStyle/>
          <a:p>
            <a:pPr algn="ctr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</a:rPr>
              <a:t>II strato ipoecogeno: mucosa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814388" y="3729038"/>
            <a:ext cx="4440237" cy="41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>
            <a:spAutoFit/>
          </a:bodyPr>
          <a:lstStyle/>
          <a:p>
            <a:pPr algn="ctr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</a:rPr>
              <a:t>III strato iperecogeno: sottomucosa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993775" y="4437063"/>
            <a:ext cx="3709988" cy="41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>
            <a:spAutoFit/>
          </a:bodyPr>
          <a:lstStyle/>
          <a:p>
            <a:pPr algn="ctr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</a:rPr>
              <a:t>V strato iperecogeno: sierosa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55613" y="655638"/>
            <a:ext cx="8001000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L'anatomia ecografica della parete rettale consta di diverse bande ad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ecogenicità differente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che corrispondono agli strati parietali del retto.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22263" y="4064000"/>
            <a:ext cx="5076825" cy="411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>
            <a:spAutoFit/>
          </a:bodyPr>
          <a:lstStyle/>
          <a:p>
            <a:pPr algn="ctr">
              <a:spcBef>
                <a:spcPts val="5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FF0000"/>
                </a:solidFill>
                <a:latin typeface="Arial Italic" charset="0"/>
                <a:ea typeface="Arial Italic" charset="0"/>
                <a:cs typeface="Arial Italic" charset="0"/>
              </a:rPr>
              <a:t>IV strato ipoecogeno: muscolaris propria</a:t>
            </a:r>
          </a:p>
        </p:txBody>
      </p:sp>
    </p:spTree>
    <p:extLst>
      <p:ext uri="{BB962C8B-B14F-4D97-AF65-F5344CB8AC3E}">
        <p14:creationId xmlns:p14="http://schemas.microsoft.com/office/powerpoint/2010/main" val="50545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animBg="1"/>
      <p:bldP spid="77828" grpId="0" animBg="1"/>
      <p:bldP spid="77829" grpId="0" animBg="1"/>
      <p:bldP spid="778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720975" y="-15875"/>
            <a:ext cx="6681788" cy="55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spcBef>
                <a:spcPts val="7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u="sng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RM Pelvica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98438" y="3365500"/>
            <a:ext cx="8991600" cy="3263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Preparazione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1.Clistere evacuativo il giorno dell’esame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2.Digiuno da circa 6 ore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3.Presentarsi almeno mezz’ora prima dell’esame per anamnesi, consenso informato, acquisizione accesso venoso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4.Creatininemia: solo in pazienti diabetici, anziani o con sospetta o nota insufficienza renale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938" y="661988"/>
            <a:ext cx="4791075" cy="36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304800" indent="-279400">
              <a:buClrTx/>
              <a:buFontTx/>
              <a:buNone/>
              <a:tabLst>
                <a:tab pos="304800" algn="l"/>
                <a:tab pos="752475" algn="l"/>
                <a:tab pos="1201738" algn="l"/>
                <a:tab pos="1651000" algn="l"/>
                <a:tab pos="2100263" algn="l"/>
                <a:tab pos="2549525" algn="l"/>
                <a:tab pos="2998788" algn="l"/>
                <a:tab pos="3448050" algn="l"/>
                <a:tab pos="3897313" algn="l"/>
                <a:tab pos="4346575" algn="l"/>
                <a:tab pos="4795838" algn="l"/>
                <a:tab pos="5245100" algn="l"/>
                <a:tab pos="5694363" algn="l"/>
                <a:tab pos="6143625" algn="l"/>
                <a:tab pos="6592888" algn="l"/>
                <a:tab pos="7042150" algn="l"/>
                <a:tab pos="7491413" algn="l"/>
                <a:tab pos="7940675" algn="l"/>
                <a:tab pos="8389938" algn="l"/>
                <a:tab pos="8839200" algn="l"/>
                <a:tab pos="9288463" algn="l"/>
              </a:tabLst>
            </a:pPr>
            <a:r>
              <a:rPr lang="en-US" sz="24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Controindicazioni</a:t>
            </a:r>
            <a:r>
              <a:rPr lang="en-US" sz="2400" b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assolute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57188" y="1263650"/>
            <a:ext cx="5499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79400" indent="-279400">
              <a:buFont typeface="Times New Roman" pitchFamily="16" charset="0"/>
              <a:buAutoNum type="arabicPeriod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PM-Defribillatori</a:t>
            </a:r>
          </a:p>
          <a:p>
            <a:pPr marL="279400" indent="-279400" algn="ctr">
              <a:buClrTx/>
              <a:buFontTx/>
              <a:buNone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endParaRPr lang="en-US" sz="240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57188" y="1784350"/>
            <a:ext cx="88011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2.Pompe di iniezione per insulina o altri farmaci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60363" y="2427288"/>
            <a:ext cx="6143625" cy="731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3.Recente sostituzione cristallino (&lt;3 mesi) o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posizionamento clips, spirali o stent metallici</a:t>
            </a:r>
          </a:p>
        </p:txBody>
      </p:sp>
    </p:spTree>
    <p:extLst>
      <p:ext uri="{BB962C8B-B14F-4D97-AF65-F5344CB8AC3E}">
        <p14:creationId xmlns:p14="http://schemas.microsoft.com/office/powerpoint/2010/main" val="9938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25475"/>
            <a:ext cx="3203575" cy="311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38488"/>
            <a:ext cx="3059113" cy="3030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152775"/>
            <a:ext cx="3313112" cy="302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3" y="641350"/>
            <a:ext cx="2928937" cy="306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3700" y="611188"/>
            <a:ext cx="3240088" cy="3198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3705225"/>
            <a:ext cx="3059112" cy="303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7888" y="3738563"/>
            <a:ext cx="3203575" cy="298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0675" y="3719513"/>
            <a:ext cx="3313113" cy="302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99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1438" y="182563"/>
            <a:ext cx="8991600" cy="5397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RM versus Ecografia/Ecoendoscopia</a:t>
            </a:r>
            <a:r>
              <a:rPr lang="en-US" sz="24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: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Indagine più panoramica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Permette lo studio delle neoplasie più prossimali o stenosanti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Meno operatore-dipendente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Indagine costosa-liste d’attesa-condizioni Paziente</a:t>
            </a:r>
          </a:p>
          <a:p>
            <a:pPr marL="266700" indent="-241300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en-US" sz="2400">
              <a:solidFill>
                <a:srgbClr val="003300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Ecografia/Ecoendoscopia versus RM: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en-US" sz="2400" b="1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Migliore sensibilità per le lesioni più piccole (T0-T1), tendenza a lieve overstaging nelle lesioni T2-T3 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Esame più rapido e meno costoso, senza mdc</a:t>
            </a:r>
          </a:p>
          <a:p>
            <a:pPr marL="266700" indent="-241300" algn="ctr">
              <a:buClrTx/>
              <a:buFontTx/>
              <a:buNone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Maggior accuratezza diagnostica nella valutazione dei linfonodi peri-lesionali (80%)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07963" y="5602288"/>
            <a:ext cx="8737600" cy="1003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spcBef>
                <a:spcPts val="6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>ESAMI COMPLEMENTARI!</a:t>
            </a:r>
          </a:p>
          <a:p>
            <a:pPr algn="ctr">
              <a:spcBef>
                <a:spcPts val="6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7963" y="6457950"/>
            <a:ext cx="4932362" cy="350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 anchor="ctr">
            <a:spAutoFit/>
          </a:bodyPr>
          <a:lstStyle/>
          <a:p>
            <a:pPr algn="just">
              <a:spcBef>
                <a:spcPts val="4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ASGE guidelines Gastrointest Endosc , 2005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27025" y="6089650"/>
            <a:ext cx="4130675" cy="350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 anchor="ctr">
            <a:spAutoFit/>
          </a:bodyPr>
          <a:lstStyle/>
          <a:p>
            <a:pPr algn="ctr">
              <a:spcBef>
                <a:spcPts val="4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Kav T World Journal Gastroent, 2010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176838" y="6130925"/>
            <a:ext cx="39497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just">
              <a:spcBef>
                <a:spcPts val="4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Garcia Aguilar J Dis Colon Rectum, 2002</a:t>
            </a:r>
          </a:p>
        </p:txBody>
      </p:sp>
    </p:spTree>
    <p:extLst>
      <p:ext uri="{BB962C8B-B14F-4D97-AF65-F5344CB8AC3E}">
        <p14:creationId xmlns:p14="http://schemas.microsoft.com/office/powerpoint/2010/main" val="3224197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2425" y="101600"/>
            <a:ext cx="8432800" cy="1854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40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</a:rPr>
              <a:t>proctorragia: diagnosi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-276225" y="2863850"/>
            <a:ext cx="9688513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1.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Clisma</a:t>
            </a: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opaco</a:t>
            </a: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doppio</a:t>
            </a: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contrasto</a:t>
            </a:r>
            <a:endParaRPr lang="en-US" sz="36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61925" y="4375150"/>
            <a:ext cx="88011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2.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Colonscopia</a:t>
            </a: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virtuale</a:t>
            </a:r>
            <a:r>
              <a:rPr lang="en-US" sz="36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o Colon-TC</a:t>
            </a:r>
          </a:p>
        </p:txBody>
      </p:sp>
    </p:spTree>
    <p:extLst>
      <p:ext uri="{BB962C8B-B14F-4D97-AF65-F5344CB8AC3E}">
        <p14:creationId xmlns:p14="http://schemas.microsoft.com/office/powerpoint/2010/main" val="77468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814388"/>
            <a:ext cx="9410700" cy="6032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42875" y="3500438"/>
            <a:ext cx="1244600" cy="26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Proctorragia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981200" y="3286125"/>
            <a:ext cx="1244600" cy="67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Coloscopia o Clisma opaco o Colon TC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942013" y="5011738"/>
            <a:ext cx="167640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Ecografia endorettale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(o RM pelvi)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+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TC TAP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184900" y="3519488"/>
            <a:ext cx="1244600" cy="26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TC TAP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997325" y="5227638"/>
            <a:ext cx="1460500" cy="67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Neoplasia del Retto extraperitoneale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887788" y="3286125"/>
            <a:ext cx="1612900" cy="67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Neoplasia Colica o del Retto intraperitoneale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070350" y="1816100"/>
            <a:ext cx="124460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Assenza di neoplasia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8072438" y="3286125"/>
            <a:ext cx="124460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Malattia</a:t>
            </a:r>
            <a:b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</a:b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 senza metastasi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8143875" y="5227638"/>
            <a:ext cx="1143000" cy="673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Malattia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con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 Bold" charset="0"/>
                <a:ea typeface="Times New Roman Bold" charset="0"/>
                <a:cs typeface="Times New Roman Bold" charset="0"/>
              </a:rPr>
              <a:t>metastasi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57188" y="0"/>
            <a:ext cx="7797800" cy="736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>Diagnosi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> e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>stadiazione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6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3887788"/>
            <a:ext cx="6858000" cy="2781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 b="31161"/>
          <a:stretch>
            <a:fillRect/>
          </a:stretch>
        </p:blipFill>
        <p:spPr bwMode="auto">
          <a:xfrm>
            <a:off x="736600" y="1385888"/>
            <a:ext cx="6959600" cy="2387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127000" y="292100"/>
            <a:ext cx="93853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La prospettiva  :  Colonscopia Virtuale </a:t>
            </a:r>
          </a:p>
        </p:txBody>
      </p:sp>
    </p:spTree>
    <p:extLst>
      <p:ext uri="{BB962C8B-B14F-4D97-AF65-F5344CB8AC3E}">
        <p14:creationId xmlns:p14="http://schemas.microsoft.com/office/powerpoint/2010/main" val="396190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354513" y="0"/>
            <a:ext cx="42037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BF28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>1° Radiologia, Spedali Civili Brescia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-49213"/>
            <a:ext cx="936625" cy="957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35000" y="692150"/>
          <a:ext cx="893603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12554302" imgH="5843662" progId="MSGraph.Chart.8">
                  <p:embed/>
                </p:oleObj>
              </mc:Choice>
              <mc:Fallback>
                <p:oleObj r:id="rId5" imgW="12554302" imgH="5843662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692150"/>
                        <a:ext cx="8936038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47688"/>
            <a:ext cx="2160587" cy="2520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24088" y="5649913"/>
            <a:ext cx="5111750" cy="808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38160" tIns="38160" rIns="38160" bIns="3816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3 sedute pomeridiane / settimana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circa 15-18 esami</a:t>
            </a:r>
          </a:p>
        </p:txBody>
      </p:sp>
    </p:spTree>
    <p:extLst>
      <p:ext uri="{BB962C8B-B14F-4D97-AF65-F5344CB8AC3E}">
        <p14:creationId xmlns:p14="http://schemas.microsoft.com/office/powerpoint/2010/main" val="41739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863600" y="1511300"/>
            <a:ext cx="7366000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687388" indent="-427038">
              <a:spcBef>
                <a:spcPts val="1600"/>
              </a:spcBef>
              <a:buClrTx/>
              <a:buSzPct val="171000"/>
              <a:buFontTx/>
              <a:buNone/>
              <a:tabLst>
                <a:tab pos="687388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  <a:tab pos="9671050" algn="l"/>
              </a:tabLst>
            </a:pP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687388" indent="-427038" algn="just">
              <a:spcBef>
                <a:spcPts val="1600"/>
              </a:spcBef>
              <a:buClrTx/>
              <a:buSzPct val="171000"/>
              <a:buFontTx/>
              <a:buNone/>
              <a:tabLst>
                <a:tab pos="687388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  <a:tab pos="9671050" algn="l"/>
              </a:tabLst>
            </a:pP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Simula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la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visualizzazione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endoscopica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della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superficie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interna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del colon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basandosi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su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dati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acquisiti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ad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alta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risoluzione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spaziale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attraverso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algoritmi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ricostruzione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3D</a:t>
            </a:r>
          </a:p>
          <a:p>
            <a:pPr marL="687388" indent="-427038">
              <a:spcBef>
                <a:spcPts val="1600"/>
              </a:spcBef>
              <a:buClrTx/>
              <a:buFontTx/>
              <a:buNone/>
              <a:tabLst>
                <a:tab pos="687388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  <a:tab pos="9671050" algn="l"/>
              </a:tabLst>
            </a:pP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    La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simulazione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endoscopica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ha un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ruolo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            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integrativo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delle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immagini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assiali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native</a:t>
            </a:r>
          </a:p>
          <a:p>
            <a:pPr marL="687388" indent="-427038">
              <a:spcBef>
                <a:spcPts val="1600"/>
              </a:spcBef>
              <a:buClrTx/>
              <a:buFontTx/>
              <a:buNone/>
              <a:tabLst>
                <a:tab pos="687388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  <a:tab pos="9671050" algn="l"/>
              </a:tabLst>
            </a:pP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   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Necessita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preparazione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intestinale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e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di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           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distensione</a:t>
            </a:r>
            <a:r>
              <a:rPr lang="en-US" sz="2400" dirty="0"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latin typeface="Arial Bold" charset="0"/>
                <a:ea typeface="Arial Bold" charset="0"/>
                <a:cs typeface="Arial Bold" charset="0"/>
              </a:rPr>
              <a:t>colica</a:t>
            </a:r>
            <a:endParaRPr lang="en-US" sz="2400" dirty="0">
              <a:latin typeface="Arial Bold" charset="0"/>
              <a:ea typeface="Arial Bold" charset="0"/>
              <a:cs typeface="Arial Bold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23900" y="3175"/>
            <a:ext cx="7366000" cy="173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Colonscopia virtuale</a:t>
            </a:r>
          </a:p>
        </p:txBody>
      </p:sp>
    </p:spTree>
    <p:extLst>
      <p:ext uri="{BB962C8B-B14F-4D97-AF65-F5344CB8AC3E}">
        <p14:creationId xmlns:p14="http://schemas.microsoft.com/office/powerpoint/2010/main" val="4269730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500188" y="739775"/>
            <a:ext cx="6146800" cy="334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Acquisizione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volumetrica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TC del colon</a:t>
            </a:r>
          </a:p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Insufflazione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gas + F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spasmolitico</a:t>
            </a: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Prono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supino</a:t>
            </a: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Senza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m.d.c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ev</a:t>
            </a:r>
            <a:endParaRPr lang="en-US" sz="2400" dirty="0">
              <a:solidFill>
                <a:srgbClr val="000000"/>
              </a:solidFill>
              <a:latin typeface="Arial Bold" charset="0"/>
              <a:ea typeface="Arial Bold" charset="0"/>
              <a:cs typeface="Arial Bold" charset="0"/>
            </a:endParaRPr>
          </a:p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Tempo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dell’esame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10-15 min</a:t>
            </a:r>
          </a:p>
          <a:p>
            <a:pPr marL="241300" indent="-241300" algn="ctr">
              <a:lnSpc>
                <a:spcPct val="145000"/>
              </a:lnSpc>
              <a:spcBef>
                <a:spcPts val="575"/>
              </a:spcBef>
              <a:buFont typeface="Lucida Grande" charset="0"/>
              <a:buChar char="•"/>
              <a:tabLst>
                <a:tab pos="241300" algn="l"/>
                <a:tab pos="688975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</a:tabLst>
            </a:pP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Post-processing: 2D </a:t>
            </a:r>
            <a:r>
              <a:rPr lang="en-US" sz="2400" dirty="0" err="1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mpr</a:t>
            </a:r>
            <a:r>
              <a:rPr lang="en-US" sz="2400" dirty="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 + 3D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38" y="4244975"/>
            <a:ext cx="5070475" cy="253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4235450"/>
            <a:ext cx="3254375" cy="2543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766888" y="11113"/>
            <a:ext cx="56007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Come avviene l’esame?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77800" y="6092825"/>
            <a:ext cx="4497388" cy="43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Radioprotezione: 3 mSV</a:t>
            </a:r>
          </a:p>
        </p:txBody>
      </p:sp>
    </p:spTree>
    <p:extLst>
      <p:ext uri="{BB962C8B-B14F-4D97-AF65-F5344CB8AC3E}">
        <p14:creationId xmlns:p14="http://schemas.microsoft.com/office/powerpoint/2010/main" val="3900396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889000" y="1735138"/>
            <a:ext cx="7366000" cy="506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Dopo aver ottenuto la distensione colica desiderata vengono acquisite 2 scansioni TC , della durata di 10-20 sec ognuna , una in posizione prona l’altra in posizione supina </a:t>
            </a:r>
          </a:p>
          <a:p>
            <a:pPr marL="685800" indent="-441325">
              <a:spcBef>
                <a:spcPts val="1600"/>
              </a:spcBef>
              <a:buSzPct val="171000"/>
              <a:buFont typeface="Gill Sans" charset="0"/>
              <a:buChar char="•"/>
              <a:tabLst>
                <a:tab pos="685800" algn="l"/>
                <a:tab pos="1133475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4625" algn="l"/>
                <a:tab pos="6973888" algn="l"/>
                <a:tab pos="7423150" algn="l"/>
                <a:tab pos="7872413" algn="l"/>
                <a:tab pos="8321675" algn="l"/>
                <a:tab pos="8770938" algn="l"/>
                <a:tab pos="9220200" algn="l"/>
                <a:tab pos="96694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la comparazione tra i due decubiti permette di ottenere una differente disposizione dell’aria nei vari segmenti intestinali, una ridistribuzione nelle sedi declivi del contenuto fluido e la mobilizzazione di eventuali residui fecali solidi , permettendo in questo modo l’eventuale conferma di reperti sospetti. 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17600" y="-50800"/>
            <a:ext cx="7366000" cy="178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Acquisizione ed interpretazione dati </a:t>
            </a:r>
          </a:p>
        </p:txBody>
      </p:sp>
    </p:spTree>
    <p:extLst>
      <p:ext uri="{BB962C8B-B14F-4D97-AF65-F5344CB8AC3E}">
        <p14:creationId xmlns:p14="http://schemas.microsoft.com/office/powerpoint/2010/main" val="409212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87500"/>
            <a:ext cx="2489200" cy="248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4171950"/>
            <a:ext cx="2730500" cy="2716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600" y="2247900"/>
            <a:ext cx="4000500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16000" y="15875"/>
            <a:ext cx="7366000" cy="173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38160" tIns="38160" rIns="38160" bIns="3816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latin typeface="Arial Bold" charset="0"/>
                <a:ea typeface="Arial Bold" charset="0"/>
                <a:cs typeface="Arial Bold" charset="0"/>
              </a:rPr>
              <a:t>Formazione polipoide fissa al cambiamento di decubito,posizione prona, posizione supina ; immagine in 3D di navigazione virtuale</a:t>
            </a:r>
          </a:p>
        </p:txBody>
      </p:sp>
    </p:spTree>
    <p:extLst>
      <p:ext uri="{BB962C8B-B14F-4D97-AF65-F5344CB8AC3E}">
        <p14:creationId xmlns:p14="http://schemas.microsoft.com/office/powerpoint/2010/main" val="367116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125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125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Presentazione su schermo (4:3)</PresentationFormat>
  <Paragraphs>210</Paragraphs>
  <Slides>30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Grafico di Microsoft 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2013-10-29T11:00:41Z</dcterms:created>
  <dcterms:modified xsi:type="dcterms:W3CDTF">2013-10-29T11:01:18Z</dcterms:modified>
</cp:coreProperties>
</file>