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46279-BA3E-479B-828A-474728CBED38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CCBE5-4F6D-4E80-A173-52106CAC224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971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/>
          <a:lstStyle/>
          <a:p>
            <a:pPr marL="39688" eaLnBrk="1" hangingPunct="1">
              <a:spcBef>
                <a:spcPct val="0"/>
              </a:spcBef>
              <a:buClrTx/>
              <a:buFontTx/>
              <a:buNone/>
              <a:tabLst>
                <a:tab pos="39688" algn="l"/>
                <a:tab pos="487363" algn="l"/>
                <a:tab pos="936625" algn="l"/>
                <a:tab pos="1385888" algn="l"/>
                <a:tab pos="1835150" algn="l"/>
                <a:tab pos="2284413" algn="l"/>
                <a:tab pos="2733675" algn="l"/>
                <a:tab pos="3182938" algn="l"/>
                <a:tab pos="3632200" algn="l"/>
                <a:tab pos="4081463" algn="l"/>
                <a:tab pos="4530725" algn="l"/>
                <a:tab pos="4979988" algn="l"/>
                <a:tab pos="5429250" algn="l"/>
                <a:tab pos="5878513" algn="l"/>
                <a:tab pos="6327775" algn="l"/>
                <a:tab pos="6777038" algn="l"/>
                <a:tab pos="7226300" algn="l"/>
                <a:tab pos="7675563" algn="l"/>
                <a:tab pos="8124825" algn="l"/>
                <a:tab pos="8574088" algn="l"/>
                <a:tab pos="9023350" algn="l"/>
              </a:tabLst>
            </a:pPr>
            <a:r>
              <a:rPr lang="en-US" sz="140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</a:rPr>
              <a:t>L'esame è di facile esecuzione, rapido e ben tollerato dal paziente e può essere condotto senza alcuna sedazione</a:t>
            </a:r>
          </a:p>
          <a:p>
            <a:pPr marL="39688" eaLnBrk="1" hangingPunct="1">
              <a:spcBef>
                <a:spcPct val="0"/>
              </a:spcBef>
              <a:buClrTx/>
              <a:buFontTx/>
              <a:buNone/>
              <a:tabLst>
                <a:tab pos="39688" algn="l"/>
                <a:tab pos="487363" algn="l"/>
                <a:tab pos="936625" algn="l"/>
                <a:tab pos="1385888" algn="l"/>
                <a:tab pos="1835150" algn="l"/>
                <a:tab pos="2284413" algn="l"/>
                <a:tab pos="2733675" algn="l"/>
                <a:tab pos="3182938" algn="l"/>
                <a:tab pos="3632200" algn="l"/>
                <a:tab pos="4081463" algn="l"/>
                <a:tab pos="4530725" algn="l"/>
                <a:tab pos="4979988" algn="l"/>
                <a:tab pos="5429250" algn="l"/>
                <a:tab pos="5878513" algn="l"/>
                <a:tab pos="6327775" algn="l"/>
                <a:tab pos="6777038" algn="l"/>
                <a:tab pos="7226300" algn="l"/>
                <a:tab pos="7675563" algn="l"/>
                <a:tab pos="8124825" algn="l"/>
                <a:tab pos="8574088" algn="l"/>
                <a:tab pos="9023350" algn="l"/>
              </a:tabLst>
            </a:pPr>
            <a:r>
              <a:rPr lang="en-US" sz="140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</a:rPr>
              <a:t>Una o due ore prima dell’esame è necessario che il paziente esegua un clistere di pulizia e ha una durata di circa 5-15 minuti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6875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2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542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25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00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89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94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90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90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70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16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BA50C-0AAE-416F-BD2D-388ACC237B3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3A4FD-7146-45AB-9088-8AE6E6EB2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6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787258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500007" y="5264511"/>
            <a:ext cx="1620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Frassi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2265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727200"/>
            <a:ext cx="3556000" cy="2149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61000" y="1557338"/>
            <a:ext cx="2514600" cy="25066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0300" y="4216400"/>
            <a:ext cx="4114800" cy="247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09600" y="4259263"/>
            <a:ext cx="5410200" cy="2395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711200" y="3175"/>
            <a:ext cx="7366000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Neoformazione del sigma, immagine in assiale, immagine in 3D di navigazione virtuale; algoritmo di ricostruzione Autodissection</a:t>
            </a:r>
          </a:p>
        </p:txBody>
      </p:sp>
    </p:spTree>
    <p:extLst>
      <p:ext uri="{BB962C8B-B14F-4D97-AF65-F5344CB8AC3E}">
        <p14:creationId xmlns:p14="http://schemas.microsoft.com/office/powerpoint/2010/main" val="1343435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7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12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1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22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379413" y="430213"/>
            <a:ext cx="8382000" cy="561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34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800" dirty="0">
              <a:solidFill>
                <a:srgbClr val="000000"/>
              </a:solidFill>
              <a:latin typeface="Arial Bold" charset="0"/>
              <a:ea typeface="Lucida Grande" charset="0"/>
              <a:cs typeface="Lucida Grande" charset="0"/>
            </a:endParaRPr>
          </a:p>
          <a:p>
            <a:pPr algn="ctr">
              <a:spcBef>
                <a:spcPts val="34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800" dirty="0">
              <a:solidFill>
                <a:srgbClr val="000000"/>
              </a:solidFill>
              <a:latin typeface="Arial Bold" charset="0"/>
              <a:ea typeface="Lucida Grande" charset="0"/>
              <a:cs typeface="Lucida Grande" charset="0"/>
            </a:endParaRPr>
          </a:p>
          <a:p>
            <a:pPr algn="ctr">
              <a:spcBef>
                <a:spcPts val="34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Solo in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centri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riferimento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algn="just">
              <a:spcBef>
                <a:spcPts val="3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Limite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dell´analisi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nella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necessità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essere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valutata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personale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con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particolare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esperienza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e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l’ancora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relativa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elevata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durata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della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fase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ricostruzione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dell’immagine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. </a:t>
            </a:r>
          </a:p>
          <a:p>
            <a:pPr algn="just">
              <a:spcBef>
                <a:spcPts val="3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Per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questi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motivi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la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colonscopia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virtuale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è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ancora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in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fase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studio e non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può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essere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proposta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come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metodica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screening.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centri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con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elevata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esperienza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può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essere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utile come studio del colon come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alternativa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al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opaco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soggetti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con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colonscopia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incompleta</a:t>
            </a:r>
            <a:r>
              <a:rPr lang="en-US" sz="1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. </a:t>
            </a: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1963738" y="736600"/>
            <a:ext cx="5194300" cy="2959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marL="382588" indent="-357188" algn="ctr">
              <a:spcBef>
                <a:spcPts val="3300"/>
              </a:spcBef>
              <a:buClrTx/>
              <a:buFontTx/>
              <a:buNone/>
              <a:tabLst>
                <a:tab pos="382588" algn="l"/>
                <a:tab pos="830263" algn="l"/>
                <a:tab pos="1279525" algn="l"/>
                <a:tab pos="1728788" algn="l"/>
                <a:tab pos="2178050" algn="l"/>
                <a:tab pos="2627313" algn="l"/>
                <a:tab pos="3076575" algn="l"/>
                <a:tab pos="3525838" algn="l"/>
                <a:tab pos="3975100" algn="l"/>
                <a:tab pos="4424363" algn="l"/>
                <a:tab pos="4873625" algn="l"/>
                <a:tab pos="5322888" algn="l"/>
                <a:tab pos="5772150" algn="l"/>
                <a:tab pos="6221413" algn="l"/>
                <a:tab pos="6670675" algn="l"/>
                <a:tab pos="7119938" algn="l"/>
                <a:tab pos="7569200" algn="l"/>
                <a:tab pos="8018463" algn="l"/>
                <a:tab pos="8467725" algn="l"/>
                <a:tab pos="8916988" algn="l"/>
                <a:tab pos="9366250" algn="l"/>
              </a:tabLst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elevato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costo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       </a:t>
            </a:r>
          </a:p>
          <a:p>
            <a:pPr marL="382588" indent="-357188" algn="ctr">
              <a:spcBef>
                <a:spcPts val="3300"/>
              </a:spcBef>
              <a:buClrTx/>
              <a:buFontTx/>
              <a:buNone/>
              <a:tabLst>
                <a:tab pos="382588" algn="l"/>
                <a:tab pos="830263" algn="l"/>
                <a:tab pos="1279525" algn="l"/>
                <a:tab pos="1728788" algn="l"/>
                <a:tab pos="2178050" algn="l"/>
                <a:tab pos="2627313" algn="l"/>
                <a:tab pos="3076575" algn="l"/>
                <a:tab pos="3525838" algn="l"/>
                <a:tab pos="3975100" algn="l"/>
                <a:tab pos="4424363" algn="l"/>
                <a:tab pos="4873625" algn="l"/>
                <a:tab pos="5322888" algn="l"/>
                <a:tab pos="5772150" algn="l"/>
                <a:tab pos="6221413" algn="l"/>
                <a:tab pos="6670675" algn="l"/>
                <a:tab pos="7119938" algn="l"/>
                <a:tab pos="7569200" algn="l"/>
                <a:tab pos="8018463" algn="l"/>
                <a:tab pos="8467725" algn="l"/>
                <a:tab pos="8916988" algn="l"/>
                <a:tab pos="9366250" algn="l"/>
              </a:tabLst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-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relativamente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poco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ill Sans" charset="0"/>
                <a:cs typeface="Gill Sans" charset="0"/>
              </a:rPr>
              <a:t>diffusa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Gill Sans" charset="0"/>
              <a:cs typeface="Gill Sans" charset="0"/>
            </a:endParaRPr>
          </a:p>
          <a:p>
            <a:pPr marL="382588" indent="-357188" algn="ctr">
              <a:spcBef>
                <a:spcPts val="3300"/>
              </a:spcBef>
              <a:buClrTx/>
              <a:buFontTx/>
              <a:buNone/>
              <a:tabLst>
                <a:tab pos="382588" algn="l"/>
                <a:tab pos="830263" algn="l"/>
                <a:tab pos="1279525" algn="l"/>
                <a:tab pos="1728788" algn="l"/>
                <a:tab pos="2178050" algn="l"/>
                <a:tab pos="2627313" algn="l"/>
                <a:tab pos="3076575" algn="l"/>
                <a:tab pos="3525838" algn="l"/>
                <a:tab pos="3975100" algn="l"/>
                <a:tab pos="4424363" algn="l"/>
                <a:tab pos="4873625" algn="l"/>
                <a:tab pos="5322888" algn="l"/>
                <a:tab pos="5772150" algn="l"/>
                <a:tab pos="6221413" algn="l"/>
                <a:tab pos="6670675" algn="l"/>
                <a:tab pos="7119938" algn="l"/>
                <a:tab pos="7569200" algn="l"/>
                <a:tab pos="8018463" algn="l"/>
                <a:tab pos="8467725" algn="l"/>
                <a:tab pos="8916988" algn="l"/>
                <a:tab pos="9366250" algn="l"/>
              </a:tabLst>
            </a:pP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Gill Sans" charset="0"/>
              <a:cs typeface="Gill Sans" charset="0"/>
            </a:endParaRPr>
          </a:p>
          <a:p>
            <a:pPr marL="382588" indent="-357188" algn="ctr">
              <a:spcBef>
                <a:spcPts val="3300"/>
              </a:spcBef>
              <a:buClrTx/>
              <a:buFontTx/>
              <a:buNone/>
              <a:tabLst>
                <a:tab pos="382588" algn="l"/>
                <a:tab pos="830263" algn="l"/>
                <a:tab pos="1279525" algn="l"/>
                <a:tab pos="1728788" algn="l"/>
                <a:tab pos="2178050" algn="l"/>
                <a:tab pos="2627313" algn="l"/>
                <a:tab pos="3076575" algn="l"/>
                <a:tab pos="3525838" algn="l"/>
                <a:tab pos="3975100" algn="l"/>
                <a:tab pos="4424363" algn="l"/>
                <a:tab pos="4873625" algn="l"/>
                <a:tab pos="5322888" algn="l"/>
                <a:tab pos="5772150" algn="l"/>
                <a:tab pos="6221413" algn="l"/>
                <a:tab pos="6670675" algn="l"/>
                <a:tab pos="7119938" algn="l"/>
                <a:tab pos="7569200" algn="l"/>
                <a:tab pos="8018463" algn="l"/>
                <a:tab pos="8467725" algn="l"/>
                <a:tab pos="8916988" algn="l"/>
                <a:tab pos="9366250" algn="l"/>
              </a:tabLst>
            </a:pP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Gill Sans" charset="0"/>
              <a:cs typeface="Gill Sans" charset="0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920750" y="20638"/>
            <a:ext cx="7289800" cy="698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26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Colonscopia virtuale </a:t>
            </a:r>
          </a:p>
        </p:txBody>
      </p:sp>
    </p:spTree>
    <p:extLst>
      <p:ext uri="{BB962C8B-B14F-4D97-AF65-F5344CB8AC3E}">
        <p14:creationId xmlns:p14="http://schemas.microsoft.com/office/powerpoint/2010/main" val="190719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622300" y="-452438"/>
            <a:ext cx="7366000" cy="17303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5600" dirty="0" err="1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Clisma</a:t>
            </a:r>
            <a:r>
              <a:rPr lang="en-US" sz="5600" dirty="0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US" sz="5600" dirty="0" err="1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opaco</a:t>
            </a:r>
            <a:endParaRPr lang="en-US" sz="5600" dirty="0">
              <a:solidFill>
                <a:srgbClr val="000000"/>
              </a:solidFill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673100" y="879475"/>
            <a:ext cx="7937500" cy="6400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adeguata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valutazione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morfologica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tecnica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consolidata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e 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diffusa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sul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territorio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costo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contenuto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5800" indent="-441325">
              <a:spcBef>
                <a:spcPts val="1600"/>
              </a:spcBef>
              <a:buClrTx/>
              <a:buSzPct val="171000"/>
              <a:buFontTx/>
              <a:buNone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endParaRPr lang="en-US" sz="2800" dirty="0">
              <a:solidFill>
                <a:srgbClr val="000000"/>
              </a:solidFill>
              <a:ea typeface="ヒラギノ角ゴ ProN W3" charset="0"/>
              <a:cs typeface="ヒラギノ角ゴ ProN W3" charset="0"/>
            </a:endParaRP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invasivo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necessita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collaborazione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scarse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informazioni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extraluminali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esposizione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radiazioni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ionizzanti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225800" y="3567113"/>
            <a:ext cx="2162175" cy="549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>
                <a:solidFill>
                  <a:srgbClr val="FF0000"/>
                </a:solidFill>
                <a:ea typeface="Gill Sans" charset="0"/>
                <a:cs typeface="Gill Sans" charset="0"/>
              </a:rPr>
              <a:t>gli svantaggi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3263900" y="1027113"/>
            <a:ext cx="1817688" cy="549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 dirty="0" err="1">
                <a:solidFill>
                  <a:srgbClr val="FF0000"/>
                </a:solidFill>
                <a:ea typeface="Gill Sans" charset="0"/>
                <a:cs typeface="Gill Sans" charset="0"/>
              </a:rPr>
              <a:t>i</a:t>
            </a:r>
            <a:r>
              <a:rPr lang="en-US" sz="36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Gill Sans" charset="0"/>
                <a:cs typeface="Gill Sans" charset="0"/>
              </a:rPr>
              <a:t>vantaggi</a:t>
            </a:r>
            <a:r>
              <a:rPr lang="en-US" sz="36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4516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790575" y="255588"/>
            <a:ext cx="7289800" cy="889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spcBef>
                <a:spcPts val="26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5600">
                <a:solidFill>
                  <a:srgbClr val="000000"/>
                </a:solidFill>
                <a:ea typeface="Gill Sans" charset="0"/>
                <a:cs typeface="Gill Sans" charset="0"/>
              </a:rPr>
              <a:t>Clisma opaco</a:t>
            </a: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93725" y="2947988"/>
            <a:ext cx="7937500" cy="2146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marL="465138" indent="-430213" algn="ctr">
              <a:spcBef>
                <a:spcPts val="3400"/>
              </a:spcBef>
              <a:buFont typeface="Wingdings" pitchFamily="2" charset="2"/>
              <a:buChar char=""/>
              <a:tabLst>
                <a:tab pos="465138" algn="l"/>
                <a:tab pos="912813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Gravidanza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465138" indent="-430213" algn="ctr">
              <a:spcBef>
                <a:spcPts val="3400"/>
              </a:spcBef>
              <a:buFont typeface="Wingdings" pitchFamily="2" charset="2"/>
              <a:buChar char=""/>
              <a:tabLst>
                <a:tab pos="465138" algn="l"/>
                <a:tab pos="912813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Perforazione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465138" indent="-430213" algn="ctr">
              <a:spcBef>
                <a:spcPts val="3400"/>
              </a:spcBef>
              <a:buFont typeface="Wingdings" pitchFamily="2" charset="2"/>
              <a:buChar char=""/>
              <a:tabLst>
                <a:tab pos="465138" algn="l"/>
                <a:tab pos="912813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Recente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polipectomia</a:t>
            </a:r>
            <a:r>
              <a:rPr lang="en-US" sz="28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endoscopica</a:t>
            </a:r>
            <a:endParaRPr lang="en-US" sz="28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155700" y="1609725"/>
            <a:ext cx="6832600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spcBef>
                <a:spcPts val="19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 dirty="0" err="1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Controindicazioni</a:t>
            </a:r>
            <a:endParaRPr lang="en-US" sz="3600" dirty="0">
              <a:solidFill>
                <a:srgbClr val="FF0000"/>
              </a:solidFill>
              <a:latin typeface="Arial Bold" charset="0"/>
              <a:ea typeface="Arial Bold" charset="0"/>
              <a:cs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873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355600" y="901700"/>
            <a:ext cx="2705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opaco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doppio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contrasto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577850" y="2117725"/>
            <a:ext cx="2727325" cy="444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sensibilità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globale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94%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22%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polipi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2-3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56%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polipi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4-5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83%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polipi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6-9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99%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polipi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&gt;1 cm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(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Regge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e </a:t>
            </a:r>
            <a:r>
              <a:rPr lang="en-US" sz="2400" i="1" dirty="0" err="1">
                <a:solidFill>
                  <a:srgbClr val="000000"/>
                </a:solidFill>
                <a:ea typeface="Gill Sans" charset="0"/>
                <a:cs typeface="Gill Sans" charset="0"/>
              </a:rPr>
              <a:t>Iussich</a:t>
            </a:r>
            <a:r>
              <a:rPr lang="en-US" sz="24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> 2012)</a:t>
            </a:r>
            <a:r>
              <a:rPr lang="en-US" sz="2800" i="1" dirty="0">
                <a:solidFill>
                  <a:srgbClr val="000000"/>
                </a:solidFill>
                <a:ea typeface="Gill Sans" charset="0"/>
                <a:cs typeface="Gill Sans" charset="0"/>
              </a:rPr>
              <a:t/>
            </a:r>
            <a:br>
              <a:rPr lang="en-US" sz="2800" i="1" dirty="0">
                <a:solidFill>
                  <a:srgbClr val="000000"/>
                </a:solidFill>
                <a:ea typeface="Gill Sans" charset="0"/>
                <a:cs typeface="Gill Sans" charset="0"/>
              </a:rPr>
            </a:br>
            <a:endParaRPr lang="en-US" sz="2800" i="1" dirty="0">
              <a:solidFill>
                <a:srgbClr val="000000"/>
              </a:solidFill>
              <a:ea typeface="Gill Sans" charset="0"/>
              <a:cs typeface="Gill Sans" charset="0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2613" y="766763"/>
            <a:ext cx="4000500" cy="54244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5243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55600" y="901700"/>
            <a:ext cx="2705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 opaco a doppio contrasto </a:t>
            </a: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577850" y="2117725"/>
            <a:ext cx="2727325" cy="444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sensibilità globale 94%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22% polipi 2-3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56% polipi 4-5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83% polipi 6-9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99% polipi &gt;1 cm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( Regge e Iussich 2012)</a:t>
            </a:r>
            <a: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  <a:t/>
            </a:r>
            <a:b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</a:br>
            <a:endParaRPr lang="en-US" sz="2800" i="1">
              <a:solidFill>
                <a:srgbClr val="000000"/>
              </a:solidFill>
              <a:ea typeface="Gill Sans" charset="0"/>
              <a:cs typeface="Gill Sans" charset="0"/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712788"/>
            <a:ext cx="4071938" cy="5478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73281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355600" y="901700"/>
            <a:ext cx="2705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 opaco a doppio contrasto </a:t>
            </a: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577850" y="2117725"/>
            <a:ext cx="2727325" cy="444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sensibilità globale 94%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22% polipi 2-3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56% polipi 4-5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83% polipi 6-9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99% polipi &gt;1 cm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( Regge e Iussich 2012)</a:t>
            </a:r>
            <a: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  <a:t/>
            </a:r>
            <a:b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</a:br>
            <a:endParaRPr lang="en-US" sz="2800" i="1">
              <a:solidFill>
                <a:srgbClr val="000000"/>
              </a:solidFill>
              <a:ea typeface="Gill Sans" charset="0"/>
              <a:cs typeface="Gill Sans" charset="0"/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3688" y="2016125"/>
            <a:ext cx="4672012" cy="3214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8595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355600" y="901700"/>
            <a:ext cx="2705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 opaco a doppio contrasto </a:t>
            </a: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577850" y="2117725"/>
            <a:ext cx="2727325" cy="444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sensibilità globale 94%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22% polipi 2-3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56% polipi 4-5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83% polipi 6-9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99% polipi &gt;1 cm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( Regge e Iussich 2012)</a:t>
            </a:r>
            <a: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  <a:t/>
            </a:r>
            <a:b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</a:br>
            <a:endParaRPr lang="en-US" sz="2800" i="1">
              <a:solidFill>
                <a:srgbClr val="000000"/>
              </a:solidFill>
              <a:ea typeface="Gill Sans" charset="0"/>
              <a:cs typeface="Gill Sans" charset="0"/>
            </a:endParaRP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008063"/>
            <a:ext cx="5075238" cy="47863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20663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355600" y="901700"/>
            <a:ext cx="2705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 opaco a doppio contrasto 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577850" y="2117725"/>
            <a:ext cx="2727325" cy="444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sensibilità globale 94%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22% polipi 2-3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56% polipi 4-5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83% polipi 6-9 mm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99% polipi &gt;1 cm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i="1">
              <a:solidFill>
                <a:srgbClr val="000000"/>
              </a:solidFill>
              <a:ea typeface="Gill Sans" charset="0"/>
              <a:cs typeface="Gill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i="1">
                <a:solidFill>
                  <a:srgbClr val="000000"/>
                </a:solidFill>
                <a:ea typeface="Gill Sans" charset="0"/>
                <a:cs typeface="Gill Sans" charset="0"/>
              </a:rPr>
              <a:t>( Regge e Iussich 2012)</a:t>
            </a:r>
            <a: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  <a:t/>
            </a:r>
            <a:br>
              <a:rPr lang="en-US" sz="2800" i="1">
                <a:solidFill>
                  <a:srgbClr val="000000"/>
                </a:solidFill>
                <a:ea typeface="Gill Sans" charset="0"/>
                <a:cs typeface="Gill Sans" charset="0"/>
              </a:rPr>
            </a:br>
            <a:endParaRPr lang="en-US" sz="2800" i="1">
              <a:solidFill>
                <a:srgbClr val="000000"/>
              </a:solidFill>
              <a:ea typeface="Gill Sans" charset="0"/>
              <a:cs typeface="Gill Sans" charset="0"/>
            </a:endParaRPr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0138" y="1300163"/>
            <a:ext cx="5072062" cy="4387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6712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 Box 1"/>
          <p:cNvSpPr txBox="1">
            <a:spLocks noChangeArrowheads="1"/>
          </p:cNvSpPr>
          <p:nvPr/>
        </p:nvSpPr>
        <p:spPr bwMode="auto">
          <a:xfrm>
            <a:off x="533400" y="-23813"/>
            <a:ext cx="7366000" cy="9302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5600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conclusioni </a:t>
            </a:r>
          </a:p>
        </p:txBody>
      </p:sp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500063" y="-2398713"/>
            <a:ext cx="8191500" cy="117633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638175" indent="-361950"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38175" indent="-361950"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38175" indent="-361950"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38175" indent="-361950"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38175" indent="-361950">
              <a:spcBef>
                <a:spcPts val="2700"/>
              </a:spcBef>
              <a:buSzPct val="171000"/>
              <a:buFont typeface="Gill Sans" charset="0"/>
              <a:buChar char="•"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indagine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ancora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attuale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  <a:p>
            <a:pPr marL="638175" indent="-361950">
              <a:spcBef>
                <a:spcPts val="2700"/>
              </a:spcBef>
              <a:buSzPct val="171000"/>
              <a:buFont typeface="Gill Sans" charset="0"/>
              <a:buChar char="•"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protocollo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consolidato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condiviso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  <a:p>
            <a:pPr marL="638175" indent="-361950">
              <a:spcBef>
                <a:spcPts val="2700"/>
              </a:spcBef>
              <a:buSzPct val="171000"/>
              <a:buFont typeface="Gill Sans" charset="0"/>
              <a:buChar char="•"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ruolo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rilevante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nella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diagnosi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carcinoma del colon,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particolarmente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nei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casi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in cui non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sia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effettuabile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una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pancolonscopia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per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motivi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anatomici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dolicocolon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sindrome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aderenziale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) o per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lesioni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stenosanti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non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transitabili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dall’endoscopio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</a:p>
          <a:p>
            <a:pPr marL="638175" indent="-361950">
              <a:spcBef>
                <a:spcPts val="2700"/>
              </a:spcBef>
              <a:buSzPct val="171000"/>
              <a:buFont typeface="Gill Sans" charset="0"/>
              <a:buChar char="•"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esigenza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esami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tecnicamente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perfetti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mantenimento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della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Performance .  </a:t>
            </a:r>
          </a:p>
          <a:p>
            <a:pPr marL="638175" indent="-361950"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495300" lvl="1" indent="-157163" algn="just">
              <a:spcBef>
                <a:spcPts val="2700"/>
              </a:spcBef>
              <a:buClrTx/>
              <a:buSzPct val="85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ヒラギノ角ゴ ProN W6" charset="0"/>
              <a:cs typeface="ヒラギノ角ゴ ProN W6" charset="0"/>
            </a:endParaRPr>
          </a:p>
          <a:p>
            <a:pPr marL="495300" lvl="1" indent="-157163" algn="just">
              <a:lnSpc>
                <a:spcPct val="150000"/>
              </a:lnSpc>
              <a:spcBef>
                <a:spcPts val="2700"/>
              </a:spcBef>
              <a:buClrTx/>
              <a:buSzPct val="85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ヒラギノ角ゴ ProN W6" charset="0"/>
              <a:cs typeface="ヒラギノ角ゴ ProN W6" charset="0"/>
            </a:endParaRPr>
          </a:p>
          <a:p>
            <a:pPr marL="638175" indent="-361950">
              <a:lnSpc>
                <a:spcPct val="150000"/>
              </a:lnSpc>
              <a:spcBef>
                <a:spcPts val="2700"/>
              </a:spcBef>
              <a:buClrTx/>
              <a:buSzPct val="171000"/>
              <a:buFontTx/>
              <a:buNone/>
              <a:tabLst>
                <a:tab pos="638175" algn="l"/>
                <a:tab pos="1085850" algn="l"/>
                <a:tab pos="1535113" algn="l"/>
                <a:tab pos="1984375" algn="l"/>
                <a:tab pos="2433638" algn="l"/>
                <a:tab pos="2882900" algn="l"/>
                <a:tab pos="3332163" algn="l"/>
                <a:tab pos="3781425" algn="l"/>
                <a:tab pos="4230688" algn="l"/>
                <a:tab pos="4679950" algn="l"/>
                <a:tab pos="5129213" algn="l"/>
                <a:tab pos="5578475" algn="l"/>
                <a:tab pos="6027738" algn="l"/>
                <a:tab pos="6477000" algn="l"/>
                <a:tab pos="6926263" algn="l"/>
                <a:tab pos="7375525" algn="l"/>
                <a:tab pos="7824788" algn="l"/>
                <a:tab pos="8274050" algn="l"/>
                <a:tab pos="8723313" algn="l"/>
                <a:tab pos="9172575" algn="l"/>
                <a:tab pos="9621838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ヒラギノ角ゴ ProN W6" charset="0"/>
              <a:cs typeface="ヒラギノ角ゴ ProN W6" charset="0"/>
            </a:endParaRP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684338"/>
            <a:ext cx="8443913" cy="36433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55026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-3175" y="125413"/>
            <a:ext cx="9131300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Indicazioni alla diagnostica per immagini</a:t>
            </a: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-79375" y="996950"/>
            <a:ext cx="9283700" cy="2908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1 ) completamento dello studio del colon in caso di colonscopia tradizionale incompleta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>
              <a:solidFill>
                <a:srgbClr val="FFFFFF"/>
              </a:solidFill>
              <a:latin typeface="Arial Bold" charset="0"/>
              <a:ea typeface="Lucida Grande" charset="0"/>
              <a:cs typeface="Lucida Grande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per esiti aderenziali post-chirurgici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presenza di neoplasie occlusive invalicabili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per anomalie anatomiche (dolicocolon)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importante diverticolite che rende rischioso il proseguimento dell'endoscopio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77788" y="4068763"/>
            <a:ext cx="8991600" cy="1130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2) Pazienti in cui sia necessaria una localizzazione topografica di malattia già accertata endoscopicamente 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588" y="5346700"/>
            <a:ext cx="8991600" cy="419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3) anziani in condizioni precarie (o in TAO)</a:t>
            </a: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77788" y="5915025"/>
            <a:ext cx="8991600" cy="419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FFFF"/>
                </a:solidFill>
                <a:latin typeface="Arial Bold" charset="0"/>
                <a:ea typeface="Arial Bold" charset="0"/>
                <a:cs typeface="Arial Bold" charset="0"/>
              </a:rPr>
              <a:t>  </a:t>
            </a: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4) Pazienti «intolleranti» che rifiutano la colonscopia ottica</a:t>
            </a:r>
          </a:p>
        </p:txBody>
      </p:sp>
    </p:spTree>
    <p:extLst>
      <p:ext uri="{BB962C8B-B14F-4D97-AF65-F5344CB8AC3E}">
        <p14:creationId xmlns:p14="http://schemas.microsoft.com/office/powerpoint/2010/main" val="583147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31750" y="1179513"/>
            <a:ext cx="8801100" cy="2209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SzPct val="171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u="sng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Neoplasia Colica</a:t>
            </a: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60338" y="3389313"/>
            <a:ext cx="88138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7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u="sng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Neoplasia </a:t>
            </a:r>
          </a:p>
          <a:p>
            <a:pPr algn="ctr">
              <a:spcBef>
                <a:spcPts val="7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u="sng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Retto-anale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2447925" y="2209800"/>
            <a:ext cx="4864100" cy="1003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6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TC Torace Addome Pelvi</a:t>
            </a:r>
          </a:p>
          <a:p>
            <a:pPr algn="ctr">
              <a:spcBef>
                <a:spcPts val="6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senza e con MDC</a:t>
            </a:r>
          </a:p>
        </p:txBody>
      </p:sp>
      <p:sp>
        <p:nvSpPr>
          <p:cNvPr id="71684" name="AutoShape 4"/>
          <p:cNvSpPr>
            <a:spLocks noChangeArrowheads="1"/>
          </p:cNvSpPr>
          <p:nvPr/>
        </p:nvSpPr>
        <p:spPr bwMode="auto">
          <a:xfrm>
            <a:off x="803275" y="2528888"/>
            <a:ext cx="719138" cy="360362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C00000"/>
          </a:solidFill>
          <a:ln w="25560" cap="sq">
            <a:solidFill>
              <a:srgbClr val="395E89"/>
            </a:solidFill>
            <a:round/>
            <a:headEnd/>
            <a:tailEnd/>
          </a:ln>
          <a:effectLst>
            <a:outerShdw dist="101823" dir="2700000" algn="ctr" rotWithShape="0">
              <a:srgbClr val="000000">
                <a:alpha val="80011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642938" y="4784725"/>
            <a:ext cx="9029700" cy="1930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488950" indent="-488950" algn="ctr">
              <a:spcBef>
                <a:spcPts val="663"/>
              </a:spcBef>
              <a:buFont typeface="Times New Roman" pitchFamily="16" charset="0"/>
              <a:buAutoNum type="arabicPeriod"/>
              <a:tabLst>
                <a:tab pos="488950" algn="l"/>
                <a:tab pos="936625" algn="l"/>
                <a:tab pos="1385888" algn="l"/>
                <a:tab pos="1835150" algn="l"/>
                <a:tab pos="2284413" algn="l"/>
                <a:tab pos="2733675" algn="l"/>
                <a:tab pos="3182938" algn="l"/>
                <a:tab pos="3632200" algn="l"/>
                <a:tab pos="4081463" algn="l"/>
                <a:tab pos="4530725" algn="l"/>
                <a:tab pos="4979988" algn="l"/>
                <a:tab pos="5429250" algn="l"/>
                <a:tab pos="5878513" algn="l"/>
                <a:tab pos="6327775" algn="l"/>
                <a:tab pos="6777038" algn="l"/>
                <a:tab pos="7226300" algn="l"/>
                <a:tab pos="7675563" algn="l"/>
                <a:tab pos="8124825" algn="l"/>
                <a:tab pos="8574088" algn="l"/>
                <a:tab pos="9023350" algn="l"/>
                <a:tab pos="9472613" algn="l"/>
              </a:tabLst>
            </a:pPr>
            <a:r>
              <a:rPr lang="en-US" sz="28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Ecografia endorettale </a:t>
            </a: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o Ecoendoscospia transrettale  / </a:t>
            </a:r>
            <a:r>
              <a:rPr lang="en-US" sz="28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RM pelvica </a:t>
            </a:r>
          </a:p>
          <a:p>
            <a:pPr marL="488950" indent="-488950">
              <a:spcBef>
                <a:spcPts val="663"/>
              </a:spcBef>
              <a:buClrTx/>
              <a:buFontTx/>
              <a:buNone/>
              <a:tabLst>
                <a:tab pos="488950" algn="l"/>
                <a:tab pos="936625" algn="l"/>
                <a:tab pos="1385888" algn="l"/>
                <a:tab pos="1835150" algn="l"/>
                <a:tab pos="2284413" algn="l"/>
                <a:tab pos="2733675" algn="l"/>
                <a:tab pos="3182938" algn="l"/>
                <a:tab pos="3632200" algn="l"/>
                <a:tab pos="4081463" algn="l"/>
                <a:tab pos="4530725" algn="l"/>
                <a:tab pos="4979988" algn="l"/>
                <a:tab pos="5429250" algn="l"/>
                <a:tab pos="5878513" algn="l"/>
                <a:tab pos="6327775" algn="l"/>
                <a:tab pos="6777038" algn="l"/>
                <a:tab pos="7226300" algn="l"/>
                <a:tab pos="7675563" algn="l"/>
                <a:tab pos="8124825" algn="l"/>
                <a:tab pos="8574088" algn="l"/>
                <a:tab pos="9023350" algn="l"/>
                <a:tab pos="9472613" algn="l"/>
              </a:tabLst>
            </a:pPr>
            <a:endParaRPr lang="en-US" sz="2800">
              <a:solidFill>
                <a:srgbClr val="FFFFFF"/>
              </a:solidFill>
              <a:latin typeface="Lucida Grande" charset="0"/>
              <a:ea typeface="Lucida Grande" charset="0"/>
              <a:cs typeface="Lucida Grande" charset="0"/>
            </a:endParaRPr>
          </a:p>
          <a:p>
            <a:pPr marL="488950" indent="-488950" algn="ctr">
              <a:spcBef>
                <a:spcPts val="663"/>
              </a:spcBef>
              <a:buClrTx/>
              <a:buFontTx/>
              <a:buNone/>
              <a:tabLst>
                <a:tab pos="488950" algn="l"/>
                <a:tab pos="936625" algn="l"/>
                <a:tab pos="1385888" algn="l"/>
                <a:tab pos="1835150" algn="l"/>
                <a:tab pos="2284413" algn="l"/>
                <a:tab pos="2733675" algn="l"/>
                <a:tab pos="3182938" algn="l"/>
                <a:tab pos="3632200" algn="l"/>
                <a:tab pos="4081463" algn="l"/>
                <a:tab pos="4530725" algn="l"/>
                <a:tab pos="4979988" algn="l"/>
                <a:tab pos="5429250" algn="l"/>
                <a:tab pos="5878513" algn="l"/>
                <a:tab pos="6327775" algn="l"/>
                <a:tab pos="6777038" algn="l"/>
                <a:tab pos="7226300" algn="l"/>
                <a:tab pos="7675563" algn="l"/>
                <a:tab pos="8124825" algn="l"/>
                <a:tab pos="8574088" algn="l"/>
                <a:tab pos="9023350" algn="l"/>
                <a:tab pos="9472613" algn="l"/>
              </a:tabLst>
            </a:pPr>
            <a:r>
              <a:rPr lang="en-US" sz="28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2. TC torace-addome-pelvi </a:t>
            </a:r>
          </a:p>
        </p:txBody>
      </p:sp>
      <p:sp>
        <p:nvSpPr>
          <p:cNvPr id="71686" name="AutoShape 6"/>
          <p:cNvSpPr>
            <a:spLocks noChangeArrowheads="1"/>
          </p:cNvSpPr>
          <p:nvPr/>
        </p:nvSpPr>
        <p:spPr bwMode="auto">
          <a:xfrm>
            <a:off x="269875" y="5613400"/>
            <a:ext cx="719138" cy="358775"/>
          </a:xfrm>
          <a:prstGeom prst="rightArrow">
            <a:avLst>
              <a:gd name="adj1" fmla="val 50000"/>
              <a:gd name="adj2" fmla="val 50111"/>
            </a:avLst>
          </a:prstGeom>
          <a:solidFill>
            <a:srgbClr val="C00000"/>
          </a:solidFill>
          <a:ln w="25560" cap="sq">
            <a:solidFill>
              <a:srgbClr val="395E89"/>
            </a:solidFill>
            <a:round/>
            <a:headEnd/>
            <a:tailEnd/>
          </a:ln>
          <a:effectLst>
            <a:outerShdw dist="101823" dir="2700000" algn="ctr" rotWithShape="0">
              <a:srgbClr val="000000">
                <a:alpha val="80011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2843213" y="185738"/>
            <a:ext cx="3186112" cy="7318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8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Stadiazione</a:t>
            </a:r>
          </a:p>
        </p:txBody>
      </p:sp>
    </p:spTree>
    <p:extLst>
      <p:ext uri="{BB962C8B-B14F-4D97-AF65-F5344CB8AC3E}">
        <p14:creationId xmlns:p14="http://schemas.microsoft.com/office/powerpoint/2010/main" val="3413526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animBg="1"/>
      <p:bldP spid="716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"/>
          <p:cNvPicPr>
            <a:picLocks noChangeAspect="1" noChangeArrowheads="1"/>
          </p:cNvPicPr>
          <p:nvPr/>
        </p:nvPicPr>
        <p:blipFill>
          <a:blip r:embed="rId3"/>
          <a:srcRect l="34004" t="10837" r="33063" b="6615"/>
          <a:stretch>
            <a:fillRect/>
          </a:stretch>
        </p:blipFill>
        <p:spPr bwMode="auto">
          <a:xfrm>
            <a:off x="-1588" y="-722313"/>
            <a:ext cx="4668838" cy="65801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4"/>
          <a:srcRect l="33786" t="11162" r="32431" b="6337"/>
          <a:stretch>
            <a:fillRect/>
          </a:stretch>
        </p:blipFill>
        <p:spPr bwMode="auto">
          <a:xfrm>
            <a:off x="4324350" y="203200"/>
            <a:ext cx="4794250" cy="65817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4498975" y="692150"/>
            <a:ext cx="1512888" cy="287338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5768975" y="1987550"/>
            <a:ext cx="720725" cy="288925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4627563" y="2614613"/>
            <a:ext cx="4203700" cy="2908300"/>
          </a:xfrm>
          <a:prstGeom prst="rect">
            <a:avLst/>
          </a:prstGeom>
          <a:gradFill rotWithShape="0">
            <a:gsLst>
              <a:gs pos="0">
                <a:srgbClr val="E7F0FB"/>
              </a:gs>
              <a:gs pos="100000">
                <a:srgbClr val="ADCCF2"/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Sospendere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metformina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48 ore prima e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riprendere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48 ore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dopo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somministrazione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del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mdc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nei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Pazienti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alterazione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della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funzione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renale</a:t>
            </a:r>
            <a:r>
              <a:rPr lang="en-US" sz="2800" dirty="0">
                <a:solidFill>
                  <a:srgbClr val="000000"/>
                </a:solidFill>
                <a:latin typeface="Arial" charset="0"/>
                <a:cs typeface="Arial" charset="0"/>
              </a:rPr>
              <a:t>!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74613" y="163513"/>
            <a:ext cx="4203700" cy="2095500"/>
          </a:xfrm>
          <a:prstGeom prst="rect">
            <a:avLst/>
          </a:prstGeom>
          <a:gradFill rotWithShape="0">
            <a:gsLst>
              <a:gs pos="0">
                <a:srgbClr val="E7F0FB"/>
              </a:gs>
              <a:gs pos="100000">
                <a:srgbClr val="ADCCF2"/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Effettuare preparazione con antistaminico  e cortisone  nelle 24 ore precedenti all’esame  nei Pazienti allergici al mdc!</a:t>
            </a:r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4364038" y="989013"/>
            <a:ext cx="922337" cy="144462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165100" y="2814638"/>
            <a:ext cx="4025900" cy="876300"/>
          </a:xfrm>
          <a:prstGeom prst="rect">
            <a:avLst/>
          </a:prstGeom>
          <a:gradFill rotWithShape="0">
            <a:gsLst>
              <a:gs pos="0">
                <a:srgbClr val="E7F0FB"/>
              </a:gs>
              <a:gs pos="100000">
                <a:srgbClr val="ADCCF2"/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Effettuare preparazione con idratazione!</a:t>
            </a:r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6102350" y="2284413"/>
            <a:ext cx="720725" cy="287337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4" name="Rectangle 10"/>
          <p:cNvSpPr>
            <a:spLocks noChangeArrowheads="1"/>
          </p:cNvSpPr>
          <p:nvPr/>
        </p:nvSpPr>
        <p:spPr bwMode="auto">
          <a:xfrm>
            <a:off x="69850" y="4211638"/>
            <a:ext cx="4203700" cy="2095500"/>
          </a:xfrm>
          <a:prstGeom prst="rect">
            <a:avLst/>
          </a:prstGeom>
          <a:gradFill rotWithShape="0">
            <a:gsLst>
              <a:gs pos="0">
                <a:srgbClr val="E7F0FB"/>
              </a:gs>
              <a:gs pos="100000">
                <a:srgbClr val="ADCCF2"/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E’ necessario che il Pz porti in visione dosaggio della creatinina plasmatica non più vecchio di 3 mesi!</a:t>
            </a:r>
          </a:p>
        </p:txBody>
      </p:sp>
      <p:sp>
        <p:nvSpPr>
          <p:cNvPr id="72715" name="Rectangle 11"/>
          <p:cNvSpPr>
            <a:spLocks noChangeArrowheads="1"/>
          </p:cNvSpPr>
          <p:nvPr/>
        </p:nvSpPr>
        <p:spPr bwMode="auto">
          <a:xfrm>
            <a:off x="3816350" y="5143500"/>
            <a:ext cx="5270500" cy="1689100"/>
          </a:xfrm>
          <a:prstGeom prst="rect">
            <a:avLst/>
          </a:prstGeom>
          <a:gradFill rotWithShape="0">
            <a:gsLst>
              <a:gs pos="0">
                <a:srgbClr val="E7F0FB"/>
              </a:gs>
              <a:gs pos="100000">
                <a:srgbClr val="ADCCF2"/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Il Paziente deve presentarsi a digiuno da circa 6 ore (può assumere acqua e terapie farmacologiche)</a:t>
            </a:r>
          </a:p>
        </p:txBody>
      </p:sp>
    </p:spTree>
    <p:extLst>
      <p:ext uri="{BB962C8B-B14F-4D97-AF65-F5344CB8AC3E}">
        <p14:creationId xmlns:p14="http://schemas.microsoft.com/office/powerpoint/2010/main" val="2498964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animBg="1"/>
      <p:bldP spid="72708" grpId="0" animBg="1"/>
      <p:bldP spid="72711" grpId="0" animBg="1"/>
      <p:bldP spid="727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3"/>
          <a:srcRect l="36214" t="36214" r="23346" b="22339"/>
          <a:stretch>
            <a:fillRect/>
          </a:stretch>
        </p:blipFill>
        <p:spPr bwMode="auto">
          <a:xfrm>
            <a:off x="4287838" y="3286125"/>
            <a:ext cx="3657600" cy="3606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4"/>
          <a:srcRect l="34390" t="32808" r="29785" b="35233"/>
          <a:stretch>
            <a:fillRect/>
          </a:stretch>
        </p:blipFill>
        <p:spPr bwMode="auto">
          <a:xfrm>
            <a:off x="304800" y="3330575"/>
            <a:ext cx="3922713" cy="3502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5"/>
          <a:srcRect l="13841" t="38222" r="53670" b="36684"/>
          <a:stretch>
            <a:fillRect/>
          </a:stretch>
        </p:blipFill>
        <p:spPr bwMode="auto">
          <a:xfrm>
            <a:off x="407988" y="466725"/>
            <a:ext cx="3448050" cy="26654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5"/>
          <a:srcRect l="16603" t="29515" r="20782" b="22711"/>
          <a:stretch>
            <a:fillRect/>
          </a:stretch>
        </p:blipFill>
        <p:spPr bwMode="auto">
          <a:xfrm>
            <a:off x="4005263" y="96838"/>
            <a:ext cx="3822700" cy="3098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3733" name="Line 5"/>
          <p:cNvSpPr>
            <a:spLocks noChangeShapeType="1"/>
          </p:cNvSpPr>
          <p:nvPr/>
        </p:nvSpPr>
        <p:spPr bwMode="auto">
          <a:xfrm>
            <a:off x="4981575" y="4948238"/>
            <a:ext cx="431800" cy="5048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 flipH="1" flipV="1">
            <a:off x="2322513" y="4576763"/>
            <a:ext cx="193675" cy="62547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 flipH="1">
            <a:off x="2220913" y="3686175"/>
            <a:ext cx="122237" cy="361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213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" dur="500"/>
                                        <p:tgtEl>
                                          <p:spTgt spid="73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4" grpId="0" animBg="1"/>
      <p:bldP spid="737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661988" y="1520825"/>
            <a:ext cx="4940300" cy="431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</a:rPr>
              <a:t>TC ed RM</a:t>
            </a: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 l="7280" t="16812" r="33572" b="25970"/>
          <a:stretch>
            <a:fillRect/>
          </a:stretch>
        </p:blipFill>
        <p:spPr bwMode="auto">
          <a:xfrm>
            <a:off x="5435600" y="3816350"/>
            <a:ext cx="3022600" cy="2924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 l="5855" t="16977" r="38074" b="24075"/>
          <a:stretch>
            <a:fillRect/>
          </a:stretch>
        </p:blipFill>
        <p:spPr bwMode="auto">
          <a:xfrm>
            <a:off x="5435600" y="863600"/>
            <a:ext cx="3024188" cy="317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5"/>
          <a:srcRect l="31305" t="30254" r="24294" b="26500"/>
          <a:stretch>
            <a:fillRect/>
          </a:stretch>
        </p:blipFill>
        <p:spPr bwMode="auto">
          <a:xfrm>
            <a:off x="250825" y="1268413"/>
            <a:ext cx="5040313" cy="49085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754063" y="4003675"/>
            <a:ext cx="792162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5003800" y="2276475"/>
            <a:ext cx="792163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>
            <a:off x="5722938" y="4652963"/>
            <a:ext cx="792162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59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/>
      <p:bldP spid="74758" grpId="0" animBg="1"/>
      <p:bldP spid="7475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212725" y="1766888"/>
            <a:ext cx="9217025" cy="4089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marL="476250" indent="-450850">
              <a:buClrTx/>
              <a:buSzPct val="99000"/>
              <a:buFontTx/>
              <a:buNone/>
              <a:tabLst>
                <a:tab pos="476250" algn="l"/>
                <a:tab pos="889000" algn="l"/>
                <a:tab pos="1803400" algn="l"/>
                <a:tab pos="2717800" algn="l"/>
                <a:tab pos="3632200" algn="l"/>
                <a:tab pos="4546600" algn="l"/>
                <a:tab pos="5461000" algn="l"/>
                <a:tab pos="6375400" algn="l"/>
                <a:tab pos="7289800" algn="l"/>
                <a:tab pos="8204200" algn="l"/>
                <a:tab pos="9118600" algn="l"/>
                <a:tab pos="10033000" algn="l"/>
                <a:tab pos="10309225" algn="l"/>
                <a:tab pos="10763250" algn="l"/>
                <a:tab pos="10763250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</a:pP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1.</a:t>
            </a:r>
            <a:r>
              <a:rPr lang="en-US" sz="2800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	T</a:t>
            </a: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: Eco/ RM </a:t>
            </a: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-611188" y="941388"/>
            <a:ext cx="10160001" cy="558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7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en-US" sz="32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Neoplasia Retto-anale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490913" y="1901825"/>
            <a:ext cx="5245100" cy="1219200"/>
            <a:chOff x="2199" y="1198"/>
            <a:chExt cx="3304" cy="768"/>
          </a:xfrm>
        </p:grpSpPr>
        <p:sp>
          <p:nvSpPr>
            <p:cNvPr id="75780" name="Rectangle 4"/>
            <p:cNvSpPr>
              <a:spLocks noChangeArrowheads="1"/>
            </p:cNvSpPr>
            <p:nvPr/>
          </p:nvSpPr>
          <p:spPr bwMode="auto">
            <a:xfrm>
              <a:off x="2199" y="1198"/>
              <a:ext cx="3304" cy="768"/>
            </a:xfrm>
            <a:prstGeom prst="rect">
              <a:avLst/>
            </a:prstGeom>
            <a:gradFill rotWithShape="0">
              <a:gsLst>
                <a:gs pos="0">
                  <a:srgbClr val="E7F0FB"/>
                </a:gs>
                <a:gs pos="100000">
                  <a:srgbClr val="ADCCF2"/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5781" name="Rectangle 5"/>
            <p:cNvSpPr>
              <a:spLocks noChangeArrowheads="1"/>
            </p:cNvSpPr>
            <p:nvPr/>
          </p:nvSpPr>
          <p:spPr bwMode="auto">
            <a:xfrm>
              <a:off x="2199" y="1198"/>
              <a:ext cx="3304" cy="7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38160" tIns="38160" rIns="38160" bIns="3816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2000">
                  <a:solidFill>
                    <a:srgbClr val="000000"/>
                  </a:solidFill>
                  <a:latin typeface="Lucida Grande" charset="0"/>
                  <a:ea typeface="Lucida Grande" charset="0"/>
                  <a:cs typeface="Lucida Grande" charset="0"/>
                </a:rPr>
                <a:t>EUS (ed ERUS) ed RM sono le uniche metodiche che consentono l’identificazione dei diversi strati parietali del retto.</a:t>
              </a:r>
            </a:p>
          </p:txBody>
        </p:sp>
      </p:grpSp>
      <p:sp>
        <p:nvSpPr>
          <p:cNvPr id="75782" name="AutoShape 6"/>
          <p:cNvSpPr>
            <a:spLocks noChangeArrowheads="1"/>
          </p:cNvSpPr>
          <p:nvPr/>
        </p:nvSpPr>
        <p:spPr bwMode="auto">
          <a:xfrm>
            <a:off x="2749550" y="2212975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560" cap="sq">
            <a:solidFill>
              <a:srgbClr val="395E89"/>
            </a:solidFill>
            <a:round/>
            <a:headEnd/>
            <a:tailEnd/>
          </a:ln>
          <a:effectLst>
            <a:outerShdw dist="101823" dir="2700000" algn="ctr" rotWithShape="0">
              <a:srgbClr val="000000">
                <a:alpha val="80011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195263" y="2930525"/>
            <a:ext cx="5519737" cy="498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spcBef>
                <a:spcPts val="6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2.  </a:t>
            </a:r>
            <a:r>
              <a:rPr lang="en-US" sz="2800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N-M</a:t>
            </a: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: TC TAP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92088" y="3819525"/>
            <a:ext cx="8737600" cy="1752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438150" indent="-412750">
              <a:spcBef>
                <a:spcPts val="663"/>
              </a:spcBef>
              <a:buClrTx/>
              <a:buFontTx/>
              <a:buNone/>
              <a:tabLst>
                <a:tab pos="43815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09225" algn="l"/>
                <a:tab pos="10760075" algn="l"/>
                <a:tab pos="10760075" algn="l"/>
                <a:tab pos="10761663" algn="l"/>
                <a:tab pos="10763250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</a:pP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3.</a:t>
            </a:r>
            <a:r>
              <a:rPr lang="en-US" sz="2800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	M</a:t>
            </a: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:  In caso di dubbi ed in base alla necessità del chirurgo in previsione di un intervento chirurgico… può essere necessario RM epatica con mdc epatospecifico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457200" y="223838"/>
            <a:ext cx="8026400" cy="749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old" charset="0"/>
                <a:ea typeface="Arial Bold" charset="0"/>
                <a:cs typeface="Arial Bold" charset="0"/>
              </a:rPr>
              <a:t>STADIAZIONE</a:t>
            </a:r>
            <a:r>
              <a:rPr lang="en-US" sz="400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 Bold" charset="0"/>
                <a:ea typeface="ヒラギノ角ゴ ProN W6" charset="0"/>
                <a:cs typeface="ヒラギノ角ゴ ProN W6" charset="0"/>
              </a:rPr>
              <a:t/>
            </a:r>
            <a:br>
              <a:rPr lang="en-US" sz="400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 Bold" charset="0"/>
                <a:ea typeface="ヒラギノ角ゴ ProN W6" charset="0"/>
                <a:cs typeface="ヒラギノ角ゴ ProN W6" charset="0"/>
              </a:rPr>
            </a:br>
            <a:endParaRPr lang="en-US" sz="4000">
              <a:solidFill>
                <a:srgbClr val="00CC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 Bold" charset="0"/>
              <a:ea typeface="ヒラギノ角ゴ ProN W6" charset="0"/>
              <a:cs typeface="ヒラギノ角ゴ ProN W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83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630363"/>
            <a:ext cx="2465387" cy="39592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1627188"/>
            <a:ext cx="1516062" cy="39608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4198938" y="1412875"/>
            <a:ext cx="49276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14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b="1" dirty="0">
                <a:solidFill>
                  <a:srgbClr val="FE2602"/>
                </a:solidFill>
                <a:latin typeface="Lucida Grande" charset="0"/>
                <a:ea typeface="Lucida Grande" charset="0"/>
                <a:cs typeface="Lucida Grande" charset="0"/>
              </a:rPr>
              <a:t>B&amp;K Medical scanner (</a:t>
            </a:r>
            <a:r>
              <a:rPr lang="en-US" sz="2400" b="1" dirty="0" err="1">
                <a:solidFill>
                  <a:srgbClr val="FE2602"/>
                </a:solidFill>
                <a:latin typeface="Lucida Grande" charset="0"/>
                <a:ea typeface="Lucida Grande" charset="0"/>
                <a:cs typeface="Lucida Grande" charset="0"/>
              </a:rPr>
              <a:t>Sandtoften</a:t>
            </a:r>
            <a:r>
              <a:rPr lang="en-US" sz="2400" b="1" dirty="0">
                <a:solidFill>
                  <a:srgbClr val="FE2602"/>
                </a:solidFill>
                <a:latin typeface="Lucida Grande" charset="0"/>
                <a:ea typeface="Lucida Grande" charset="0"/>
                <a:cs typeface="Lucida Grande" charset="0"/>
              </a:rPr>
              <a:t> 9, Gentofte, Denmark), </a:t>
            </a:r>
            <a:r>
              <a:rPr lang="en-US" sz="2400" dirty="0" err="1">
                <a:solidFill>
                  <a:srgbClr val="003300"/>
                </a:solidFill>
                <a:latin typeface="Lucida Grande" charset="0"/>
                <a:ea typeface="Lucida Grande" charset="0"/>
                <a:cs typeface="Lucida Grande" charset="0"/>
              </a:rPr>
              <a:t>Ecografo</a:t>
            </a:r>
            <a:r>
              <a:rPr lang="en-US" sz="2400" dirty="0">
                <a:solidFill>
                  <a:srgbClr val="003300"/>
                </a:solidFill>
                <a:latin typeface="Lucida Grande" charset="0"/>
                <a:ea typeface="Lucida Grande" charset="0"/>
                <a:cs typeface="Lucida Grande" charset="0"/>
              </a:rPr>
              <a:t> 3535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4194175" y="2608263"/>
            <a:ext cx="4965700" cy="149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14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Sonda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meccanica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rotante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(</a:t>
            </a:r>
            <a:r>
              <a:rPr lang="en-US" sz="2400" b="1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360°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) </a:t>
            </a:r>
            <a:r>
              <a:rPr lang="en-US" sz="2400" b="1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tridimensionale</a:t>
            </a:r>
            <a:r>
              <a:rPr lang="en-US" sz="2400" b="1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(3D), </a:t>
            </a: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modello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2050 ad </a:t>
            </a: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elevata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frequenza</a:t>
            </a:r>
            <a:r>
              <a:rPr lang="en-US" sz="2400" dirty="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(10-16 MHz)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839788" y="415925"/>
            <a:ext cx="8826500" cy="149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>
              <a:buClrTx/>
              <a:buSzPct val="171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Ecografia endorettale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572000" y="4292600"/>
            <a:ext cx="4165600" cy="927100"/>
            <a:chOff x="2880" y="2704"/>
            <a:chExt cx="2624" cy="584"/>
          </a:xfrm>
        </p:grpSpPr>
        <p:sp>
          <p:nvSpPr>
            <p:cNvPr id="76807" name="Rectangle 7"/>
            <p:cNvSpPr>
              <a:spLocks noChangeArrowheads="1"/>
            </p:cNvSpPr>
            <p:nvPr/>
          </p:nvSpPr>
          <p:spPr bwMode="auto">
            <a:xfrm>
              <a:off x="2880" y="2704"/>
              <a:ext cx="2624" cy="584"/>
            </a:xfrm>
            <a:prstGeom prst="rect">
              <a:avLst/>
            </a:prstGeom>
            <a:gradFill rotWithShape="0">
              <a:gsLst>
                <a:gs pos="0">
                  <a:srgbClr val="E7F0FB"/>
                </a:gs>
                <a:gs pos="100000">
                  <a:srgbClr val="ADCCF2"/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2880" y="2704"/>
              <a:ext cx="2624" cy="5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38160" tIns="38160" rIns="38160" bIns="3816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2000">
                  <a:solidFill>
                    <a:srgbClr val="000000"/>
                  </a:solidFill>
                  <a:latin typeface="Lucida Grande" charset="0"/>
                  <a:ea typeface="Lucida Grande" charset="0"/>
                  <a:cs typeface="Lucida Grande" charset="0"/>
                </a:rPr>
                <a:t>Preparazione: clistere evacuativo una o due ore prima, no digiuno, no vescica piena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572000" y="5508625"/>
            <a:ext cx="4165600" cy="1219200"/>
            <a:chOff x="2880" y="3470"/>
            <a:chExt cx="2624" cy="768"/>
          </a:xfrm>
        </p:grpSpPr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2880" y="3470"/>
              <a:ext cx="2624" cy="768"/>
            </a:xfrm>
            <a:prstGeom prst="rect">
              <a:avLst/>
            </a:prstGeom>
            <a:gradFill rotWithShape="0">
              <a:gsLst>
                <a:gs pos="0">
                  <a:srgbClr val="E7F0FB"/>
                </a:gs>
                <a:gs pos="100000">
                  <a:srgbClr val="ADCCF2"/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811" name="Rectangle 11"/>
            <p:cNvSpPr>
              <a:spLocks noChangeArrowheads="1"/>
            </p:cNvSpPr>
            <p:nvPr/>
          </p:nvSpPr>
          <p:spPr bwMode="auto">
            <a:xfrm>
              <a:off x="2880" y="3470"/>
              <a:ext cx="2624" cy="7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38160" tIns="38160" rIns="38160" bIns="3816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2000">
                  <a:solidFill>
                    <a:srgbClr val="000000"/>
                  </a:solidFill>
                  <a:latin typeface="Lucida Grande" charset="0"/>
                  <a:ea typeface="Lucida Grande" charset="0"/>
                  <a:cs typeface="Lucida Grande" charset="0"/>
                </a:rPr>
                <a:t>Esecuzione: no sedazione, durata 10-15 min, rettoscopio per corretto posizionamento sonda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8636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513" y="1966913"/>
            <a:ext cx="4076700" cy="4826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7826" name="Line 2"/>
          <p:cNvSpPr>
            <a:spLocks noChangeShapeType="1"/>
          </p:cNvSpPr>
          <p:nvPr/>
        </p:nvSpPr>
        <p:spPr bwMode="auto">
          <a:xfrm>
            <a:off x="5870575" y="3213100"/>
            <a:ext cx="792163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27" name="Line 3"/>
          <p:cNvSpPr>
            <a:spLocks noChangeShapeType="1"/>
          </p:cNvSpPr>
          <p:nvPr/>
        </p:nvSpPr>
        <p:spPr bwMode="auto">
          <a:xfrm>
            <a:off x="6015038" y="3573463"/>
            <a:ext cx="792162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6159500" y="3933825"/>
            <a:ext cx="792163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6230938" y="4292600"/>
            <a:ext cx="792162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>
            <a:off x="6230938" y="4652963"/>
            <a:ext cx="792162" cy="288925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625475" y="2911475"/>
            <a:ext cx="3975100" cy="4111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>
            <a:spAutoFit/>
          </a:bodyPr>
          <a:lstStyle/>
          <a:p>
            <a:pPr algn="ctr">
              <a:spcBef>
                <a:spcPts val="5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20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</a:rPr>
              <a:t>I strato iperecogeno: interfaccia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782638" y="3271838"/>
            <a:ext cx="3663950" cy="4111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>
            <a:spAutoFit/>
          </a:bodyPr>
          <a:lstStyle/>
          <a:p>
            <a:pPr algn="ctr">
              <a:spcBef>
                <a:spcPts val="5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20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</a:rPr>
              <a:t>II strato ipoecogeno: mucosa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814388" y="3729038"/>
            <a:ext cx="4440237" cy="4111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>
            <a:spAutoFit/>
          </a:bodyPr>
          <a:lstStyle/>
          <a:p>
            <a:pPr algn="ctr">
              <a:spcBef>
                <a:spcPts val="5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20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</a:rPr>
              <a:t>III strato iperecogeno: sottomucosa</a:t>
            </a: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993775" y="4437063"/>
            <a:ext cx="3709988" cy="4111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>
            <a:spAutoFit/>
          </a:bodyPr>
          <a:lstStyle/>
          <a:p>
            <a:pPr algn="ctr">
              <a:spcBef>
                <a:spcPts val="5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20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</a:rPr>
              <a:t>V strato iperecogeno: sierosa</a:t>
            </a:r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455613" y="655638"/>
            <a:ext cx="8001000" cy="1130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" charset="0"/>
                <a:cs typeface="Arial" charset="0"/>
              </a:rPr>
              <a:t>L'anatomia ecografica della parete rettale consta di diverse bande ad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Arial" charset="0"/>
              </a:rPr>
              <a:t> ecogenicità differente</a:t>
            </a:r>
            <a:r>
              <a:rPr lang="en-US" sz="2400">
                <a:solidFill>
                  <a:srgbClr val="000000"/>
                </a:solidFill>
                <a:latin typeface="Arial" charset="0"/>
                <a:cs typeface="Arial" charset="0"/>
              </a:rPr>
              <a:t> che corrispondono agli strati parietali del retto.</a:t>
            </a:r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322263" y="4064000"/>
            <a:ext cx="5076825" cy="4111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>
            <a:spAutoFit/>
          </a:bodyPr>
          <a:lstStyle/>
          <a:p>
            <a:pPr algn="ctr">
              <a:spcBef>
                <a:spcPts val="5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200">
                <a:solidFill>
                  <a:srgbClr val="FF0000"/>
                </a:solidFill>
                <a:latin typeface="Arial Italic" charset="0"/>
                <a:ea typeface="Arial Italic" charset="0"/>
                <a:cs typeface="Arial Italic" charset="0"/>
              </a:rPr>
              <a:t>IV strato ipoecogeno: muscolaris propria</a:t>
            </a:r>
          </a:p>
        </p:txBody>
      </p:sp>
    </p:spTree>
    <p:extLst>
      <p:ext uri="{BB962C8B-B14F-4D97-AF65-F5344CB8AC3E}">
        <p14:creationId xmlns:p14="http://schemas.microsoft.com/office/powerpoint/2010/main" val="505459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nimBg="1"/>
      <p:bldP spid="77827" grpId="0" animBg="1"/>
      <p:bldP spid="77828" grpId="0" animBg="1"/>
      <p:bldP spid="77829" grpId="0" animBg="1"/>
      <p:bldP spid="778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2720975" y="-15875"/>
            <a:ext cx="6681788" cy="558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spcBef>
                <a:spcPts val="7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u="sng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RM Pelvica</a:t>
            </a:r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198438" y="3365500"/>
            <a:ext cx="8991600" cy="3263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 </a:t>
            </a:r>
            <a:r>
              <a:rPr lang="en-US" sz="2400" b="1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Preparazione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b="1">
              <a:solidFill>
                <a:srgbClr val="000000"/>
              </a:solidFill>
              <a:latin typeface="Lucida Grande" charset="0"/>
              <a:ea typeface="Lucida Grande" charset="0"/>
              <a:cs typeface="Lucida Grande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1.Clistere evacuativo il giorno dell’esame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2.Digiuno da circa 6 ore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3.Presentarsi almeno mezz’ora prima dell’esame per anamnesi, consenso informato, acquisizione accesso venoso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4.Creatininemia: solo in pazienti diabetici, anziani o con sospetta o nota insufficienza renale </a:t>
            </a: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7938" y="661988"/>
            <a:ext cx="4791075" cy="366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marL="304800" indent="-279400">
              <a:buClrTx/>
              <a:buFontTx/>
              <a:buNone/>
              <a:tabLst>
                <a:tab pos="304800" algn="l"/>
                <a:tab pos="752475" algn="l"/>
                <a:tab pos="1201738" algn="l"/>
                <a:tab pos="1651000" algn="l"/>
                <a:tab pos="2100263" algn="l"/>
                <a:tab pos="2549525" algn="l"/>
                <a:tab pos="2998788" algn="l"/>
                <a:tab pos="3448050" algn="l"/>
                <a:tab pos="3897313" algn="l"/>
                <a:tab pos="4346575" algn="l"/>
                <a:tab pos="4795838" algn="l"/>
                <a:tab pos="5245100" algn="l"/>
                <a:tab pos="5694363" algn="l"/>
                <a:tab pos="6143625" algn="l"/>
                <a:tab pos="6592888" algn="l"/>
                <a:tab pos="7042150" algn="l"/>
                <a:tab pos="7491413" algn="l"/>
                <a:tab pos="7940675" algn="l"/>
                <a:tab pos="8389938" algn="l"/>
                <a:tab pos="8839200" algn="l"/>
                <a:tab pos="9288463" algn="l"/>
              </a:tabLst>
            </a:pPr>
            <a:r>
              <a:rPr lang="en-US" sz="2400" b="1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Controindicazioni</a:t>
            </a:r>
            <a:r>
              <a:rPr lang="en-US" sz="2400" b="1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assolute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357188" y="1263650"/>
            <a:ext cx="5499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marL="279400" indent="-279400">
              <a:buFont typeface="Times New Roman" pitchFamily="16" charset="0"/>
              <a:buAutoNum type="arabicPeriod"/>
              <a:tabLst>
                <a:tab pos="279400" algn="l"/>
                <a:tab pos="727075" algn="l"/>
                <a:tab pos="1176338" algn="l"/>
                <a:tab pos="1625600" algn="l"/>
                <a:tab pos="2074863" algn="l"/>
                <a:tab pos="2524125" algn="l"/>
                <a:tab pos="2973388" algn="l"/>
                <a:tab pos="3422650" algn="l"/>
                <a:tab pos="3871913" algn="l"/>
                <a:tab pos="4321175" algn="l"/>
                <a:tab pos="4770438" algn="l"/>
                <a:tab pos="5219700" algn="l"/>
                <a:tab pos="5668963" algn="l"/>
                <a:tab pos="6118225" algn="l"/>
                <a:tab pos="6567488" algn="l"/>
                <a:tab pos="7016750" algn="l"/>
                <a:tab pos="7466013" algn="l"/>
                <a:tab pos="7915275" algn="l"/>
                <a:tab pos="8364538" algn="l"/>
                <a:tab pos="8813800" algn="l"/>
                <a:tab pos="92630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PM-Defribillatori</a:t>
            </a:r>
          </a:p>
          <a:p>
            <a:pPr marL="279400" indent="-279400" algn="ctr">
              <a:buClrTx/>
              <a:buFontTx/>
              <a:buNone/>
              <a:tabLst>
                <a:tab pos="279400" algn="l"/>
                <a:tab pos="727075" algn="l"/>
                <a:tab pos="1176338" algn="l"/>
                <a:tab pos="1625600" algn="l"/>
                <a:tab pos="2074863" algn="l"/>
                <a:tab pos="2524125" algn="l"/>
                <a:tab pos="2973388" algn="l"/>
                <a:tab pos="3422650" algn="l"/>
                <a:tab pos="3871913" algn="l"/>
                <a:tab pos="4321175" algn="l"/>
                <a:tab pos="4770438" algn="l"/>
                <a:tab pos="5219700" algn="l"/>
                <a:tab pos="5668963" algn="l"/>
                <a:tab pos="6118225" algn="l"/>
                <a:tab pos="6567488" algn="l"/>
                <a:tab pos="7016750" algn="l"/>
                <a:tab pos="7466013" algn="l"/>
                <a:tab pos="7915275" algn="l"/>
                <a:tab pos="8364538" algn="l"/>
                <a:tab pos="8813800" algn="l"/>
                <a:tab pos="9263063" algn="l"/>
              </a:tabLst>
            </a:pPr>
            <a:endParaRPr lang="en-US" sz="240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57188" y="1784350"/>
            <a:ext cx="8801100" cy="774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2.Pompe di iniezione per insulina o altri farmaci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360363" y="2427288"/>
            <a:ext cx="6143625" cy="7318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3.Recente sostituzione cristallino (&lt;3 mesi) o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posizionamento clips, spirali o stent metallici</a:t>
            </a:r>
          </a:p>
        </p:txBody>
      </p:sp>
    </p:spTree>
    <p:extLst>
      <p:ext uri="{BB962C8B-B14F-4D97-AF65-F5344CB8AC3E}">
        <p14:creationId xmlns:p14="http://schemas.microsoft.com/office/powerpoint/2010/main" val="99385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625475"/>
            <a:ext cx="3203575" cy="31130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38488"/>
            <a:ext cx="3059113" cy="3030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3152775"/>
            <a:ext cx="3313112" cy="3021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463" y="641350"/>
            <a:ext cx="2928937" cy="30686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33700" y="611188"/>
            <a:ext cx="3240088" cy="31988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63" y="3705225"/>
            <a:ext cx="3059112" cy="3030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57888" y="3738563"/>
            <a:ext cx="3203575" cy="2981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988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60675" y="3719513"/>
            <a:ext cx="3313113" cy="30210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09998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71438" y="182563"/>
            <a:ext cx="8991600" cy="5397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 b="1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RM versus Ecografia/Ecoendoscopia</a:t>
            </a:r>
            <a:r>
              <a:rPr lang="en-US" sz="2400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: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Indagine più panoramica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Permette lo studio delle neoplasie più prossimali o stenosanti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Meno operatore-dipendente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Indagine costosa-liste d’attesa-condizioni Paziente</a:t>
            </a:r>
          </a:p>
          <a:p>
            <a:pPr marL="266700" indent="-241300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endParaRPr lang="en-US" sz="2400">
              <a:solidFill>
                <a:srgbClr val="003300"/>
              </a:solidFill>
              <a:latin typeface="Lucida Grande" charset="0"/>
              <a:ea typeface="Lucida Grande" charset="0"/>
              <a:cs typeface="Lucida Grande" charset="0"/>
            </a:endParaRP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 b="1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Ecografia/Ecoendoscopia versus RM: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endParaRPr lang="en-US" sz="2400" b="1">
              <a:solidFill>
                <a:srgbClr val="000000"/>
              </a:solidFill>
              <a:latin typeface="Lucida Grande" charset="0"/>
              <a:ea typeface="Lucida Grande" charset="0"/>
              <a:cs typeface="Lucida Grande" charset="0"/>
            </a:endParaRP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Migliore sensibilità per le lesioni più piccole (T0-T1), tendenza a lieve overstaging nelle lesioni T2-T3 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Esame più rapido e meno costoso, senza mdc</a:t>
            </a:r>
          </a:p>
          <a:p>
            <a:pPr marL="266700" indent="-241300" algn="ctr">
              <a:buClrTx/>
              <a:buFontTx/>
              <a:buNone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Maggior accuratezza diagnostica nella valutazione dei linfonodi peri-lesionali (80%)</a:t>
            </a:r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207963" y="5602288"/>
            <a:ext cx="8737600" cy="1003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spcBef>
                <a:spcPts val="6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charset="0"/>
                <a:ea typeface="Lucida Grande" charset="0"/>
                <a:cs typeface="Lucida Grande" charset="0"/>
              </a:rPr>
              <a:t>ESAMI COMPLEMENTARI!</a:t>
            </a:r>
          </a:p>
          <a:p>
            <a:pPr algn="ctr">
              <a:spcBef>
                <a:spcPts val="663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 </a:t>
            </a: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07963" y="6457950"/>
            <a:ext cx="4932362" cy="3508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 anchor="ctr">
            <a:spAutoFit/>
          </a:bodyPr>
          <a:lstStyle/>
          <a:p>
            <a:pPr algn="just">
              <a:spcBef>
                <a:spcPts val="4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ASGE guidelines Gastrointest Endosc , 2005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27025" y="6089650"/>
            <a:ext cx="4130675" cy="3508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 anchor="ctr">
            <a:spAutoFit/>
          </a:bodyPr>
          <a:lstStyle/>
          <a:p>
            <a:pPr algn="ctr">
              <a:spcBef>
                <a:spcPts val="4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Kav T World Journal Gastroent, 2010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5176838" y="6130925"/>
            <a:ext cx="39497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just">
              <a:spcBef>
                <a:spcPts val="4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Garcia Aguilar J Dis Colon Rectum, 2002</a:t>
            </a:r>
          </a:p>
        </p:txBody>
      </p:sp>
    </p:spTree>
    <p:extLst>
      <p:ext uri="{BB962C8B-B14F-4D97-AF65-F5344CB8AC3E}">
        <p14:creationId xmlns:p14="http://schemas.microsoft.com/office/powerpoint/2010/main" val="3224197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52425" y="101600"/>
            <a:ext cx="8432800" cy="1854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6400">
                <a:solidFill>
                  <a:srgbClr val="FF0000"/>
                </a:solidFill>
                <a:latin typeface="Arial Bold" charset="0"/>
                <a:ea typeface="Arial Bold" charset="0"/>
                <a:cs typeface="Arial Bold" charset="0"/>
              </a:rPr>
              <a:t>proctorragia: diagnosi</a:t>
            </a: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-276225" y="2863850"/>
            <a:ext cx="9688513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1.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Clisma</a:t>
            </a: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opaco</a:t>
            </a: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doppio</a:t>
            </a: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contrasto</a:t>
            </a:r>
            <a:endParaRPr lang="en-US" sz="36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61925" y="4375150"/>
            <a:ext cx="8801100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2.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Colonscopia</a:t>
            </a: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virtuale</a:t>
            </a:r>
            <a:r>
              <a:rPr lang="en-US" sz="36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o Colon-TC</a:t>
            </a:r>
          </a:p>
        </p:txBody>
      </p:sp>
    </p:spTree>
    <p:extLst>
      <p:ext uri="{BB962C8B-B14F-4D97-AF65-F5344CB8AC3E}">
        <p14:creationId xmlns:p14="http://schemas.microsoft.com/office/powerpoint/2010/main" val="774685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814388"/>
            <a:ext cx="9410700" cy="6032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142875" y="3500438"/>
            <a:ext cx="1244600" cy="266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Proctorragia</a:t>
            </a: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1981200" y="3286125"/>
            <a:ext cx="1244600" cy="673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Coloscopia o Clisma opaco o Colon TC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942013" y="5011738"/>
            <a:ext cx="1676400" cy="1079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Ecografia endorettale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(o RM pelvi)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+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TC TAP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6184900" y="3519488"/>
            <a:ext cx="1244600" cy="266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TC TAP</a:t>
            </a:r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3997325" y="5227638"/>
            <a:ext cx="1460500" cy="673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Neoplasia del Retto extraperitoneale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3887788" y="3286125"/>
            <a:ext cx="1612900" cy="673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Neoplasia Colica o del Retto intraperitoneale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4070350" y="1816100"/>
            <a:ext cx="1244600" cy="46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Assenza di neoplasia</a:t>
            </a: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8072438" y="3286125"/>
            <a:ext cx="1244600" cy="46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Malattia</a:t>
            </a:r>
            <a:b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</a:b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 senza metastasi</a:t>
            </a:r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8143875" y="5227638"/>
            <a:ext cx="1143000" cy="673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Malattia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con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  <a:latin typeface="Times New Roman Bold" charset="0"/>
                <a:ea typeface="Times New Roman Bold" charset="0"/>
                <a:cs typeface="Times New Roman Bold" charset="0"/>
              </a:rPr>
              <a:t>metastasi</a:t>
            </a:r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357188" y="0"/>
            <a:ext cx="7797800" cy="736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charset="0"/>
                <a:ea typeface="Lucida Grande" charset="0"/>
                <a:cs typeface="Lucida Grande" charset="0"/>
              </a:rPr>
              <a:t>Diagnosi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charset="0"/>
                <a:ea typeface="Lucida Grande" charset="0"/>
                <a:cs typeface="Lucida Grande" charset="0"/>
              </a:rPr>
              <a:t> e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charset="0"/>
                <a:ea typeface="Lucida Grande" charset="0"/>
                <a:cs typeface="Lucida Grande" charset="0"/>
              </a:rPr>
              <a:t>stadiazione</a:t>
            </a:r>
            <a:endParaRPr 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Grande" charset="0"/>
              <a:ea typeface="Lucida Grande" charset="0"/>
              <a:cs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68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338" y="3887788"/>
            <a:ext cx="6858000" cy="2781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4"/>
          <a:srcRect b="31161"/>
          <a:stretch>
            <a:fillRect/>
          </a:stretch>
        </p:blipFill>
        <p:spPr bwMode="auto">
          <a:xfrm>
            <a:off x="736600" y="1385888"/>
            <a:ext cx="6959600" cy="2387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-127000" y="292100"/>
            <a:ext cx="9385300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La prospettiva  :  Colonscopia Virtuale </a:t>
            </a:r>
          </a:p>
        </p:txBody>
      </p:sp>
    </p:spTree>
    <p:extLst>
      <p:ext uri="{BB962C8B-B14F-4D97-AF65-F5344CB8AC3E}">
        <p14:creationId xmlns:p14="http://schemas.microsoft.com/office/powerpoint/2010/main" val="39619066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4354513" y="0"/>
            <a:ext cx="42037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b="1">
                <a:solidFill>
                  <a:srgbClr val="BF282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charset="0"/>
                <a:ea typeface="Lucida Grande" charset="0"/>
                <a:cs typeface="Lucida Grande" charset="0"/>
              </a:rPr>
              <a:t>1° Radiologia, Spedali Civili Brescia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9425" y="-49213"/>
            <a:ext cx="936625" cy="9572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635000" y="692150"/>
          <a:ext cx="8936038" cy="415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5" imgW="12554302" imgH="5843662" progId="MSGraph.Chart.8">
                  <p:embed/>
                </p:oleObj>
              </mc:Choice>
              <mc:Fallback>
                <p:oleObj r:id="rId5" imgW="12554302" imgH="5843662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692150"/>
                        <a:ext cx="8936038" cy="415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58888" y="547688"/>
            <a:ext cx="2160587" cy="2520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2224088" y="5649913"/>
            <a:ext cx="5111750" cy="8080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38160" tIns="38160" rIns="38160" bIns="3816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3 sedute pomeridiane / settimana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Lucida Grande" charset="0"/>
                <a:ea typeface="Lucida Grande" charset="0"/>
                <a:cs typeface="Lucida Grande" charset="0"/>
              </a:rPr>
              <a:t>circa 15-18 esami</a:t>
            </a:r>
          </a:p>
        </p:txBody>
      </p:sp>
    </p:spTree>
    <p:extLst>
      <p:ext uri="{BB962C8B-B14F-4D97-AF65-F5344CB8AC3E}">
        <p14:creationId xmlns:p14="http://schemas.microsoft.com/office/powerpoint/2010/main" val="417393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863600" y="1511300"/>
            <a:ext cx="7366000" cy="41100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687388" indent="-427038">
              <a:spcBef>
                <a:spcPts val="1600"/>
              </a:spcBef>
              <a:buClrTx/>
              <a:buSzPct val="171000"/>
              <a:buFontTx/>
              <a:buNone/>
              <a:tabLst>
                <a:tab pos="687388" algn="l"/>
                <a:tab pos="1135063" algn="l"/>
                <a:tab pos="1584325" algn="l"/>
                <a:tab pos="2033588" algn="l"/>
                <a:tab pos="2482850" algn="l"/>
                <a:tab pos="2932113" algn="l"/>
                <a:tab pos="3381375" algn="l"/>
                <a:tab pos="3830638" algn="l"/>
                <a:tab pos="4279900" algn="l"/>
                <a:tab pos="4729163" algn="l"/>
                <a:tab pos="5178425" algn="l"/>
                <a:tab pos="5627688" algn="l"/>
                <a:tab pos="6076950" algn="l"/>
                <a:tab pos="6526213" algn="l"/>
                <a:tab pos="6975475" algn="l"/>
                <a:tab pos="7424738" algn="l"/>
                <a:tab pos="7874000" algn="l"/>
                <a:tab pos="8323263" algn="l"/>
                <a:tab pos="8772525" algn="l"/>
                <a:tab pos="9221788" algn="l"/>
                <a:tab pos="9671050" algn="l"/>
              </a:tabLst>
            </a:pP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687388" indent="-427038" algn="just">
              <a:spcBef>
                <a:spcPts val="1600"/>
              </a:spcBef>
              <a:buClrTx/>
              <a:buSzPct val="171000"/>
              <a:buFontTx/>
              <a:buNone/>
              <a:tabLst>
                <a:tab pos="687388" algn="l"/>
                <a:tab pos="1135063" algn="l"/>
                <a:tab pos="1584325" algn="l"/>
                <a:tab pos="2033588" algn="l"/>
                <a:tab pos="2482850" algn="l"/>
                <a:tab pos="2932113" algn="l"/>
                <a:tab pos="3381375" algn="l"/>
                <a:tab pos="3830638" algn="l"/>
                <a:tab pos="4279900" algn="l"/>
                <a:tab pos="4729163" algn="l"/>
                <a:tab pos="5178425" algn="l"/>
                <a:tab pos="5627688" algn="l"/>
                <a:tab pos="6076950" algn="l"/>
                <a:tab pos="6526213" algn="l"/>
                <a:tab pos="6975475" algn="l"/>
                <a:tab pos="7424738" algn="l"/>
                <a:tab pos="7874000" algn="l"/>
                <a:tab pos="8323263" algn="l"/>
                <a:tab pos="8772525" algn="l"/>
                <a:tab pos="9221788" algn="l"/>
                <a:tab pos="9671050" algn="l"/>
              </a:tabLst>
            </a:pP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Simula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la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visualizzazione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endoscopica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della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superficie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interna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del colon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basandosi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su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dati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acquisiti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ad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alta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risoluzione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spaziale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attraverso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algoritmi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ricostruzione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3D</a:t>
            </a:r>
          </a:p>
          <a:p>
            <a:pPr marL="687388" indent="-427038">
              <a:spcBef>
                <a:spcPts val="1600"/>
              </a:spcBef>
              <a:buClrTx/>
              <a:buFontTx/>
              <a:buNone/>
              <a:tabLst>
                <a:tab pos="687388" algn="l"/>
                <a:tab pos="1135063" algn="l"/>
                <a:tab pos="1584325" algn="l"/>
                <a:tab pos="2033588" algn="l"/>
                <a:tab pos="2482850" algn="l"/>
                <a:tab pos="2932113" algn="l"/>
                <a:tab pos="3381375" algn="l"/>
                <a:tab pos="3830638" algn="l"/>
                <a:tab pos="4279900" algn="l"/>
                <a:tab pos="4729163" algn="l"/>
                <a:tab pos="5178425" algn="l"/>
                <a:tab pos="5627688" algn="l"/>
                <a:tab pos="6076950" algn="l"/>
                <a:tab pos="6526213" algn="l"/>
                <a:tab pos="6975475" algn="l"/>
                <a:tab pos="7424738" algn="l"/>
                <a:tab pos="7874000" algn="l"/>
                <a:tab pos="8323263" algn="l"/>
                <a:tab pos="8772525" algn="l"/>
                <a:tab pos="9221788" algn="l"/>
                <a:tab pos="9671050" algn="l"/>
              </a:tabLst>
            </a:pP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    La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simulazione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endoscopica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ha un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ruolo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            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integrativo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delle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immagini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assiali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native</a:t>
            </a:r>
          </a:p>
          <a:p>
            <a:pPr marL="687388" indent="-427038">
              <a:spcBef>
                <a:spcPts val="1600"/>
              </a:spcBef>
              <a:buClrTx/>
              <a:buFontTx/>
              <a:buNone/>
              <a:tabLst>
                <a:tab pos="687388" algn="l"/>
                <a:tab pos="1135063" algn="l"/>
                <a:tab pos="1584325" algn="l"/>
                <a:tab pos="2033588" algn="l"/>
                <a:tab pos="2482850" algn="l"/>
                <a:tab pos="2932113" algn="l"/>
                <a:tab pos="3381375" algn="l"/>
                <a:tab pos="3830638" algn="l"/>
                <a:tab pos="4279900" algn="l"/>
                <a:tab pos="4729163" algn="l"/>
                <a:tab pos="5178425" algn="l"/>
                <a:tab pos="5627688" algn="l"/>
                <a:tab pos="6076950" algn="l"/>
                <a:tab pos="6526213" algn="l"/>
                <a:tab pos="6975475" algn="l"/>
                <a:tab pos="7424738" algn="l"/>
                <a:tab pos="7874000" algn="l"/>
                <a:tab pos="8323263" algn="l"/>
                <a:tab pos="8772525" algn="l"/>
                <a:tab pos="9221788" algn="l"/>
                <a:tab pos="9671050" algn="l"/>
              </a:tabLst>
            </a:pP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   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Necessita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preparazione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intestinale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e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di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           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distensione</a:t>
            </a:r>
            <a:r>
              <a:rPr lang="en-US" sz="2400" dirty="0"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latin typeface="Arial Bold" charset="0"/>
                <a:ea typeface="Arial Bold" charset="0"/>
                <a:cs typeface="Arial Bold" charset="0"/>
              </a:rPr>
              <a:t>colica</a:t>
            </a:r>
            <a:endParaRPr lang="en-US" sz="2400" dirty="0">
              <a:latin typeface="Arial Bold" charset="0"/>
              <a:ea typeface="Arial Bold" charset="0"/>
              <a:cs typeface="Arial Bold" charset="0"/>
            </a:endParaRPr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723900" y="3175"/>
            <a:ext cx="7366000" cy="1731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5600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Colonscopia virtuale</a:t>
            </a:r>
          </a:p>
        </p:txBody>
      </p:sp>
    </p:spTree>
    <p:extLst>
      <p:ext uri="{BB962C8B-B14F-4D97-AF65-F5344CB8AC3E}">
        <p14:creationId xmlns:p14="http://schemas.microsoft.com/office/powerpoint/2010/main" val="4269730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500188" y="739775"/>
            <a:ext cx="6146800" cy="3340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Acquisizione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volumetrica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TC del colon</a:t>
            </a:r>
          </a:p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Insufflazione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gas + F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spasmolitico</a:t>
            </a: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Prono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supino</a:t>
            </a: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Senza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m.d.c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ev</a:t>
            </a:r>
            <a:endParaRPr lang="en-US" sz="2400" dirty="0">
              <a:solidFill>
                <a:srgbClr val="000000"/>
              </a:solidFill>
              <a:latin typeface="Arial Bold" charset="0"/>
              <a:ea typeface="Arial Bold" charset="0"/>
              <a:cs typeface="Arial Bold" charset="0"/>
            </a:endParaRPr>
          </a:p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Tempo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dell’esame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10-15 min</a:t>
            </a:r>
          </a:p>
          <a:p>
            <a:pPr marL="241300" indent="-241300" algn="ctr">
              <a:lnSpc>
                <a:spcPct val="145000"/>
              </a:lnSpc>
              <a:spcBef>
                <a:spcPts val="575"/>
              </a:spcBef>
              <a:buFont typeface="Lucida Grande" charset="0"/>
              <a:buChar char="•"/>
              <a:tabLst>
                <a:tab pos="241300" algn="l"/>
                <a:tab pos="688975" algn="l"/>
                <a:tab pos="1138238" algn="l"/>
                <a:tab pos="1587500" algn="l"/>
                <a:tab pos="2036763" algn="l"/>
                <a:tab pos="2486025" algn="l"/>
                <a:tab pos="2935288" algn="l"/>
                <a:tab pos="3384550" algn="l"/>
                <a:tab pos="3833813" algn="l"/>
                <a:tab pos="4283075" algn="l"/>
                <a:tab pos="4732338" algn="l"/>
                <a:tab pos="5181600" algn="l"/>
                <a:tab pos="5630863" algn="l"/>
                <a:tab pos="6080125" algn="l"/>
                <a:tab pos="6529388" algn="l"/>
                <a:tab pos="6978650" algn="l"/>
                <a:tab pos="7427913" algn="l"/>
                <a:tab pos="7877175" algn="l"/>
                <a:tab pos="8326438" algn="l"/>
                <a:tab pos="8775700" algn="l"/>
                <a:tab pos="9224963" algn="l"/>
              </a:tabLst>
            </a:pP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Post-processing: 2D </a:t>
            </a:r>
            <a:r>
              <a:rPr lang="en-US" sz="2400" dirty="0" err="1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mpr</a:t>
            </a:r>
            <a:r>
              <a:rPr lang="en-US" sz="2400" dirty="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 + 3D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0938" y="4244975"/>
            <a:ext cx="5070475" cy="25320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425" y="4235450"/>
            <a:ext cx="3254375" cy="2543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766888" y="11113"/>
            <a:ext cx="5600700" cy="59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6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Come avviene l’esame?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177800" y="6092825"/>
            <a:ext cx="4497388" cy="431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FF0000"/>
                </a:solidFill>
                <a:latin typeface="Lucida Grande" charset="0"/>
                <a:ea typeface="Lucida Grande" charset="0"/>
                <a:cs typeface="Lucida Grande" charset="0"/>
              </a:rPr>
              <a:t>Radioprotezione: 3 mSV</a:t>
            </a:r>
          </a:p>
        </p:txBody>
      </p:sp>
    </p:spTree>
    <p:extLst>
      <p:ext uri="{BB962C8B-B14F-4D97-AF65-F5344CB8AC3E}">
        <p14:creationId xmlns:p14="http://schemas.microsoft.com/office/powerpoint/2010/main" val="3900396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889000" y="1735138"/>
            <a:ext cx="7366000" cy="5067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Dopo aver ottenuto la distensione colica desiderata vengono acquisite 2 scansioni TC , della durata di 10-20 sec ognuna , una in posizione prona l’altra in posizione supina </a:t>
            </a:r>
          </a:p>
          <a:p>
            <a:pPr marL="685800" indent="-441325">
              <a:spcBef>
                <a:spcPts val="1600"/>
              </a:spcBef>
              <a:buSzPct val="171000"/>
              <a:buFont typeface="Gill Sans" charset="0"/>
              <a:buChar char="•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la comparazione tra i due decubiti permette di ottenere una differente disposizione dell’aria nei vari segmenti intestinali, una ridistribuzione nelle sedi declivi del contenuto fluido e la mobilizzazione di eventuali residui fecali solidi , permettendo in questo modo l’eventuale conferma di reperti sospetti. </a:t>
            </a:r>
          </a:p>
        </p:txBody>
      </p: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117600" y="-50800"/>
            <a:ext cx="7366000" cy="1784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5600">
                <a:solidFill>
                  <a:srgbClr val="000000"/>
                </a:solidFill>
                <a:ea typeface="ヒラギノ角ゴ ProN W3" charset="0"/>
                <a:cs typeface="ヒラギノ角ゴ ProN W3" charset="0"/>
              </a:rPr>
              <a:t>Acquisizione ed interpretazione dati </a:t>
            </a:r>
          </a:p>
        </p:txBody>
      </p:sp>
    </p:spTree>
    <p:extLst>
      <p:ext uri="{BB962C8B-B14F-4D97-AF65-F5344CB8AC3E}">
        <p14:creationId xmlns:p14="http://schemas.microsoft.com/office/powerpoint/2010/main" val="4092122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587500"/>
            <a:ext cx="2489200" cy="2489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0" y="4171950"/>
            <a:ext cx="2730500" cy="2716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11600" y="2247900"/>
            <a:ext cx="4000500" cy="3886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016000" y="15875"/>
            <a:ext cx="7366000" cy="1731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38160" tIns="38160" rIns="38160" bIns="3816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>
                <a:solidFill>
                  <a:srgbClr val="000000"/>
                </a:solidFill>
                <a:latin typeface="Arial Bold" charset="0"/>
                <a:ea typeface="Arial Bold" charset="0"/>
                <a:cs typeface="Arial Bold" charset="0"/>
              </a:rPr>
              <a:t>Formazione polipoide fissa al cambiamento di decubito,posizione prona, posizione supina ; immagine in 3D di navigazione virtuale</a:t>
            </a:r>
          </a:p>
        </p:txBody>
      </p:sp>
    </p:spTree>
    <p:extLst>
      <p:ext uri="{BB962C8B-B14F-4D97-AF65-F5344CB8AC3E}">
        <p14:creationId xmlns:p14="http://schemas.microsoft.com/office/powerpoint/2010/main" val="3671167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7" dur="5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12" dur="125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17" dur="125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1170</Words>
  <Application>Microsoft Office PowerPoint</Application>
  <PresentationFormat>Presentazione su schermo (4:3)</PresentationFormat>
  <Paragraphs>210</Paragraphs>
  <Slides>30</Slides>
  <Notes>29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2" baseType="lpstr">
      <vt:lpstr>Tema di Office</vt:lpstr>
      <vt:lpstr>Grafico di Microsoft Graph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2013-10-29T11:00:41Z</dcterms:created>
  <dcterms:modified xsi:type="dcterms:W3CDTF">2013-10-29T11:01:18Z</dcterms:modified>
</cp:coreProperties>
</file>