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AC50F-C83E-4895-B672-874C1152190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EAA7-38D7-4497-B9D2-4A8E57BF62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31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1E865-80B9-4BFD-9608-C4542D5134CB}" type="slidenum">
              <a:rPr lang="it-IT"/>
              <a:pPr/>
              <a:t>16</a:t>
            </a:fld>
            <a:endParaRPr 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F08A-B783-414F-B94E-51A325520E93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D677-123C-4197-9D96-E94744824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49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F08A-B783-414F-B94E-51A325520E93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D677-123C-4197-9D96-E94744824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59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F08A-B783-414F-B94E-51A325520E93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D677-123C-4197-9D96-E94744824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95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F08A-B783-414F-B94E-51A325520E93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D677-123C-4197-9D96-E94744824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77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F08A-B783-414F-B94E-51A325520E93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D677-123C-4197-9D96-E94744824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2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F08A-B783-414F-B94E-51A325520E93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D677-123C-4197-9D96-E94744824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15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F08A-B783-414F-B94E-51A325520E93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D677-123C-4197-9D96-E94744824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80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F08A-B783-414F-B94E-51A325520E93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D677-123C-4197-9D96-E94744824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07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F08A-B783-414F-B94E-51A325520E93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D677-123C-4197-9D96-E94744824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73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F08A-B783-414F-B94E-51A325520E93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D677-123C-4197-9D96-E94744824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7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F08A-B783-414F-B94E-51A325520E93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D677-123C-4197-9D96-E94744824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F08A-B783-414F-B94E-51A325520E93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5D677-123C-4197-9D96-E947448248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0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"/>
            <a:ext cx="91440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6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250825" y="227013"/>
            <a:ext cx="8569325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600" i="1">
                <a:solidFill>
                  <a:schemeClr val="bg1"/>
                </a:solidFill>
                <a:cs typeface="ＭＳ Ｐゴシック"/>
              </a:rPr>
              <a:t>Corso di aggiornamento</a:t>
            </a:r>
          </a:p>
          <a:p>
            <a:pPr algn="ctr"/>
            <a:r>
              <a:rPr lang="it-IT" sz="2600">
                <a:solidFill>
                  <a:schemeClr val="bg1"/>
                </a:solidFill>
                <a:cs typeface="ＭＳ Ｐゴシック"/>
              </a:rPr>
              <a:t>LA MEDICINA DELLE IMMAGINI</a:t>
            </a:r>
          </a:p>
          <a:p>
            <a:pPr algn="ctr"/>
            <a:endParaRPr lang="it-IT" sz="26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it-IT" sz="2600" i="1">
                <a:solidFill>
                  <a:srgbClr val="FF0000"/>
                </a:solidFill>
                <a:cs typeface="ＭＳ Ｐゴシック"/>
              </a:rPr>
              <a:t>Diagnostica per immagini</a:t>
            </a:r>
          </a:p>
          <a:p>
            <a:pPr algn="ctr"/>
            <a:endParaRPr lang="it-IT" sz="2600" i="1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it-IT" sz="2600" i="1">
                <a:solidFill>
                  <a:schemeClr val="bg1"/>
                </a:solidFill>
                <a:cs typeface="ＭＳ Ｐゴシック"/>
              </a:rPr>
              <a:t>Dagli specialisti al territorio…dal territorio agli specialisti</a:t>
            </a:r>
          </a:p>
          <a:p>
            <a:pPr algn="ctr"/>
            <a:endParaRPr lang="it-IT" sz="2600" i="1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it-IT" sz="2600" i="1">
                <a:solidFill>
                  <a:schemeClr val="bg1"/>
                </a:solidFill>
                <a:cs typeface="ＭＳ Ｐゴシック"/>
              </a:rPr>
              <a:t>Cosa chiedere  cosa non chiedere</a:t>
            </a:r>
          </a:p>
          <a:p>
            <a:pPr algn="ctr"/>
            <a:endParaRPr lang="it-IT" sz="2600" i="1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it-IT" sz="2600">
                <a:solidFill>
                  <a:schemeClr val="bg1"/>
                </a:solidFill>
                <a:cs typeface="ＭＳ Ｐゴシック"/>
              </a:rPr>
              <a:t>BRESCIA  23 MARZO 2013</a:t>
            </a:r>
          </a:p>
          <a:p>
            <a:pPr algn="ctr"/>
            <a:endParaRPr lang="it-IT" sz="2600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it-IT" sz="2600" i="1">
                <a:solidFill>
                  <a:srgbClr val="FF0000"/>
                </a:solidFill>
                <a:cs typeface="ＭＳ Ｐゴシック"/>
              </a:rPr>
              <a:t>IL NODULO POLMONARE</a:t>
            </a:r>
          </a:p>
          <a:p>
            <a:pPr algn="ctr"/>
            <a:endParaRPr lang="it-IT" sz="2600" i="1">
              <a:solidFill>
                <a:schemeClr val="bg1"/>
              </a:solidFill>
              <a:cs typeface="ＭＳ Ｐゴシック"/>
            </a:endParaRPr>
          </a:p>
          <a:p>
            <a:pPr algn="ctr"/>
            <a:r>
              <a:rPr lang="it-IT" sz="2600" i="1">
                <a:solidFill>
                  <a:schemeClr val="bg1"/>
                </a:solidFill>
                <a:cs typeface="ＭＳ Ｐゴシック"/>
              </a:rPr>
              <a:t>Dr. Giordano Bozzola</a:t>
            </a:r>
          </a:p>
          <a:p>
            <a:pPr algn="ctr"/>
            <a:r>
              <a:rPr lang="it-IT" sz="2600" i="1">
                <a:solidFill>
                  <a:schemeClr val="bg1"/>
                </a:solidFill>
                <a:cs typeface="ＭＳ Ｐゴシック"/>
              </a:rPr>
              <a:t>U.O. Pneumologia Spedali Civili Brescia</a:t>
            </a:r>
          </a:p>
          <a:p>
            <a:pPr algn="ctr"/>
            <a:endParaRPr lang="it-IT" sz="2600">
              <a:solidFill>
                <a:schemeClr val="bg1"/>
              </a:solidFill>
              <a:cs typeface="ＭＳ Ｐゴシック"/>
            </a:endParaRPr>
          </a:p>
        </p:txBody>
      </p:sp>
      <p:pic>
        <p:nvPicPr>
          <p:cNvPr id="35842" name="Picture 7" descr="ospedale2_19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589588"/>
            <a:ext cx="5429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4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56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FF3300"/>
                </a:solidFill>
                <a:cs typeface="ＭＳ Ｐゴシック"/>
              </a:rPr>
              <a:t>IL NODULO POLMONARE</a:t>
            </a:r>
          </a:p>
        </p:txBody>
      </p:sp>
      <p:pic>
        <p:nvPicPr>
          <p:cNvPr id="36866" name="Picture 3" descr="DSCN2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411288"/>
            <a:ext cx="3511550" cy="4681537"/>
          </a:xfrm>
          <a:prstGeom prst="rect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317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4319587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Lesione intraparenchimale, completamente circondata da parenchima sano, di diametro tra 0,5 cm e 3 cm, non accompagnata da atelettasia o adenopatie (Tom BB et Al. : </a:t>
            </a:r>
            <a:r>
              <a:rPr lang="ja-JP" altLang="it-IT" b="1">
                <a:solidFill>
                  <a:schemeClr val="bg1"/>
                </a:solidFill>
                <a:cs typeface="ＭＳ Ｐゴシック"/>
              </a:rPr>
              <a:t>“</a:t>
            </a:r>
            <a:r>
              <a:rPr lang="it-IT" altLang="ja-JP" b="1">
                <a:solidFill>
                  <a:schemeClr val="bg1"/>
                </a:solidFill>
                <a:cs typeface="ＭＳ Ｐゴシック"/>
              </a:rPr>
              <a:t>The Solitary Pulmonary Nodule</a:t>
            </a:r>
            <a:r>
              <a:rPr lang="ja-JP" altLang="it-IT" b="1">
                <a:solidFill>
                  <a:schemeClr val="bg1"/>
                </a:solidFill>
                <a:cs typeface="ＭＳ Ｐゴシック"/>
              </a:rPr>
              <a:t>”</a:t>
            </a:r>
            <a:r>
              <a:rPr lang="it-IT" altLang="ja-JP" b="1">
                <a:solidFill>
                  <a:schemeClr val="bg1"/>
                </a:solidFill>
                <a:cs typeface="ＭＳ Ｐゴシック"/>
              </a:rPr>
              <a:t> Chest 2003; 123:89-96 S.)</a:t>
            </a:r>
          </a:p>
          <a:p>
            <a:pPr>
              <a:spcBef>
                <a:spcPct val="50000"/>
              </a:spcBef>
            </a:pPr>
            <a:endParaRPr lang="it-IT" b="1">
              <a:solidFill>
                <a:schemeClr val="bg1"/>
              </a:solidFill>
              <a:cs typeface="ＭＳ Ｐゴシック"/>
            </a:endParaRPr>
          </a:p>
          <a:p>
            <a:pPr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Lesioni inferiori a 0.5 cm: micronoduli.</a:t>
            </a:r>
          </a:p>
          <a:p>
            <a:pPr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Lesioni superiori a 3 cm: masse.</a:t>
            </a:r>
          </a:p>
          <a:p>
            <a:pPr>
              <a:spcBef>
                <a:spcPct val="50000"/>
              </a:spcBef>
            </a:pPr>
            <a:endParaRPr lang="it-IT" b="1">
              <a:solidFill>
                <a:schemeClr val="bg1"/>
              </a:solidFill>
              <a:cs typeface="ＭＳ Ｐゴシック"/>
            </a:endParaRPr>
          </a:p>
          <a:p>
            <a:pPr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Prevalenza nella popolazione generale variabile dal 13% al 51%, secondo le varie casistiche.</a:t>
            </a:r>
          </a:p>
        </p:txBody>
      </p:sp>
      <p:grpSp>
        <p:nvGrpSpPr>
          <p:cNvPr id="36868" name="Group 7"/>
          <p:cNvGrpSpPr>
            <a:grpSpLocks/>
          </p:cNvGrpSpPr>
          <p:nvPr/>
        </p:nvGrpSpPr>
        <p:grpSpPr bwMode="auto">
          <a:xfrm>
            <a:off x="5965825" y="6381750"/>
            <a:ext cx="2998788" cy="358775"/>
            <a:chOff x="3758" y="4020"/>
            <a:chExt cx="1889" cy="226"/>
          </a:xfrm>
        </p:grpSpPr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3923" y="4092"/>
              <a:ext cx="17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>
                  <a:solidFill>
                    <a:schemeClr val="bg1"/>
                  </a:solidFill>
                  <a:cs typeface="ＭＳ Ｐゴシック"/>
                </a:rPr>
                <a:t>U.O. Pneumologia Spedali Civili Brescia</a:t>
              </a:r>
            </a:p>
          </p:txBody>
        </p:sp>
        <p:pic>
          <p:nvPicPr>
            <p:cNvPr id="36870" name="Picture 6" descr="ospedale2_198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8" y="4020"/>
              <a:ext cx="21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294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rgbClr val="FF3300"/>
                </a:solidFill>
                <a:cs typeface="ＭＳ Ｐゴシック"/>
              </a:rPr>
              <a:t>CRITERI CLINICI PER LA DIFFERENZIAZIONE DEI NODULI POLMONARI</a:t>
            </a:r>
          </a:p>
        </p:txBody>
      </p:sp>
      <p:pic>
        <p:nvPicPr>
          <p:cNvPr id="37890" name="Picture 6" descr="sap1"/>
          <p:cNvPicPr>
            <a:picLocks noChangeAspect="1" noChangeArrowheads="1"/>
          </p:cNvPicPr>
          <p:nvPr/>
        </p:nvPicPr>
        <p:blipFill>
          <a:blip r:embed="rId2"/>
          <a:srcRect t="51633" r="53635" b="534"/>
          <a:stretch>
            <a:fillRect/>
          </a:stretch>
        </p:blipFill>
        <p:spPr bwMode="auto">
          <a:xfrm>
            <a:off x="6156325" y="3933825"/>
            <a:ext cx="26955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395288" y="1660525"/>
            <a:ext cx="547211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Età 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Anamnesi: fumo, lavoro, esposizione a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   infezioni granulomatose, pregresse neoplasie,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   malattie in atto, …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Sintomi: d</a:t>
            </a:r>
            <a:r>
              <a:rPr lang="ja-JP" altLang="it-IT" b="1">
                <a:solidFill>
                  <a:schemeClr val="bg1"/>
                </a:solidFill>
                <a:cs typeface="ＭＳ Ｐゴシック"/>
              </a:rPr>
              <a:t>’</a:t>
            </a:r>
            <a:r>
              <a:rPr lang="it-IT" altLang="ja-JP" b="1">
                <a:solidFill>
                  <a:schemeClr val="bg1"/>
                </a:solidFill>
                <a:cs typeface="ＭＳ Ｐゴシック"/>
              </a:rPr>
              <a:t>organo (emoftoe, tosse, ...)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                   generali  (calo ponderale, astenia,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                                   febbre, sindromi paraneo-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                                   plastiche, …)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Documentazione radiologica precedente: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   Nodulo già presente in indagini precedenti ed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   aumentato?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   Nodulo già presente e stabile da più di due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   anni?</a:t>
            </a:r>
          </a:p>
        </p:txBody>
      </p:sp>
      <p:pic>
        <p:nvPicPr>
          <p:cNvPr id="37892" name="Picture 8" descr="sa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196975"/>
            <a:ext cx="272732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3" name="Group 9"/>
          <p:cNvGrpSpPr>
            <a:grpSpLocks/>
          </p:cNvGrpSpPr>
          <p:nvPr/>
        </p:nvGrpSpPr>
        <p:grpSpPr bwMode="auto">
          <a:xfrm>
            <a:off x="5965825" y="6381750"/>
            <a:ext cx="2998788" cy="358775"/>
            <a:chOff x="3758" y="4020"/>
            <a:chExt cx="1889" cy="226"/>
          </a:xfrm>
        </p:grpSpPr>
        <p:sp>
          <p:nvSpPr>
            <p:cNvPr id="37894" name="Text Box 10"/>
            <p:cNvSpPr txBox="1">
              <a:spLocks noChangeArrowheads="1"/>
            </p:cNvSpPr>
            <p:nvPr/>
          </p:nvSpPr>
          <p:spPr bwMode="auto">
            <a:xfrm>
              <a:off x="3923" y="4092"/>
              <a:ext cx="17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>
                  <a:solidFill>
                    <a:schemeClr val="bg1"/>
                  </a:solidFill>
                  <a:cs typeface="ＭＳ Ｐゴシック"/>
                </a:rPr>
                <a:t>U.O. Pneumologia Spedali Civili Brescia</a:t>
              </a:r>
            </a:p>
          </p:txBody>
        </p:sp>
        <p:pic>
          <p:nvPicPr>
            <p:cNvPr id="37895" name="Picture 11" descr="ospedale2_198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58" y="4020"/>
              <a:ext cx="21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555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rgbClr val="FF3300"/>
                </a:solidFill>
                <a:cs typeface="ＭＳ Ｐゴシック"/>
              </a:rPr>
              <a:t>RUOLO DELLO SPECIALISTA CLINICO</a:t>
            </a:r>
          </a:p>
        </p:txBody>
      </p:sp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54737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SzPct val="150000"/>
              <a:buFont typeface="Wingdings" pitchFamily="2" charset="2"/>
              <a:buChar char="§"/>
            </a:pPr>
            <a:r>
              <a:rPr lang="it-IT">
                <a:solidFill>
                  <a:schemeClr val="bg1"/>
                </a:solidFill>
                <a:cs typeface="ＭＳ Ｐゴシック"/>
              </a:rPr>
              <a:t> </a:t>
            </a:r>
            <a:r>
              <a:rPr lang="it-IT" b="1">
                <a:solidFill>
                  <a:schemeClr val="bg1"/>
                </a:solidFill>
                <a:cs typeface="ＭＳ Ｐゴシック"/>
              </a:rPr>
              <a:t>Illustrare al paziente il percorso diagnostico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SzPct val="150000"/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  da compiere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SzPct val="150000"/>
              <a:buFont typeface="Wingdings" pitchFamily="2" charset="2"/>
              <a:buChar char="§"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Tipizzazione del nodulo:</a:t>
            </a:r>
          </a:p>
          <a:p>
            <a:pPr lvl="2"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 Broncoscopia?</a:t>
            </a:r>
          </a:p>
          <a:p>
            <a:pPr lvl="2"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 Agoaspirato polmonare?</a:t>
            </a:r>
          </a:p>
          <a:p>
            <a:pPr lvl="2"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 Nessuno dei due?</a:t>
            </a:r>
            <a:r>
              <a:rPr lang="it-IT">
                <a:solidFill>
                  <a:schemeClr val="bg1"/>
                </a:solidFill>
                <a:cs typeface="ＭＳ Ｐゴシック"/>
              </a:rPr>
              <a:t>        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SzPct val="150000"/>
              <a:buFont typeface="Wingdings" pitchFamily="2" charset="2"/>
              <a:buChar char="§"/>
            </a:pPr>
            <a:r>
              <a:rPr lang="it-IT" sz="2000">
                <a:solidFill>
                  <a:schemeClr val="bg1"/>
                </a:solidFill>
                <a:cs typeface="ＭＳ Ｐゴシック"/>
              </a:rPr>
              <a:t> </a:t>
            </a:r>
            <a:r>
              <a:rPr lang="it-IT" b="1">
                <a:solidFill>
                  <a:schemeClr val="bg1"/>
                </a:solidFill>
                <a:cs typeface="ＭＳ Ｐゴシック"/>
              </a:rPr>
              <a:t>Valutazione delle comorbidità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SzPct val="150000"/>
              <a:buFont typeface="Wingdings" pitchFamily="2" charset="2"/>
              <a:buChar char="§"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Valutazione funzionale respiratoria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SzPct val="150000"/>
              <a:buFont typeface="Wingdings" pitchFamily="2" charset="2"/>
              <a:buChar char="§"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Valutazione congiunta con lo specialista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SzPct val="150000"/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   dell</a:t>
            </a:r>
            <a:r>
              <a:rPr lang="ja-JP" altLang="it-IT" b="1">
                <a:solidFill>
                  <a:schemeClr val="bg1"/>
                </a:solidFill>
                <a:cs typeface="ＭＳ Ｐゴシック"/>
              </a:rPr>
              <a:t>’</a:t>
            </a:r>
            <a:r>
              <a:rPr lang="it-IT" altLang="ja-JP" b="1">
                <a:solidFill>
                  <a:schemeClr val="bg1"/>
                </a:solidFill>
                <a:cs typeface="ＭＳ Ｐゴシック"/>
              </a:rPr>
              <a:t>imaging, il chirurgo toracico, il radio-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SzPct val="150000"/>
              <a:buFont typeface="Wingdings" pitchFamily="2" charset="2"/>
              <a:buNone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   terapista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chemeClr val="bg1"/>
              </a:buClr>
              <a:buSzPct val="150000"/>
              <a:buFont typeface="Wingdings" pitchFamily="2" charset="2"/>
              <a:buChar char="§"/>
            </a:pPr>
            <a:r>
              <a:rPr lang="it-IT" b="1">
                <a:solidFill>
                  <a:schemeClr val="bg1"/>
                </a:solidFill>
                <a:cs typeface="ＭＳ Ｐゴシック"/>
              </a:rPr>
              <a:t> Follow up</a:t>
            </a:r>
          </a:p>
        </p:txBody>
      </p:sp>
      <p:pic>
        <p:nvPicPr>
          <p:cNvPr id="38915" name="Picture 6" descr="carlinodulo2"/>
          <p:cNvPicPr>
            <a:picLocks noChangeAspect="1" noChangeArrowheads="1"/>
          </p:cNvPicPr>
          <p:nvPr/>
        </p:nvPicPr>
        <p:blipFill>
          <a:blip r:embed="rId2"/>
          <a:srcRect t="4967" r="52808"/>
          <a:stretch>
            <a:fillRect/>
          </a:stretch>
        </p:blipFill>
        <p:spPr bwMode="auto">
          <a:xfrm>
            <a:off x="5580063" y="1125538"/>
            <a:ext cx="321151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6" name="Group 7"/>
          <p:cNvGrpSpPr>
            <a:grpSpLocks/>
          </p:cNvGrpSpPr>
          <p:nvPr/>
        </p:nvGrpSpPr>
        <p:grpSpPr bwMode="auto">
          <a:xfrm>
            <a:off x="5965825" y="6381750"/>
            <a:ext cx="2998788" cy="358775"/>
            <a:chOff x="3758" y="4020"/>
            <a:chExt cx="1889" cy="226"/>
          </a:xfrm>
        </p:grpSpPr>
        <p:sp>
          <p:nvSpPr>
            <p:cNvPr id="38917" name="Text Box 8"/>
            <p:cNvSpPr txBox="1">
              <a:spLocks noChangeArrowheads="1"/>
            </p:cNvSpPr>
            <p:nvPr/>
          </p:nvSpPr>
          <p:spPr bwMode="auto">
            <a:xfrm>
              <a:off x="3923" y="4092"/>
              <a:ext cx="17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>
                  <a:solidFill>
                    <a:schemeClr val="bg1"/>
                  </a:solidFill>
                  <a:cs typeface="ＭＳ Ｐゴシック"/>
                </a:rPr>
                <a:t>U.O. Pneumologia Spedali Civili Brescia</a:t>
              </a:r>
            </a:p>
          </p:txBody>
        </p:sp>
        <p:pic>
          <p:nvPicPr>
            <p:cNvPr id="38918" name="Picture 9" descr="ospedale2_198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8" y="4020"/>
              <a:ext cx="21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53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0" y="3889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rgbClr val="FF3300"/>
                </a:solidFill>
                <a:cs typeface="ＭＳ Ｐゴシック"/>
              </a:rPr>
              <a:t>TIPIZZAZIONE DEL NODULO</a:t>
            </a:r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79388" y="1819275"/>
            <a:ext cx="467995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>
                <a:cs typeface="ＭＳ Ｐゴシック"/>
              </a:rPr>
              <a:t> </a:t>
            </a:r>
            <a:r>
              <a:rPr lang="it-IT" sz="2000" b="1">
                <a:solidFill>
                  <a:schemeClr val="bg1"/>
                </a:solidFill>
                <a:cs typeface="ＭＳ Ｐゴシック"/>
              </a:rPr>
              <a:t>Sede del nodulo,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chemeClr val="bg1"/>
                </a:solidFill>
                <a:cs typeface="ＭＳ Ｐゴシック"/>
              </a:rPr>
              <a:t> Dimensioni,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chemeClr val="bg1"/>
                </a:solidFill>
                <a:cs typeface="ＭＳ Ｐゴシック"/>
              </a:rPr>
              <a:t> Presenza di bronco di </a:t>
            </a:r>
            <a:r>
              <a:rPr lang="ja-JP" altLang="it-IT" sz="2000" b="1">
                <a:solidFill>
                  <a:schemeClr val="bg1"/>
                </a:solidFill>
                <a:cs typeface="ＭＳ Ｐゴシック"/>
              </a:rPr>
              <a:t>“</a:t>
            </a:r>
            <a:r>
              <a:rPr lang="it-IT" altLang="ja-JP" sz="2000" b="1">
                <a:solidFill>
                  <a:schemeClr val="bg1"/>
                </a:solidFill>
                <a:cs typeface="ＭＳ Ｐゴシック"/>
              </a:rPr>
              <a:t>accesso</a:t>
            </a:r>
            <a:r>
              <a:rPr lang="ja-JP" altLang="it-IT" sz="2000" b="1">
                <a:solidFill>
                  <a:schemeClr val="bg1"/>
                </a:solidFill>
                <a:cs typeface="ＭＳ Ｐゴシック"/>
              </a:rPr>
              <a:t>”</a:t>
            </a:r>
            <a:r>
              <a:rPr lang="it-IT" altLang="ja-JP" sz="2000" b="1">
                <a:solidFill>
                  <a:schemeClr val="bg1"/>
                </a:solidFill>
                <a:cs typeface="ＭＳ Ｐゴシック"/>
              </a:rPr>
              <a:t>,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chemeClr val="bg1"/>
                </a:solidFill>
                <a:cs typeface="ＭＳ Ｐゴシック"/>
              </a:rPr>
              <a:t> Comorbidità respiratoria,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chemeClr val="bg1"/>
                </a:solidFill>
                <a:cs typeface="ＭＳ Ｐゴシック"/>
              </a:rPr>
              <a:t> Collaborazione del paziente,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chemeClr val="bg1"/>
                </a:solidFill>
                <a:cs typeface="ＭＳ Ｐゴシック"/>
              </a:rPr>
              <a:t> Esperienza dell</a:t>
            </a:r>
            <a:r>
              <a:rPr lang="ja-JP" altLang="it-IT" sz="2000" b="1">
                <a:solidFill>
                  <a:schemeClr val="bg1"/>
                </a:solidFill>
                <a:cs typeface="ＭＳ Ｐゴシック"/>
              </a:rPr>
              <a:t>’</a:t>
            </a:r>
            <a:r>
              <a:rPr lang="it-IT" altLang="ja-JP" sz="2000" b="1">
                <a:solidFill>
                  <a:schemeClr val="bg1"/>
                </a:solidFill>
                <a:cs typeface="ＭＳ Ｐゴシック"/>
              </a:rPr>
              <a:t>operatore,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>
                <a:solidFill>
                  <a:schemeClr val="bg1"/>
                </a:solidFill>
                <a:cs typeface="ＭＳ Ｐゴシック"/>
              </a:rPr>
              <a:t> Discrepanza tra TAC e PET.</a:t>
            </a:r>
            <a:endParaRPr lang="it-IT" sz="2000" b="1">
              <a:cs typeface="ＭＳ Ｐゴシック"/>
            </a:endParaRPr>
          </a:p>
        </p:txBody>
      </p:sp>
      <p:pic>
        <p:nvPicPr>
          <p:cNvPr id="39939" name="Picture 7" descr="Gasparotti2"/>
          <p:cNvPicPr>
            <a:picLocks noChangeAspect="1" noChangeArrowheads="1"/>
          </p:cNvPicPr>
          <p:nvPr/>
        </p:nvPicPr>
        <p:blipFill>
          <a:blip r:embed="rId2"/>
          <a:srcRect t="5293" r="52238"/>
          <a:stretch>
            <a:fillRect/>
          </a:stretch>
        </p:blipFill>
        <p:spPr bwMode="auto">
          <a:xfrm>
            <a:off x="5364163" y="1196975"/>
            <a:ext cx="345598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0" name="Group 8"/>
          <p:cNvGrpSpPr>
            <a:grpSpLocks/>
          </p:cNvGrpSpPr>
          <p:nvPr/>
        </p:nvGrpSpPr>
        <p:grpSpPr bwMode="auto">
          <a:xfrm>
            <a:off x="5965825" y="6381750"/>
            <a:ext cx="2998788" cy="358775"/>
            <a:chOff x="3758" y="4020"/>
            <a:chExt cx="1889" cy="226"/>
          </a:xfrm>
        </p:grpSpPr>
        <p:sp>
          <p:nvSpPr>
            <p:cNvPr id="39941" name="Text Box 9"/>
            <p:cNvSpPr txBox="1">
              <a:spLocks noChangeArrowheads="1"/>
            </p:cNvSpPr>
            <p:nvPr/>
          </p:nvSpPr>
          <p:spPr bwMode="auto">
            <a:xfrm>
              <a:off x="3923" y="4092"/>
              <a:ext cx="17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>
                  <a:solidFill>
                    <a:schemeClr val="bg1"/>
                  </a:solidFill>
                  <a:cs typeface="ＭＳ Ｐゴシック"/>
                </a:rPr>
                <a:t>U.O. Pneumologia Spedali Civili Brescia</a:t>
              </a:r>
            </a:p>
          </p:txBody>
        </p:sp>
        <p:pic>
          <p:nvPicPr>
            <p:cNvPr id="39942" name="Picture 10" descr="ospedale2_198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8" y="4020"/>
              <a:ext cx="21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377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457200" y="4445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FF3300"/>
                </a:solidFill>
                <a:cs typeface="ＭＳ Ｐゴシック"/>
              </a:rPr>
              <a:t>RESA DIAGNOSTICA DELL</a:t>
            </a:r>
            <a:r>
              <a:rPr lang="ja-JP" altLang="it-IT" sz="2800" b="1">
                <a:solidFill>
                  <a:srgbClr val="FF3300"/>
                </a:solidFill>
                <a:cs typeface="ＭＳ Ｐゴシック"/>
              </a:rPr>
              <a:t>’</a:t>
            </a:r>
            <a:r>
              <a:rPr lang="it-IT" altLang="ja-JP" sz="2800" b="1">
                <a:solidFill>
                  <a:srgbClr val="FF3300"/>
                </a:solidFill>
                <a:cs typeface="ＭＳ Ｐゴシック"/>
              </a:rPr>
              <a:t> AGOASPIRATO POLMONARE TRANSPARIETALE</a:t>
            </a:r>
            <a:endParaRPr lang="it-IT" sz="2800" b="1">
              <a:solidFill>
                <a:srgbClr val="FF3300"/>
              </a:solidFill>
              <a:cs typeface="ＭＳ Ｐゴシック"/>
            </a:endParaRPr>
          </a:p>
        </p:txBody>
      </p:sp>
      <p:sp>
        <p:nvSpPr>
          <p:cNvPr id="40962" name="Rectangle 3"/>
          <p:cNvSpPr>
            <a:spLocks noRot="1" noChangeArrowheads="1"/>
          </p:cNvSpPr>
          <p:nvPr/>
        </p:nvSpPr>
        <p:spPr bwMode="auto">
          <a:xfrm>
            <a:off x="15875" y="1970088"/>
            <a:ext cx="6356350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it-IT" sz="1600">
              <a:solidFill>
                <a:schemeClr val="bg1"/>
              </a:solidFill>
              <a:cs typeface="ＭＳ Ｐゴシック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Esami eseguiti			      </a:t>
            </a:r>
            <a:r>
              <a:rPr lang="it-IT" sz="1600" b="1">
                <a:solidFill>
                  <a:schemeClr val="bg1"/>
                </a:solidFill>
                <a:cs typeface="ＭＳ Ｐゴシック"/>
              </a:rPr>
              <a:t>630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caratteristiche nodulo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Diametro  		                     </a:t>
            </a:r>
            <a:r>
              <a:rPr lang="it-IT" sz="1600" b="1">
                <a:solidFill>
                  <a:schemeClr val="bg1"/>
                </a:solidFill>
                <a:cs typeface="ＭＳ Ｐゴシック"/>
              </a:rPr>
              <a:t>0,5 cm &gt; </a:t>
            </a:r>
            <a:r>
              <a:rPr lang="en-US" sz="1600" b="1">
                <a:solidFill>
                  <a:schemeClr val="bg1"/>
                </a:solidFill>
                <a:cs typeface="ＭＳ Ｐゴシック"/>
              </a:rPr>
              <a:t>Ø</a:t>
            </a:r>
            <a:r>
              <a:rPr lang="it-IT" sz="1600" b="1">
                <a:solidFill>
                  <a:schemeClr val="bg1"/>
                </a:solidFill>
                <a:cs typeface="ＭＳ Ｐゴシック"/>
              </a:rPr>
              <a:t> &lt; 2 cm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Posizione			     </a:t>
            </a:r>
            <a:r>
              <a:rPr lang="it-IT" sz="1600" b="1">
                <a:solidFill>
                  <a:schemeClr val="bg1"/>
                </a:solidFill>
                <a:cs typeface="ＭＳ Ｐゴシック"/>
              </a:rPr>
              <a:t>periferica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it-IT" sz="1600" b="1">
              <a:solidFill>
                <a:schemeClr val="bg1"/>
              </a:solidFill>
              <a:cs typeface="ＭＳ Ｐゴシック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Resa diagnostica :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Lesione sospetta neoplastica   </a:t>
            </a:r>
            <a:r>
              <a:rPr lang="it-IT" sz="1600" b="1">
                <a:solidFill>
                  <a:schemeClr val="bg1"/>
                </a:solidFill>
                <a:cs typeface="ＭＳ Ｐゴシック"/>
              </a:rPr>
              <a:t>92 %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Lesione benigna		    </a:t>
            </a:r>
            <a:r>
              <a:rPr lang="it-IT" sz="1600" b="1">
                <a:solidFill>
                  <a:schemeClr val="bg1"/>
                </a:solidFill>
                <a:cs typeface="ＭＳ Ｐゴシック"/>
              </a:rPr>
              <a:t>63%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it-IT" sz="1600">
              <a:solidFill>
                <a:schemeClr val="bg1"/>
              </a:solidFill>
              <a:cs typeface="ＭＳ Ｐゴシック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Complicanze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falda pnx 			    </a:t>
            </a:r>
            <a:r>
              <a:rPr lang="it-IT" sz="1600" b="1">
                <a:solidFill>
                  <a:schemeClr val="bg1"/>
                </a:solidFill>
                <a:cs typeface="ＭＳ Ｐゴシック"/>
              </a:rPr>
              <a:t>6% (solo 3 casi drenati)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Piccolo ematoma perilesionale	    </a:t>
            </a:r>
            <a:r>
              <a:rPr lang="it-IT" sz="1600" b="1">
                <a:solidFill>
                  <a:schemeClr val="bg1"/>
                </a:solidFill>
                <a:cs typeface="ＭＳ Ｐゴシック"/>
              </a:rPr>
              <a:t>20%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t-IT" sz="1600">
                <a:solidFill>
                  <a:schemeClr val="bg1"/>
                </a:solidFill>
                <a:cs typeface="ＭＳ Ｐゴシック"/>
              </a:rPr>
              <a:t>Emopericardio acuto 		    </a:t>
            </a:r>
            <a:r>
              <a:rPr lang="it-IT" sz="1600" b="1">
                <a:solidFill>
                  <a:schemeClr val="bg1"/>
                </a:solidFill>
                <a:cs typeface="ＭＳ Ｐゴシック"/>
              </a:rPr>
              <a:t>1 caso</a:t>
            </a:r>
          </a:p>
        </p:txBody>
      </p:sp>
      <p:pic>
        <p:nvPicPr>
          <p:cNvPr id="40963" name="Picture 4" descr="DSCN2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125538"/>
            <a:ext cx="2430463" cy="3024187"/>
          </a:xfrm>
          <a:prstGeom prst="rect">
            <a:avLst/>
          </a:prstGeom>
          <a:gradFill rotWithShape="0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317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64" name="Picture 5" descr="5"/>
          <p:cNvPicPr>
            <a:picLocks noChangeAspect="1" noChangeArrowheads="1"/>
          </p:cNvPicPr>
          <p:nvPr/>
        </p:nvPicPr>
        <p:blipFill>
          <a:blip r:embed="rId3"/>
          <a:srcRect l="14418" t="7689" r="9227" b="12303"/>
          <a:stretch>
            <a:fillRect/>
          </a:stretch>
        </p:blipFill>
        <p:spPr bwMode="auto">
          <a:xfrm>
            <a:off x="6300788" y="4202113"/>
            <a:ext cx="259238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5" name="Group 6"/>
          <p:cNvGrpSpPr>
            <a:grpSpLocks/>
          </p:cNvGrpSpPr>
          <p:nvPr/>
        </p:nvGrpSpPr>
        <p:grpSpPr bwMode="auto">
          <a:xfrm>
            <a:off x="5965825" y="6381750"/>
            <a:ext cx="2998788" cy="358775"/>
            <a:chOff x="3758" y="4020"/>
            <a:chExt cx="1889" cy="226"/>
          </a:xfrm>
        </p:grpSpPr>
        <p:sp>
          <p:nvSpPr>
            <p:cNvPr id="40966" name="Text Box 7"/>
            <p:cNvSpPr txBox="1">
              <a:spLocks noChangeArrowheads="1"/>
            </p:cNvSpPr>
            <p:nvPr/>
          </p:nvSpPr>
          <p:spPr bwMode="auto">
            <a:xfrm>
              <a:off x="3923" y="4092"/>
              <a:ext cx="17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>
                  <a:solidFill>
                    <a:schemeClr val="bg1"/>
                  </a:solidFill>
                  <a:cs typeface="ＭＳ Ｐゴシック"/>
                </a:rPr>
                <a:t>U.O. Pneumologia Spedali Civili Brescia</a:t>
              </a:r>
            </a:p>
          </p:txBody>
        </p:sp>
        <p:pic>
          <p:nvPicPr>
            <p:cNvPr id="40967" name="Picture 8" descr="ospedale2_198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58" y="4020"/>
              <a:ext cx="21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0824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www.wired.com/images/article/full/2008/04/toshiba_ct_scanner_630p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55888"/>
            <a:ext cx="1530350" cy="1066800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508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646488"/>
            <a:ext cx="1023938" cy="79216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22537" name="Picture 9" descr="http://erichenderson.org/store/images/classical_guitar-mus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113" y="4373563"/>
            <a:ext cx="801687" cy="7969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/>
        </p:spPr>
      </p:pic>
      <p:pic>
        <p:nvPicPr>
          <p:cNvPr id="16" name="Picture 21" descr="Rd6ProcessSlide"/>
          <p:cNvPicPr>
            <a:picLocks noChangeAspect="1" noChangeArrowheads="1"/>
          </p:cNvPicPr>
          <p:nvPr/>
        </p:nvPicPr>
        <p:blipFill>
          <a:blip r:embed="rId6"/>
          <a:srcRect l="72487" t="1744" r="2518" b="52766"/>
          <a:stretch>
            <a:fillRect/>
          </a:stretch>
        </p:blipFill>
        <p:spPr bwMode="auto">
          <a:xfrm>
            <a:off x="6629400" y="2655888"/>
            <a:ext cx="2286000" cy="1905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/>
        </p:spPr>
      </p:pic>
      <p:pic>
        <p:nvPicPr>
          <p:cNvPr id="17" name="Picture 16" descr="Hand w-Flexed LG.t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875088"/>
            <a:ext cx="1295400" cy="1031875"/>
          </a:xfrm>
          <a:prstGeom prst="rect">
            <a:avLst/>
          </a:prstGeom>
          <a:noFill/>
          <a:ln w="9525">
            <a:solidFill>
              <a:srgbClr val="005AC3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18" name="Picture 17" descr="Front BTY-017_clip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2655888"/>
            <a:ext cx="685800" cy="12033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/>
        </p:spPr>
      </p:pic>
      <p:pic>
        <p:nvPicPr>
          <p:cNvPr id="41991" name="Picture 19" descr="PRAS - Ball, Green.bmp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4484688"/>
            <a:ext cx="1768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Box 20"/>
          <p:cNvSpPr txBox="1">
            <a:spLocks noChangeArrowheads="1"/>
          </p:cNvSpPr>
          <p:nvPr/>
        </p:nvSpPr>
        <p:spPr bwMode="auto">
          <a:xfrm>
            <a:off x="107950" y="2130425"/>
            <a:ext cx="11064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chemeClr val="bg1"/>
                </a:solidFill>
                <a:cs typeface="ＭＳ Ｐゴシック"/>
              </a:rPr>
              <a:t>CT-Scan</a:t>
            </a:r>
          </a:p>
        </p:txBody>
      </p:sp>
      <p:sp>
        <p:nvSpPr>
          <p:cNvPr id="41993" name="TextBox 21"/>
          <p:cNvSpPr txBox="1">
            <a:spLocks noChangeArrowheads="1"/>
          </p:cNvSpPr>
          <p:nvPr/>
        </p:nvSpPr>
        <p:spPr bwMode="auto">
          <a:xfrm>
            <a:off x="1143000" y="2122488"/>
            <a:ext cx="11969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chemeClr val="bg1"/>
                </a:solidFill>
                <a:cs typeface="ＭＳ Ｐゴシック"/>
              </a:rPr>
              <a:t>DICOM CD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944563" y="2198687"/>
            <a:ext cx="228600" cy="15240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it-IT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1997" name="TextBox 23"/>
          <p:cNvSpPr txBox="1">
            <a:spLocks noChangeArrowheads="1"/>
          </p:cNvSpPr>
          <p:nvPr/>
        </p:nvSpPr>
        <p:spPr bwMode="auto">
          <a:xfrm>
            <a:off x="2555875" y="2122488"/>
            <a:ext cx="15589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chemeClr val="bg1"/>
                </a:solidFill>
                <a:cs typeface="ＭＳ Ｐゴシック"/>
              </a:rPr>
              <a:t>Planning Software</a:t>
            </a:r>
          </a:p>
        </p:txBody>
      </p:sp>
      <p:sp>
        <p:nvSpPr>
          <p:cNvPr id="41998" name="TextBox 24"/>
          <p:cNvSpPr txBox="1">
            <a:spLocks noChangeArrowheads="1"/>
          </p:cNvSpPr>
          <p:nvPr/>
        </p:nvSpPr>
        <p:spPr bwMode="auto">
          <a:xfrm>
            <a:off x="4343400" y="2122488"/>
            <a:ext cx="1752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chemeClr val="bg1"/>
                </a:solidFill>
                <a:cs typeface="ＭＳ Ｐゴシック"/>
              </a:rPr>
              <a:t>Planned Pathway File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086225" y="2198687"/>
            <a:ext cx="228600" cy="15240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it-IT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2002" name="TextBox 26"/>
          <p:cNvSpPr txBox="1">
            <a:spLocks noChangeArrowheads="1"/>
          </p:cNvSpPr>
          <p:nvPr/>
        </p:nvSpPr>
        <p:spPr bwMode="auto">
          <a:xfrm>
            <a:off x="6096000" y="2122488"/>
            <a:ext cx="9969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chemeClr val="bg1"/>
                </a:solidFill>
                <a:cs typeface="ＭＳ Ｐゴシック"/>
              </a:rPr>
              <a:t>Navigation</a:t>
            </a:r>
          </a:p>
        </p:txBody>
      </p:sp>
      <p:sp>
        <p:nvSpPr>
          <p:cNvPr id="42003" name="TextBox 27"/>
          <p:cNvSpPr txBox="1">
            <a:spLocks noChangeArrowheads="1"/>
          </p:cNvSpPr>
          <p:nvPr/>
        </p:nvSpPr>
        <p:spPr bwMode="auto">
          <a:xfrm>
            <a:off x="7885113" y="2101850"/>
            <a:ext cx="914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chemeClr val="bg1"/>
                </a:solidFill>
                <a:cs typeface="ＭＳ Ｐゴシック"/>
              </a:rPr>
              <a:t>Biopsy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876301" y="3836987"/>
            <a:ext cx="3124200" cy="317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56907" y="3836194"/>
            <a:ext cx="3124200" cy="158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7221538" y="2198687"/>
            <a:ext cx="228599" cy="15240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it-IT" smtClean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42009" name="Picture 27" descr="iLogic Laptop Screen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2351088"/>
            <a:ext cx="26479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34" descr="Paige - views.bmp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779838"/>
            <a:ext cx="1981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1" name="Text Box 28"/>
          <p:cNvSpPr txBox="1">
            <a:spLocks noChangeArrowheads="1"/>
          </p:cNvSpPr>
          <p:nvPr/>
        </p:nvSpPr>
        <p:spPr bwMode="auto">
          <a:xfrm>
            <a:off x="179388" y="3079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rgbClr val="FF3300"/>
                </a:solidFill>
                <a:cs typeface="ＭＳ Ｐゴシック"/>
              </a:rPr>
              <a:t>NAVIGAZIONE ELETTROMAGNETICA (ENB)</a:t>
            </a:r>
          </a:p>
        </p:txBody>
      </p:sp>
      <p:grpSp>
        <p:nvGrpSpPr>
          <p:cNvPr id="42012" name="Group 29"/>
          <p:cNvGrpSpPr>
            <a:grpSpLocks/>
          </p:cNvGrpSpPr>
          <p:nvPr/>
        </p:nvGrpSpPr>
        <p:grpSpPr bwMode="auto">
          <a:xfrm>
            <a:off x="5965825" y="6381750"/>
            <a:ext cx="2998788" cy="358775"/>
            <a:chOff x="3758" y="4020"/>
            <a:chExt cx="1889" cy="226"/>
          </a:xfrm>
        </p:grpSpPr>
        <p:sp>
          <p:nvSpPr>
            <p:cNvPr id="42013" name="Text Box 30"/>
            <p:cNvSpPr txBox="1">
              <a:spLocks noChangeArrowheads="1"/>
            </p:cNvSpPr>
            <p:nvPr/>
          </p:nvSpPr>
          <p:spPr bwMode="auto">
            <a:xfrm>
              <a:off x="3923" y="4092"/>
              <a:ext cx="17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>
                  <a:solidFill>
                    <a:schemeClr val="bg1"/>
                  </a:solidFill>
                  <a:cs typeface="ＭＳ Ｐゴシック"/>
                </a:rPr>
                <a:t>U.O. Pneumologia Spedali Civili Brescia</a:t>
              </a:r>
            </a:p>
          </p:txBody>
        </p:sp>
        <p:pic>
          <p:nvPicPr>
            <p:cNvPr id="42014" name="Picture 31" descr="ospedale2_198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58" y="4020"/>
              <a:ext cx="21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098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inglese"/>
          <p:cNvPicPr>
            <a:picLocks noChangeAspect="1" noChangeArrowheads="1"/>
          </p:cNvPicPr>
          <p:nvPr/>
        </p:nvPicPr>
        <p:blipFill>
          <a:blip r:embed="rId2"/>
          <a:srcRect t="15749" b="16115"/>
          <a:stretch>
            <a:fillRect/>
          </a:stretch>
        </p:blipFill>
        <p:spPr bwMode="auto">
          <a:xfrm>
            <a:off x="3059113" y="0"/>
            <a:ext cx="30241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5" descr="Caso ing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43113"/>
            <a:ext cx="770413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5" name="Group 6"/>
          <p:cNvGrpSpPr>
            <a:grpSpLocks/>
          </p:cNvGrpSpPr>
          <p:nvPr/>
        </p:nvGrpSpPr>
        <p:grpSpPr bwMode="auto">
          <a:xfrm>
            <a:off x="6253163" y="6308725"/>
            <a:ext cx="2998787" cy="358775"/>
            <a:chOff x="3758" y="4020"/>
            <a:chExt cx="1889" cy="226"/>
          </a:xfrm>
        </p:grpSpPr>
        <p:sp>
          <p:nvSpPr>
            <p:cNvPr id="44036" name="Text Box 7"/>
            <p:cNvSpPr txBox="1">
              <a:spLocks noChangeArrowheads="1"/>
            </p:cNvSpPr>
            <p:nvPr/>
          </p:nvSpPr>
          <p:spPr bwMode="auto">
            <a:xfrm>
              <a:off x="3923" y="4092"/>
              <a:ext cx="17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>
                  <a:solidFill>
                    <a:schemeClr val="bg1"/>
                  </a:solidFill>
                  <a:cs typeface="ＭＳ Ｐゴシック"/>
                </a:rPr>
                <a:t>U.O. Pneumologia Spedali Civili Brescia</a:t>
              </a:r>
            </a:p>
          </p:txBody>
        </p:sp>
        <p:pic>
          <p:nvPicPr>
            <p:cNvPr id="44037" name="Picture 8" descr="ospedale2_198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58" y="4020"/>
              <a:ext cx="21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449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362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II SESSIONE: TORACE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27650" name="CasellaDiTesto 5"/>
          <p:cNvSpPr txBox="1">
            <a:spLocks noChangeArrowheads="1"/>
          </p:cNvSpPr>
          <p:nvPr/>
        </p:nvSpPr>
        <p:spPr bwMode="auto">
          <a:xfrm>
            <a:off x="487363" y="1270000"/>
            <a:ext cx="8218487" cy="769938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>
                <a:solidFill>
                  <a:srgbClr val="00CCFF"/>
                </a:solidFill>
                <a:latin typeface="Arial Narrow" pitchFamily="34" charset="0"/>
              </a:rPr>
              <a:t>3° MODULO: NODULO POLMONARE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525" y="2574925"/>
            <a:ext cx="6681788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62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674" name="CasellaDiTesto 7"/>
          <p:cNvSpPr txBox="1">
            <a:spLocks noChangeArrowheads="1"/>
          </p:cNvSpPr>
          <p:nvPr/>
        </p:nvSpPr>
        <p:spPr bwMode="auto">
          <a:xfrm>
            <a:off x="0" y="1395413"/>
            <a:ext cx="91440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8000" b="1">
                <a:latin typeface="Arial Narrow" pitchFamily="34" charset="0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360738"/>
            <a:ext cx="9144000" cy="893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109728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latin typeface="Arial Narrow"/>
                <a:cs typeface="Arial Narrow"/>
              </a:rPr>
              <a:t>NODULO POLMONARE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8" name="CasellaDiTesto 10"/>
          <p:cNvSpPr txBox="1">
            <a:spLocks noChangeArrowheads="1"/>
          </p:cNvSpPr>
          <p:nvPr/>
        </p:nvSpPr>
        <p:spPr bwMode="auto">
          <a:xfrm>
            <a:off x="2622550" y="5149850"/>
            <a:ext cx="3787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i="1">
                <a:latin typeface="Arial Narrow" pitchFamily="34" charset="0"/>
              </a:rPr>
              <a:t>Dr. Platto – Dr. Belpietro</a:t>
            </a:r>
          </a:p>
        </p:txBody>
      </p:sp>
    </p:spTree>
    <p:extLst>
      <p:ext uri="{BB962C8B-B14F-4D97-AF65-F5344CB8AC3E}">
        <p14:creationId xmlns:p14="http://schemas.microsoft.com/office/powerpoint/2010/main" val="8950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it-IT" b="1" smtClean="0">
                <a:latin typeface="Arial Narrow" pitchFamily="34" charset="0"/>
              </a:rPr>
              <a:t>VITTORIO 62 aa</a:t>
            </a:r>
          </a:p>
        </p:txBody>
      </p:sp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168275" y="2378075"/>
            <a:ext cx="8721725" cy="1701800"/>
          </a:xfrm>
          <a:ln>
            <a:solidFill>
              <a:schemeClr val="tx2"/>
            </a:solidFill>
          </a:ln>
        </p:spPr>
        <p:txBody>
          <a:bodyPr anchor="ctr"/>
          <a:lstStyle/>
          <a:p>
            <a:pPr marL="109538" indent="0" eaLnBrk="1" hangingPunct="1">
              <a:lnSpc>
                <a:spcPct val="120000"/>
              </a:lnSpc>
            </a:pPr>
            <a:r>
              <a:rPr lang="it-IT" sz="2000" smtClean="0"/>
              <a:t>EX FUMATORE DA 10 aa HA FUMATO  20-30 SIGARETTE/DIE PER 20 aa</a:t>
            </a:r>
          </a:p>
          <a:p>
            <a:pPr marL="109538" indent="0" eaLnBrk="1" hangingPunct="1">
              <a:lnSpc>
                <a:spcPct val="120000"/>
              </a:lnSpc>
            </a:pPr>
            <a:r>
              <a:rPr lang="it-IT" sz="2000" smtClean="0"/>
              <a:t>MADRE DECEDUTA PER K PANCREAS E 3 ZII DECEDUTI PER K.</a:t>
            </a:r>
          </a:p>
          <a:p>
            <a:pPr marL="109538" indent="0" eaLnBrk="1" hangingPunct="1">
              <a:lnSpc>
                <a:spcPct val="120000"/>
              </a:lnSpc>
            </a:pPr>
            <a:r>
              <a:rPr lang="it-IT" sz="2000" smtClean="0"/>
              <a:t>NEL 2005  CA DEL GIUNTO RETTO-SIGMA, TRATTATO CON CHIRURGIA + RADIO-CHEMIO.</a:t>
            </a:r>
            <a:endParaRPr lang="it-IT" sz="2000" smtClean="0">
              <a:latin typeface="Arial Narrow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25636" y="1631852"/>
            <a:ext cx="2647071" cy="745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wordArtVert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solidFill>
                  <a:schemeClr val="tx2"/>
                </a:solidFill>
                <a:latin typeface="Arial Narrow"/>
                <a:cs typeface="Arial Narrow"/>
              </a:rPr>
              <a:t>APR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8275" y="5008563"/>
            <a:ext cx="8721725" cy="154463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lnSpc>
                <a:spcPct val="120000"/>
              </a:lnSpc>
              <a:defRPr/>
            </a:pPr>
            <a:r>
              <a:rPr lang="it-IT" dirty="0" smtClean="0"/>
              <a:t>DURANTE FOLLOW UP ANNUALE COMPARSA AL RX TORACE </a:t>
            </a:r>
            <a:r>
              <a:rPr lang="it-IT" dirty="0" err="1" smtClean="0"/>
              <a:t>DI</a:t>
            </a:r>
            <a:r>
              <a:rPr lang="it-IT" dirty="0" smtClean="0"/>
              <a:t> OPACITÀ NODULARE CENTIMETRICA  CAMPO POLMONARE MEDIO </a:t>
            </a:r>
            <a:r>
              <a:rPr lang="it-IT" dirty="0" err="1" smtClean="0"/>
              <a:t>DI</a:t>
            </a:r>
            <a:r>
              <a:rPr lang="it-IT" dirty="0" smtClean="0"/>
              <a:t> SX.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79560" y="4262510"/>
            <a:ext cx="2647071" cy="745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wordArtVert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solidFill>
                  <a:schemeClr val="tx2"/>
                </a:solidFill>
                <a:latin typeface="Arial Narrow"/>
                <a:cs typeface="Arial Narrow"/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2694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73138"/>
          </a:xfrm>
          <a:solidFill>
            <a:srgbClr val="00CCFF">
              <a:alpha val="50980"/>
            </a:srgbClr>
          </a:solidFill>
        </p:spPr>
        <p:txBody>
          <a:bodyPr/>
          <a:lstStyle/>
          <a:p>
            <a:pPr eaLnBrk="1" hangingPunct="1"/>
            <a:r>
              <a:rPr lang="it-IT" b="1" smtClean="0">
                <a:latin typeface="Arial Narrow" pitchFamily="34" charset="0"/>
              </a:rPr>
              <a:t>VITTORIO</a:t>
            </a:r>
          </a:p>
        </p:txBody>
      </p:sp>
      <p:pic>
        <p:nvPicPr>
          <p:cNvPr id="30722" name="Immagine 6" descr="sovp.png"/>
          <p:cNvPicPr>
            <a:picLocks noChangeAspect="1"/>
          </p:cNvPicPr>
          <p:nvPr/>
        </p:nvPicPr>
        <p:blipFill>
          <a:blip r:embed="rId2"/>
          <a:srcRect t="31879" b="39510"/>
          <a:stretch>
            <a:fillRect/>
          </a:stretch>
        </p:blipFill>
        <p:spPr bwMode="auto">
          <a:xfrm>
            <a:off x="0" y="1135063"/>
            <a:ext cx="9144000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asellaDiTesto 7"/>
          <p:cNvSpPr txBox="1">
            <a:spLocks noChangeArrowheads="1"/>
          </p:cNvSpPr>
          <p:nvPr/>
        </p:nvSpPr>
        <p:spPr bwMode="auto">
          <a:xfrm>
            <a:off x="1439863" y="1219200"/>
            <a:ext cx="6721475" cy="272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b="1"/>
              <a:t>Familiarità per patologie neoplastiche (pancreas + altre non recuperabili) .</a:t>
            </a:r>
          </a:p>
          <a:p>
            <a:pPr>
              <a:lnSpc>
                <a:spcPct val="120000"/>
              </a:lnSpc>
            </a:pPr>
            <a:r>
              <a:rPr lang="it-IT" b="1"/>
              <a:t>Pregresso fumo di sigaretta (25 PKY).</a:t>
            </a:r>
          </a:p>
          <a:p>
            <a:pPr>
              <a:lnSpc>
                <a:spcPct val="120000"/>
              </a:lnSpc>
            </a:pPr>
            <a:r>
              <a:rPr lang="it-IT" b="1"/>
              <a:t>Pregressa neoplasia giunto retto-sigma  T</a:t>
            </a:r>
            <a:r>
              <a:rPr lang="it-IT" b="1" baseline="-25000"/>
              <a:t>2</a:t>
            </a:r>
            <a:r>
              <a:rPr lang="it-IT" b="1"/>
              <a:t>N</a:t>
            </a:r>
            <a:r>
              <a:rPr lang="it-IT" b="1" baseline="-25000"/>
              <a:t>2</a:t>
            </a:r>
            <a:r>
              <a:rPr lang="it-IT" b="1"/>
              <a:t>M</a:t>
            </a:r>
            <a:r>
              <a:rPr lang="it-IT" b="1" baseline="-25000"/>
              <a:t>0 </a:t>
            </a:r>
            <a:endParaRPr lang="it-IT" b="1"/>
          </a:p>
          <a:p>
            <a:pPr>
              <a:lnSpc>
                <a:spcPct val="120000"/>
              </a:lnSpc>
            </a:pPr>
            <a:r>
              <a:rPr lang="it-IT" b="1"/>
              <a:t>Trattamento chirurgico + radio + chemioterapico  (FOLFOX: folinic acid plus fluorouracil plus oxaliplatin).</a:t>
            </a:r>
          </a:p>
          <a:p>
            <a:pPr>
              <a:lnSpc>
                <a:spcPct val="120000"/>
              </a:lnSpc>
            </a:pPr>
            <a:r>
              <a:rPr lang="it-IT" b="1"/>
              <a:t>Luglio 2012: marker tumorali + Eco addome completo negativi.</a:t>
            </a:r>
          </a:p>
        </p:txBody>
      </p:sp>
      <p:sp>
        <p:nvSpPr>
          <p:cNvPr id="30724" name="CasellaDiTesto 9"/>
          <p:cNvSpPr txBox="1">
            <a:spLocks noChangeArrowheads="1"/>
          </p:cNvSpPr>
          <p:nvPr/>
        </p:nvSpPr>
        <p:spPr bwMode="auto">
          <a:xfrm>
            <a:off x="1439863" y="4146550"/>
            <a:ext cx="6721475" cy="2678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/>
              <a:t>Non tosse persistente (eccezion fatta al risveglio), non emoftoe, non dispnea , non astenia, alvo pervio.</a:t>
            </a:r>
            <a:endParaRPr lang="it-IT" sz="1400" b="1"/>
          </a:p>
          <a:p>
            <a:pPr>
              <a:lnSpc>
                <a:spcPct val="150000"/>
              </a:lnSpc>
            </a:pPr>
            <a:r>
              <a:rPr lang="it-IT" sz="1600" b="1"/>
              <a:t>E.O generale nella norma (PA 148/88, FC 80 ritm, Sat O</a:t>
            </a:r>
            <a:r>
              <a:rPr lang="it-IT" sz="1600" b="1" baseline="-25000"/>
              <a:t>2</a:t>
            </a:r>
            <a:r>
              <a:rPr lang="it-IT" sz="1600" b="1"/>
              <a:t> 96% aa, FR 14 atti/min).</a:t>
            </a:r>
            <a:endParaRPr lang="it-IT" sz="1400" b="1"/>
          </a:p>
          <a:p>
            <a:pPr>
              <a:lnSpc>
                <a:spcPct val="150000"/>
              </a:lnSpc>
            </a:pPr>
            <a:r>
              <a:rPr lang="it-IT" sz="1600" b="1"/>
              <a:t>E.O toraco-polmonare: ispezione-palpazione nella norma, lievissima ottusità plessica campo polmonare medio sx associata a lieve riduzione MV, rari ronchi diffusi modificabili con la tosse.</a:t>
            </a:r>
          </a:p>
        </p:txBody>
      </p:sp>
    </p:spTree>
    <p:extLst>
      <p:ext uri="{BB962C8B-B14F-4D97-AF65-F5344CB8AC3E}">
        <p14:creationId xmlns:p14="http://schemas.microsoft.com/office/powerpoint/2010/main" val="29241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1025525"/>
          </a:xfrm>
          <a:solidFill>
            <a:srgbClr val="F2F2F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it-IT" sz="6000" b="1" smtClean="0">
                <a:latin typeface="Arial Narrow" pitchFamily="34" charset="0"/>
              </a:rPr>
              <a:t>V</a:t>
            </a:r>
            <a:r>
              <a:rPr lang="it-IT" sz="5400" smtClean="0">
                <a:latin typeface="Arial Narrow" pitchFamily="34" charset="0"/>
              </a:rPr>
              <a:t>alutazione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3525" y="1490663"/>
            <a:ext cx="8693150" cy="4832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atin typeface="Arial Narrow"/>
                <a:cs typeface="Arial Narrow"/>
              </a:rPr>
              <a:t>La </a:t>
            </a:r>
            <a:r>
              <a:rPr lang="it-IT" sz="2800" b="1" dirty="0">
                <a:latin typeface="Arial Narrow"/>
                <a:cs typeface="Arial Narrow"/>
              </a:rPr>
              <a:t>sintomatologia suggestiva e</a:t>
            </a:r>
            <a:r>
              <a:rPr lang="it-IT" sz="2800" dirty="0">
                <a:latin typeface="Arial Narrow"/>
                <a:cs typeface="Arial Narrow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atin typeface="Arial Narrow"/>
                <a:cs typeface="Arial Narrow"/>
              </a:rPr>
              <a:t>l’</a:t>
            </a:r>
            <a:r>
              <a:rPr lang="it-IT" sz="2800" b="1" dirty="0">
                <a:latin typeface="Arial Narrow"/>
                <a:cs typeface="Arial Narrow"/>
              </a:rPr>
              <a:t>obiettività  </a:t>
            </a:r>
            <a:r>
              <a:rPr lang="it-IT" sz="2800" dirty="0"/>
              <a:t>indirizzano fortemente il sospetto verso una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u="sng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u="sng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rgbClr val="FF0000"/>
                </a:solidFill>
              </a:rPr>
              <a:t>patologia neoplastica (primitiva o secondaria)</a:t>
            </a:r>
            <a:r>
              <a:rPr lang="it-IT" sz="28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/>
              <a:t>ma non bisogna dimenticare le patologie non neoplastiche (ad esempio : </a:t>
            </a:r>
            <a:r>
              <a:rPr lang="it-IT" sz="2800" dirty="0" err="1"/>
              <a:t>amartoma</a:t>
            </a:r>
            <a:r>
              <a:rPr lang="it-IT" sz="2800" dirty="0"/>
              <a:t>, TBC, </a:t>
            </a:r>
            <a:r>
              <a:rPr lang="it-IT" sz="2800" dirty="0" err="1"/>
              <a:t>aspergillosi…</a:t>
            </a:r>
            <a:r>
              <a:rPr lang="it-IT" sz="2800" dirty="0"/>
              <a:t>).</a:t>
            </a:r>
            <a:endParaRPr lang="it-IT" sz="2800" b="1" u="sng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726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1025525"/>
          </a:xfrm>
          <a:solidFill>
            <a:srgbClr val="F2F2F2"/>
          </a:solidFill>
          <a:ln w="38100">
            <a:solidFill>
              <a:srgbClr val="003300"/>
            </a:solidFill>
          </a:ln>
        </p:spPr>
        <p:txBody>
          <a:bodyPr/>
          <a:lstStyle/>
          <a:p>
            <a:pPr eaLnBrk="1" hangingPunct="1"/>
            <a:r>
              <a:rPr lang="it-IT" sz="6000" b="1" smtClean="0">
                <a:solidFill>
                  <a:srgbClr val="003300"/>
                </a:solidFill>
                <a:latin typeface="Arial Narrow" pitchFamily="34" charset="0"/>
              </a:rPr>
              <a:t>P</a:t>
            </a:r>
            <a:r>
              <a:rPr lang="it-IT" sz="5400" smtClean="0">
                <a:solidFill>
                  <a:srgbClr val="003300"/>
                </a:solidFill>
                <a:latin typeface="Arial Narrow" pitchFamily="34" charset="0"/>
              </a:rPr>
              <a:t>iano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975" y="1208088"/>
            <a:ext cx="8791575" cy="553878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4100" b="1" smtClean="0">
                <a:solidFill>
                  <a:srgbClr val="003300"/>
                </a:solidFill>
                <a:latin typeface="Arial Narrow" pitchFamily="34" charset="0"/>
              </a:rPr>
              <a:t>Cosa faccio?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Lo mando in pronto soccorso?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Visita specialistica pneumologo/oncologo?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Tac torace?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Esami ematochimici routine + marker tumorali?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Broncoscopia + esame citologico broncoaspirato?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Tac total-body?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Pet/TC?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it-IT" sz="2600" smtClean="0"/>
              <a:t>RMN</a:t>
            </a:r>
            <a:endParaRPr lang="it-IT" sz="2900" smtClean="0">
              <a:latin typeface="Arial Narrow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3300" b="1" smtClean="0">
                <a:solidFill>
                  <a:srgbClr val="008000"/>
                </a:solidFill>
                <a:latin typeface="Arial Narrow" pitchFamily="34" charset="0"/>
              </a:rPr>
              <a:t>Con o senza bollino verde??</a:t>
            </a:r>
          </a:p>
        </p:txBody>
      </p:sp>
    </p:spTree>
    <p:extLst>
      <p:ext uri="{BB962C8B-B14F-4D97-AF65-F5344CB8AC3E}">
        <p14:creationId xmlns:p14="http://schemas.microsoft.com/office/powerpoint/2010/main" val="4251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CasellaDiTesto 4"/>
          <p:cNvSpPr txBox="1">
            <a:spLocks noChangeArrowheads="1"/>
          </p:cNvSpPr>
          <p:nvPr/>
        </p:nvSpPr>
        <p:spPr bwMode="auto">
          <a:xfrm>
            <a:off x="446088" y="2190750"/>
            <a:ext cx="5905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sz="1400" b="1"/>
              <a:t>emocromo con formula, Ves, PCR, AST, ALT, ALP, gamma GT, </a:t>
            </a:r>
          </a:p>
          <a:p>
            <a:pPr>
              <a:lnSpc>
                <a:spcPct val="120000"/>
              </a:lnSpc>
            </a:pPr>
            <a:r>
              <a:rPr lang="it-IT" sz="1400" b="1"/>
              <a:t>elettroforesi proteica, Na, K, Cl, Ca, creatinina, PT, PTT, glicemia,  urine.</a:t>
            </a:r>
          </a:p>
          <a:p>
            <a:pPr>
              <a:lnSpc>
                <a:spcPct val="120000"/>
              </a:lnSpc>
            </a:pPr>
            <a:r>
              <a:rPr lang="it-IT" sz="1400" b="1"/>
              <a:t>CEA, CA 15-3, CA 19-9, CA 125, AFP.</a:t>
            </a:r>
          </a:p>
          <a:p>
            <a:pPr>
              <a:lnSpc>
                <a:spcPct val="120000"/>
              </a:lnSpc>
            </a:pPr>
            <a:endParaRPr lang="it-IT" sz="1600"/>
          </a:p>
          <a:p>
            <a:pPr>
              <a:lnSpc>
                <a:spcPct val="120000"/>
              </a:lnSpc>
            </a:pPr>
            <a:r>
              <a:rPr lang="it-IT" sz="2000"/>
              <a:t>URGENTE: Tac Torace</a:t>
            </a:r>
          </a:p>
          <a:p>
            <a:r>
              <a:rPr lang="it-IT" sz="2400">
                <a:latin typeface="Calibri" pitchFamily="34" charset="0"/>
              </a:rPr>
              <a:t> </a:t>
            </a:r>
          </a:p>
        </p:txBody>
      </p:sp>
      <p:sp>
        <p:nvSpPr>
          <p:cNvPr id="33795" name="CasellaDiTesto 6"/>
          <p:cNvSpPr txBox="1">
            <a:spLocks noChangeArrowheads="1"/>
          </p:cNvSpPr>
          <p:nvPr/>
        </p:nvSpPr>
        <p:spPr bwMode="auto">
          <a:xfrm>
            <a:off x="358775" y="-15875"/>
            <a:ext cx="3649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latin typeface="Calibri" pitchFamily="34" charset="0"/>
              </a:rPr>
              <a:t>VITTORIO</a:t>
            </a:r>
          </a:p>
        </p:txBody>
      </p:sp>
      <p:sp>
        <p:nvSpPr>
          <p:cNvPr id="9" name="Rettangolo 8"/>
          <p:cNvSpPr/>
          <p:nvPr/>
        </p:nvSpPr>
        <p:spPr>
          <a:xfrm>
            <a:off x="446088" y="1303338"/>
            <a:ext cx="1417637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7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818" name="CasellaDiTesto 7"/>
          <p:cNvSpPr txBox="1">
            <a:spLocks noChangeArrowheads="1"/>
          </p:cNvSpPr>
          <p:nvPr/>
        </p:nvSpPr>
        <p:spPr bwMode="auto">
          <a:xfrm>
            <a:off x="0" y="1395413"/>
            <a:ext cx="91440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8000" b="1">
                <a:latin typeface="Arial Narrow" pitchFamily="34" charset="0"/>
              </a:rPr>
              <a:t>La parola al clinico...</a:t>
            </a:r>
          </a:p>
        </p:txBody>
      </p:sp>
      <p:sp>
        <p:nvSpPr>
          <p:cNvPr id="34819" name="CasellaDiTesto 4"/>
          <p:cNvSpPr txBox="1">
            <a:spLocks noChangeArrowheads="1"/>
          </p:cNvSpPr>
          <p:nvPr/>
        </p:nvSpPr>
        <p:spPr bwMode="auto">
          <a:xfrm>
            <a:off x="0" y="3248025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6600" b="1">
                <a:latin typeface="Arial Narrow" pitchFamily="34" charset="0"/>
              </a:rPr>
              <a:t>…COSA FARE???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2" name="CasellaDiTesto 10"/>
          <p:cNvSpPr txBox="1">
            <a:spLocks noChangeArrowheads="1"/>
          </p:cNvSpPr>
          <p:nvPr/>
        </p:nvSpPr>
        <p:spPr bwMode="auto">
          <a:xfrm>
            <a:off x="3097213" y="5140325"/>
            <a:ext cx="3475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i="1">
                <a:latin typeface="Arial Narrow" pitchFamily="34" charset="0"/>
              </a:rPr>
              <a:t>Dr. Giordano Bozzola</a:t>
            </a:r>
          </a:p>
        </p:txBody>
      </p:sp>
    </p:spTree>
    <p:extLst>
      <p:ext uri="{BB962C8B-B14F-4D97-AF65-F5344CB8AC3E}">
        <p14:creationId xmlns:p14="http://schemas.microsoft.com/office/powerpoint/2010/main" val="34196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Presentazione su schermo (4:3)</PresentationFormat>
  <Paragraphs>138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II SESSIONE: TORACE</vt:lpstr>
      <vt:lpstr>Presentazione standard di PowerPoint</vt:lpstr>
      <vt:lpstr>VITTORIO 62 aa</vt:lpstr>
      <vt:lpstr>VITTORIO</vt:lpstr>
      <vt:lpstr>Valutazione</vt:lpstr>
      <vt:lpstr>Piano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2013-10-24T07:30:55Z</dcterms:created>
  <dcterms:modified xsi:type="dcterms:W3CDTF">2013-10-24T07:31:30Z</dcterms:modified>
</cp:coreProperties>
</file>