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2" r:id="rId2"/>
    <p:sldId id="400" r:id="rId3"/>
    <p:sldId id="404" r:id="rId4"/>
    <p:sldId id="405" r:id="rId5"/>
    <p:sldId id="420" r:id="rId6"/>
    <p:sldId id="376" r:id="rId7"/>
    <p:sldId id="408" r:id="rId8"/>
    <p:sldId id="430" r:id="rId9"/>
    <p:sldId id="431" r:id="rId10"/>
    <p:sldId id="432" r:id="rId11"/>
    <p:sldId id="422" r:id="rId12"/>
    <p:sldId id="423" r:id="rId13"/>
    <p:sldId id="425" r:id="rId14"/>
    <p:sldId id="427" r:id="rId15"/>
    <p:sldId id="435" r:id="rId16"/>
    <p:sldId id="434" r:id="rId17"/>
    <p:sldId id="436" r:id="rId18"/>
    <p:sldId id="418" r:id="rId19"/>
    <p:sldId id="437" r:id="rId20"/>
    <p:sldId id="419" r:id="rId21"/>
    <p:sldId id="438" r:id="rId22"/>
    <p:sldId id="428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4F81BD"/>
    <a:srgbClr val="1F497D"/>
    <a:srgbClr val="E9EDF4"/>
    <a:srgbClr val="E9E3F4"/>
    <a:srgbClr val="E9F7EA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304" autoAdjust="0"/>
  </p:normalViewPr>
  <p:slideViewPr>
    <p:cSldViewPr>
      <p:cViewPr>
        <p:scale>
          <a:sx n="66" d="100"/>
          <a:sy n="66" d="100"/>
        </p:scale>
        <p:origin x="-2934" y="-1206"/>
      </p:cViewPr>
      <p:guideLst>
        <p:guide orient="horz" pos="27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B9BEC-9DA7-4788-A77E-2613900B6067}" type="datetimeFigureOut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DFAA7-776F-4724-BE66-BDF1C979337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7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0CA2B88-AF4F-429E-9AFA-DC4CD160B27E}" type="slidenum">
              <a:rPr lang="it-IT" sz="1200" smtClean="0">
                <a:latin typeface="Times New Roman" pitchFamily="18" charset="0"/>
              </a:rPr>
              <a:pPr/>
              <a:t>1</a:t>
            </a:fld>
            <a:endParaRPr lang="it-IT" sz="1200" smtClean="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9639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DFAA7-776F-4724-BE66-BDF1C9793374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29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DFAA7-776F-4724-BE66-BDF1C9793374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29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DFAA7-776F-4724-BE66-BDF1C9793374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29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DFAA7-776F-4724-BE66-BDF1C9793374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29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DFAA7-776F-4724-BE66-BDF1C9793374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29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DFAA7-776F-4724-BE66-BDF1C9793374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29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DFAA7-776F-4724-BE66-BDF1C9793374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29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DFAA7-776F-4724-BE66-BDF1C9793374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29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DFAA7-776F-4724-BE66-BDF1C9793374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29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8942-7D2D-4C80-B328-89AE157554D7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885-D3DA-4CE5-A0A5-1EFDD1F584E2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DB64-D4C2-4646-87A8-CE8ADBF523A1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D883-0F6C-4A31-ADB8-DECD6E1D6876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4E39-762B-4284-81F8-1696DA1346F4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A5CB-5EF8-4572-9C5D-0B795FA523D2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BC8-95D2-4CB1-8C0F-2311480C6D50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1563-3BD7-492D-8FC1-3B221DE72667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CBE-6D07-413A-98DF-FBF7BBED8C07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CEC0-3A70-4675-957D-B4CEAD86856C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5851-A3B2-4891-883B-5EF7A2ECA39E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D4134-8E6D-42C3-A050-BED6A25FEEDC}" type="datetime1">
              <a:rPr lang="it-IT" smtClean="0"/>
              <a:pPr/>
              <a:t>28/05/2016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6F0D6-F5F8-4A73-A62C-F94C153C20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96952"/>
            <a:ext cx="9144000" cy="1584176"/>
          </a:xfrm>
        </p:spPr>
        <p:txBody>
          <a:bodyPr/>
          <a:lstStyle/>
          <a:p>
            <a:pPr eaLnBrk="1" hangingPunct="1"/>
            <a:r>
              <a:rPr lang="it-IT" sz="4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del caso clinico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8" y="1628800"/>
            <a:ext cx="3598562" cy="88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3608" y="4941168"/>
            <a:ext cx="712500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/>
                </a:solidFill>
                <a:latin typeface="+mj-lt"/>
              </a:rPr>
              <a:t>Dott. Zimmitti Giuseppe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/>
                </a:solidFill>
                <a:latin typeface="+mj-lt"/>
              </a:rPr>
              <a:t>Dipartimento di Chirurgia Generale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/>
                </a:solidFill>
                <a:latin typeface="+mj-lt"/>
              </a:rPr>
              <a:t>Direttore Dott. Rosso Edoardo</a:t>
            </a:r>
          </a:p>
        </p:txBody>
      </p:sp>
    </p:spTree>
    <p:extLst>
      <p:ext uri="{BB962C8B-B14F-4D97-AF65-F5344CB8AC3E}">
        <p14:creationId xmlns:p14="http://schemas.microsoft.com/office/powerpoint/2010/main" val="40927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178187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Linee guida ESMO per tumore pancreas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839111" cy="1146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1822"/>
            <a:ext cx="4104456" cy="437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1063" r="10333" b="15573"/>
          <a:stretch/>
        </p:blipFill>
        <p:spPr bwMode="auto">
          <a:xfrm>
            <a:off x="4932040" y="3187304"/>
            <a:ext cx="3298907" cy="21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arrotondato 1"/>
          <p:cNvSpPr/>
          <p:nvPr/>
        </p:nvSpPr>
        <p:spPr>
          <a:xfrm>
            <a:off x="1619672" y="4149080"/>
            <a:ext cx="72008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1"/>
          <p:cNvSpPr/>
          <p:nvPr/>
        </p:nvSpPr>
        <p:spPr>
          <a:xfrm>
            <a:off x="1619672" y="4941168"/>
            <a:ext cx="72008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59832" y="1700808"/>
            <a:ext cx="324036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700" b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23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Chirurgia </a:t>
            </a:r>
            <a:r>
              <a:rPr lang="it-IT" sz="3600" dirty="0" err="1" smtClean="0">
                <a:solidFill>
                  <a:srgbClr val="FFFF00"/>
                </a:solidFill>
              </a:rPr>
              <a:t>upfront</a:t>
            </a:r>
            <a:r>
              <a:rPr lang="it-IT" sz="36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7975" y="1268760"/>
            <a:ext cx="86131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prospettive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trattamento</a:t>
            </a:r>
            <a:r>
              <a:rPr lang="en-US" dirty="0" smtClean="0"/>
              <a:t> del </a:t>
            </a:r>
          </a:p>
          <a:p>
            <a:pPr marL="0" indent="0" algn="ctr">
              <a:buNone/>
            </a:pPr>
            <a:r>
              <a:rPr lang="en-US" dirty="0" err="1" smtClean="0"/>
              <a:t>tumore</a:t>
            </a:r>
            <a:r>
              <a:rPr lang="en-US" dirty="0" smtClean="0"/>
              <a:t> del pancreas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1" t="13852" r="28194" b="14112"/>
          <a:stretch/>
        </p:blipFill>
        <p:spPr bwMode="auto">
          <a:xfrm>
            <a:off x="155574" y="3161812"/>
            <a:ext cx="3336305" cy="228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11412" r="26639" b="17386"/>
          <a:stretch/>
        </p:blipFill>
        <p:spPr bwMode="auto">
          <a:xfrm>
            <a:off x="5652120" y="3212975"/>
            <a:ext cx="3384376" cy="222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14084" r="26861" b="14979"/>
          <a:stretch/>
        </p:blipFill>
        <p:spPr bwMode="auto">
          <a:xfrm>
            <a:off x="2487440" y="3357563"/>
            <a:ext cx="3668736" cy="23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2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Chirurgia </a:t>
            </a:r>
            <a:r>
              <a:rPr lang="it-IT" sz="3600" dirty="0" err="1" smtClean="0">
                <a:solidFill>
                  <a:srgbClr val="FFFF00"/>
                </a:solidFill>
              </a:rPr>
              <a:t>upfront</a:t>
            </a:r>
            <a:r>
              <a:rPr lang="it-IT" sz="36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1" t="13852" r="28194" b="14112"/>
          <a:stretch/>
        </p:blipFill>
        <p:spPr bwMode="auto">
          <a:xfrm>
            <a:off x="155574" y="3161812"/>
            <a:ext cx="3336305" cy="228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e 12"/>
          <p:cNvSpPr/>
          <p:nvPr/>
        </p:nvSpPr>
        <p:spPr>
          <a:xfrm rot="20949814">
            <a:off x="1751382" y="3844383"/>
            <a:ext cx="199776" cy="94976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11412" r="26639" b="17386"/>
          <a:stretch/>
        </p:blipFill>
        <p:spPr bwMode="auto">
          <a:xfrm>
            <a:off x="5652120" y="3212975"/>
            <a:ext cx="3384376" cy="222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e 15"/>
          <p:cNvSpPr/>
          <p:nvPr/>
        </p:nvSpPr>
        <p:spPr>
          <a:xfrm rot="20949814">
            <a:off x="7290792" y="3834349"/>
            <a:ext cx="335842" cy="218620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14084" r="26861" b="14979"/>
          <a:stretch/>
        </p:blipFill>
        <p:spPr bwMode="auto">
          <a:xfrm>
            <a:off x="2487440" y="3357563"/>
            <a:ext cx="3668736" cy="23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e 18"/>
          <p:cNvSpPr/>
          <p:nvPr/>
        </p:nvSpPr>
        <p:spPr>
          <a:xfrm rot="15539577">
            <a:off x="4292649" y="3918799"/>
            <a:ext cx="197851" cy="99292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 rot="20949814">
            <a:off x="4292283" y="4025532"/>
            <a:ext cx="198584" cy="98926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 rot="528101">
            <a:off x="4454724" y="4022370"/>
            <a:ext cx="198584" cy="98926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 rot="1135254">
            <a:off x="4317633" y="3817041"/>
            <a:ext cx="198584" cy="98926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817240" y="2492896"/>
            <a:ext cx="7499176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Tessuto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solido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nel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grasso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retroperitoneale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07975" y="1268760"/>
            <a:ext cx="86131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prospettive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trattamento</a:t>
            </a:r>
            <a:r>
              <a:rPr lang="en-US" dirty="0" smtClean="0"/>
              <a:t> del </a:t>
            </a:r>
          </a:p>
          <a:p>
            <a:pPr marL="0" indent="0" algn="ctr">
              <a:buNone/>
            </a:pPr>
            <a:r>
              <a:rPr lang="en-US" dirty="0" err="1" smtClean="0"/>
              <a:t>tumore</a:t>
            </a:r>
            <a:r>
              <a:rPr lang="en-US" dirty="0" smtClean="0"/>
              <a:t> del pancreas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827584" y="5769260"/>
            <a:ext cx="7499176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Importanza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clinica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20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Chirurgia </a:t>
            </a:r>
            <a:r>
              <a:rPr lang="it-IT" sz="3600" dirty="0" err="1" smtClean="0">
                <a:solidFill>
                  <a:srgbClr val="FFFF00"/>
                </a:solidFill>
              </a:rPr>
              <a:t>upfront</a:t>
            </a:r>
            <a:r>
              <a:rPr lang="it-IT" sz="36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249288" y="2492896"/>
            <a:ext cx="6707088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esopancreas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97" y="3284984"/>
            <a:ext cx="4731467" cy="2774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7975" y="1268760"/>
            <a:ext cx="86131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prospettive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trattamento</a:t>
            </a:r>
            <a:r>
              <a:rPr lang="en-US" dirty="0" smtClean="0"/>
              <a:t> del </a:t>
            </a:r>
          </a:p>
          <a:p>
            <a:pPr marL="0" indent="0" algn="ctr">
              <a:buNone/>
            </a:pPr>
            <a:r>
              <a:rPr lang="en-US" dirty="0" err="1" smtClean="0"/>
              <a:t>tumore</a:t>
            </a:r>
            <a:r>
              <a:rPr lang="en-US" dirty="0" smtClean="0"/>
              <a:t> del pancreas</a:t>
            </a:r>
          </a:p>
        </p:txBody>
      </p:sp>
    </p:spTree>
    <p:extLst>
      <p:ext uri="{BB962C8B-B14F-4D97-AF65-F5344CB8AC3E}">
        <p14:creationId xmlns:p14="http://schemas.microsoft.com/office/powerpoint/2010/main" val="37187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Chirurgia </a:t>
            </a:r>
            <a:r>
              <a:rPr lang="it-IT" sz="3600" dirty="0" err="1" smtClean="0">
                <a:solidFill>
                  <a:srgbClr val="FFFF00"/>
                </a:solidFill>
              </a:rPr>
              <a:t>upfront</a:t>
            </a:r>
            <a:r>
              <a:rPr lang="it-IT" sz="36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249288" y="2492896"/>
            <a:ext cx="6707088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esopancreas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259632" y="6021288"/>
            <a:ext cx="6707088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Exeresi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incompleta</a:t>
            </a:r>
            <a:r>
              <a:rPr lang="en-US" b="1" dirty="0" smtClean="0">
                <a:solidFill>
                  <a:srgbClr val="FF0000"/>
                </a:solidFill>
              </a:rPr>
              <a:t> -&gt; </a:t>
            </a:r>
            <a:r>
              <a:rPr lang="en-US" b="1" dirty="0" err="1" smtClean="0">
                <a:solidFill>
                  <a:srgbClr val="FF0000"/>
                </a:solidFill>
              </a:rPr>
              <a:t>rischio</a:t>
            </a:r>
            <a:r>
              <a:rPr lang="en-US" b="1" dirty="0" smtClean="0">
                <a:solidFill>
                  <a:srgbClr val="FF0000"/>
                </a:solidFill>
              </a:rPr>
              <a:t> di R+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7975" y="1268760"/>
            <a:ext cx="86131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prospettive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trattamento</a:t>
            </a:r>
            <a:r>
              <a:rPr lang="en-US" dirty="0" smtClean="0"/>
              <a:t> del </a:t>
            </a:r>
          </a:p>
          <a:p>
            <a:pPr marL="0" indent="0" algn="ctr">
              <a:buNone/>
            </a:pPr>
            <a:r>
              <a:rPr lang="en-US" dirty="0" err="1" smtClean="0"/>
              <a:t>tumore</a:t>
            </a:r>
            <a:r>
              <a:rPr lang="en-US" dirty="0" smtClean="0"/>
              <a:t> del pancreas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97" y="3284984"/>
            <a:ext cx="4731467" cy="2774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Chirurgia </a:t>
            </a:r>
            <a:r>
              <a:rPr lang="it-IT" sz="3600" dirty="0" err="1" smtClean="0">
                <a:solidFill>
                  <a:srgbClr val="FFFF00"/>
                </a:solidFill>
              </a:rPr>
              <a:t>upfront</a:t>
            </a:r>
            <a:r>
              <a:rPr lang="it-IT" sz="36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249288" y="2492896"/>
            <a:ext cx="6707088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esopancreas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7975" y="1268760"/>
            <a:ext cx="86131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prospettive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trattamento</a:t>
            </a:r>
            <a:r>
              <a:rPr lang="en-US" dirty="0" smtClean="0"/>
              <a:t> del </a:t>
            </a:r>
          </a:p>
          <a:p>
            <a:pPr marL="0" indent="0" algn="ctr">
              <a:buNone/>
            </a:pPr>
            <a:r>
              <a:rPr lang="en-US" dirty="0" err="1" smtClean="0"/>
              <a:t>tumore</a:t>
            </a:r>
            <a:r>
              <a:rPr lang="en-US" dirty="0" smtClean="0"/>
              <a:t> del pancreas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35381" y="3356992"/>
            <a:ext cx="4748312" cy="2396983"/>
            <a:chOff x="2335381" y="1091062"/>
            <a:chExt cx="4748312" cy="239698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98" r="48289"/>
            <a:stretch/>
          </p:blipFill>
          <p:spPr bwMode="auto">
            <a:xfrm>
              <a:off x="2335381" y="1113649"/>
              <a:ext cx="1876579" cy="2374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6" t="22070" r="23077" b="38965"/>
            <a:stretch/>
          </p:blipFill>
          <p:spPr bwMode="auto">
            <a:xfrm>
              <a:off x="3563888" y="1113649"/>
              <a:ext cx="1557915" cy="1316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3" t="793" b="79186"/>
            <a:stretch/>
          </p:blipFill>
          <p:spPr bwMode="auto">
            <a:xfrm>
              <a:off x="4647689" y="1955158"/>
              <a:ext cx="2436004" cy="562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339752" y="1091062"/>
              <a:ext cx="4612883" cy="23969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11960" y="3140968"/>
              <a:ext cx="2736304" cy="326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259632" y="5841268"/>
            <a:ext cx="6707088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R+ -&gt; </a:t>
            </a:r>
            <a:r>
              <a:rPr lang="en-US" b="1" dirty="0" err="1" smtClean="0">
                <a:solidFill>
                  <a:srgbClr val="FF0000"/>
                </a:solidFill>
              </a:rPr>
              <a:t>prognosi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peggiore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Chirurgia </a:t>
            </a:r>
            <a:r>
              <a:rPr lang="it-IT" sz="3600" dirty="0" err="1" smtClean="0">
                <a:solidFill>
                  <a:srgbClr val="FFFF00"/>
                </a:solidFill>
              </a:rPr>
              <a:t>upfront</a:t>
            </a:r>
            <a:r>
              <a:rPr lang="it-IT" sz="36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249288" y="2353553"/>
            <a:ext cx="6707088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esopancreas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259632" y="5841268"/>
            <a:ext cx="6707088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Exeresi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incompleta</a:t>
            </a:r>
            <a:r>
              <a:rPr lang="en-US" b="1" dirty="0" smtClean="0">
                <a:solidFill>
                  <a:srgbClr val="FF0000"/>
                </a:solidFill>
              </a:rPr>
              <a:t> -&gt; </a:t>
            </a:r>
            <a:r>
              <a:rPr lang="en-US" b="1" dirty="0" err="1" smtClean="0">
                <a:solidFill>
                  <a:srgbClr val="FF0000"/>
                </a:solidFill>
              </a:rPr>
              <a:t>rischio</a:t>
            </a:r>
            <a:r>
              <a:rPr lang="en-US" b="1" dirty="0" smtClean="0">
                <a:solidFill>
                  <a:srgbClr val="FF0000"/>
                </a:solidFill>
              </a:rPr>
              <a:t> di R+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661194" cy="1939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38" y="3797136"/>
            <a:ext cx="2228850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7" y="4314403"/>
            <a:ext cx="852487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7974" y="4314402"/>
            <a:ext cx="4250059" cy="2066925"/>
          </a:xfrm>
          <a:prstGeom prst="rect">
            <a:avLst/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97029" y="4314403"/>
            <a:ext cx="2125030" cy="2066925"/>
          </a:xfrm>
          <a:prstGeom prst="rect">
            <a:avLst/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5"/>
          <p:cNvSpPr/>
          <p:nvPr/>
        </p:nvSpPr>
        <p:spPr>
          <a:xfrm rot="1417767">
            <a:off x="5462285" y="5412841"/>
            <a:ext cx="551541" cy="182743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 rot="20949814">
            <a:off x="5375951" y="5258804"/>
            <a:ext cx="547433" cy="178119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5"/>
          <p:cNvSpPr/>
          <p:nvPr/>
        </p:nvSpPr>
        <p:spPr>
          <a:xfrm rot="20949814">
            <a:off x="5280860" y="5124975"/>
            <a:ext cx="335842" cy="218620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5"/>
          <p:cNvSpPr/>
          <p:nvPr/>
        </p:nvSpPr>
        <p:spPr>
          <a:xfrm rot="20949814">
            <a:off x="5102623" y="5255971"/>
            <a:ext cx="335842" cy="218620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187624" y="1412776"/>
            <a:ext cx="6707088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Alto </a:t>
            </a:r>
            <a:r>
              <a:rPr lang="en-US" b="1" dirty="0" err="1" smtClean="0">
                <a:solidFill>
                  <a:srgbClr val="FF0000"/>
                </a:solidFill>
              </a:rPr>
              <a:t>tasso</a:t>
            </a:r>
            <a:r>
              <a:rPr lang="en-US" b="1" dirty="0" smtClean="0">
                <a:solidFill>
                  <a:srgbClr val="FF0000"/>
                </a:solidFill>
              </a:rPr>
              <a:t> di </a:t>
            </a:r>
            <a:r>
              <a:rPr lang="en-US" b="1" dirty="0" err="1" smtClean="0">
                <a:solidFill>
                  <a:srgbClr val="FF0000"/>
                </a:solidFill>
              </a:rPr>
              <a:t>infiltrazione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neoplastica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340769"/>
            <a:ext cx="8229600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800" dirty="0" smtClean="0"/>
              <a:t>Discussione collegiale: indicazione a trattamento neoadiuvante previa </a:t>
            </a:r>
            <a:r>
              <a:rPr lang="it-IT" sz="2800" b="1" dirty="0" smtClean="0"/>
              <a:t>risoluzione dell’ittero</a:t>
            </a:r>
            <a:r>
              <a:rPr lang="it-IT" sz="2800" dirty="0" smtClean="0"/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6856" y="2852936"/>
            <a:ext cx="8229600" cy="1151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tx2"/>
                </a:solidFill>
              </a:rPr>
              <a:t>Trattamento dell’ittero colestatico da tumore della testa del pancreas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4509120"/>
            <a:ext cx="8229600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Il punto di vista dell’Endoscopista e </a:t>
            </a: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del Radiologo Interventista</a:t>
            </a:r>
          </a:p>
        </p:txBody>
      </p:sp>
    </p:spTree>
    <p:extLst>
      <p:ext uri="{BB962C8B-B14F-4D97-AF65-F5344CB8AC3E}">
        <p14:creationId xmlns:p14="http://schemas.microsoft.com/office/powerpoint/2010/main" val="10415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7544" y="1304764"/>
            <a:ext cx="8229600" cy="205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800" dirty="0" smtClean="0"/>
              <a:t>5/1/2015: posizionato stent biliare metallico per via endoscopica. </a:t>
            </a:r>
          </a:p>
          <a:p>
            <a:pPr marL="0" indent="0" algn="just">
              <a:buNone/>
            </a:pPr>
            <a:r>
              <a:rPr lang="it-IT" sz="2800" dirty="0" smtClean="0"/>
              <a:t>Dopo circa 1 mese: risoluzione dell’ittero colestatico e via libera al </a:t>
            </a:r>
            <a:r>
              <a:rPr lang="it-IT" sz="2800" b="1" dirty="0" smtClean="0"/>
              <a:t>trattamento neoadiuvante 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4725144"/>
            <a:ext cx="8229600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Il punto di vista dell’Oncologo e </a:t>
            </a: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del Radioterapista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6856" y="3429000"/>
            <a:ext cx="8229600" cy="1151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tx2"/>
                </a:solidFill>
              </a:rPr>
              <a:t>Trattamento </a:t>
            </a:r>
            <a:r>
              <a:rPr lang="it-IT" b="1" dirty="0" err="1" smtClean="0">
                <a:solidFill>
                  <a:schemeClr val="tx2"/>
                </a:solidFill>
              </a:rPr>
              <a:t>neoadiuvante</a:t>
            </a:r>
            <a:r>
              <a:rPr lang="it-IT" b="1" dirty="0" smtClean="0">
                <a:solidFill>
                  <a:schemeClr val="tx2"/>
                </a:solidFill>
              </a:rPr>
              <a:t> del 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tx2"/>
                </a:solidFill>
              </a:rPr>
              <a:t>tumore della testa del pancreas</a:t>
            </a:r>
          </a:p>
        </p:txBody>
      </p:sp>
    </p:spTree>
    <p:extLst>
      <p:ext uri="{BB962C8B-B14F-4D97-AF65-F5344CB8AC3E}">
        <p14:creationId xmlns:p14="http://schemas.microsoft.com/office/powerpoint/2010/main" val="27752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907704" y="1556792"/>
            <a:ext cx="5328592" cy="1332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11/2/2015 -&gt; 6/5/2015</a:t>
            </a:r>
          </a:p>
          <a:p>
            <a:pPr marL="0" indent="0" algn="ctr">
              <a:buNone/>
            </a:pPr>
            <a:r>
              <a:rPr lang="it-IT" dirty="0" smtClean="0"/>
              <a:t>Gemox 6 cicli</a:t>
            </a:r>
            <a:endParaRPr lang="en-US" sz="2400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67544" y="4077072"/>
            <a:ext cx="8229600" cy="684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Al termine </a:t>
            </a:r>
            <a:r>
              <a:rPr lang="it-IT" dirty="0" err="1" smtClean="0"/>
              <a:t>ristadiazione</a:t>
            </a:r>
            <a:r>
              <a:rPr lang="it-IT" dirty="0" smtClean="0"/>
              <a:t> TC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090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413954"/>
            <a:ext cx="8229600" cy="707886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solidFill>
                  <a:srgbClr val="FFFF00"/>
                </a:solidFill>
              </a:rPr>
              <a:t>Donna, 71 aa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1700808"/>
            <a:ext cx="4032448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APR: </a:t>
            </a:r>
          </a:p>
          <a:p>
            <a:r>
              <a:rPr lang="it-IT" sz="1800" dirty="0" smtClean="0"/>
              <a:t>Epilessia </a:t>
            </a:r>
            <a:r>
              <a:rPr lang="it-IT" sz="1800" dirty="0"/>
              <a:t>focale in trattamento </a:t>
            </a:r>
            <a:r>
              <a:rPr lang="it-IT" sz="1800" dirty="0" smtClean="0"/>
              <a:t> </a:t>
            </a:r>
            <a:endParaRPr lang="it-IT" sz="1800" dirty="0"/>
          </a:p>
          <a:p>
            <a:r>
              <a:rPr lang="it-IT" sz="1800" dirty="0" err="1" smtClean="0"/>
              <a:t>Colporettopessi</a:t>
            </a:r>
            <a:r>
              <a:rPr lang="it-IT" sz="1800" dirty="0" smtClean="0"/>
              <a:t> per prolasso rettale</a:t>
            </a:r>
            <a:endParaRPr lang="it-IT" sz="1800" dirty="0"/>
          </a:p>
          <a:p>
            <a:r>
              <a:rPr lang="it-IT" sz="1800" dirty="0" smtClean="0"/>
              <a:t>Sindrome </a:t>
            </a:r>
            <a:r>
              <a:rPr lang="it-IT" sz="1800" dirty="0"/>
              <a:t>di </a:t>
            </a:r>
            <a:r>
              <a:rPr lang="it-IT" sz="1800" dirty="0" err="1"/>
              <a:t>Meniere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tatic.bellezzasalute.it/fitness/medicina-sportiva/anamnesi_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2432"/>
            <a:ext cx="1944216" cy="15138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03849" y="4005064"/>
            <a:ext cx="5400599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APP: </a:t>
            </a:r>
          </a:p>
          <a:p>
            <a:pPr marL="0" indent="0">
              <a:buNone/>
            </a:pPr>
            <a:r>
              <a:rPr lang="en-US" sz="1800" dirty="0" err="1" smtClean="0"/>
              <a:t>Dicembre</a:t>
            </a:r>
            <a:r>
              <a:rPr lang="en-US" sz="1800" dirty="0" smtClean="0"/>
              <a:t> 2015</a:t>
            </a:r>
            <a:r>
              <a:rPr lang="en-US" sz="1800" dirty="0"/>
              <a:t>:</a:t>
            </a:r>
            <a:r>
              <a:rPr lang="en-US" sz="1800" dirty="0" smtClean="0"/>
              <a:t> </a:t>
            </a:r>
            <a:r>
              <a:rPr lang="en-US" sz="1800" dirty="0" err="1" smtClean="0"/>
              <a:t>ricovero</a:t>
            </a:r>
            <a:r>
              <a:rPr lang="en-US" sz="1800" dirty="0" smtClean="0"/>
              <a:t> per </a:t>
            </a:r>
            <a:r>
              <a:rPr lang="it-IT" sz="1800" dirty="0" smtClean="0"/>
              <a:t>dolori addominali, urine </a:t>
            </a:r>
            <a:r>
              <a:rPr lang="it-IT" sz="1800" dirty="0"/>
              <a:t>ipercromiche, </a:t>
            </a:r>
            <a:r>
              <a:rPr lang="it-IT" sz="1800" dirty="0" smtClean="0"/>
              <a:t>feci acoliche, ittero e prurito.</a:t>
            </a:r>
          </a:p>
          <a:p>
            <a:pPr marL="0" indent="0">
              <a:buNone/>
            </a:pPr>
            <a:r>
              <a:rPr lang="it-IT" sz="1800" dirty="0" smtClean="0"/>
              <a:t>Riscontro di ittero colestatico  (bil tot 12, bil dir 10.5) e dilatazione </a:t>
            </a:r>
            <a:r>
              <a:rPr lang="it-IT" sz="1800" dirty="0"/>
              <a:t>delle vie biliari </a:t>
            </a:r>
            <a:r>
              <a:rPr lang="it-IT" sz="1800" dirty="0" smtClean="0"/>
              <a:t>intra- ed extra-epatiche. </a:t>
            </a:r>
            <a:endParaRPr lang="en-US" sz="2000" dirty="0" smtClean="0"/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2" name="Picture 4" descr="http://www.keralaayurveda.biz/sites/default/files/Treat_Jaundice_the_Ayurvedic_Way!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2" y="3861048"/>
            <a:ext cx="2142606" cy="1944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9557" y="1124744"/>
            <a:ext cx="8926939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No </a:t>
            </a:r>
            <a:r>
              <a:rPr lang="en-US" sz="2400" dirty="0" err="1" smtClean="0"/>
              <a:t>malattia</a:t>
            </a:r>
            <a:r>
              <a:rPr lang="en-US" sz="2400" dirty="0" smtClean="0"/>
              <a:t> </a:t>
            </a:r>
            <a:r>
              <a:rPr lang="en-US" sz="2400" dirty="0" err="1" smtClean="0"/>
              <a:t>metastatica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Riduzione</a:t>
            </a:r>
            <a:r>
              <a:rPr lang="en-US" sz="2400" dirty="0" smtClean="0"/>
              <a:t> del </a:t>
            </a:r>
            <a:r>
              <a:rPr lang="en-US" sz="2400" dirty="0" err="1" smtClean="0"/>
              <a:t>tessuto</a:t>
            </a:r>
            <a:r>
              <a:rPr lang="en-US" sz="2400" dirty="0" smtClean="0"/>
              <a:t> </a:t>
            </a:r>
            <a:r>
              <a:rPr lang="en-US" sz="2400" dirty="0" err="1" smtClean="0"/>
              <a:t>iperdenso</a:t>
            </a:r>
            <a:r>
              <a:rPr lang="en-US" sz="2400" dirty="0" smtClean="0"/>
              <a:t> </a:t>
            </a:r>
            <a:r>
              <a:rPr lang="en-US" sz="2400" dirty="0" err="1" smtClean="0"/>
              <a:t>nel</a:t>
            </a:r>
            <a:r>
              <a:rPr lang="en-US" sz="2400" dirty="0" smtClean="0"/>
              <a:t> </a:t>
            </a:r>
            <a:r>
              <a:rPr lang="en-US" sz="2400" dirty="0" err="1" smtClean="0"/>
              <a:t>mesopancreas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Lieve</a:t>
            </a:r>
            <a:r>
              <a:rPr lang="en-US" sz="2400" dirty="0" smtClean="0"/>
              <a:t> </a:t>
            </a:r>
            <a:r>
              <a:rPr lang="en-US" sz="2400" dirty="0" err="1" smtClean="0"/>
              <a:t>riduzione</a:t>
            </a:r>
            <a:r>
              <a:rPr lang="en-US" sz="2400" dirty="0" smtClean="0"/>
              <a:t> </a:t>
            </a:r>
            <a:r>
              <a:rPr lang="en-US" sz="2400" dirty="0" err="1" smtClean="0"/>
              <a:t>volumetrica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neoformazione</a:t>
            </a:r>
            <a:r>
              <a:rPr lang="en-US" sz="2400" dirty="0" smtClean="0"/>
              <a:t> </a:t>
            </a:r>
            <a:r>
              <a:rPr lang="en-US" sz="2400" dirty="0" err="1" smtClean="0"/>
              <a:t>cefalopancreatica</a:t>
            </a:r>
            <a:endParaRPr lang="en-US" sz="24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13343" r="24841" b="23659"/>
          <a:stretch/>
        </p:blipFill>
        <p:spPr bwMode="auto">
          <a:xfrm>
            <a:off x="5652120" y="3863259"/>
            <a:ext cx="3384376" cy="246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6" t="15385" r="24617" b="23244"/>
          <a:stretch/>
        </p:blipFill>
        <p:spPr bwMode="auto">
          <a:xfrm>
            <a:off x="2771800" y="3325680"/>
            <a:ext cx="3528392" cy="247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8" t="14823" r="26374" b="22083"/>
          <a:stretch/>
        </p:blipFill>
        <p:spPr bwMode="auto">
          <a:xfrm>
            <a:off x="109557" y="2808172"/>
            <a:ext cx="3094291" cy="234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31640" y="1556792"/>
            <a:ext cx="6480720" cy="1332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5/6/15</a:t>
            </a:r>
          </a:p>
          <a:p>
            <a:pPr marL="0" indent="0" algn="ctr">
              <a:buNone/>
            </a:pPr>
            <a:r>
              <a:rPr lang="it-IT" dirty="0" err="1" smtClean="0"/>
              <a:t>Duodenocefalopancreasectomia</a:t>
            </a:r>
            <a:r>
              <a:rPr lang="it-IT" dirty="0" smtClean="0"/>
              <a:t> </a:t>
            </a:r>
            <a:endParaRPr lang="en-US" sz="24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7975" y="3284984"/>
            <a:ext cx="86131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Strategie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chirurgiche</a:t>
            </a:r>
            <a:r>
              <a:rPr lang="en-US" b="1" dirty="0" smtClean="0">
                <a:solidFill>
                  <a:schemeClr val="tx2"/>
                </a:solidFill>
              </a:rPr>
              <a:t> per </a:t>
            </a:r>
            <a:r>
              <a:rPr lang="en-US" b="1" dirty="0" err="1" smtClean="0">
                <a:solidFill>
                  <a:schemeClr val="tx2"/>
                </a:solidFill>
              </a:rPr>
              <a:t>aumentare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il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tasso</a:t>
            </a:r>
            <a:r>
              <a:rPr lang="en-US" b="1" dirty="0" smtClean="0">
                <a:solidFill>
                  <a:schemeClr val="tx2"/>
                </a:solidFill>
              </a:rPr>
              <a:t> di                </a:t>
            </a:r>
            <a:r>
              <a:rPr lang="en-US" b="1" dirty="0" err="1" smtClean="0">
                <a:solidFill>
                  <a:schemeClr val="tx2"/>
                </a:solidFill>
              </a:rPr>
              <a:t>resezioni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radicali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4797152"/>
            <a:ext cx="822960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Il punto di vista del Chirurgo</a:t>
            </a:r>
          </a:p>
        </p:txBody>
      </p:sp>
    </p:spTree>
    <p:extLst>
      <p:ext uri="{BB962C8B-B14F-4D97-AF65-F5344CB8AC3E}">
        <p14:creationId xmlns:p14="http://schemas.microsoft.com/office/powerpoint/2010/main" val="3772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444731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31640" y="1567745"/>
            <a:ext cx="6480720" cy="666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Postoperatorio regolare</a:t>
            </a: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47864" y="3360621"/>
            <a:ext cx="4464496" cy="1170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dirty="0" err="1" smtClean="0"/>
              <a:t>Adenoca</a:t>
            </a:r>
            <a:r>
              <a:rPr lang="it-IT" dirty="0" smtClean="0"/>
              <a:t> pancreatico </a:t>
            </a:r>
            <a:r>
              <a:rPr lang="it-IT" smtClean="0"/>
              <a:t>duttale G2pT3N0</a:t>
            </a:r>
            <a:endParaRPr lang="en-US" dirty="0" smtClean="0"/>
          </a:p>
        </p:txBody>
      </p:sp>
      <p:pic>
        <p:nvPicPr>
          <p:cNvPr id="1026" name="Picture 2" descr="Risultati immagini per anap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936"/>
            <a:ext cx="2606896" cy="1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31640" y="5427222"/>
            <a:ext cx="6480720" cy="666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Libera</a:t>
            </a:r>
            <a:r>
              <a:rPr lang="en-US" dirty="0" smtClean="0"/>
              <a:t> da </a:t>
            </a:r>
            <a:r>
              <a:rPr lang="en-US" dirty="0" err="1" smtClean="0"/>
              <a:t>malattia</a:t>
            </a:r>
            <a:r>
              <a:rPr lang="en-US" dirty="0" smtClean="0"/>
              <a:t> </a:t>
            </a:r>
            <a:r>
              <a:rPr lang="en-US" dirty="0" err="1" smtClean="0"/>
              <a:t>dopo</a:t>
            </a:r>
            <a:r>
              <a:rPr lang="en-US" dirty="0" smtClean="0"/>
              <a:t> 12 </a:t>
            </a:r>
            <a:r>
              <a:rPr lang="en-US" dirty="0" err="1" smtClean="0"/>
              <a:t>mesi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15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413954"/>
            <a:ext cx="8229600" cy="707886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solidFill>
                  <a:srgbClr val="FFFF00"/>
                </a:solidFill>
              </a:rPr>
              <a:t>Donna, 71 aa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23728" y="1340768"/>
            <a:ext cx="4896544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TC </a:t>
            </a:r>
            <a:r>
              <a:rPr lang="en-US" sz="2400" dirty="0" err="1" smtClean="0"/>
              <a:t>addome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err="1" smtClean="0"/>
              <a:t>torace</a:t>
            </a:r>
            <a:r>
              <a:rPr lang="en-US" sz="2400" dirty="0" smtClean="0"/>
              <a:t> con mdc 17/12/14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incontro MMG 28 5 16\downloa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13967" r="22360" b="18896"/>
          <a:stretch/>
        </p:blipFill>
        <p:spPr bwMode="auto">
          <a:xfrm>
            <a:off x="323528" y="2852936"/>
            <a:ext cx="2609505" cy="20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t="12603" r="20578" b="18270"/>
          <a:stretch/>
        </p:blipFill>
        <p:spPr bwMode="auto">
          <a:xfrm>
            <a:off x="3275856" y="2861124"/>
            <a:ext cx="2602755" cy="20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1776" r="17349" b="16935"/>
          <a:stretch/>
        </p:blipFill>
        <p:spPr bwMode="auto">
          <a:xfrm>
            <a:off x="6228184" y="2869880"/>
            <a:ext cx="2650733" cy="202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413954"/>
            <a:ext cx="8229600" cy="707886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solidFill>
                  <a:srgbClr val="FFFF00"/>
                </a:solidFill>
              </a:rPr>
              <a:t>Donna, 71 aa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23728" y="1340768"/>
            <a:ext cx="4896544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TC </a:t>
            </a:r>
            <a:r>
              <a:rPr lang="en-US" sz="2400" dirty="0" err="1" smtClean="0"/>
              <a:t>addome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err="1" smtClean="0"/>
              <a:t>torace</a:t>
            </a:r>
            <a:r>
              <a:rPr lang="en-US" sz="2400" dirty="0" smtClean="0"/>
              <a:t> con mdc 17/12/14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incontro MMG 28 5 16\downloa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13967" r="22360" b="18896"/>
          <a:stretch/>
        </p:blipFill>
        <p:spPr bwMode="auto">
          <a:xfrm>
            <a:off x="323528" y="2852936"/>
            <a:ext cx="2609505" cy="20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t="12603" r="20578" b="18270"/>
          <a:stretch/>
        </p:blipFill>
        <p:spPr bwMode="auto">
          <a:xfrm>
            <a:off x="3275856" y="2861124"/>
            <a:ext cx="2602755" cy="20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1776" r="17349" b="16935"/>
          <a:stretch/>
        </p:blipFill>
        <p:spPr bwMode="auto">
          <a:xfrm>
            <a:off x="6228184" y="2865502"/>
            <a:ext cx="2650733" cy="202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>
            <a:off x="971600" y="3501008"/>
            <a:ext cx="45719" cy="45719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101140" y="3650644"/>
            <a:ext cx="45719" cy="45719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357929" y="3493481"/>
            <a:ext cx="45719" cy="45719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1449367" y="3392997"/>
            <a:ext cx="45719" cy="72008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1187624" y="4005064"/>
            <a:ext cx="45719" cy="45719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6580931">
            <a:off x="4300469" y="3576477"/>
            <a:ext cx="84665" cy="150651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4580569" y="3546727"/>
            <a:ext cx="63624" cy="72008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 rot="19392213">
            <a:off x="4632686" y="3578540"/>
            <a:ext cx="63624" cy="80392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 rot="4746684">
            <a:off x="4522453" y="3520675"/>
            <a:ext cx="63624" cy="98296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 rot="4951492">
            <a:off x="7249239" y="3717139"/>
            <a:ext cx="121222" cy="171775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187624" y="5085184"/>
            <a:ext cx="67070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Non </a:t>
            </a:r>
            <a:r>
              <a:rPr lang="en-US" sz="2000" dirty="0" err="1" smtClean="0"/>
              <a:t>lesioni</a:t>
            </a:r>
            <a:r>
              <a:rPr lang="en-US" sz="2000" dirty="0" smtClean="0"/>
              <a:t> </a:t>
            </a:r>
            <a:r>
              <a:rPr lang="en-US" sz="2000" dirty="0" err="1" smtClean="0"/>
              <a:t>secondarie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Neoformazione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della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testa</a:t>
            </a:r>
            <a:r>
              <a:rPr lang="en-US" sz="2000" dirty="0">
                <a:solidFill>
                  <a:srgbClr val="FF0000"/>
                </a:solidFill>
              </a:rPr>
              <a:t> del </a:t>
            </a:r>
            <a:r>
              <a:rPr lang="en-US" sz="2000" dirty="0" smtClean="0">
                <a:solidFill>
                  <a:srgbClr val="FF0000"/>
                </a:solidFill>
              </a:rPr>
              <a:t>pancreas </a:t>
            </a:r>
            <a:r>
              <a:rPr lang="en-US" sz="2000" dirty="0" err="1" smtClean="0"/>
              <a:t>responsabile</a:t>
            </a:r>
            <a:r>
              <a:rPr lang="en-US" sz="2000" dirty="0"/>
              <a:t> </a:t>
            </a:r>
            <a:r>
              <a:rPr lang="en-US" sz="2000" dirty="0" smtClean="0"/>
              <a:t>di </a:t>
            </a:r>
            <a:r>
              <a:rPr lang="en-US" sz="2000" dirty="0" err="1" smtClean="0"/>
              <a:t>dilatazione</a:t>
            </a:r>
            <a:r>
              <a:rPr lang="en-US" sz="2000" dirty="0" smtClean="0"/>
              <a:t> di vie </a:t>
            </a:r>
            <a:r>
              <a:rPr lang="en-US" sz="2000" dirty="0" err="1" smtClean="0"/>
              <a:t>biliari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intraepatiche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extrepatiche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wirsung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6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178187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Linee guida ESMO per tumore pancreas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839111" cy="1146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1822"/>
            <a:ext cx="4104456" cy="437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178187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Linee guida ESMO per tumore pancreas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839111" cy="1146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1822"/>
            <a:ext cx="4104456" cy="437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1619672" y="4149080"/>
            <a:ext cx="72008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13884" r="26024" b="19394"/>
          <a:stretch/>
        </p:blipFill>
        <p:spPr bwMode="auto">
          <a:xfrm>
            <a:off x="4539226" y="2707712"/>
            <a:ext cx="4383209" cy="32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igura a mano libera 2"/>
          <p:cNvSpPr/>
          <p:nvPr/>
        </p:nvSpPr>
        <p:spPr>
          <a:xfrm>
            <a:off x="6555715" y="3863756"/>
            <a:ext cx="167619" cy="292608"/>
          </a:xfrm>
          <a:custGeom>
            <a:avLst/>
            <a:gdLst>
              <a:gd name="connsiteX0" fmla="*/ 27965 w 167619"/>
              <a:gd name="connsiteY0" fmla="*/ 0 h 292608"/>
              <a:gd name="connsiteX1" fmla="*/ 4689 w 167619"/>
              <a:gd name="connsiteY1" fmla="*/ 46551 h 292608"/>
              <a:gd name="connsiteX2" fmla="*/ 1364 w 167619"/>
              <a:gd name="connsiteY2" fmla="*/ 86452 h 292608"/>
              <a:gd name="connsiteX3" fmla="*/ 1364 w 167619"/>
              <a:gd name="connsiteY3" fmla="*/ 116378 h 292608"/>
              <a:gd name="connsiteX4" fmla="*/ 17990 w 167619"/>
              <a:gd name="connsiteY4" fmla="*/ 149629 h 292608"/>
              <a:gd name="connsiteX5" fmla="*/ 61216 w 167619"/>
              <a:gd name="connsiteY5" fmla="*/ 166254 h 292608"/>
              <a:gd name="connsiteX6" fmla="*/ 77841 w 167619"/>
              <a:gd name="connsiteY6" fmla="*/ 182880 h 292608"/>
              <a:gd name="connsiteX7" fmla="*/ 81166 w 167619"/>
              <a:gd name="connsiteY7" fmla="*/ 202830 h 292608"/>
              <a:gd name="connsiteX8" fmla="*/ 81166 w 167619"/>
              <a:gd name="connsiteY8" fmla="*/ 239406 h 292608"/>
              <a:gd name="connsiteX9" fmla="*/ 87817 w 167619"/>
              <a:gd name="connsiteY9" fmla="*/ 256032 h 292608"/>
              <a:gd name="connsiteX10" fmla="*/ 117742 w 167619"/>
              <a:gd name="connsiteY10" fmla="*/ 275982 h 292608"/>
              <a:gd name="connsiteX11" fmla="*/ 134368 w 167619"/>
              <a:gd name="connsiteY11" fmla="*/ 282632 h 292608"/>
              <a:gd name="connsiteX12" fmla="*/ 147668 w 167619"/>
              <a:gd name="connsiteY12" fmla="*/ 285957 h 292608"/>
              <a:gd name="connsiteX13" fmla="*/ 167619 w 167619"/>
              <a:gd name="connsiteY13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619" h="292608">
                <a:moveTo>
                  <a:pt x="27965" y="0"/>
                </a:moveTo>
                <a:cubicBezTo>
                  <a:pt x="18543" y="16071"/>
                  <a:pt x="9122" y="32142"/>
                  <a:pt x="4689" y="46551"/>
                </a:cubicBezTo>
                <a:cubicBezTo>
                  <a:pt x="256" y="60960"/>
                  <a:pt x="1918" y="74814"/>
                  <a:pt x="1364" y="86452"/>
                </a:cubicBezTo>
                <a:cubicBezTo>
                  <a:pt x="810" y="98090"/>
                  <a:pt x="-1407" y="105849"/>
                  <a:pt x="1364" y="116378"/>
                </a:cubicBezTo>
                <a:cubicBezTo>
                  <a:pt x="4135" y="126907"/>
                  <a:pt x="8015" y="141316"/>
                  <a:pt x="17990" y="149629"/>
                </a:cubicBezTo>
                <a:cubicBezTo>
                  <a:pt x="27965" y="157942"/>
                  <a:pt x="51241" y="160712"/>
                  <a:pt x="61216" y="166254"/>
                </a:cubicBezTo>
                <a:cubicBezTo>
                  <a:pt x="71191" y="171796"/>
                  <a:pt x="74516" y="176784"/>
                  <a:pt x="77841" y="182880"/>
                </a:cubicBezTo>
                <a:cubicBezTo>
                  <a:pt x="81166" y="188976"/>
                  <a:pt x="80612" y="193409"/>
                  <a:pt x="81166" y="202830"/>
                </a:cubicBezTo>
                <a:cubicBezTo>
                  <a:pt x="81720" y="212251"/>
                  <a:pt x="80058" y="230539"/>
                  <a:pt x="81166" y="239406"/>
                </a:cubicBezTo>
                <a:cubicBezTo>
                  <a:pt x="82274" y="248273"/>
                  <a:pt x="81721" y="249936"/>
                  <a:pt x="87817" y="256032"/>
                </a:cubicBezTo>
                <a:cubicBezTo>
                  <a:pt x="93913" y="262128"/>
                  <a:pt x="109984" y="271549"/>
                  <a:pt x="117742" y="275982"/>
                </a:cubicBezTo>
                <a:cubicBezTo>
                  <a:pt x="125501" y="280415"/>
                  <a:pt x="129380" y="280970"/>
                  <a:pt x="134368" y="282632"/>
                </a:cubicBezTo>
                <a:cubicBezTo>
                  <a:pt x="139356" y="284294"/>
                  <a:pt x="142126" y="284294"/>
                  <a:pt x="147668" y="285957"/>
                </a:cubicBezTo>
                <a:cubicBezTo>
                  <a:pt x="153210" y="287620"/>
                  <a:pt x="167619" y="292608"/>
                  <a:pt x="167619" y="292608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6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178187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Linee guida ESMO per tumore pancreas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839111" cy="1146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1822"/>
            <a:ext cx="4104456" cy="437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1619672" y="4149080"/>
            <a:ext cx="72008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5" t="13397" r="25455" b="18669"/>
          <a:stretch/>
        </p:blipFill>
        <p:spPr bwMode="auto">
          <a:xfrm>
            <a:off x="4572000" y="2707712"/>
            <a:ext cx="4334161" cy="320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igura a mano libera 6"/>
          <p:cNvSpPr/>
          <p:nvPr/>
        </p:nvSpPr>
        <p:spPr>
          <a:xfrm>
            <a:off x="6471138" y="3942151"/>
            <a:ext cx="319721" cy="198227"/>
          </a:xfrm>
          <a:custGeom>
            <a:avLst/>
            <a:gdLst>
              <a:gd name="connsiteX0" fmla="*/ 0 w 319721"/>
              <a:gd name="connsiteY0" fmla="*/ 0 h 198227"/>
              <a:gd name="connsiteX1" fmla="*/ 51156 w 319721"/>
              <a:gd name="connsiteY1" fmla="*/ 6394 h 198227"/>
              <a:gd name="connsiteX2" fmla="*/ 54353 w 319721"/>
              <a:gd name="connsiteY2" fmla="*/ 35169 h 198227"/>
              <a:gd name="connsiteX3" fmla="*/ 67142 w 319721"/>
              <a:gd name="connsiteY3" fmla="*/ 70339 h 198227"/>
              <a:gd name="connsiteX4" fmla="*/ 83128 w 319721"/>
              <a:gd name="connsiteY4" fmla="*/ 86325 h 198227"/>
              <a:gd name="connsiteX5" fmla="*/ 102311 w 319721"/>
              <a:gd name="connsiteY5" fmla="*/ 99113 h 198227"/>
              <a:gd name="connsiteX6" fmla="*/ 143875 w 319721"/>
              <a:gd name="connsiteY6" fmla="*/ 99113 h 198227"/>
              <a:gd name="connsiteX7" fmla="*/ 159861 w 319721"/>
              <a:gd name="connsiteY7" fmla="*/ 102311 h 198227"/>
              <a:gd name="connsiteX8" fmla="*/ 169452 w 319721"/>
              <a:gd name="connsiteY8" fmla="*/ 124691 h 198227"/>
              <a:gd name="connsiteX9" fmla="*/ 191833 w 319721"/>
              <a:gd name="connsiteY9" fmla="*/ 137480 h 198227"/>
              <a:gd name="connsiteX10" fmla="*/ 242988 w 319721"/>
              <a:gd name="connsiteY10" fmla="*/ 156663 h 198227"/>
              <a:gd name="connsiteX11" fmla="*/ 262171 w 319721"/>
              <a:gd name="connsiteY11" fmla="*/ 156663 h 198227"/>
              <a:gd name="connsiteX12" fmla="*/ 284552 w 319721"/>
              <a:gd name="connsiteY12" fmla="*/ 166255 h 198227"/>
              <a:gd name="connsiteX13" fmla="*/ 300538 w 319721"/>
              <a:gd name="connsiteY13" fmla="*/ 179043 h 198227"/>
              <a:gd name="connsiteX14" fmla="*/ 319721 w 319721"/>
              <a:gd name="connsiteY14" fmla="*/ 198227 h 19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721" h="198227">
                <a:moveTo>
                  <a:pt x="0" y="0"/>
                </a:moveTo>
                <a:cubicBezTo>
                  <a:pt x="21048" y="266"/>
                  <a:pt x="42097" y="533"/>
                  <a:pt x="51156" y="6394"/>
                </a:cubicBezTo>
                <a:cubicBezTo>
                  <a:pt x="60215" y="12255"/>
                  <a:pt x="51689" y="24512"/>
                  <a:pt x="54353" y="35169"/>
                </a:cubicBezTo>
                <a:cubicBezTo>
                  <a:pt x="57017" y="45826"/>
                  <a:pt x="62346" y="61813"/>
                  <a:pt x="67142" y="70339"/>
                </a:cubicBezTo>
                <a:cubicBezTo>
                  <a:pt x="71938" y="78865"/>
                  <a:pt x="77267" y="81529"/>
                  <a:pt x="83128" y="86325"/>
                </a:cubicBezTo>
                <a:cubicBezTo>
                  <a:pt x="88989" y="91121"/>
                  <a:pt x="92187" y="96982"/>
                  <a:pt x="102311" y="99113"/>
                </a:cubicBezTo>
                <a:cubicBezTo>
                  <a:pt x="112436" y="101244"/>
                  <a:pt x="134283" y="98580"/>
                  <a:pt x="143875" y="99113"/>
                </a:cubicBezTo>
                <a:cubicBezTo>
                  <a:pt x="153467" y="99646"/>
                  <a:pt x="155598" y="98048"/>
                  <a:pt x="159861" y="102311"/>
                </a:cubicBezTo>
                <a:cubicBezTo>
                  <a:pt x="164124" y="106574"/>
                  <a:pt x="164123" y="118830"/>
                  <a:pt x="169452" y="124691"/>
                </a:cubicBezTo>
                <a:cubicBezTo>
                  <a:pt x="174781" y="130552"/>
                  <a:pt x="179577" y="132151"/>
                  <a:pt x="191833" y="137480"/>
                </a:cubicBezTo>
                <a:cubicBezTo>
                  <a:pt x="204089" y="142809"/>
                  <a:pt x="231265" y="153466"/>
                  <a:pt x="242988" y="156663"/>
                </a:cubicBezTo>
                <a:cubicBezTo>
                  <a:pt x="254711" y="159860"/>
                  <a:pt x="255244" y="155064"/>
                  <a:pt x="262171" y="156663"/>
                </a:cubicBezTo>
                <a:cubicBezTo>
                  <a:pt x="269098" y="158262"/>
                  <a:pt x="278158" y="162525"/>
                  <a:pt x="284552" y="166255"/>
                </a:cubicBezTo>
                <a:cubicBezTo>
                  <a:pt x="290946" y="169985"/>
                  <a:pt x="294677" y="173714"/>
                  <a:pt x="300538" y="179043"/>
                </a:cubicBezTo>
                <a:cubicBezTo>
                  <a:pt x="306399" y="184372"/>
                  <a:pt x="313060" y="191299"/>
                  <a:pt x="319721" y="198227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7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178187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Linee guida ESMO per tumore pancreas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839111" cy="1146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1822"/>
            <a:ext cx="4104456" cy="437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1063" r="10333" b="15573"/>
          <a:stretch/>
        </p:blipFill>
        <p:spPr bwMode="auto">
          <a:xfrm>
            <a:off x="4932040" y="3187304"/>
            <a:ext cx="3298907" cy="21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arrotondato 1"/>
          <p:cNvSpPr/>
          <p:nvPr/>
        </p:nvSpPr>
        <p:spPr>
          <a:xfrm>
            <a:off x="1619672" y="4149080"/>
            <a:ext cx="72008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1"/>
          <p:cNvSpPr/>
          <p:nvPr/>
        </p:nvSpPr>
        <p:spPr>
          <a:xfrm>
            <a:off x="1619672" y="4941168"/>
            <a:ext cx="72008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8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178187"/>
            <a:ext cx="8229600" cy="646331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Linee guida ESMO per tumore pancreas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720613" cy="4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839111" cy="1146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1822"/>
            <a:ext cx="4104456" cy="437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1063" r="10333" b="15573"/>
          <a:stretch/>
        </p:blipFill>
        <p:spPr bwMode="auto">
          <a:xfrm>
            <a:off x="4932040" y="3187304"/>
            <a:ext cx="3298907" cy="21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arrotondato 1"/>
          <p:cNvSpPr/>
          <p:nvPr/>
        </p:nvSpPr>
        <p:spPr>
          <a:xfrm>
            <a:off x="1619672" y="4149080"/>
            <a:ext cx="72008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1"/>
          <p:cNvSpPr/>
          <p:nvPr/>
        </p:nvSpPr>
        <p:spPr>
          <a:xfrm>
            <a:off x="1619672" y="4941168"/>
            <a:ext cx="72008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87624" y="4797152"/>
            <a:ext cx="6707088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Indicazione</a:t>
            </a:r>
            <a:r>
              <a:rPr lang="en-US" sz="3600" b="1" dirty="0" smtClean="0">
                <a:solidFill>
                  <a:srgbClr val="FF0000"/>
                </a:solidFill>
              </a:rPr>
              <a:t> a </a:t>
            </a:r>
            <a:r>
              <a:rPr lang="en-US" sz="3600" b="1" dirty="0" err="1" smtClean="0">
                <a:solidFill>
                  <a:srgbClr val="FF0000"/>
                </a:solidFill>
              </a:rPr>
              <a:t>intervento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chirurgico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resettivo</a:t>
            </a:r>
            <a:r>
              <a:rPr lang="en-US" sz="3600" b="1" dirty="0" smtClean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9390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5439</TotalTime>
  <Words>403</Words>
  <Application>Microsoft Office PowerPoint</Application>
  <PresentationFormat>Presentazione su schermo (4:3)</PresentationFormat>
  <Paragraphs>92</Paragraphs>
  <Slides>22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del caso clinico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paziente con cancro del colon</dc:title>
  <dc:creator>GerBet</dc:creator>
  <cp:lastModifiedBy>Conferenze</cp:lastModifiedBy>
  <cp:revision>287</cp:revision>
  <dcterms:created xsi:type="dcterms:W3CDTF">2015-12-14T17:08:28Z</dcterms:created>
  <dcterms:modified xsi:type="dcterms:W3CDTF">2016-05-28T05:56:03Z</dcterms:modified>
</cp:coreProperties>
</file>